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uc7LzqQin4" TargetMode="External"/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0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Zastavka_2013.wav"/>
          </p:stSnd>
        </p:sndAc>
      </p:transition>
    </mc:Choice>
    <mc:Fallback>
      <p:transition spd="slow">
        <p:sndAc>
          <p:stSnd>
            <p:snd r:embed="rId3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493095"/>
          </a:xfrm>
        </p:spPr>
        <p:txBody>
          <a:bodyPr>
            <a:normAutofit/>
          </a:bodyPr>
          <a:lstStyle/>
          <a:p>
            <a:r>
              <a:rPr lang="ru-RU" dirty="0" smtClean="0"/>
              <a:t>Это </a:t>
            </a:r>
            <a:r>
              <a:rPr lang="ru-RU" dirty="0"/>
              <a:t>та сумма денег, которую </a:t>
            </a:r>
            <a:r>
              <a:rPr lang="ru-RU" dirty="0" smtClean="0"/>
              <a:t>работник </a:t>
            </a:r>
            <a:r>
              <a:rPr lang="ru-RU" dirty="0"/>
              <a:t>получает от </a:t>
            </a:r>
            <a:r>
              <a:rPr lang="ru-RU" dirty="0" smtClean="0"/>
              <a:t>нанимателя, работодателя </a:t>
            </a:r>
            <a:r>
              <a:rPr lang="ru-RU" dirty="0"/>
              <a:t>за выполнение своих обязанностей: а) </a:t>
            </a:r>
            <a:r>
              <a:rPr lang="ru-RU" dirty="0" smtClean="0"/>
              <a:t>в стандартных </a:t>
            </a:r>
            <a:r>
              <a:rPr lang="ru-RU" dirty="0"/>
              <a:t>условиях труда и б) в стандартном </a:t>
            </a:r>
            <a:r>
              <a:rPr lang="ru-RU" dirty="0" smtClean="0"/>
              <a:t>объёме </a:t>
            </a:r>
            <a:r>
              <a:rPr lang="ru-RU" dirty="0"/>
              <a:t>и со </a:t>
            </a:r>
            <a:r>
              <a:rPr lang="ru-RU" dirty="0" smtClean="0"/>
              <a:t>стандартным качеством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493095"/>
          </a:xfrm>
        </p:spPr>
        <p:txBody>
          <a:bodyPr/>
          <a:lstStyle/>
          <a:p>
            <a:r>
              <a:rPr lang="ru-RU" dirty="0" smtClean="0"/>
              <a:t>Заработная плата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Назовите четыре самых распространённых способа получения доходов семейного бюджета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493095"/>
          </a:xfrm>
        </p:spPr>
        <p:txBody>
          <a:bodyPr/>
          <a:lstStyle/>
          <a:p>
            <a:r>
              <a:rPr lang="ru-RU" dirty="0" smtClean="0"/>
              <a:t>Заработная плата</a:t>
            </a:r>
          </a:p>
          <a:p>
            <a:r>
              <a:rPr lang="ru-RU" dirty="0"/>
              <a:t>Социальные выплаты</a:t>
            </a:r>
          </a:p>
          <a:p>
            <a:r>
              <a:rPr lang="ru-RU" dirty="0"/>
              <a:t>Доходы от владения собственностью</a:t>
            </a:r>
          </a:p>
          <a:p>
            <a:r>
              <a:rPr lang="ru-RU" dirty="0"/>
              <a:t>Заёмные средства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Это </a:t>
            </a:r>
            <a:r>
              <a:rPr lang="ru-RU" dirty="0"/>
              <a:t>что-то, чем ты владеешь и что </a:t>
            </a:r>
            <a:r>
              <a:rPr lang="ru-RU" dirty="0" smtClean="0"/>
              <a:t>разрешаешь </a:t>
            </a:r>
            <a:r>
              <a:rPr lang="ru-RU" dirty="0"/>
              <a:t>банку забрать и продать, если вовремя не </a:t>
            </a:r>
            <a:r>
              <a:rPr lang="ru-RU" dirty="0" smtClean="0"/>
              <a:t>вернёшь </a:t>
            </a:r>
            <a:r>
              <a:rPr lang="ru-RU" dirty="0"/>
              <a:t>одолженные деньги. </a:t>
            </a:r>
            <a:r>
              <a:rPr lang="ru-RU" dirty="0" smtClean="0"/>
              <a:t>   Обычно </a:t>
            </a:r>
            <a:r>
              <a:rPr lang="ru-RU" dirty="0"/>
              <a:t>банк берёт в </a:t>
            </a:r>
            <a:r>
              <a:rPr lang="ru-RU" dirty="0" smtClean="0"/>
              <a:t>это твою квартиру</a:t>
            </a:r>
            <a:r>
              <a:rPr lang="ru-RU" dirty="0"/>
              <a:t>. И если ты не сможешь рассчитаться с </a:t>
            </a:r>
            <a:r>
              <a:rPr lang="ru-RU" dirty="0" smtClean="0"/>
              <a:t>банком, он </a:t>
            </a:r>
            <a:r>
              <a:rPr lang="ru-RU" dirty="0"/>
              <a:t>имеет право тебя из квартиры выселить и </a:t>
            </a:r>
            <a:r>
              <a:rPr lang="ru-RU" dirty="0" smtClean="0"/>
              <a:t>её продать. А </a:t>
            </a:r>
            <a:r>
              <a:rPr lang="ru-RU" dirty="0"/>
              <a:t>ты иди жить куда хочешь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О чём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Залог</a:t>
            </a:r>
            <a:endParaRPr lang="ru-RU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такое материнский капитал?</a:t>
            </a:r>
          </a:p>
          <a:p>
            <a:r>
              <a:rPr lang="ru-RU" dirty="0" smtClean="0"/>
              <a:t>Кто, кому и когда его даёт?</a:t>
            </a:r>
          </a:p>
          <a:p>
            <a:r>
              <a:rPr lang="ru-RU" dirty="0" smtClean="0"/>
              <a:t>Когда после получения материнского капитала, его можно использовать и на какие цели?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Материнский капитал – это социальное пособие. Его дают после рождения второго ребёнка один раз в жизни.</a:t>
            </a:r>
          </a:p>
          <a:p>
            <a:pPr marL="0" indent="0">
              <a:buNone/>
            </a:pPr>
            <a:r>
              <a:rPr lang="ru-RU" dirty="0" smtClean="0"/>
              <a:t>  Использовать можно тогда, когда ребёнку исполнится 3 года, на улучшение жилищных условий, на оплату за обучение других детей, на повышение будущей пенсии мамы.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6050" y="2143116"/>
            <a:ext cx="2143140" cy="64294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есть,   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47108" name="Picture 4" descr="https://storage.myseldon.com/news_pict_D5/D5D106FEA3EECF44DCFFF25B612917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346" y="1643050"/>
            <a:ext cx="2523950" cy="1681174"/>
          </a:xfrm>
          <a:prstGeom prst="rect">
            <a:avLst/>
          </a:prstGeom>
          <a:noFill/>
        </p:spPr>
      </p:pic>
      <p:pic>
        <p:nvPicPr>
          <p:cNvPr id="47110" name="Picture 6" descr="https://i.sunhome.ru/journal/24/3-genialnih-principa-dlya-resheniya-problem.1934.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643050"/>
            <a:ext cx="2510945" cy="1738830"/>
          </a:xfrm>
          <a:prstGeom prst="rect">
            <a:avLst/>
          </a:prstGeom>
          <a:noFill/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358082" y="2143116"/>
            <a:ext cx="1428792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dirty="0" err="1" smtClean="0">
                <a:solidFill>
                  <a:schemeClr val="bg1"/>
                </a:solidFill>
              </a:rPr>
              <a:t>н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ет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pic>
        <p:nvPicPr>
          <p:cNvPr id="5" name="Объект 4" descr="http://familyexpert.ru/wp-content/uploads/2017/03/budget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265452" cy="463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Деньги есть, а ума нет.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Объект 4" descr="https://bigslide.ru/images/6/5176/831/img9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14" t="25729" r="15094" b="33260"/>
          <a:stretch/>
        </p:blipFill>
        <p:spPr bwMode="auto">
          <a:xfrm>
            <a:off x="539552" y="1988840"/>
            <a:ext cx="7903877" cy="3244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Время - деньги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известная пословица предлагает взамен ста рублей?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имей сто рублей, а имей сто друзей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делает с рублём копейка?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Копейка рубль бережёт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Богат не тот, кто много зарабатывает, а тот, кто </a:t>
            </a:r>
            <a:r>
              <a:rPr lang="ru-RU" dirty="0" smtClean="0"/>
              <a:t> 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Богат не тот, кто много зарабатывает, а тот, кто </a:t>
            </a:r>
            <a:r>
              <a:rPr lang="ru-RU" dirty="0" smtClean="0"/>
              <a:t> …</a:t>
            </a:r>
          </a:p>
          <a:p>
            <a:pPr marL="0" indent="0">
              <a:buNone/>
            </a:pPr>
            <a:r>
              <a:rPr lang="ru-RU" dirty="0" smtClean="0"/>
              <a:t>мало тратит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5764 0.0185 L 0.38975 0.0185 C 0.49392 0.0185 0.62222 -0.01365 0.62222 -0.03933 L 0.62222 -0.0969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57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Узнай пословицу</a:t>
            </a:r>
            <a:endParaRPr lang="ru-RU" dirty="0"/>
          </a:p>
        </p:txBody>
      </p:sp>
      <p:pic>
        <p:nvPicPr>
          <p:cNvPr id="5122" name="Picture 2" descr="https://arhivurokov.ru/multiurok/d/7/8/d78a902dc0abef04f48e0982f81a8a7fe9ef76cc/img_phpttNTeb_Poslovica-vsem-uglam-pomocshnica_0_1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18" b="13718"/>
          <a:stretch>
            <a:fillRect/>
          </a:stretch>
        </p:blipFill>
        <p:spPr bwMode="auto">
          <a:xfrm>
            <a:off x="395536" y="1556792"/>
            <a:ext cx="8602188" cy="468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Избежать неприятностей в жизни </a:t>
            </a:r>
            <a:r>
              <a:rPr lang="ru-RU" dirty="0" smtClean="0"/>
              <a:t>порой невозможно</a:t>
            </a:r>
            <a:r>
              <a:rPr lang="ru-RU" dirty="0"/>
              <a:t>. Но можно хотя бы </a:t>
            </a:r>
            <a:r>
              <a:rPr lang="ru-RU" dirty="0" smtClean="0"/>
              <a:t>сделать это и оно поможет  получить деньги</a:t>
            </a:r>
            <a:r>
              <a:rPr lang="ru-RU" dirty="0"/>
              <a:t>, которые помогут </a:t>
            </a:r>
            <a:r>
              <a:rPr lang="ru-RU" dirty="0" smtClean="0"/>
              <a:t>и с </a:t>
            </a:r>
            <a:r>
              <a:rPr lang="ru-RU" dirty="0"/>
              <a:t>бедой справиться, и не впасть в нищету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 чём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Страхование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Лечение всех российских граждан осуществляется за </a:t>
            </a:r>
            <a:r>
              <a:rPr lang="ru-RU" dirty="0" smtClean="0"/>
              <a:t>счёт программы </a:t>
            </a:r>
            <a:r>
              <a:rPr lang="ru-RU" dirty="0"/>
              <a:t>страхования здоровья, организованной </a:t>
            </a:r>
            <a:r>
              <a:rPr lang="ru-RU" dirty="0" smtClean="0"/>
              <a:t>государством</a:t>
            </a:r>
            <a:r>
              <a:rPr lang="ru-RU" dirty="0"/>
              <a:t>, а потому каждый взрослый человек </a:t>
            </a:r>
            <a:r>
              <a:rPr lang="ru-RU" dirty="0" smtClean="0"/>
              <a:t>должен получить </a:t>
            </a:r>
            <a:r>
              <a:rPr lang="ru-RU" dirty="0"/>
              <a:t>в специальной организации </a:t>
            </a:r>
            <a:r>
              <a:rPr lang="ru-RU" dirty="0" smtClean="0"/>
              <a:t>его, </a:t>
            </a:r>
            <a:r>
              <a:rPr lang="ru-RU" dirty="0"/>
              <a:t>а иначе его может </a:t>
            </a:r>
            <a:r>
              <a:rPr lang="ru-RU" dirty="0" smtClean="0"/>
              <a:t>не принять </a:t>
            </a:r>
            <a:r>
              <a:rPr lang="ru-RU" dirty="0"/>
              <a:t>доктор в поликлинике или больнице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 чём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Полис обязательного медицинского </a:t>
            </a:r>
            <a:r>
              <a:rPr lang="ru-RU" dirty="0"/>
              <a:t>страхования (ОМС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</a:t>
            </a:r>
            <a:r>
              <a:rPr lang="ru-RU" dirty="0"/>
              <a:t>означают аббревиатуры ОСАГО и </a:t>
            </a:r>
            <a:r>
              <a:rPr lang="ru-RU" dirty="0" smtClean="0"/>
              <a:t>КАСКО?</a:t>
            </a:r>
          </a:p>
          <a:p>
            <a:r>
              <a:rPr lang="ru-RU" dirty="0" smtClean="0"/>
              <a:t>Что </a:t>
            </a:r>
            <a:r>
              <a:rPr lang="ru-RU" dirty="0"/>
              <a:t>даёт ОСАГО и что даёт </a:t>
            </a:r>
            <a:r>
              <a:rPr lang="ru-RU" dirty="0" smtClean="0"/>
              <a:t>КАСКО?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7260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ОСАГО — обязательное страхование автогражданской </a:t>
            </a:r>
            <a:r>
              <a:rPr lang="ru-RU" dirty="0" smtClean="0"/>
              <a:t>ответственности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Многие </a:t>
            </a:r>
            <a:r>
              <a:rPr lang="ru-RU" dirty="0" smtClean="0"/>
              <a:t>считают</a:t>
            </a:r>
            <a:r>
              <a:rPr lang="ru-RU" dirty="0"/>
              <a:t>, что КАСКО – комплексное автострахование, кроме ответственности.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 </a:t>
            </a:r>
            <a:r>
              <a:rPr lang="ru-RU" dirty="0"/>
              <a:t>самом деле, слово «КАСКО» произошло от итальянского «</a:t>
            </a:r>
            <a:r>
              <a:rPr lang="ru-RU" dirty="0" err="1"/>
              <a:t>casco</a:t>
            </a:r>
            <a:r>
              <a:rPr lang="ru-RU" dirty="0"/>
              <a:t>», которое переводится на русский язык как «борт» или «щит». Его история началась со страхования судов, перевозивших грузы. Однако, сейчас, термин КАСКО относится только к страхованию автомобилей.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4930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Болезнь </a:t>
            </a:r>
            <a:r>
              <a:rPr lang="ru-RU" dirty="0"/>
              <a:t>всегда бьёт как по организму, так и </a:t>
            </a:r>
            <a:r>
              <a:rPr lang="ru-RU" dirty="0" smtClean="0"/>
              <a:t>семейному бюджету</a:t>
            </a:r>
            <a:r>
              <a:rPr lang="ru-RU" dirty="0"/>
              <a:t>. Человек должен купить лекарства, возможно, </a:t>
            </a:r>
            <a:r>
              <a:rPr lang="ru-RU" dirty="0" smtClean="0"/>
              <a:t>сделать дополнительные </a:t>
            </a:r>
            <a:r>
              <a:rPr lang="ru-RU" dirty="0"/>
              <a:t>платные анализы. Это все стоит немалых денег. И </a:t>
            </a:r>
            <a:r>
              <a:rPr lang="ru-RU" dirty="0" smtClean="0"/>
              <a:t>наконец, болея</a:t>
            </a:r>
            <a:r>
              <a:rPr lang="ru-RU" dirty="0"/>
              <a:t>, человек не ходит некоторое время на работу и не получает </a:t>
            </a:r>
            <a:r>
              <a:rPr lang="ru-RU" dirty="0" smtClean="0"/>
              <a:t>плату </a:t>
            </a:r>
            <a:r>
              <a:rPr lang="ru-RU" dirty="0"/>
              <a:t>за труд.</a:t>
            </a:r>
          </a:p>
          <a:p>
            <a:pPr marL="0" indent="0">
              <a:buNone/>
            </a:pPr>
            <a:r>
              <a:rPr lang="ru-RU" dirty="0" smtClean="0"/>
              <a:t>  Конечно</a:t>
            </a:r>
            <a:r>
              <a:rPr lang="ru-RU" dirty="0"/>
              <a:t>, государство компенсирует ему эти потери дохода, но не </a:t>
            </a:r>
            <a:r>
              <a:rPr lang="ru-RU" dirty="0" smtClean="0"/>
              <a:t>в полном </a:t>
            </a:r>
            <a:r>
              <a:rPr lang="ru-RU" dirty="0"/>
              <a:t>объёме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В виде чего и как происходит компенсация?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виде оплаты по листу временной нетрудоспособности (больничный лист)</a:t>
            </a:r>
          </a:p>
          <a:p>
            <a:r>
              <a:rPr lang="ru-RU" dirty="0" smtClean="0"/>
              <a:t>Первые три дня оплачиваются за счёт организации, в которой работает  человек, далее – из </a:t>
            </a:r>
            <a:r>
              <a:rPr lang="ru-RU" dirty="0" err="1" smtClean="0"/>
              <a:t>гос.фонда</a:t>
            </a:r>
            <a:r>
              <a:rPr lang="ru-RU" dirty="0" smtClean="0"/>
              <a:t> страхования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60" cy="47525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  Даже </a:t>
            </a:r>
            <a:r>
              <a:rPr lang="ru-RU" dirty="0"/>
              <a:t>если вы застраховали свою жизнь и здоровье, своё </a:t>
            </a:r>
            <a:r>
              <a:rPr lang="ru-RU" dirty="0" smtClean="0"/>
              <a:t>имущество</a:t>
            </a:r>
            <a:r>
              <a:rPr lang="ru-RU" dirty="0"/>
              <a:t>, всегда в случае наступления неприятности или беды пройдёт </a:t>
            </a:r>
            <a:r>
              <a:rPr lang="ru-RU" dirty="0" smtClean="0"/>
              <a:t>некоторое </a:t>
            </a:r>
            <a:r>
              <a:rPr lang="ru-RU" dirty="0"/>
              <a:t>время, прежде чем страховая компания выплатит вам </a:t>
            </a:r>
            <a:r>
              <a:rPr lang="ru-RU" dirty="0" smtClean="0"/>
              <a:t>страховое возмещение</a:t>
            </a:r>
            <a:r>
              <a:rPr lang="ru-RU" dirty="0"/>
              <a:t>. Все это время вам нужно жить, т. е. питаться, </a:t>
            </a:r>
            <a:r>
              <a:rPr lang="ru-RU" dirty="0" smtClean="0"/>
              <a:t>осуществлять </a:t>
            </a:r>
            <a:r>
              <a:rPr lang="ru-RU" dirty="0"/>
              <a:t>обязательные платежи. Иными словами, вам нужны деньги. Эти </a:t>
            </a:r>
            <a:r>
              <a:rPr lang="ru-RU" dirty="0" smtClean="0"/>
              <a:t>деньги должны </a:t>
            </a:r>
            <a:r>
              <a:rPr lang="ru-RU" dirty="0"/>
              <a:t>быть у вас </a:t>
            </a:r>
            <a:r>
              <a:rPr lang="ru-RU" dirty="0" smtClean="0"/>
              <a:t>там, </a:t>
            </a:r>
            <a:r>
              <a:rPr lang="ru-RU" dirty="0"/>
              <a:t>иначе придётся занимать, а </a:t>
            </a:r>
            <a:r>
              <a:rPr lang="ru-RU" dirty="0" smtClean="0"/>
              <a:t>это всегда </a:t>
            </a:r>
            <a:r>
              <a:rPr lang="ru-RU" dirty="0"/>
              <a:t>сложно, неприятно и может быть очень </a:t>
            </a:r>
            <a:r>
              <a:rPr lang="ru-RU" dirty="0" smtClean="0"/>
              <a:t>дорого.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О чём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pic>
        <p:nvPicPr>
          <p:cNvPr id="4" name="Рисунок 3" descr="http://www.1000dosok.ru/s/11-08-6775678.jpg"/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00" b="113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Страхование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49309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 подушке безопасности (резервный фонд, НЗ, …)</a:t>
            </a:r>
          </a:p>
          <a:p>
            <a:r>
              <a:rPr lang="ru-RU" dirty="0"/>
              <a:t>Специалисты считают, что оптимальным </a:t>
            </a:r>
            <a:r>
              <a:rPr lang="ru-RU" dirty="0" smtClean="0"/>
              <a:t>размером ежемесячных </a:t>
            </a:r>
            <a:r>
              <a:rPr lang="ru-RU" dirty="0"/>
              <a:t>отчислений в резервный фонд являются 10% дохода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Он должен быть не менее 3-6 средних заработных плат.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68051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Они создают поддельные </a:t>
            </a:r>
            <a:r>
              <a:rPr lang="ru-RU" dirty="0"/>
              <a:t>банки, а потом скрываются с </a:t>
            </a:r>
            <a:r>
              <a:rPr lang="ru-RU" dirty="0" smtClean="0"/>
              <a:t>собранными от </a:t>
            </a:r>
            <a:r>
              <a:rPr lang="ru-RU" dirty="0"/>
              <a:t>доверчивых людей </a:t>
            </a:r>
            <a:r>
              <a:rPr lang="ru-RU" dirty="0" smtClean="0"/>
              <a:t>деньгами</a:t>
            </a:r>
          </a:p>
          <a:p>
            <a:r>
              <a:rPr lang="ru-RU" dirty="0"/>
              <a:t> 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 ком идёт речь?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82" r="2864"/>
          <a:stretch/>
        </p:blipFill>
        <p:spPr bwMode="auto">
          <a:xfrm>
            <a:off x="899592" y="2924944"/>
            <a:ext cx="6134254" cy="213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 мошенниках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Преступник</a:t>
            </a:r>
            <a:r>
              <a:rPr lang="ru-RU" dirty="0"/>
              <a:t>, </a:t>
            </a:r>
            <a:r>
              <a:rPr lang="ru-RU" dirty="0" smtClean="0"/>
              <a:t>изготавливающий </a:t>
            </a:r>
            <a:r>
              <a:rPr lang="ru-RU" dirty="0"/>
              <a:t>поддельные деньги, чтобы обманом </a:t>
            </a:r>
            <a:r>
              <a:rPr lang="ru-RU" dirty="0" smtClean="0"/>
              <a:t>поменять их </a:t>
            </a:r>
            <a:r>
              <a:rPr lang="ru-RU" dirty="0"/>
              <a:t>на настоящие.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Фальшивомонетчик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В XX в. в СССР за изготовление и сбыт этого наказывали вплоть до высшей меры наказания (смертной казни). </a:t>
            </a:r>
          </a:p>
          <a:p>
            <a:r>
              <a:rPr lang="ru-RU" dirty="0" smtClean="0"/>
              <a:t>После </a:t>
            </a:r>
            <a:r>
              <a:rPr lang="ru-RU" dirty="0"/>
              <a:t>распада СССР в России смертная казнь за это была отменена.</a:t>
            </a:r>
          </a:p>
          <a:p>
            <a:r>
              <a:rPr lang="ru-RU" dirty="0"/>
              <a:t>Сейчас за такое преступление предусматривается наказание от 5 до 15 </a:t>
            </a:r>
            <a:r>
              <a:rPr lang="ru-RU" dirty="0" smtClean="0"/>
              <a:t>лет лишения свободы.</a:t>
            </a:r>
          </a:p>
          <a:p>
            <a:r>
              <a:rPr lang="ru-RU" dirty="0" smtClean="0"/>
              <a:t>Ответственность </a:t>
            </a:r>
            <a:r>
              <a:rPr lang="ru-RU" dirty="0"/>
              <a:t>наступает, если лицо, использующее</a:t>
            </a:r>
          </a:p>
          <a:p>
            <a:pPr marL="0" indent="0">
              <a:buNone/>
            </a:pPr>
            <a:r>
              <a:rPr lang="ru-RU" dirty="0" smtClean="0"/>
              <a:t>это, </a:t>
            </a:r>
            <a:r>
              <a:rPr lang="ru-RU" dirty="0"/>
              <a:t>знает, что они поддельные, но старается выдать их</a:t>
            </a:r>
          </a:p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smtClean="0"/>
              <a:t>настоящие»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О чём идёт речь?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 фальшивых деньгах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 основные виды финансовых мошенничеств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Мошенничество с банковскими картами</a:t>
            </a:r>
          </a:p>
          <a:p>
            <a:r>
              <a:rPr lang="ru-RU" dirty="0" smtClean="0"/>
              <a:t>Интернет-мошенничество</a:t>
            </a:r>
          </a:p>
          <a:p>
            <a:r>
              <a:rPr lang="ru-RU" dirty="0" smtClean="0"/>
              <a:t>Мобильные мошенничества</a:t>
            </a:r>
          </a:p>
          <a:p>
            <a:r>
              <a:rPr lang="ru-RU" dirty="0" smtClean="0"/>
              <a:t>Финансовые пирамиды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pic>
        <p:nvPicPr>
          <p:cNvPr id="4" name="Рисунок 3" descr="http://xn--80adxhks.xn--90acjmnnc1hybf.su/media/advert_images/1_ef997e5e9e19.jpg"/>
          <p:cNvPicPr>
            <a:picLocks noGrp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0" b="310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правила защиты надо использовать в банкомате?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Финансовая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340768"/>
            <a:ext cx="868680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Не стесняйтесь перед снятием денег с банкомата осмотреть и даже ощупать банкомат. Если видите что-то странное - черные углубления (дырочки) в корпусе или отрывается клавиатура - уходите подальше. Лучше оплатите покупку картой.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https://www.s.inform69.ru/section/newsIcon/upload/images/news/icon/000/001/505/370604-how-to-spot-a-credit-card-skimmer_144751498736_59523cc2bd544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37112"/>
            <a:ext cx="5940425" cy="228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Представьте</a:t>
            </a:r>
            <a:r>
              <a:rPr lang="ru-RU" dirty="0"/>
              <a:t>, что вы с мамой пришли в магазин </a:t>
            </a:r>
            <a:r>
              <a:rPr lang="ru-RU" dirty="0" smtClean="0"/>
              <a:t>купить новые </a:t>
            </a:r>
            <a:r>
              <a:rPr lang="ru-RU" dirty="0"/>
              <a:t>кроссовки, но те, что понравились, стоили 3 тыс. р.</a:t>
            </a:r>
          </a:p>
          <a:p>
            <a:pPr marL="0" indent="0">
              <a:buNone/>
            </a:pPr>
            <a:r>
              <a:rPr lang="ru-RU" dirty="0" smtClean="0"/>
              <a:t>  Мама </a:t>
            </a:r>
            <a:r>
              <a:rPr lang="ru-RU" dirty="0"/>
              <a:t>сказала, что это дорого и предложила </a:t>
            </a:r>
            <a:r>
              <a:rPr lang="ru-RU" dirty="0" smtClean="0"/>
              <a:t>подождать скидки </a:t>
            </a:r>
            <a:r>
              <a:rPr lang="ru-RU" dirty="0"/>
              <a:t>«хотя бы 20 %».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Сколько </a:t>
            </a:r>
            <a:r>
              <a:rPr lang="ru-RU" dirty="0"/>
              <a:t>должны стоить кроссовки</a:t>
            </a:r>
          </a:p>
          <a:p>
            <a:pPr marL="0" indent="0">
              <a:buNone/>
            </a:pPr>
            <a:r>
              <a:rPr lang="ru-RU" dirty="0"/>
              <a:t>со скидкой в 20 %?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3095"/>
          </a:xfrm>
        </p:spPr>
        <p:txBody>
          <a:bodyPr/>
          <a:lstStyle/>
          <a:p>
            <a:r>
              <a:rPr lang="ru-RU" dirty="0" smtClean="0"/>
              <a:t>3000 : 5 = 600 (р) – скидка</a:t>
            </a:r>
          </a:p>
          <a:p>
            <a:pPr marL="0" indent="0">
              <a:buNone/>
            </a:pPr>
            <a:r>
              <a:rPr lang="ru-RU" dirty="0" smtClean="0"/>
              <a:t>3000 – 600 = 2400 (р) – цена со скидкой</a:t>
            </a:r>
          </a:p>
          <a:p>
            <a:pPr marL="0" indent="0">
              <a:buNone/>
            </a:pPr>
            <a:r>
              <a:rPr lang="ru-RU" dirty="0" smtClean="0"/>
              <a:t>                        или</a:t>
            </a:r>
          </a:p>
          <a:p>
            <a:r>
              <a:rPr lang="ru-RU" dirty="0" smtClean="0"/>
              <a:t>3000 : 100 * (100 -20) = 30 * 80 = 2400(р)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32859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/>
              <a:t>  </a:t>
            </a:r>
            <a:r>
              <a:rPr lang="ru-RU" sz="7400" dirty="0" smtClean="0"/>
              <a:t>В </a:t>
            </a:r>
            <a:r>
              <a:rPr lang="ru-RU" sz="7400" dirty="0"/>
              <a:t>семье Серёжи пять человек.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7400" dirty="0" smtClean="0"/>
              <a:t>  Папа </a:t>
            </a:r>
            <a:r>
              <a:rPr lang="ru-RU" sz="7400" dirty="0"/>
              <a:t>работает на предприятии и «чистыми» (т. </a:t>
            </a:r>
            <a:r>
              <a:rPr lang="ru-RU" sz="7400" dirty="0" smtClean="0"/>
              <a:t>е. за </a:t>
            </a:r>
            <a:r>
              <a:rPr lang="ru-RU" sz="7400" dirty="0"/>
              <a:t>вычетом уплаченных в пользу государства </a:t>
            </a:r>
            <a:r>
              <a:rPr lang="ru-RU" sz="7400" dirty="0" smtClean="0"/>
              <a:t>обязательных </a:t>
            </a:r>
            <a:r>
              <a:rPr lang="ru-RU" sz="7400" dirty="0"/>
              <a:t>платежей — налогов) приносит </a:t>
            </a:r>
            <a:r>
              <a:rPr lang="ru-RU" sz="7400" dirty="0" smtClean="0"/>
              <a:t>домой 35 </a:t>
            </a:r>
            <a:r>
              <a:rPr lang="ru-RU" sz="7400" dirty="0"/>
              <a:t>тыс. р. в месяц.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7400" dirty="0" smtClean="0"/>
              <a:t>  Мама </a:t>
            </a:r>
            <a:r>
              <a:rPr lang="ru-RU" sz="7400" dirty="0"/>
              <a:t>временно не </a:t>
            </a:r>
            <a:r>
              <a:rPr lang="ru-RU" sz="7400" dirty="0" smtClean="0"/>
              <a:t>работает, так </a:t>
            </a:r>
            <a:r>
              <a:rPr lang="ru-RU" sz="7400" dirty="0"/>
              <a:t>как ухаживает за маленьким </a:t>
            </a:r>
            <a:r>
              <a:rPr lang="ru-RU" sz="7400" dirty="0" smtClean="0"/>
              <a:t>Серёжиным </a:t>
            </a:r>
            <a:r>
              <a:rPr lang="ru-RU" sz="7400" dirty="0"/>
              <a:t>братом, которому </a:t>
            </a:r>
            <a:r>
              <a:rPr lang="ru-RU" sz="7400" dirty="0" smtClean="0"/>
              <a:t>всего семь </a:t>
            </a:r>
            <a:r>
              <a:rPr lang="ru-RU" sz="7400" dirty="0"/>
              <a:t>месяцев. Она получает </a:t>
            </a:r>
            <a:r>
              <a:rPr lang="ru-RU" sz="7400" dirty="0" smtClean="0"/>
              <a:t>пособие </a:t>
            </a:r>
            <a:r>
              <a:rPr lang="ru-RU" sz="7400" dirty="0"/>
              <a:t>по уходу за ребёнком в </a:t>
            </a:r>
            <a:r>
              <a:rPr lang="ru-RU" sz="7400" dirty="0" smtClean="0"/>
              <a:t>размере 11 </a:t>
            </a:r>
            <a:r>
              <a:rPr lang="ru-RU" sz="7400" dirty="0"/>
              <a:t>тыс. р. (40 % от той суммы, </a:t>
            </a:r>
            <a:r>
              <a:rPr lang="ru-RU" sz="7400" dirty="0" smtClean="0"/>
              <a:t>что она </a:t>
            </a:r>
            <a:r>
              <a:rPr lang="ru-RU" sz="7400" dirty="0"/>
              <a:t>зарабатывала в месяц до родов).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7400" dirty="0" smtClean="0"/>
              <a:t>  Серёжина </a:t>
            </a:r>
            <a:r>
              <a:rPr lang="ru-RU" sz="7400" dirty="0"/>
              <a:t>бабушка уже не работает и получает </a:t>
            </a:r>
            <a:r>
              <a:rPr lang="ru-RU" sz="7400" dirty="0" smtClean="0"/>
              <a:t>пенсию в </a:t>
            </a:r>
            <a:r>
              <a:rPr lang="ru-RU" sz="7400" dirty="0"/>
              <a:t>размере 8 тыс. р. Бабушка живёт с семьёй старшего </a:t>
            </a:r>
            <a:r>
              <a:rPr lang="ru-RU" sz="7400" dirty="0" smtClean="0"/>
              <a:t>сына, но </a:t>
            </a:r>
            <a:r>
              <a:rPr lang="ru-RU" sz="7400" dirty="0"/>
              <a:t>у неё есть своя квартира, которую она сдаёт за 18 тыс. </a:t>
            </a:r>
            <a:r>
              <a:rPr lang="ru-RU" sz="7400" dirty="0" smtClean="0"/>
              <a:t>р. в </a:t>
            </a:r>
            <a:r>
              <a:rPr lang="ru-RU" sz="7400" dirty="0"/>
              <a:t>месяц.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7400" dirty="0" smtClean="0"/>
              <a:t>  Каков суммарный </a:t>
            </a:r>
            <a:r>
              <a:rPr lang="ru-RU" sz="7400" dirty="0"/>
              <a:t>доход семьи </a:t>
            </a:r>
            <a:r>
              <a:rPr lang="ru-RU" sz="7400" dirty="0" smtClean="0"/>
              <a:t>? Средний </a:t>
            </a:r>
            <a:r>
              <a:rPr lang="ru-RU" sz="7400" dirty="0"/>
              <a:t>доход на одного члена </a:t>
            </a:r>
            <a:r>
              <a:rPr lang="ru-RU" sz="7400" dirty="0" smtClean="0"/>
              <a:t>семьи</a:t>
            </a:r>
            <a:r>
              <a:rPr lang="ru-RU" sz="7400" dirty="0"/>
              <a:t>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Суммарный </a:t>
            </a:r>
            <a:r>
              <a:rPr lang="ru-RU" dirty="0"/>
              <a:t>доход семьи составляет:</a:t>
            </a:r>
          </a:p>
          <a:p>
            <a:pPr marL="0" indent="0">
              <a:buNone/>
            </a:pPr>
            <a:r>
              <a:rPr lang="ru-RU" dirty="0"/>
              <a:t>35 000 + 11 000 + 8 000 + 18 000 = 72 000 р.</a:t>
            </a:r>
          </a:p>
          <a:p>
            <a:pPr marL="0" indent="0">
              <a:buNone/>
            </a:pPr>
            <a:r>
              <a:rPr lang="ru-RU" dirty="0"/>
              <a:t>Чтобы получить средний доход на одного члена </a:t>
            </a:r>
            <a:r>
              <a:rPr lang="ru-RU" dirty="0" smtClean="0"/>
              <a:t>семьи</a:t>
            </a:r>
            <a:r>
              <a:rPr lang="ru-RU" dirty="0"/>
              <a:t>, нужно суммарный доход разделить на </a:t>
            </a:r>
            <a:r>
              <a:rPr lang="ru-RU" dirty="0" smtClean="0"/>
              <a:t>количество членов </a:t>
            </a:r>
            <a:r>
              <a:rPr lang="ru-RU" dirty="0"/>
              <a:t>семьи.</a:t>
            </a:r>
          </a:p>
          <a:p>
            <a:pPr marL="0" indent="0">
              <a:buNone/>
            </a:pPr>
            <a:r>
              <a:rPr lang="ru-RU" dirty="0"/>
              <a:t>Это составит:</a:t>
            </a:r>
          </a:p>
          <a:p>
            <a:pPr marL="0" indent="0">
              <a:buNone/>
            </a:pPr>
            <a:r>
              <a:rPr lang="ru-RU" dirty="0"/>
              <a:t>72 000 : 5 = 14 400 р. в месяц или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14 </a:t>
            </a:r>
            <a:r>
              <a:rPr lang="ru-RU" dirty="0"/>
              <a:t>400 : 30 = 480 р. в день.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Двух щенков и попугая можно обменять на четырёх котят, одного</a:t>
            </a:r>
          </a:p>
          <a:p>
            <a:pPr marL="0" indent="0">
              <a:buNone/>
            </a:pPr>
            <a:r>
              <a:rPr lang="ru-RU" dirty="0"/>
              <a:t>котёнка на 50 рыбок, а одного щенка — на двух попугаев. Сколько рыбок</a:t>
            </a:r>
          </a:p>
          <a:p>
            <a:pPr marL="0" indent="0">
              <a:buNone/>
            </a:pPr>
            <a:r>
              <a:rPr lang="ru-RU" dirty="0"/>
              <a:t>надо отдать, чтобы получить щенка?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80 рыбок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493095"/>
          </a:xfrm>
        </p:spPr>
        <p:txBody>
          <a:bodyPr>
            <a:normAutofit/>
          </a:bodyPr>
          <a:lstStyle/>
          <a:p>
            <a:r>
              <a:rPr lang="ru-RU" dirty="0"/>
              <a:t>Соотнесите виды работ и виды заработной платы. Ответы </a:t>
            </a:r>
            <a:r>
              <a:rPr lang="ru-RU" dirty="0" smtClean="0"/>
              <a:t>впишите </a:t>
            </a:r>
            <a:r>
              <a:rPr lang="ru-RU" dirty="0"/>
              <a:t>в таблицу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0" t="17557" r="2962" b="9117"/>
          <a:stretch/>
        </p:blipFill>
        <p:spPr bwMode="auto">
          <a:xfrm>
            <a:off x="155061" y="3501008"/>
            <a:ext cx="898893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Подумаем - посчитаем</a:t>
            </a:r>
            <a:endParaRPr lang="ru-RU" b="1" dirty="0"/>
          </a:p>
        </p:txBody>
      </p:sp>
      <p:pic>
        <p:nvPicPr>
          <p:cNvPr id="4" name="Рисунок 3" descr="https://static12.insales.ru/images/products/1/3941/2084709/large_611.jpg"/>
          <p:cNvPicPr>
            <a:picLocks noGrp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102" b="30102"/>
          <a:stretch/>
        </p:blipFill>
        <p:spPr bwMode="auto">
          <a:xfrm>
            <a:off x="755576" y="1700808"/>
            <a:ext cx="7704856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69629789"/>
              </p:ext>
            </p:extLst>
          </p:nvPr>
        </p:nvGraphicFramePr>
        <p:xfrm>
          <a:off x="438602" y="2348880"/>
          <a:ext cx="82296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3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4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5</a:t>
                      </a:r>
                      <a:endParaRPr lang="ru-RU" sz="4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B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D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E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C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A</a:t>
                      </a:r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07288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Зачеркните лишнее слово в </a:t>
            </a:r>
            <a:r>
              <a:rPr lang="ru-RU" sz="3200"/>
              <a:t>каждой </a:t>
            </a:r>
            <a:r>
              <a:rPr lang="ru-RU" sz="3200" smtClean="0"/>
              <a:t>строке </a:t>
            </a:r>
            <a:r>
              <a:rPr lang="ru-RU" sz="3200" dirty="0"/>
              <a:t>и добавьте </a:t>
            </a:r>
            <a:r>
              <a:rPr lang="ru-RU" sz="3200" dirty="0" smtClean="0"/>
              <a:t>обобщающее слово.</a:t>
            </a:r>
          </a:p>
          <a:p>
            <a:pPr marL="0" indent="0">
              <a:buNone/>
            </a:pPr>
            <a:r>
              <a:rPr lang="ru-RU" sz="3200" dirty="0" smtClean="0"/>
              <a:t>      1. Миксер</a:t>
            </a:r>
            <a:r>
              <a:rPr lang="ru-RU" sz="3200" dirty="0"/>
              <a:t>, телевизор, посуда, холодильник. Остальные слова </a:t>
            </a:r>
            <a:r>
              <a:rPr lang="ru-RU" sz="3200" i="1" dirty="0" smtClean="0"/>
              <a:t>— </a:t>
            </a:r>
            <a:r>
              <a:rPr lang="ru-RU" sz="3200" dirty="0" smtClean="0"/>
              <a:t>это </a:t>
            </a:r>
            <a:r>
              <a:rPr lang="en-US" sz="3200" dirty="0" smtClean="0"/>
              <a:t> </a:t>
            </a:r>
            <a:r>
              <a:rPr lang="ru-RU" sz="3200" dirty="0" smtClean="0"/>
              <a:t>…</a:t>
            </a:r>
          </a:p>
          <a:p>
            <a:pPr marL="0" indent="0">
              <a:buNone/>
            </a:pPr>
            <a:r>
              <a:rPr lang="ru-RU" sz="3200" dirty="0" smtClean="0"/>
              <a:t>    2</a:t>
            </a:r>
            <a:r>
              <a:rPr lang="ru-RU" sz="3200" dirty="0"/>
              <a:t>. Квартира, дача, машина, участок земли. </a:t>
            </a:r>
            <a:r>
              <a:rPr lang="ru-RU" sz="3200" dirty="0" smtClean="0"/>
              <a:t>                       Остальные </a:t>
            </a:r>
            <a:r>
              <a:rPr lang="ru-RU" sz="3200" dirty="0"/>
              <a:t>слова </a:t>
            </a:r>
            <a:r>
              <a:rPr lang="ru-RU" sz="3200" dirty="0" smtClean="0"/>
              <a:t>—это …</a:t>
            </a:r>
            <a:endParaRPr lang="ru-RU" sz="3200" dirty="0"/>
          </a:p>
          <a:p>
            <a:pPr marL="0" indent="0">
              <a:buNone/>
            </a:pPr>
            <a:r>
              <a:rPr lang="ru-RU" sz="3200" dirty="0" smtClean="0"/>
              <a:t>      3</a:t>
            </a:r>
            <a:r>
              <a:rPr lang="ru-RU" sz="3200" dirty="0"/>
              <a:t>. Теплоснабжение, водоснабжение, страхование, уборка </a:t>
            </a:r>
            <a:r>
              <a:rPr lang="ru-RU" sz="3200" dirty="0" smtClean="0"/>
              <a:t>подъезда</a:t>
            </a:r>
            <a:r>
              <a:rPr lang="ru-RU" sz="3200" dirty="0"/>
              <a:t>. Остальные слова </a:t>
            </a:r>
            <a:r>
              <a:rPr lang="ru-RU" sz="3200" i="1" dirty="0"/>
              <a:t>— </a:t>
            </a:r>
            <a:r>
              <a:rPr lang="ru-RU" sz="3200" dirty="0" smtClean="0"/>
              <a:t>это …</a:t>
            </a: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Подумаем - посчитаем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449309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1</a:t>
            </a:r>
            <a:r>
              <a:rPr lang="ru-RU" dirty="0"/>
              <a:t>. Миксер, телевизор, </a:t>
            </a:r>
            <a:r>
              <a:rPr lang="ru-RU" b="1" dirty="0">
                <a:solidFill>
                  <a:srgbClr val="FFC000"/>
                </a:solidFill>
              </a:rPr>
              <a:t>посуда</a:t>
            </a:r>
            <a:r>
              <a:rPr lang="ru-RU" dirty="0"/>
              <a:t>, холодильник. Остальные слова </a:t>
            </a:r>
            <a:r>
              <a:rPr lang="ru-RU" i="1" dirty="0" smtClean="0"/>
              <a:t>— </a:t>
            </a:r>
            <a:r>
              <a:rPr lang="ru-RU" dirty="0" smtClean="0"/>
              <a:t>это </a:t>
            </a:r>
            <a:r>
              <a:rPr lang="ru-RU" dirty="0">
                <a:solidFill>
                  <a:srgbClr val="FFC000"/>
                </a:solidFill>
              </a:rPr>
              <a:t>бытовая техника</a:t>
            </a:r>
            <a:r>
              <a:rPr lang="ru-RU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2</a:t>
            </a:r>
            <a:r>
              <a:rPr lang="ru-RU" dirty="0"/>
              <a:t>. Квартира, дача, </a:t>
            </a:r>
            <a:r>
              <a:rPr lang="ru-RU" b="1" dirty="0">
                <a:solidFill>
                  <a:srgbClr val="FFFF00"/>
                </a:solidFill>
              </a:rPr>
              <a:t>машина</a:t>
            </a:r>
            <a:r>
              <a:rPr lang="ru-RU" dirty="0"/>
              <a:t>, участок земли. Остальные слова </a:t>
            </a:r>
            <a:r>
              <a:rPr lang="ru-RU" i="1" dirty="0"/>
              <a:t>— </a:t>
            </a:r>
            <a:r>
              <a:rPr lang="ru-RU" dirty="0" smtClean="0"/>
              <a:t>это </a:t>
            </a:r>
            <a:r>
              <a:rPr lang="ru-RU" dirty="0" smtClean="0">
                <a:solidFill>
                  <a:srgbClr val="FFFF00"/>
                </a:solidFill>
              </a:rPr>
              <a:t>недвижимость</a:t>
            </a:r>
            <a:r>
              <a:rPr lang="ru-RU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 3</a:t>
            </a:r>
            <a:r>
              <a:rPr lang="ru-RU" dirty="0"/>
              <a:t>. Теплоснабжение, водоснабжение, </a:t>
            </a:r>
            <a:r>
              <a:rPr lang="ru-RU" b="1" dirty="0">
                <a:solidFill>
                  <a:srgbClr val="FFC000"/>
                </a:solidFill>
              </a:rPr>
              <a:t>страхование</a:t>
            </a:r>
            <a:r>
              <a:rPr lang="ru-RU" dirty="0"/>
              <a:t>, уборка </a:t>
            </a:r>
            <a:r>
              <a:rPr lang="ru-RU" dirty="0" smtClean="0"/>
              <a:t>подъезда</a:t>
            </a:r>
            <a:r>
              <a:rPr lang="ru-RU" dirty="0"/>
              <a:t>. Остальные слова </a:t>
            </a:r>
            <a:r>
              <a:rPr lang="ru-RU" i="1" dirty="0"/>
              <a:t>— </a:t>
            </a:r>
            <a:r>
              <a:rPr lang="ru-RU" dirty="0"/>
              <a:t>это </a:t>
            </a:r>
            <a:r>
              <a:rPr lang="ru-RU" dirty="0">
                <a:solidFill>
                  <a:srgbClr val="FFC000"/>
                </a:solidFill>
              </a:rPr>
              <a:t>коммунальные услуги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err="1" smtClean="0"/>
              <a:t>Аудиоряды</a:t>
            </a:r>
            <a:r>
              <a:rPr lang="ru-RU" sz="2000" dirty="0" smtClean="0"/>
              <a:t> заимствованы с сайта </a:t>
            </a:r>
            <a:r>
              <a:rPr lang="en-US" sz="2000" dirty="0" smtClean="0">
                <a:hlinkClick r:id="rId3"/>
              </a:rPr>
              <a:t>GetTune.net</a:t>
            </a:r>
            <a:r>
              <a:rPr lang="en-US" sz="2000" dirty="0" smtClean="0"/>
              <a:t> </a:t>
            </a:r>
            <a:r>
              <a:rPr lang="ru-RU" sz="2000" dirty="0" smtClean="0"/>
              <a:t>по запросу «Своя игра» 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smtClean="0">
                <a:hlinkClick r:id="rId4"/>
              </a:rPr>
              <a:t>Звезда</a:t>
            </a:r>
            <a:r>
              <a:rPr lang="en-US" sz="2000" dirty="0" smtClean="0"/>
              <a:t>     </a:t>
            </a:r>
            <a:r>
              <a:rPr lang="ru-RU" sz="2000" dirty="0" smtClean="0">
                <a:hlinkClick r:id="rId5"/>
              </a:rPr>
              <a:t>Фон</a:t>
            </a:r>
            <a:r>
              <a:rPr lang="ru-RU" sz="2000" dirty="0" smtClean="0"/>
              <a:t> </a:t>
            </a:r>
            <a:r>
              <a:rPr lang="en-US" sz="2000" dirty="0" smtClean="0"/>
              <a:t>    </a:t>
            </a:r>
            <a:r>
              <a:rPr lang="ru-RU" sz="2000" dirty="0" smtClean="0">
                <a:hlinkClick r:id="rId6"/>
              </a:rPr>
              <a:t>Кот в мешке </a:t>
            </a:r>
            <a:r>
              <a:rPr lang="en-US" sz="2000" dirty="0" smtClean="0"/>
              <a:t>     </a:t>
            </a:r>
            <a:r>
              <a:rPr lang="ru-RU" sz="2000" dirty="0" smtClean="0">
                <a:hlinkClick r:id="rId7"/>
              </a:rPr>
              <a:t>Идея игры </a:t>
            </a:r>
            <a:endParaRPr lang="ru-RU" sz="2000" dirty="0"/>
          </a:p>
          <a:p>
            <a:r>
              <a:rPr lang="ru-RU" sz="2000" dirty="0" smtClean="0"/>
              <a:t>Автор шаблона игры </a:t>
            </a:r>
            <a:r>
              <a:rPr lang="ru-RU" sz="2000" dirty="0" err="1" smtClean="0"/>
              <a:t>Салиш</a:t>
            </a:r>
            <a:r>
              <a:rPr lang="ru-RU" sz="2000" dirty="0" smtClean="0"/>
              <a:t> С.С. (2014 год)</a:t>
            </a:r>
          </a:p>
          <a:p>
            <a:r>
              <a:rPr lang="ru-RU" sz="2000" dirty="0" smtClean="0"/>
              <a:t>Мультфильм «Деньги» </a:t>
            </a:r>
            <a:r>
              <a:rPr lang="en-US" sz="2000" dirty="0">
                <a:hlinkClick r:id="rId8"/>
              </a:rPr>
              <a:t>https</a:t>
            </a:r>
            <a:r>
              <a:rPr lang="en-US" sz="2000">
                <a:hlinkClick r:id="rId8"/>
              </a:rPr>
              <a:t>://</a:t>
            </a:r>
            <a:r>
              <a:rPr lang="en-US" sz="2000" smtClean="0">
                <a:hlinkClick r:id="rId8"/>
              </a:rPr>
              <a:t>www.youtube.com/watch?v=auc7LzqQin4</a:t>
            </a:r>
            <a:endParaRPr lang="ru-RU" sz="2000" dirty="0" smtClean="0"/>
          </a:p>
          <a:p>
            <a:r>
              <a:rPr lang="ru-RU" sz="2200" dirty="0"/>
              <a:t>Финансовая грамотность: материалы для учащихся. 5–7 классы </a:t>
            </a:r>
            <a:r>
              <a:rPr lang="ru-RU" sz="2200" dirty="0" err="1" smtClean="0"/>
              <a:t>общеобразоват</a:t>
            </a:r>
            <a:r>
              <a:rPr lang="ru-RU" sz="2200" dirty="0"/>
              <a:t>. орг. Дополнительное образование: Серия «Учимся разумному </a:t>
            </a:r>
            <a:r>
              <a:rPr lang="ru-RU" sz="2200" dirty="0" smtClean="0"/>
              <a:t>фи-</a:t>
            </a:r>
            <a:r>
              <a:rPr lang="ru-RU" sz="2200" dirty="0" err="1" smtClean="0"/>
              <a:t>нансовому</a:t>
            </a:r>
            <a:r>
              <a:rPr lang="ru-RU" sz="2200" dirty="0" smtClean="0"/>
              <a:t> </a:t>
            </a:r>
            <a:r>
              <a:rPr lang="ru-RU" sz="2200" dirty="0"/>
              <a:t>поведению»/ И. В. </a:t>
            </a:r>
            <a:r>
              <a:rPr lang="ru-RU" sz="2200" dirty="0" err="1"/>
              <a:t>Липсиц</a:t>
            </a:r>
            <a:r>
              <a:rPr lang="ru-RU" sz="2200" dirty="0"/>
              <a:t>, Е. А. Вигдорчик — М.: </a:t>
            </a:r>
            <a:r>
              <a:rPr lang="ru-RU" sz="2200" dirty="0" smtClean="0"/>
              <a:t>ВИТА-ПРЕСС, 2014</a:t>
            </a:r>
            <a:r>
              <a:rPr lang="ru-RU" sz="2200" dirty="0"/>
              <a:t>. — 208 с., ил</a:t>
            </a:r>
            <a:r>
              <a:rPr lang="ru-RU" sz="2200" dirty="0" smtClean="0"/>
              <a:t>.</a:t>
            </a:r>
          </a:p>
          <a:p>
            <a:r>
              <a:rPr lang="ru-RU" sz="2000" dirty="0"/>
              <a:t>Финансовая грамотность: методические рекомендации для </a:t>
            </a:r>
            <a:r>
              <a:rPr lang="ru-RU" sz="2000" dirty="0" smtClean="0"/>
              <a:t>учителя. 5</a:t>
            </a:r>
            <a:r>
              <a:rPr lang="ru-RU" sz="2000" i="1" dirty="0" smtClean="0"/>
              <a:t>–</a:t>
            </a:r>
            <a:r>
              <a:rPr lang="ru-RU" sz="2000" dirty="0" smtClean="0"/>
              <a:t>7 </a:t>
            </a:r>
            <a:r>
              <a:rPr lang="ru-RU" sz="2000" dirty="0"/>
              <a:t>классы </a:t>
            </a:r>
            <a:r>
              <a:rPr lang="ru-RU" sz="2000" dirty="0" err="1" smtClean="0"/>
              <a:t>общеобразоват.орг</a:t>
            </a:r>
            <a:r>
              <a:rPr lang="ru-RU" sz="2000" dirty="0"/>
              <a:t>. / Е. А. Вигдорчик, И. В. </a:t>
            </a:r>
            <a:r>
              <a:rPr lang="ru-RU" sz="2000" dirty="0" err="1"/>
              <a:t>Липсиц</a:t>
            </a:r>
            <a:r>
              <a:rPr lang="ru-RU" sz="2000" dirty="0"/>
              <a:t>, Ю. Н. </a:t>
            </a:r>
            <a:r>
              <a:rPr lang="ru-RU" sz="2000" dirty="0" err="1" smtClean="0"/>
              <a:t>Корлюгова</a:t>
            </a:r>
            <a:r>
              <a:rPr lang="ru-RU" sz="2000" dirty="0"/>
              <a:t>. </a:t>
            </a:r>
            <a:r>
              <a:rPr lang="ru-RU" sz="2000" i="1" dirty="0"/>
              <a:t>— </a:t>
            </a:r>
            <a:r>
              <a:rPr lang="ru-RU" sz="2000" dirty="0"/>
              <a:t>М.: ВИТА-ПРЕСС, 2015. </a:t>
            </a:r>
            <a:r>
              <a:rPr lang="ru-RU" sz="2000" i="1" dirty="0"/>
              <a:t>— </a:t>
            </a:r>
            <a:r>
              <a:rPr lang="ru-RU" sz="2000" dirty="0"/>
              <a:t>64 c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Финансовая грамотность: контрольные измерительные </a:t>
            </a:r>
            <a:r>
              <a:rPr lang="ru-RU" sz="2000" dirty="0" smtClean="0"/>
              <a:t>материалы.5–7 </a:t>
            </a:r>
            <a:r>
              <a:rPr lang="ru-RU" sz="2000" dirty="0"/>
              <a:t>классы </a:t>
            </a:r>
            <a:r>
              <a:rPr lang="ru-RU" sz="2000" dirty="0" err="1"/>
              <a:t>общеобразоват</a:t>
            </a:r>
            <a:r>
              <a:rPr lang="ru-RU" sz="2000" dirty="0"/>
              <a:t>. орг. / Ю. Н. </a:t>
            </a:r>
            <a:r>
              <a:rPr lang="ru-RU" sz="2000" dirty="0" err="1"/>
              <a:t>Корлюгова</a:t>
            </a:r>
            <a:r>
              <a:rPr lang="ru-RU" sz="2000" dirty="0"/>
              <a:t>, Е. А. </a:t>
            </a:r>
            <a:r>
              <a:rPr lang="ru-RU" sz="2000" dirty="0" smtClean="0"/>
              <a:t>Вигдорчик, И</a:t>
            </a:r>
            <a:r>
              <a:rPr lang="ru-RU" sz="2000" dirty="0"/>
              <a:t>. В. </a:t>
            </a:r>
            <a:r>
              <a:rPr lang="ru-RU" sz="2000" dirty="0" err="1"/>
              <a:t>Липсиц</a:t>
            </a:r>
            <a:r>
              <a:rPr lang="ru-RU" sz="2000" dirty="0"/>
              <a:t>. </a:t>
            </a:r>
            <a:r>
              <a:rPr lang="ru-RU" sz="2000" i="1" dirty="0"/>
              <a:t>— </a:t>
            </a:r>
            <a:r>
              <a:rPr lang="ru-RU" sz="2000" dirty="0"/>
              <a:t>М.: ВИТА-ПРЕСС, 2014. </a:t>
            </a:r>
            <a:r>
              <a:rPr lang="ru-RU" sz="2000" i="1" dirty="0"/>
              <a:t>— </a:t>
            </a:r>
            <a:r>
              <a:rPr lang="ru-RU" sz="2000" dirty="0"/>
              <a:t>32 c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Финансовая грамотность: материалы для родителей. 5–7 классы </a:t>
            </a:r>
            <a:r>
              <a:rPr lang="ru-RU" sz="2000" dirty="0" err="1"/>
              <a:t>обще</a:t>
            </a:r>
            <a:r>
              <a:rPr lang="ru-RU" sz="2000" dirty="0" err="1" smtClean="0"/>
              <a:t>образоват</a:t>
            </a:r>
            <a:r>
              <a:rPr lang="ru-RU" sz="2000" dirty="0"/>
              <a:t>. орг. / Е. А. Вигдорчик, И. В. </a:t>
            </a:r>
            <a:r>
              <a:rPr lang="ru-RU" sz="2000" dirty="0" err="1"/>
              <a:t>Липсиц</a:t>
            </a:r>
            <a:r>
              <a:rPr lang="ru-RU" sz="2000" dirty="0"/>
              <a:t>, Ю. Н. </a:t>
            </a:r>
            <a:r>
              <a:rPr lang="ru-RU" sz="2000" dirty="0" err="1"/>
              <a:t>Корлюгова</a:t>
            </a:r>
            <a:r>
              <a:rPr lang="ru-RU" sz="2000" dirty="0"/>
              <a:t>. </a:t>
            </a:r>
            <a:r>
              <a:rPr lang="ru-RU" sz="2000" i="1" dirty="0"/>
              <a:t>— </a:t>
            </a:r>
            <a:r>
              <a:rPr lang="ru-RU" sz="2000" dirty="0"/>
              <a:t>М</a:t>
            </a:r>
            <a:r>
              <a:rPr lang="ru-RU" sz="2000" dirty="0" smtClean="0"/>
              <a:t>.: ВИТА</a:t>
            </a:r>
            <a:r>
              <a:rPr lang="ru-RU" sz="2000" dirty="0"/>
              <a:t>-</a:t>
            </a:r>
            <a:r>
              <a:rPr lang="ru-RU" sz="2000" dirty="0" smtClean="0"/>
              <a:t>ПРЕСС</a:t>
            </a:r>
            <a:r>
              <a:rPr lang="ru-RU" sz="2000" dirty="0"/>
              <a:t>, 2015. </a:t>
            </a:r>
            <a:r>
              <a:rPr lang="ru-RU" sz="2000" i="1" dirty="0"/>
              <a:t>— </a:t>
            </a:r>
            <a:r>
              <a:rPr lang="ru-RU" sz="2000" dirty="0"/>
              <a:t>112 c.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Семейный бюджет</a:t>
            </a:r>
            <a:endParaRPr lang="ru-RU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Узнай пословицу</a:t>
            </a:r>
            <a:endParaRPr lang="ru-RU" sz="3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Страхование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Финансовая безопасность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/>
              <a:t>Подумаем-посчитаем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Семья  </a:t>
            </a:r>
            <a:r>
              <a:rPr lang="ru-RU" dirty="0"/>
              <a:t>всё </a:t>
            </a:r>
            <a:r>
              <a:rPr lang="ru-RU" dirty="0" smtClean="0"/>
              <a:t>время тратит </a:t>
            </a:r>
            <a:r>
              <a:rPr lang="ru-RU" dirty="0"/>
              <a:t>больше, чем </a:t>
            </a:r>
            <a:r>
              <a:rPr lang="ru-RU" dirty="0" smtClean="0"/>
              <a:t>получает</a:t>
            </a:r>
            <a:r>
              <a:rPr lang="ru-RU" dirty="0"/>
              <a:t>, </a:t>
            </a:r>
            <a:r>
              <a:rPr lang="ru-RU" dirty="0" smtClean="0"/>
              <a:t> влезает в долги, …</a:t>
            </a:r>
          </a:p>
          <a:p>
            <a:pPr marL="0" indent="0">
              <a:buNone/>
            </a:pPr>
            <a:r>
              <a:rPr lang="ru-RU" dirty="0" smtClean="0"/>
              <a:t> О каком типе семейного бюджета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Семейный 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Дефицитный тип бюджета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 descr="https://fs00.infourok.ru/images/doc/53/65480/hello_html_m1fdf8dfb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5940425" cy="419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1733</Words>
  <Application>Microsoft Office PowerPoint</Application>
  <PresentationFormat>Экран (4:3)</PresentationFormat>
  <Paragraphs>270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Семейный бюджет</vt:lpstr>
      <vt:lpstr>Узнай пословицу</vt:lpstr>
      <vt:lpstr>Страхование</vt:lpstr>
      <vt:lpstr>Финансовая безопасность</vt:lpstr>
      <vt:lpstr>Подумаем - посчитаем</vt:lpstr>
      <vt:lpstr>Слайд 7</vt:lpstr>
      <vt:lpstr>Семейный бюджет</vt:lpstr>
      <vt:lpstr>Семейный бюджет</vt:lpstr>
      <vt:lpstr>Семейный бюджет</vt:lpstr>
      <vt:lpstr>Семейный бюджет</vt:lpstr>
      <vt:lpstr>Семейный бюджет</vt:lpstr>
      <vt:lpstr>Семейный бюджет</vt:lpstr>
      <vt:lpstr>Слайд 14</vt:lpstr>
      <vt:lpstr>Семейный бюджет</vt:lpstr>
      <vt:lpstr>Семейный бюджет</vt:lpstr>
      <vt:lpstr>Семейный бюджет</vt:lpstr>
      <vt:lpstr>Семейный бюджет</vt:lpstr>
      <vt:lpstr>Узнай пословицу</vt:lpstr>
      <vt:lpstr>Узнай пословицу</vt:lpstr>
      <vt:lpstr>Узнай пословицу</vt:lpstr>
      <vt:lpstr>Узнай пословицу</vt:lpstr>
      <vt:lpstr>Слайд 23</vt:lpstr>
      <vt:lpstr>Узнай пословицу</vt:lpstr>
      <vt:lpstr>Узнай пословицу</vt:lpstr>
      <vt:lpstr>Узнай пословицу</vt:lpstr>
      <vt:lpstr>Узнай пословицу</vt:lpstr>
      <vt:lpstr>Узнай пословицу</vt:lpstr>
      <vt:lpstr>Узнай пословицу</vt:lpstr>
      <vt:lpstr>Слайд 30</vt:lpstr>
      <vt:lpstr>Страхование</vt:lpstr>
      <vt:lpstr>Страхование</vt:lpstr>
      <vt:lpstr>Страхование</vt:lpstr>
      <vt:lpstr>Страхование</vt:lpstr>
      <vt:lpstr>Страхование</vt:lpstr>
      <vt:lpstr>Страхование</vt:lpstr>
      <vt:lpstr>Страхование</vt:lpstr>
      <vt:lpstr>Слайд 38</vt:lpstr>
      <vt:lpstr>Страхование</vt:lpstr>
      <vt:lpstr>Страхование</vt:lpstr>
      <vt:lpstr>Слайд 41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Финансовая безопасность</vt:lpstr>
      <vt:lpstr>Подумаем - посчитаем</vt:lpstr>
      <vt:lpstr>Подумаем - посчитаем</vt:lpstr>
      <vt:lpstr>Слайд 54</vt:lpstr>
      <vt:lpstr>Подумаем - посчитаем</vt:lpstr>
      <vt:lpstr>Подумаем - посчитаем</vt:lpstr>
      <vt:lpstr>Подумаем - посчитаем</vt:lpstr>
      <vt:lpstr>Подумаем - посчитаем</vt:lpstr>
      <vt:lpstr>Подумаем - посчитаем</vt:lpstr>
      <vt:lpstr>Подумаем - посчитаем</vt:lpstr>
      <vt:lpstr>Подумаем - посчитаем</vt:lpstr>
      <vt:lpstr>Подумаем - посчитаем</vt:lpstr>
      <vt:lpstr>Использованные 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1</cp:lastModifiedBy>
  <cp:revision>100</cp:revision>
  <dcterms:created xsi:type="dcterms:W3CDTF">2014-05-16T09:35:17Z</dcterms:created>
  <dcterms:modified xsi:type="dcterms:W3CDTF">2020-09-04T21:13:32Z</dcterms:modified>
</cp:coreProperties>
</file>