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79" r:id="rId3"/>
    <p:sldId id="285" r:id="rId4"/>
    <p:sldId id="286" r:id="rId5"/>
    <p:sldId id="287" r:id="rId6"/>
    <p:sldId id="288" r:id="rId7"/>
    <p:sldId id="290" r:id="rId8"/>
    <p:sldId id="293" r:id="rId9"/>
    <p:sldId id="294" r:id="rId10"/>
    <p:sldId id="295" r:id="rId11"/>
    <p:sldId id="282" r:id="rId12"/>
    <p:sldId id="283" r:id="rId13"/>
    <p:sldId id="284" r:id="rId14"/>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sz="2400"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sz="2400"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sz="2400"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Раздел по умолчанию" id="{BECE9003-8CF4-4FA9-BC79-37A660BB1316}">
          <p14:sldIdLst>
            <p14:sldId id="256"/>
            <p14:sldId id="279"/>
            <p14:sldId id="285"/>
            <p14:sldId id="286"/>
            <p14:sldId id="287"/>
            <p14:sldId id="288"/>
            <p14:sldId id="290"/>
            <p14:sldId id="293"/>
            <p14:sldId id="294"/>
            <p14:sldId id="295"/>
            <p14:sldId id="282"/>
            <p14:sldId id="283"/>
            <p14:sldId id="284"/>
          </p14:sldIdLst>
        </p14:section>
        <p14:section name="Раздел без заголовка" id="{045F4C54-1B52-4977-86F9-F64991AFF28B}">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84CC"/>
    <a:srgbClr val="03136A"/>
    <a:srgbClr val="35759D"/>
    <a:srgbClr val="35B19D"/>
    <a:srgbClr val="000000"/>
    <a:srgbClr val="FFFF00"/>
    <a:srgbClr val="B3D3EA"/>
    <a:srgbClr val="78AD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23" autoAdjust="0"/>
    <p:restoredTop sz="95596" autoAdjust="0"/>
  </p:normalViewPr>
  <p:slideViewPr>
    <p:cSldViewPr>
      <p:cViewPr varScale="1">
        <p:scale>
          <a:sx n="105" d="100"/>
          <a:sy n="105" d="100"/>
        </p:scale>
        <p:origin x="1950"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3F0F9821-A6D1-40C7-B45C-2293A5A41C60}"/>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ltLang="ru-RU"/>
          </a:p>
        </p:txBody>
      </p:sp>
      <p:sp>
        <p:nvSpPr>
          <p:cNvPr id="81923" name="Rectangle 3">
            <a:extLst>
              <a:ext uri="{FF2B5EF4-FFF2-40B4-BE49-F238E27FC236}">
                <a16:creationId xmlns:a16="http://schemas.microsoft.com/office/drawing/2014/main" id="{5A9C33E4-4BC3-4510-A3E0-512EA1936167}"/>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ru-RU"/>
          </a:p>
        </p:txBody>
      </p:sp>
      <p:sp>
        <p:nvSpPr>
          <p:cNvPr id="81924" name="Rectangle 4">
            <a:extLst>
              <a:ext uri="{FF2B5EF4-FFF2-40B4-BE49-F238E27FC236}">
                <a16:creationId xmlns:a16="http://schemas.microsoft.com/office/drawing/2014/main" id="{6C3DB222-60DF-4AFE-A4A5-B6A24DC003D3}"/>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25" name="Rectangle 5">
            <a:extLst>
              <a:ext uri="{FF2B5EF4-FFF2-40B4-BE49-F238E27FC236}">
                <a16:creationId xmlns:a16="http://schemas.microsoft.com/office/drawing/2014/main" id="{D196F08B-FE49-44E6-84FD-079E28742AA7}"/>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ru-RU"/>
              <a:t>Click to edit Master text styles</a:t>
            </a:r>
          </a:p>
          <a:p>
            <a:pPr lvl="1"/>
            <a:r>
              <a:rPr lang="en-US" altLang="ru-RU"/>
              <a:t>Second level</a:t>
            </a:r>
          </a:p>
          <a:p>
            <a:pPr lvl="2"/>
            <a:r>
              <a:rPr lang="en-US" altLang="ru-RU"/>
              <a:t>Third level</a:t>
            </a:r>
          </a:p>
          <a:p>
            <a:pPr lvl="3"/>
            <a:r>
              <a:rPr lang="en-US" altLang="ru-RU"/>
              <a:t>Fourth level</a:t>
            </a:r>
          </a:p>
          <a:p>
            <a:pPr lvl="4"/>
            <a:r>
              <a:rPr lang="en-US" altLang="ru-RU"/>
              <a:t>Fifth level</a:t>
            </a:r>
          </a:p>
        </p:txBody>
      </p:sp>
      <p:sp>
        <p:nvSpPr>
          <p:cNvPr id="81926" name="Rectangle 6">
            <a:extLst>
              <a:ext uri="{FF2B5EF4-FFF2-40B4-BE49-F238E27FC236}">
                <a16:creationId xmlns:a16="http://schemas.microsoft.com/office/drawing/2014/main" id="{66591E63-B859-4133-8E8C-7CA8415DE6B3}"/>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US" altLang="ru-RU"/>
          </a:p>
        </p:txBody>
      </p:sp>
      <p:sp>
        <p:nvSpPr>
          <p:cNvPr id="81927" name="Rectangle 7">
            <a:extLst>
              <a:ext uri="{FF2B5EF4-FFF2-40B4-BE49-F238E27FC236}">
                <a16:creationId xmlns:a16="http://schemas.microsoft.com/office/drawing/2014/main" id="{B847BD9E-BA2A-4147-9498-24BDBE39225C}"/>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93ED28BA-99E8-4589-9023-5EA946139E91}" type="slidenum">
              <a:rPr lang="en-US" altLang="ru-RU"/>
              <a:pPr/>
              <a:t>‹#›</a:t>
            </a:fld>
            <a:endParaRPr lang="en-US" alt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5030FDB-5C6B-4046-AE57-12761EE64173}"/>
              </a:ext>
            </a:extLst>
          </p:cNvPr>
          <p:cNvSpPr>
            <a:spLocks noGrp="1" noChangeArrowheads="1"/>
          </p:cNvSpPr>
          <p:nvPr>
            <p:ph type="sldNum" sz="quarter" idx="5"/>
          </p:nvPr>
        </p:nvSpPr>
        <p:spPr>
          <a:ln/>
        </p:spPr>
        <p:txBody>
          <a:bodyPr/>
          <a:lstStyle/>
          <a:p>
            <a:fld id="{F9A204C6-8C34-48A0-9F59-4C986B5EDA1E}" type="slidenum">
              <a:rPr lang="en-US" altLang="ru-RU"/>
              <a:pPr/>
              <a:t>1</a:t>
            </a:fld>
            <a:endParaRPr lang="en-US" altLang="ru-RU"/>
          </a:p>
        </p:txBody>
      </p:sp>
      <p:sp>
        <p:nvSpPr>
          <p:cNvPr id="107522" name="Rectangle 2">
            <a:extLst>
              <a:ext uri="{FF2B5EF4-FFF2-40B4-BE49-F238E27FC236}">
                <a16:creationId xmlns:a16="http://schemas.microsoft.com/office/drawing/2014/main" id="{2C335A85-9C9A-46AE-A7DC-2ACCA52F1B89}"/>
              </a:ext>
            </a:extLst>
          </p:cNvPr>
          <p:cNvSpPr>
            <a:spLocks noGrp="1" noRot="1" noChangeAspect="1" noChangeArrowheads="1" noTextEdit="1"/>
          </p:cNvSpPr>
          <p:nvPr>
            <p:ph type="sldImg"/>
          </p:nvPr>
        </p:nvSpPr>
        <p:spPr>
          <a:ln/>
        </p:spPr>
      </p:sp>
      <p:sp>
        <p:nvSpPr>
          <p:cNvPr id="107523" name="Rectangle 3">
            <a:extLst>
              <a:ext uri="{FF2B5EF4-FFF2-40B4-BE49-F238E27FC236}">
                <a16:creationId xmlns:a16="http://schemas.microsoft.com/office/drawing/2014/main" id="{3329BF23-1A17-4C0E-8842-C07C708269CF}"/>
              </a:ext>
            </a:extLst>
          </p:cNvPr>
          <p:cNvSpPr>
            <a:spLocks noGrp="1" noChangeArrowheads="1"/>
          </p:cNvSpPr>
          <p:nvPr>
            <p:ph type="body" idx="1"/>
          </p:nvPr>
        </p:nvSpPr>
        <p:spPr/>
        <p:txBody>
          <a:bodyPr/>
          <a:lstStyle/>
          <a:p>
            <a:endParaRPr lang="ru-RU" alt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5A778B1-EB00-4532-B113-0BAEACAFAD5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6A06624-B064-4037-AA67-D2491B64D192}" type="slidenum">
              <a:rPr kumimoji="0" lang="en-US" altLang="ru-RU"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ru-RU"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0594" name="Rectangle 2">
            <a:extLst>
              <a:ext uri="{FF2B5EF4-FFF2-40B4-BE49-F238E27FC236}">
                <a16:creationId xmlns:a16="http://schemas.microsoft.com/office/drawing/2014/main" id="{FBE0FAEB-8423-4257-AA48-E2BC58E90FF1}"/>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952DBC64-3845-4C26-A489-61476B96D691}"/>
              </a:ext>
            </a:extLst>
          </p:cNvPr>
          <p:cNvSpPr>
            <a:spLocks noGrp="1" noChangeArrowheads="1"/>
          </p:cNvSpPr>
          <p:nvPr>
            <p:ph type="body" idx="1"/>
          </p:nvPr>
        </p:nvSpPr>
        <p:spPr/>
        <p:txBody>
          <a:bodyPr/>
          <a:lstStyle/>
          <a:p>
            <a:endParaRPr lang="ru-RU" altLang="ru-RU"/>
          </a:p>
        </p:txBody>
      </p:sp>
    </p:spTree>
    <p:extLst>
      <p:ext uri="{BB962C8B-B14F-4D97-AF65-F5344CB8AC3E}">
        <p14:creationId xmlns:p14="http://schemas.microsoft.com/office/powerpoint/2010/main" val="28580725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5A778B1-EB00-4532-B113-0BAEACAFAD5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6A06624-B064-4037-AA67-D2491B64D192}" type="slidenum">
              <a:rPr kumimoji="0" lang="en-US" altLang="ru-RU"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ru-RU"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0594" name="Rectangle 2">
            <a:extLst>
              <a:ext uri="{FF2B5EF4-FFF2-40B4-BE49-F238E27FC236}">
                <a16:creationId xmlns:a16="http://schemas.microsoft.com/office/drawing/2014/main" id="{FBE0FAEB-8423-4257-AA48-E2BC58E90FF1}"/>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952DBC64-3845-4C26-A489-61476B96D691}"/>
              </a:ext>
            </a:extLst>
          </p:cNvPr>
          <p:cNvSpPr>
            <a:spLocks noGrp="1" noChangeArrowheads="1"/>
          </p:cNvSpPr>
          <p:nvPr>
            <p:ph type="body" idx="1"/>
          </p:nvPr>
        </p:nvSpPr>
        <p:spPr/>
        <p:txBody>
          <a:bodyPr/>
          <a:lstStyle/>
          <a:p>
            <a:endParaRPr lang="ru-RU" altLang="ru-RU"/>
          </a:p>
        </p:txBody>
      </p:sp>
    </p:spTree>
    <p:extLst>
      <p:ext uri="{BB962C8B-B14F-4D97-AF65-F5344CB8AC3E}">
        <p14:creationId xmlns:p14="http://schemas.microsoft.com/office/powerpoint/2010/main" val="2403772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5A778B1-EB00-4532-B113-0BAEACAFAD5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6A06624-B064-4037-AA67-D2491B64D192}" type="slidenum">
              <a:rPr kumimoji="0" lang="en-US" altLang="ru-RU"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ru-RU"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0594" name="Rectangle 2">
            <a:extLst>
              <a:ext uri="{FF2B5EF4-FFF2-40B4-BE49-F238E27FC236}">
                <a16:creationId xmlns:a16="http://schemas.microsoft.com/office/drawing/2014/main" id="{FBE0FAEB-8423-4257-AA48-E2BC58E90FF1}"/>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952DBC64-3845-4C26-A489-61476B96D691}"/>
              </a:ext>
            </a:extLst>
          </p:cNvPr>
          <p:cNvSpPr>
            <a:spLocks noGrp="1" noChangeArrowheads="1"/>
          </p:cNvSpPr>
          <p:nvPr>
            <p:ph type="body" idx="1"/>
          </p:nvPr>
        </p:nvSpPr>
        <p:spPr/>
        <p:txBody>
          <a:bodyPr/>
          <a:lstStyle/>
          <a:p>
            <a:endParaRPr lang="ru-RU" altLang="ru-RU"/>
          </a:p>
        </p:txBody>
      </p:sp>
    </p:spTree>
    <p:extLst>
      <p:ext uri="{BB962C8B-B14F-4D97-AF65-F5344CB8AC3E}">
        <p14:creationId xmlns:p14="http://schemas.microsoft.com/office/powerpoint/2010/main" val="5827862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5A778B1-EB00-4532-B113-0BAEACAFAD5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6A06624-B064-4037-AA67-D2491B64D192}" type="slidenum">
              <a:rPr kumimoji="0" lang="en-US" altLang="ru-RU"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ru-RU"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0594" name="Rectangle 2">
            <a:extLst>
              <a:ext uri="{FF2B5EF4-FFF2-40B4-BE49-F238E27FC236}">
                <a16:creationId xmlns:a16="http://schemas.microsoft.com/office/drawing/2014/main" id="{FBE0FAEB-8423-4257-AA48-E2BC58E90FF1}"/>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952DBC64-3845-4C26-A489-61476B96D691}"/>
              </a:ext>
            </a:extLst>
          </p:cNvPr>
          <p:cNvSpPr>
            <a:spLocks noGrp="1" noChangeArrowheads="1"/>
          </p:cNvSpPr>
          <p:nvPr>
            <p:ph type="body" idx="1"/>
          </p:nvPr>
        </p:nvSpPr>
        <p:spPr/>
        <p:txBody>
          <a:bodyPr/>
          <a:lstStyle/>
          <a:p>
            <a:endParaRPr lang="ru-RU" altLang="ru-RU"/>
          </a:p>
        </p:txBody>
      </p:sp>
    </p:spTree>
    <p:extLst>
      <p:ext uri="{BB962C8B-B14F-4D97-AF65-F5344CB8AC3E}">
        <p14:creationId xmlns:p14="http://schemas.microsoft.com/office/powerpoint/2010/main" val="2220639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5A778B1-EB00-4532-B113-0BAEACAFAD54}"/>
              </a:ext>
            </a:extLst>
          </p:cNvPr>
          <p:cNvSpPr>
            <a:spLocks noGrp="1" noChangeArrowheads="1"/>
          </p:cNvSpPr>
          <p:nvPr>
            <p:ph type="sldNum" sz="quarter" idx="5"/>
          </p:nvPr>
        </p:nvSpPr>
        <p:spPr>
          <a:ln/>
        </p:spPr>
        <p:txBody>
          <a:bodyPr/>
          <a:lstStyle/>
          <a:p>
            <a:fld id="{26A06624-B064-4037-AA67-D2491B64D192}" type="slidenum">
              <a:rPr lang="en-US" altLang="ru-RU"/>
              <a:pPr/>
              <a:t>2</a:t>
            </a:fld>
            <a:endParaRPr lang="en-US" altLang="ru-RU"/>
          </a:p>
        </p:txBody>
      </p:sp>
      <p:sp>
        <p:nvSpPr>
          <p:cNvPr id="110594" name="Rectangle 2">
            <a:extLst>
              <a:ext uri="{FF2B5EF4-FFF2-40B4-BE49-F238E27FC236}">
                <a16:creationId xmlns:a16="http://schemas.microsoft.com/office/drawing/2014/main" id="{FBE0FAEB-8423-4257-AA48-E2BC58E90FF1}"/>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952DBC64-3845-4C26-A489-61476B96D691}"/>
              </a:ext>
            </a:extLst>
          </p:cNvPr>
          <p:cNvSpPr>
            <a:spLocks noGrp="1" noChangeArrowheads="1"/>
          </p:cNvSpPr>
          <p:nvPr>
            <p:ph type="body" idx="1"/>
          </p:nvPr>
        </p:nvSpPr>
        <p:spPr/>
        <p:txBody>
          <a:bodyPr/>
          <a:lstStyle/>
          <a:p>
            <a:endParaRPr lang="ru-RU" alt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5A778B1-EB00-4532-B113-0BAEACAFAD5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6A06624-B064-4037-AA67-D2491B64D192}" type="slidenum">
              <a:rPr kumimoji="0" lang="en-US" altLang="ru-RU"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ru-RU"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0594" name="Rectangle 2">
            <a:extLst>
              <a:ext uri="{FF2B5EF4-FFF2-40B4-BE49-F238E27FC236}">
                <a16:creationId xmlns:a16="http://schemas.microsoft.com/office/drawing/2014/main" id="{FBE0FAEB-8423-4257-AA48-E2BC58E90FF1}"/>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952DBC64-3845-4C26-A489-61476B96D691}"/>
              </a:ext>
            </a:extLst>
          </p:cNvPr>
          <p:cNvSpPr>
            <a:spLocks noGrp="1" noChangeArrowheads="1"/>
          </p:cNvSpPr>
          <p:nvPr>
            <p:ph type="body" idx="1"/>
          </p:nvPr>
        </p:nvSpPr>
        <p:spPr/>
        <p:txBody>
          <a:bodyPr/>
          <a:lstStyle/>
          <a:p>
            <a:endParaRPr lang="ru-RU" altLang="ru-RU"/>
          </a:p>
        </p:txBody>
      </p:sp>
    </p:spTree>
    <p:extLst>
      <p:ext uri="{BB962C8B-B14F-4D97-AF65-F5344CB8AC3E}">
        <p14:creationId xmlns:p14="http://schemas.microsoft.com/office/powerpoint/2010/main" val="1477276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5A778B1-EB00-4532-B113-0BAEACAFAD5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6A06624-B064-4037-AA67-D2491B64D192}" type="slidenum">
              <a:rPr kumimoji="0" lang="en-US" altLang="ru-RU"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ru-RU"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0594" name="Rectangle 2">
            <a:extLst>
              <a:ext uri="{FF2B5EF4-FFF2-40B4-BE49-F238E27FC236}">
                <a16:creationId xmlns:a16="http://schemas.microsoft.com/office/drawing/2014/main" id="{FBE0FAEB-8423-4257-AA48-E2BC58E90FF1}"/>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952DBC64-3845-4C26-A489-61476B96D691}"/>
              </a:ext>
            </a:extLst>
          </p:cNvPr>
          <p:cNvSpPr>
            <a:spLocks noGrp="1" noChangeArrowheads="1"/>
          </p:cNvSpPr>
          <p:nvPr>
            <p:ph type="body" idx="1"/>
          </p:nvPr>
        </p:nvSpPr>
        <p:spPr/>
        <p:txBody>
          <a:bodyPr/>
          <a:lstStyle/>
          <a:p>
            <a:endParaRPr lang="ru-RU" altLang="ru-RU"/>
          </a:p>
        </p:txBody>
      </p:sp>
    </p:spTree>
    <p:extLst>
      <p:ext uri="{BB962C8B-B14F-4D97-AF65-F5344CB8AC3E}">
        <p14:creationId xmlns:p14="http://schemas.microsoft.com/office/powerpoint/2010/main" val="4045175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5A778B1-EB00-4532-B113-0BAEACAFAD5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6A06624-B064-4037-AA67-D2491B64D192}" type="slidenum">
              <a:rPr kumimoji="0" lang="en-US" altLang="ru-RU"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ru-RU"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0594" name="Rectangle 2">
            <a:extLst>
              <a:ext uri="{FF2B5EF4-FFF2-40B4-BE49-F238E27FC236}">
                <a16:creationId xmlns:a16="http://schemas.microsoft.com/office/drawing/2014/main" id="{FBE0FAEB-8423-4257-AA48-E2BC58E90FF1}"/>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952DBC64-3845-4C26-A489-61476B96D691}"/>
              </a:ext>
            </a:extLst>
          </p:cNvPr>
          <p:cNvSpPr>
            <a:spLocks noGrp="1" noChangeArrowheads="1"/>
          </p:cNvSpPr>
          <p:nvPr>
            <p:ph type="body" idx="1"/>
          </p:nvPr>
        </p:nvSpPr>
        <p:spPr/>
        <p:txBody>
          <a:bodyPr/>
          <a:lstStyle/>
          <a:p>
            <a:endParaRPr lang="ru-RU" altLang="ru-RU"/>
          </a:p>
        </p:txBody>
      </p:sp>
    </p:spTree>
    <p:extLst>
      <p:ext uri="{BB962C8B-B14F-4D97-AF65-F5344CB8AC3E}">
        <p14:creationId xmlns:p14="http://schemas.microsoft.com/office/powerpoint/2010/main" val="55250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5A778B1-EB00-4532-B113-0BAEACAFAD5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6A06624-B064-4037-AA67-D2491B64D192}" type="slidenum">
              <a:rPr kumimoji="0" lang="en-US" altLang="ru-RU"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ru-RU"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0594" name="Rectangle 2">
            <a:extLst>
              <a:ext uri="{FF2B5EF4-FFF2-40B4-BE49-F238E27FC236}">
                <a16:creationId xmlns:a16="http://schemas.microsoft.com/office/drawing/2014/main" id="{FBE0FAEB-8423-4257-AA48-E2BC58E90FF1}"/>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952DBC64-3845-4C26-A489-61476B96D691}"/>
              </a:ext>
            </a:extLst>
          </p:cNvPr>
          <p:cNvSpPr>
            <a:spLocks noGrp="1" noChangeArrowheads="1"/>
          </p:cNvSpPr>
          <p:nvPr>
            <p:ph type="body" idx="1"/>
          </p:nvPr>
        </p:nvSpPr>
        <p:spPr/>
        <p:txBody>
          <a:bodyPr/>
          <a:lstStyle/>
          <a:p>
            <a:endParaRPr lang="ru-RU" altLang="ru-RU"/>
          </a:p>
        </p:txBody>
      </p:sp>
    </p:spTree>
    <p:extLst>
      <p:ext uri="{BB962C8B-B14F-4D97-AF65-F5344CB8AC3E}">
        <p14:creationId xmlns:p14="http://schemas.microsoft.com/office/powerpoint/2010/main" val="795571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5A778B1-EB00-4532-B113-0BAEACAFAD5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6A06624-B064-4037-AA67-D2491B64D192}" type="slidenum">
              <a:rPr kumimoji="0" lang="en-US" altLang="ru-RU"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ru-RU"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0594" name="Rectangle 2">
            <a:extLst>
              <a:ext uri="{FF2B5EF4-FFF2-40B4-BE49-F238E27FC236}">
                <a16:creationId xmlns:a16="http://schemas.microsoft.com/office/drawing/2014/main" id="{FBE0FAEB-8423-4257-AA48-E2BC58E90FF1}"/>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952DBC64-3845-4C26-A489-61476B96D691}"/>
              </a:ext>
            </a:extLst>
          </p:cNvPr>
          <p:cNvSpPr>
            <a:spLocks noGrp="1" noChangeArrowheads="1"/>
          </p:cNvSpPr>
          <p:nvPr>
            <p:ph type="body" idx="1"/>
          </p:nvPr>
        </p:nvSpPr>
        <p:spPr/>
        <p:txBody>
          <a:bodyPr/>
          <a:lstStyle/>
          <a:p>
            <a:endParaRPr lang="ru-RU" altLang="ru-RU"/>
          </a:p>
        </p:txBody>
      </p:sp>
    </p:spTree>
    <p:extLst>
      <p:ext uri="{BB962C8B-B14F-4D97-AF65-F5344CB8AC3E}">
        <p14:creationId xmlns:p14="http://schemas.microsoft.com/office/powerpoint/2010/main" val="24524796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5A778B1-EB00-4532-B113-0BAEACAFAD5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6A06624-B064-4037-AA67-D2491B64D192}" type="slidenum">
              <a:rPr kumimoji="0" lang="en-US" altLang="ru-RU"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ru-RU"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0594" name="Rectangle 2">
            <a:extLst>
              <a:ext uri="{FF2B5EF4-FFF2-40B4-BE49-F238E27FC236}">
                <a16:creationId xmlns:a16="http://schemas.microsoft.com/office/drawing/2014/main" id="{FBE0FAEB-8423-4257-AA48-E2BC58E90FF1}"/>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952DBC64-3845-4C26-A489-61476B96D691}"/>
              </a:ext>
            </a:extLst>
          </p:cNvPr>
          <p:cNvSpPr>
            <a:spLocks noGrp="1" noChangeArrowheads="1"/>
          </p:cNvSpPr>
          <p:nvPr>
            <p:ph type="body" idx="1"/>
          </p:nvPr>
        </p:nvSpPr>
        <p:spPr/>
        <p:txBody>
          <a:bodyPr/>
          <a:lstStyle/>
          <a:p>
            <a:endParaRPr lang="ru-RU" altLang="ru-RU"/>
          </a:p>
        </p:txBody>
      </p:sp>
    </p:spTree>
    <p:extLst>
      <p:ext uri="{BB962C8B-B14F-4D97-AF65-F5344CB8AC3E}">
        <p14:creationId xmlns:p14="http://schemas.microsoft.com/office/powerpoint/2010/main" val="8232870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5A778B1-EB00-4532-B113-0BAEACAFAD5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6A06624-B064-4037-AA67-D2491B64D192}" type="slidenum">
              <a:rPr kumimoji="0" lang="en-US" altLang="ru-RU"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ru-RU"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0594" name="Rectangle 2">
            <a:extLst>
              <a:ext uri="{FF2B5EF4-FFF2-40B4-BE49-F238E27FC236}">
                <a16:creationId xmlns:a16="http://schemas.microsoft.com/office/drawing/2014/main" id="{FBE0FAEB-8423-4257-AA48-E2BC58E90FF1}"/>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952DBC64-3845-4C26-A489-61476B96D691}"/>
              </a:ext>
            </a:extLst>
          </p:cNvPr>
          <p:cNvSpPr>
            <a:spLocks noGrp="1" noChangeArrowheads="1"/>
          </p:cNvSpPr>
          <p:nvPr>
            <p:ph type="body" idx="1"/>
          </p:nvPr>
        </p:nvSpPr>
        <p:spPr/>
        <p:txBody>
          <a:bodyPr/>
          <a:lstStyle/>
          <a:p>
            <a:endParaRPr lang="ru-RU" altLang="ru-RU"/>
          </a:p>
        </p:txBody>
      </p:sp>
    </p:spTree>
    <p:extLst>
      <p:ext uri="{BB962C8B-B14F-4D97-AF65-F5344CB8AC3E}">
        <p14:creationId xmlns:p14="http://schemas.microsoft.com/office/powerpoint/2010/main" val="36045000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B24BFE4C-6061-42C1-8865-B1ECF6730C90}"/>
              </a:ext>
            </a:extLst>
          </p:cNvPr>
          <p:cNvSpPr>
            <a:spLocks noGrp="1" noChangeArrowheads="1"/>
          </p:cNvSpPr>
          <p:nvPr>
            <p:ph type="ctrTitle"/>
          </p:nvPr>
        </p:nvSpPr>
        <p:spPr>
          <a:xfrm>
            <a:off x="381000" y="228600"/>
            <a:ext cx="8382000" cy="704850"/>
          </a:xfrm>
          <a:extLst>
            <a:ext uri="{AF507438-7753-43E0-B8FC-AC1667EBCBE1}">
              <a14:hiddenEffects xmlns:a14="http://schemas.microsoft.com/office/drawing/2010/main">
                <a:effectLst>
                  <a:outerShdw dist="17961" dir="2700000" algn="ctr" rotWithShape="0">
                    <a:schemeClr val="bg1"/>
                  </a:outerShdw>
                </a:effectLst>
              </a14:hiddenEffects>
            </a:ext>
          </a:extLst>
        </p:spPr>
        <p:txBody>
          <a:bodyPr/>
          <a:lstStyle>
            <a:lvl1pPr>
              <a:defRPr sz="4000"/>
            </a:lvl1pPr>
          </a:lstStyle>
          <a:p>
            <a:pPr lvl="0"/>
            <a:r>
              <a:rPr lang="ru-RU" altLang="ru-RU" noProof="0"/>
              <a:t>Образец заголовка</a:t>
            </a:r>
            <a:endParaRPr lang="en-US" altLang="ru-RU" noProof="0"/>
          </a:p>
        </p:txBody>
      </p:sp>
      <p:sp>
        <p:nvSpPr>
          <p:cNvPr id="3075" name="Rectangle 3">
            <a:extLst>
              <a:ext uri="{FF2B5EF4-FFF2-40B4-BE49-F238E27FC236}">
                <a16:creationId xmlns:a16="http://schemas.microsoft.com/office/drawing/2014/main" id="{5775EF2E-312B-451A-8932-1D1370A85778}"/>
              </a:ext>
            </a:extLst>
          </p:cNvPr>
          <p:cNvSpPr>
            <a:spLocks noGrp="1" noChangeArrowheads="1"/>
          </p:cNvSpPr>
          <p:nvPr>
            <p:ph type="subTitle" idx="1"/>
          </p:nvPr>
        </p:nvSpPr>
        <p:spPr>
          <a:xfrm>
            <a:off x="381000" y="914400"/>
            <a:ext cx="8382000" cy="685800"/>
          </a:xfrm>
          <a:extLst>
            <a:ext uri="{AF507438-7753-43E0-B8FC-AC1667EBCBE1}">
              <a14:hiddenEffects xmlns:a14="http://schemas.microsoft.com/office/drawing/2010/main">
                <a:effectLst>
                  <a:outerShdw dist="17961" dir="2700000" algn="ctr" rotWithShape="0">
                    <a:schemeClr val="bg1"/>
                  </a:outerShdw>
                </a:effectLst>
              </a14:hiddenEffects>
            </a:ext>
          </a:extLst>
        </p:spPr>
        <p:txBody>
          <a:bodyPr/>
          <a:lstStyle>
            <a:lvl1pPr marL="0" indent="0">
              <a:buFontTx/>
              <a:buNone/>
              <a:defRPr sz="2800"/>
            </a:lvl1pPr>
          </a:lstStyle>
          <a:p>
            <a:pPr lvl="0"/>
            <a:r>
              <a:rPr lang="ru-RU" altLang="ru-RU" noProof="0"/>
              <a:t>Образец подзаголовка</a:t>
            </a:r>
            <a:endParaRPr lang="en-US" altLang="ru-RU"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1085BA6-412B-48B8-8306-CC9882D44A9F}"/>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5E1D32D2-8092-49E7-9FA8-A37243604F8D}"/>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2951480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4015FB18-4AB5-49E3-AE95-C996DB6E844F}"/>
              </a:ext>
            </a:extLst>
          </p:cNvPr>
          <p:cNvSpPr>
            <a:spLocks noGrp="1"/>
          </p:cNvSpPr>
          <p:nvPr>
            <p:ph type="title" orient="vert"/>
          </p:nvPr>
        </p:nvSpPr>
        <p:spPr>
          <a:xfrm>
            <a:off x="6800850" y="228600"/>
            <a:ext cx="2190750" cy="5486400"/>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DE13EED8-187B-4C30-B1D5-AC7802F62D16}"/>
              </a:ext>
            </a:extLst>
          </p:cNvPr>
          <p:cNvSpPr>
            <a:spLocks noGrp="1"/>
          </p:cNvSpPr>
          <p:nvPr>
            <p:ph type="body" orient="vert" idx="1"/>
          </p:nvPr>
        </p:nvSpPr>
        <p:spPr>
          <a:xfrm>
            <a:off x="228600" y="228600"/>
            <a:ext cx="6419850" cy="54864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149013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9C7BC44-377A-4EB3-97E9-BA49F11D0A76}"/>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0FC60505-8020-4882-91CD-CDBB443BEB78}"/>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44572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28E15A8-728B-48C6-B7DF-E00C4D731397}"/>
              </a:ext>
            </a:extLst>
          </p:cNvPr>
          <p:cNvSpPr>
            <a:spLocks noGrp="1"/>
          </p:cNvSpPr>
          <p:nvPr>
            <p:ph type="title"/>
          </p:nvPr>
        </p:nvSpPr>
        <p:spPr>
          <a:xfrm>
            <a:off x="623888" y="1709738"/>
            <a:ext cx="78867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2636A144-22E6-4DF1-843A-1494FA6366EC}"/>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a:t>Образец текста</a:t>
            </a:r>
          </a:p>
        </p:txBody>
      </p:sp>
    </p:spTree>
    <p:extLst>
      <p:ext uri="{BB962C8B-B14F-4D97-AF65-F5344CB8AC3E}">
        <p14:creationId xmlns:p14="http://schemas.microsoft.com/office/powerpoint/2010/main" val="2028998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961EDF4-5846-4925-BB31-CC9B1893BD8B}"/>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AD2AB948-B104-4460-B8C4-89B314648D41}"/>
              </a:ext>
            </a:extLst>
          </p:cNvPr>
          <p:cNvSpPr>
            <a:spLocks noGrp="1"/>
          </p:cNvSpPr>
          <p:nvPr>
            <p:ph sz="half" idx="1"/>
          </p:nvPr>
        </p:nvSpPr>
        <p:spPr>
          <a:xfrm>
            <a:off x="971550" y="1524000"/>
            <a:ext cx="3581400" cy="41910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382D6484-D4BC-4F13-933B-980BB72945F0}"/>
              </a:ext>
            </a:extLst>
          </p:cNvPr>
          <p:cNvSpPr>
            <a:spLocks noGrp="1"/>
          </p:cNvSpPr>
          <p:nvPr>
            <p:ph sz="half" idx="2"/>
          </p:nvPr>
        </p:nvSpPr>
        <p:spPr>
          <a:xfrm>
            <a:off x="4705350" y="1524000"/>
            <a:ext cx="3581400" cy="41910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973803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235E1B2-D754-4E49-AEFF-628894E6ABC4}"/>
              </a:ext>
            </a:extLst>
          </p:cNvPr>
          <p:cNvSpPr>
            <a:spLocks noGrp="1"/>
          </p:cNvSpPr>
          <p:nvPr>
            <p:ph type="title"/>
          </p:nvPr>
        </p:nvSpPr>
        <p:spPr>
          <a:xfrm>
            <a:off x="630238" y="365125"/>
            <a:ext cx="78867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F312A5BF-BD03-4677-973A-41BF95CED5F4}"/>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FC1F12F1-0B08-4118-B072-A4F218420808}"/>
              </a:ext>
            </a:extLst>
          </p:cNvPr>
          <p:cNvSpPr>
            <a:spLocks noGrp="1"/>
          </p:cNvSpPr>
          <p:nvPr>
            <p:ph sz="half" idx="2"/>
          </p:nvPr>
        </p:nvSpPr>
        <p:spPr>
          <a:xfrm>
            <a:off x="630238" y="2505075"/>
            <a:ext cx="386873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A19FBF3D-ECD4-4542-9892-52F2AC584F8F}"/>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F489818C-3209-4059-8847-197FCED80949}"/>
              </a:ext>
            </a:extLst>
          </p:cNvPr>
          <p:cNvSpPr>
            <a:spLocks noGrp="1"/>
          </p:cNvSpPr>
          <p:nvPr>
            <p:ph sz="quarter" idx="4"/>
          </p:nvPr>
        </p:nvSpPr>
        <p:spPr>
          <a:xfrm>
            <a:off x="4629150" y="2505075"/>
            <a:ext cx="38877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3894713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2ECD317-C614-4C8B-8206-62FC10CE94B1}"/>
              </a:ext>
            </a:extLst>
          </p:cNvPr>
          <p:cNvSpPr>
            <a:spLocks noGrp="1"/>
          </p:cNvSpPr>
          <p:nvPr>
            <p:ph type="title"/>
          </p:nvPr>
        </p:nvSpPr>
        <p:spPr/>
        <p:txBody>
          <a:bodyPr/>
          <a:lstStyle/>
          <a:p>
            <a:r>
              <a:rPr lang="ru-RU"/>
              <a:t>Образец заголовка</a:t>
            </a:r>
          </a:p>
        </p:txBody>
      </p:sp>
    </p:spTree>
    <p:extLst>
      <p:ext uri="{BB962C8B-B14F-4D97-AF65-F5344CB8AC3E}">
        <p14:creationId xmlns:p14="http://schemas.microsoft.com/office/powerpoint/2010/main" val="357510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0131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AD21139-1E95-42F4-BCFF-06BE54DF1ECB}"/>
              </a:ext>
            </a:extLst>
          </p:cNvPr>
          <p:cNvSpPr>
            <a:spLocks noGrp="1"/>
          </p:cNvSpPr>
          <p:nvPr>
            <p:ph type="title"/>
          </p:nvPr>
        </p:nvSpPr>
        <p:spPr>
          <a:xfrm>
            <a:off x="630238" y="457200"/>
            <a:ext cx="2949575"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97D0C343-D4A3-49C4-9E56-6B561B855853}"/>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7E8BAFBD-04E0-4F6A-8D8E-D7BD252BE5B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Tree>
    <p:extLst>
      <p:ext uri="{BB962C8B-B14F-4D97-AF65-F5344CB8AC3E}">
        <p14:creationId xmlns:p14="http://schemas.microsoft.com/office/powerpoint/2010/main" val="2102049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3D081BE-E0EE-47BF-850F-86CA6515F2A6}"/>
              </a:ext>
            </a:extLst>
          </p:cNvPr>
          <p:cNvSpPr>
            <a:spLocks noGrp="1"/>
          </p:cNvSpPr>
          <p:nvPr>
            <p:ph type="title"/>
          </p:nvPr>
        </p:nvSpPr>
        <p:spPr>
          <a:xfrm>
            <a:off x="630238" y="457200"/>
            <a:ext cx="2949575"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8647C8CE-2536-405E-9F55-219EBB2252C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p>
        </p:txBody>
      </p:sp>
      <p:sp>
        <p:nvSpPr>
          <p:cNvPr id="4" name="Текст 3">
            <a:extLst>
              <a:ext uri="{FF2B5EF4-FFF2-40B4-BE49-F238E27FC236}">
                <a16:creationId xmlns:a16="http://schemas.microsoft.com/office/drawing/2014/main" id="{14F3ABAC-4089-4E93-80FD-E665E7E9BC0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Tree>
    <p:extLst>
      <p:ext uri="{BB962C8B-B14F-4D97-AF65-F5344CB8AC3E}">
        <p14:creationId xmlns:p14="http://schemas.microsoft.com/office/powerpoint/2010/main" val="1255317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DF1947D-8025-4D25-AF1E-7DEEDAE7A2D9}"/>
              </a:ext>
            </a:extLst>
          </p:cNvPr>
          <p:cNvSpPr>
            <a:spLocks noGrp="1" noChangeArrowheads="1"/>
          </p:cNvSpPr>
          <p:nvPr>
            <p:ph type="title"/>
          </p:nvPr>
        </p:nvSpPr>
        <p:spPr bwMode="auto">
          <a:xfrm>
            <a:off x="228600" y="228600"/>
            <a:ext cx="8763000"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endParaRPr lang="en-US" altLang="ru-RU"/>
          </a:p>
        </p:txBody>
      </p:sp>
      <p:sp>
        <p:nvSpPr>
          <p:cNvPr id="1027" name="Rectangle 3">
            <a:extLst>
              <a:ext uri="{FF2B5EF4-FFF2-40B4-BE49-F238E27FC236}">
                <a16:creationId xmlns:a16="http://schemas.microsoft.com/office/drawing/2014/main" id="{D8C2D83C-B037-4D63-8424-D47F0F05CB5A}"/>
              </a:ext>
            </a:extLst>
          </p:cNvPr>
          <p:cNvSpPr>
            <a:spLocks noGrp="1" noChangeArrowheads="1"/>
          </p:cNvSpPr>
          <p:nvPr>
            <p:ph type="body" idx="1"/>
          </p:nvPr>
        </p:nvSpPr>
        <p:spPr bwMode="auto">
          <a:xfrm>
            <a:off x="971550" y="1524000"/>
            <a:ext cx="73152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endParaRPr lang="en-US" alt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4400" kern="1200">
          <a:solidFill>
            <a:schemeClr val="bg1"/>
          </a:solidFill>
          <a:latin typeface="+mj-lt"/>
          <a:ea typeface="+mj-ea"/>
          <a:cs typeface="+mj-cs"/>
        </a:defRPr>
      </a:lvl1pPr>
      <a:lvl2pPr algn="l" rtl="0" eaLnBrk="1" fontAlgn="base" hangingPunct="1">
        <a:spcBef>
          <a:spcPct val="0"/>
        </a:spcBef>
        <a:spcAft>
          <a:spcPct val="0"/>
        </a:spcAft>
        <a:defRPr sz="4400">
          <a:solidFill>
            <a:schemeClr val="bg1"/>
          </a:solidFill>
          <a:latin typeface="Microsoft Sans Serif" panose="020B0604020202020204" pitchFamily="34" charset="0"/>
        </a:defRPr>
      </a:lvl2pPr>
      <a:lvl3pPr algn="l" rtl="0" eaLnBrk="1" fontAlgn="base" hangingPunct="1">
        <a:spcBef>
          <a:spcPct val="0"/>
        </a:spcBef>
        <a:spcAft>
          <a:spcPct val="0"/>
        </a:spcAft>
        <a:defRPr sz="4400">
          <a:solidFill>
            <a:schemeClr val="bg1"/>
          </a:solidFill>
          <a:latin typeface="Microsoft Sans Serif" panose="020B0604020202020204" pitchFamily="34" charset="0"/>
        </a:defRPr>
      </a:lvl3pPr>
      <a:lvl4pPr algn="l" rtl="0" eaLnBrk="1" fontAlgn="base" hangingPunct="1">
        <a:spcBef>
          <a:spcPct val="0"/>
        </a:spcBef>
        <a:spcAft>
          <a:spcPct val="0"/>
        </a:spcAft>
        <a:defRPr sz="4400">
          <a:solidFill>
            <a:schemeClr val="bg1"/>
          </a:solidFill>
          <a:latin typeface="Microsoft Sans Serif" panose="020B0604020202020204" pitchFamily="34" charset="0"/>
        </a:defRPr>
      </a:lvl4pPr>
      <a:lvl5pPr algn="l" rtl="0" eaLnBrk="1" fontAlgn="base" hangingPunct="1">
        <a:spcBef>
          <a:spcPct val="0"/>
        </a:spcBef>
        <a:spcAft>
          <a:spcPct val="0"/>
        </a:spcAft>
        <a:defRPr sz="4400">
          <a:solidFill>
            <a:schemeClr val="bg1"/>
          </a:solidFill>
          <a:latin typeface="Microsoft Sans Serif" panose="020B0604020202020204" pitchFamily="34" charset="0"/>
        </a:defRPr>
      </a:lvl5pPr>
      <a:lvl6pPr marL="457200" algn="l" rtl="0" eaLnBrk="1" fontAlgn="base" hangingPunct="1">
        <a:spcBef>
          <a:spcPct val="0"/>
        </a:spcBef>
        <a:spcAft>
          <a:spcPct val="0"/>
        </a:spcAft>
        <a:defRPr sz="4400">
          <a:solidFill>
            <a:schemeClr val="bg1"/>
          </a:solidFill>
          <a:latin typeface="Microsoft Sans Serif" panose="020B0604020202020204" pitchFamily="34" charset="0"/>
        </a:defRPr>
      </a:lvl6pPr>
      <a:lvl7pPr marL="914400" algn="l" rtl="0" eaLnBrk="1" fontAlgn="base" hangingPunct="1">
        <a:spcBef>
          <a:spcPct val="0"/>
        </a:spcBef>
        <a:spcAft>
          <a:spcPct val="0"/>
        </a:spcAft>
        <a:defRPr sz="4400">
          <a:solidFill>
            <a:schemeClr val="bg1"/>
          </a:solidFill>
          <a:latin typeface="Microsoft Sans Serif" panose="020B0604020202020204" pitchFamily="34" charset="0"/>
        </a:defRPr>
      </a:lvl7pPr>
      <a:lvl8pPr marL="1371600" algn="l" rtl="0" eaLnBrk="1" fontAlgn="base" hangingPunct="1">
        <a:spcBef>
          <a:spcPct val="0"/>
        </a:spcBef>
        <a:spcAft>
          <a:spcPct val="0"/>
        </a:spcAft>
        <a:defRPr sz="4400">
          <a:solidFill>
            <a:schemeClr val="bg1"/>
          </a:solidFill>
          <a:latin typeface="Microsoft Sans Serif" panose="020B0604020202020204" pitchFamily="34" charset="0"/>
        </a:defRPr>
      </a:lvl8pPr>
      <a:lvl9pPr marL="1828800" algn="l" rtl="0" eaLnBrk="1" fontAlgn="base" hangingPunct="1">
        <a:spcBef>
          <a:spcPct val="0"/>
        </a:spcBef>
        <a:spcAft>
          <a:spcPct val="0"/>
        </a:spcAft>
        <a:defRPr sz="4400">
          <a:solidFill>
            <a:schemeClr val="bg1"/>
          </a:solidFill>
          <a:latin typeface="Microsoft Sans Serif"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bg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bg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bg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3.jpeg"/><Relationship Id="rId7"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a:extLst>
              <a:ext uri="{FF2B5EF4-FFF2-40B4-BE49-F238E27FC236}">
                <a16:creationId xmlns:a16="http://schemas.microsoft.com/office/drawing/2014/main" id="{2255EA89-E9AB-47AE-9BD8-57922AEF6A69}"/>
              </a:ext>
            </a:extLst>
          </p:cNvPr>
          <p:cNvSpPr>
            <a:spLocks noGrp="1" noChangeArrowheads="1"/>
          </p:cNvSpPr>
          <p:nvPr>
            <p:ph type="subTitle" idx="1"/>
          </p:nvPr>
        </p:nvSpPr>
        <p:spPr>
          <a:xfrm>
            <a:off x="381000" y="5157192"/>
            <a:ext cx="8382000" cy="685800"/>
          </a:xfrm>
          <a:extLst>
            <a:ext uri="{AF507438-7753-43E0-B8FC-AC1667EBCBE1}">
              <a14:hiddenEffects xmlns:a14="http://schemas.microsoft.com/office/drawing/2010/main">
                <a:effectLst>
                  <a:outerShdw dist="17961" dir="2700000" algn="ctr" rotWithShape="0">
                    <a:schemeClr val="bg2"/>
                  </a:outerShdw>
                </a:effectLst>
              </a14:hiddenEffects>
            </a:ext>
          </a:extLst>
        </p:spPr>
        <p:txBody>
          <a:bodyPr/>
          <a:lstStyle/>
          <a:p>
            <a:r>
              <a:rPr lang="en-US" altLang="ru-RU" dirty="0"/>
              <a:t>Company name</a:t>
            </a:r>
          </a:p>
          <a:p>
            <a:endParaRPr lang="en-US" altLang="ru-RU" dirty="0"/>
          </a:p>
        </p:txBody>
      </p:sp>
      <p:sp>
        <p:nvSpPr>
          <p:cNvPr id="2053" name="Rectangle 5">
            <a:extLst>
              <a:ext uri="{FF2B5EF4-FFF2-40B4-BE49-F238E27FC236}">
                <a16:creationId xmlns:a16="http://schemas.microsoft.com/office/drawing/2014/main" id="{62BBB66B-16FE-4153-BE91-23489CA6A4CD}"/>
              </a:ext>
            </a:extLst>
          </p:cNvPr>
          <p:cNvSpPr>
            <a:spLocks noGrp="1" noChangeArrowheads="1"/>
          </p:cNvSpPr>
          <p:nvPr>
            <p:ph type="ctrTitle"/>
          </p:nvPr>
        </p:nvSpPr>
        <p:spPr>
          <a:xfrm>
            <a:off x="2843808" y="1355998"/>
            <a:ext cx="6192688" cy="704850"/>
          </a:xfrm>
          <a:extLst>
            <a:ext uri="{AF507438-7753-43E0-B8FC-AC1667EBCBE1}">
              <a14:hiddenEffects xmlns:a14="http://schemas.microsoft.com/office/drawing/2010/main">
                <a:effectLst>
                  <a:outerShdw dist="17961" dir="2700000" algn="ctr" rotWithShape="0">
                    <a:schemeClr val="bg2"/>
                  </a:outerShdw>
                </a:effectLst>
              </a14:hiddenEffects>
            </a:ext>
          </a:extLst>
        </p:spPr>
        <p:txBody>
          <a:bodyPr/>
          <a:lstStyle/>
          <a:p>
            <a:r>
              <a:rPr lang="ru-RU" b="1" dirty="0">
                <a:solidFill>
                  <a:schemeClr val="tx1"/>
                </a:solidFill>
              </a:rPr>
              <a:t>ВОЛШЕБНЫЕ  СКИДКИ</a:t>
            </a:r>
            <a:endParaRPr lang="en-US" altLang="ru-RU" b="1" dirty="0">
              <a:solidFill>
                <a:schemeClr val="tx1"/>
              </a:solidFill>
            </a:endParaRPr>
          </a:p>
        </p:txBody>
      </p:sp>
      <p:sp>
        <p:nvSpPr>
          <p:cNvPr id="4" name="TextBox 3">
            <a:extLst>
              <a:ext uri="{FF2B5EF4-FFF2-40B4-BE49-F238E27FC236}">
                <a16:creationId xmlns:a16="http://schemas.microsoft.com/office/drawing/2014/main" id="{AF280635-4D11-41A8-B083-E0F63D64F12B}"/>
              </a:ext>
            </a:extLst>
          </p:cNvPr>
          <p:cNvSpPr txBox="1">
            <a:spLocks noChangeArrowheads="1"/>
          </p:cNvSpPr>
          <p:nvPr/>
        </p:nvSpPr>
        <p:spPr bwMode="auto">
          <a:xfrm>
            <a:off x="143042" y="4797152"/>
            <a:ext cx="644518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algn="l"/>
            <a:r>
              <a:rPr lang="ru-RU" altLang="ru-RU" dirty="0"/>
              <a:t>Внеурочное занятие для 8 класса</a:t>
            </a:r>
          </a:p>
          <a:p>
            <a:pPr algn="l"/>
            <a:endParaRPr lang="ru-RU" altLang="ru-RU" dirty="0"/>
          </a:p>
          <a:p>
            <a:pPr algn="l"/>
            <a:r>
              <a:rPr lang="ru-RU" altLang="ru-RU" dirty="0"/>
              <a:t>Ермакова Марина Владимировна</a:t>
            </a:r>
          </a:p>
          <a:p>
            <a:pPr algn="l"/>
            <a:r>
              <a:rPr lang="ru-RU" altLang="ru-RU" dirty="0" err="1"/>
              <a:t>Калакина</a:t>
            </a:r>
            <a:r>
              <a:rPr lang="ru-RU" altLang="ru-RU" dirty="0"/>
              <a:t> Ирина Анатольевна</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 name="Заголовок 1">
            <a:extLst>
              <a:ext uri="{FF2B5EF4-FFF2-40B4-BE49-F238E27FC236}">
                <a16:creationId xmlns:a16="http://schemas.microsoft.com/office/drawing/2014/main" id="{0EA35B57-7AB2-4BF8-AF23-9BA84A4C4625}"/>
              </a:ext>
            </a:extLst>
          </p:cNvPr>
          <p:cNvSpPr txBox="1">
            <a:spLocks/>
          </p:cNvSpPr>
          <p:nvPr/>
        </p:nvSpPr>
        <p:spPr bwMode="auto">
          <a:xfrm>
            <a:off x="539552" y="0"/>
            <a:ext cx="8229600" cy="94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77500" lnSpcReduction="20000"/>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1" i="0" u="none" strike="noStrike" kern="1200" cap="none" spc="300" normalizeH="0" baseline="0" noProof="0" dirty="0">
                <a:ln>
                  <a:noFill/>
                </a:ln>
                <a:solidFill>
                  <a:sysClr val="windowText" lastClr="000000"/>
                </a:solidFill>
                <a:effectLst/>
                <a:uLnTx/>
                <a:uFillTx/>
                <a:latin typeface="Calibri"/>
                <a:ea typeface="+mj-ea"/>
                <a:cs typeface="+mj-cs"/>
              </a:rPr>
              <a:t>Пять простых правил потребителя:</a:t>
            </a:r>
          </a:p>
        </p:txBody>
      </p:sp>
      <p:sp>
        <p:nvSpPr>
          <p:cNvPr id="4" name="Прямоугольник 3">
            <a:extLst>
              <a:ext uri="{FF2B5EF4-FFF2-40B4-BE49-F238E27FC236}">
                <a16:creationId xmlns:a16="http://schemas.microsoft.com/office/drawing/2014/main" id="{41B45C93-ECCA-48ED-BD40-956C68B50914}"/>
              </a:ext>
            </a:extLst>
          </p:cNvPr>
          <p:cNvSpPr/>
          <p:nvPr/>
        </p:nvSpPr>
        <p:spPr>
          <a:xfrm>
            <a:off x="1763688" y="692696"/>
            <a:ext cx="7380312" cy="3046988"/>
          </a:xfrm>
          <a:prstGeom prst="rect">
            <a:avLst/>
          </a:prstGeom>
        </p:spPr>
        <p:txBody>
          <a:bodyPr wrap="square">
            <a:spAutoFit/>
          </a:bodyPr>
          <a:lstStyle/>
          <a:p>
            <a:pPr algn="l"/>
            <a:r>
              <a:rPr lang="ru-RU" dirty="0">
                <a:solidFill>
                  <a:srgbClr val="333333"/>
                </a:solidFill>
                <a:latin typeface="Roboto"/>
              </a:rPr>
              <a:t>5. Одна из уловок торговцев, - воздействие на покупателя не только визуально. Во многих торговых точках звучит ритмическая музыка, которая настраивает покупателей на активность. Под воздействием такой музыки вы можете совершить спонтанную покупку. Если ходите по магазинам в одиночку, старайтесь слушать свою музыку.</a:t>
            </a:r>
            <a:endParaRPr lang="ru-RU" dirty="0"/>
          </a:p>
        </p:txBody>
      </p:sp>
      <p:pic>
        <p:nvPicPr>
          <p:cNvPr id="7170" name="Picture 2" descr="https://applemarket63.ru/images/upload/lifestyle_major_II_bluetooth_large.jpg">
            <a:extLst>
              <a:ext uri="{FF2B5EF4-FFF2-40B4-BE49-F238E27FC236}">
                <a16:creationId xmlns:a16="http://schemas.microsoft.com/office/drawing/2014/main" id="{B29650F5-FF69-4179-A492-33700723072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9525"/>
          <a:stretch/>
        </p:blipFill>
        <p:spPr bwMode="auto">
          <a:xfrm>
            <a:off x="5814392" y="3739684"/>
            <a:ext cx="3131840" cy="2959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696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wipe(down)">
                                      <p:cBhvr>
                                        <p:cTn id="12"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63842" name="Picture 2" descr="ÐÑÑÐ¾ÑÐ¾Ð¶Ð½Ð¾: ">
            <a:extLst>
              <a:ext uri="{FF2B5EF4-FFF2-40B4-BE49-F238E27FC236}">
                <a16:creationId xmlns:a16="http://schemas.microsoft.com/office/drawing/2014/main" id="{643196E5-2F79-4442-B6AC-CDC8F09E82C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5403" t="17924" r="11998"/>
          <a:stretch/>
        </p:blipFill>
        <p:spPr bwMode="auto">
          <a:xfrm>
            <a:off x="6074812" y="1628800"/>
            <a:ext cx="3096344" cy="4119028"/>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descr="Изображение выглядит как бутылка, внутренний&#10;&#10;Автоматически созданное описание">
            <a:extLst>
              <a:ext uri="{FF2B5EF4-FFF2-40B4-BE49-F238E27FC236}">
                <a16:creationId xmlns:a16="http://schemas.microsoft.com/office/drawing/2014/main" id="{C651BEE5-FFE8-4A73-B9F6-124D04E84578}"/>
              </a:ext>
            </a:extLst>
          </p:cNvPr>
          <p:cNvPicPr>
            <a:picLocks noChangeAspect="1"/>
          </p:cNvPicPr>
          <p:nvPr/>
        </p:nvPicPr>
        <p:blipFill rotWithShape="1">
          <a:blip r:embed="rId5">
            <a:extLst>
              <a:ext uri="{28A0092B-C50C-407E-A947-70E740481C1C}">
                <a14:useLocalDpi xmlns:a14="http://schemas.microsoft.com/office/drawing/2010/main" val="0"/>
              </a:ext>
            </a:extLst>
          </a:blip>
          <a:srcRect t="23120"/>
          <a:stretch/>
        </p:blipFill>
        <p:spPr>
          <a:xfrm>
            <a:off x="0" y="116632"/>
            <a:ext cx="6074812" cy="3502719"/>
          </a:xfrm>
          <a:prstGeom prst="rect">
            <a:avLst/>
          </a:prstGeom>
        </p:spPr>
      </p:pic>
      <p:pic>
        <p:nvPicPr>
          <p:cNvPr id="6" name="Рисунок 5" descr="Изображение выглядит как бутылка, стол, внутренний, пить&#10;&#10;Автоматически созданное описание">
            <a:extLst>
              <a:ext uri="{FF2B5EF4-FFF2-40B4-BE49-F238E27FC236}">
                <a16:creationId xmlns:a16="http://schemas.microsoft.com/office/drawing/2014/main" id="{78C3B0F0-2BA0-4C6B-9ED5-AA75A16F67F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9512" y="3630607"/>
            <a:ext cx="3851920" cy="2908433"/>
          </a:xfrm>
          <a:prstGeom prst="rect">
            <a:avLst/>
          </a:prstGeom>
        </p:spPr>
      </p:pic>
    </p:spTree>
    <p:extLst>
      <p:ext uri="{BB962C8B-B14F-4D97-AF65-F5344CB8AC3E}">
        <p14:creationId xmlns:p14="http://schemas.microsoft.com/office/powerpoint/2010/main" val="15087360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F0E9824D-15F6-443E-9418-9CE01BD81C1F}"/>
              </a:ext>
            </a:extLst>
          </p:cNvPr>
          <p:cNvPicPr>
            <a:picLocks noChangeAspect="1"/>
          </p:cNvPicPr>
          <p:nvPr/>
        </p:nvPicPr>
        <p:blipFill>
          <a:blip r:embed="rId4"/>
          <a:stretch>
            <a:fillRect/>
          </a:stretch>
        </p:blipFill>
        <p:spPr>
          <a:xfrm>
            <a:off x="1043608" y="0"/>
            <a:ext cx="8230313" cy="1182727"/>
          </a:xfrm>
          <a:prstGeom prst="rect">
            <a:avLst/>
          </a:prstGeom>
        </p:spPr>
      </p:pic>
      <p:sp>
        <p:nvSpPr>
          <p:cNvPr id="6" name="TextBox 5">
            <a:extLst>
              <a:ext uri="{FF2B5EF4-FFF2-40B4-BE49-F238E27FC236}">
                <a16:creationId xmlns:a16="http://schemas.microsoft.com/office/drawing/2014/main" id="{9F764B55-93E2-4001-A4F4-B66838450C84}"/>
              </a:ext>
            </a:extLst>
          </p:cNvPr>
          <p:cNvSpPr txBox="1"/>
          <p:nvPr/>
        </p:nvSpPr>
        <p:spPr>
          <a:xfrm>
            <a:off x="3059832" y="1196975"/>
            <a:ext cx="5639668" cy="2062103"/>
          </a:xfrm>
          <a:prstGeom prst="rect">
            <a:avLst/>
          </a:prstGeom>
          <a:noFill/>
        </p:spPr>
        <p:txBody>
          <a:bodyPr wrap="square">
            <a:spAutoFit/>
          </a:bodyPr>
          <a:lstStyle/>
          <a:p>
            <a:pPr fontAlgn="auto">
              <a:spcBef>
                <a:spcPts val="0"/>
              </a:spcBef>
              <a:spcAft>
                <a:spcPts val="0"/>
              </a:spcAft>
              <a:defRPr/>
            </a:pPr>
            <a:r>
              <a:rPr lang="ru-RU" sz="3200" b="1" dirty="0">
                <a:solidFill>
                  <a:srgbClr val="4F81BD">
                    <a:lumMod val="75000"/>
                  </a:srgbClr>
                </a:solidFill>
                <a:latin typeface="Calibri"/>
                <a:cs typeface="Arial" panose="020B0604020202020204" pitchFamily="34" charset="0"/>
              </a:rPr>
              <a:t>Рассчитайте итоговую стоимость купленных </a:t>
            </a:r>
            <a:br>
              <a:rPr lang="ru-RU" sz="3200" b="1" dirty="0">
                <a:solidFill>
                  <a:srgbClr val="4F81BD">
                    <a:lumMod val="75000"/>
                  </a:srgbClr>
                </a:solidFill>
                <a:latin typeface="Calibri"/>
                <a:cs typeface="Arial" panose="020B0604020202020204" pitchFamily="34" charset="0"/>
              </a:rPr>
            </a:br>
            <a:r>
              <a:rPr lang="ru-RU" sz="3200" b="1" dirty="0">
                <a:solidFill>
                  <a:srgbClr val="4F81BD">
                    <a:lumMod val="75000"/>
                  </a:srgbClr>
                </a:solidFill>
                <a:latin typeface="Calibri"/>
                <a:cs typeface="Arial" panose="020B0604020202020204" pitchFamily="34" charset="0"/>
              </a:rPr>
              <a:t>товаров с учетом различных акций и скидок.</a:t>
            </a:r>
          </a:p>
        </p:txBody>
      </p:sp>
      <p:pic>
        <p:nvPicPr>
          <p:cNvPr id="7" name="Рисунок 5">
            <a:extLst>
              <a:ext uri="{FF2B5EF4-FFF2-40B4-BE49-F238E27FC236}">
                <a16:creationId xmlns:a16="http://schemas.microsoft.com/office/drawing/2014/main" id="{A5C38435-31BA-49FE-A021-2411BCCBDDA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91680" y="3140968"/>
            <a:ext cx="2955925" cy="266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CFE0321F-F3F1-418D-9601-3C67511B2429}"/>
              </a:ext>
            </a:extLst>
          </p:cNvPr>
          <p:cNvSpPr txBox="1"/>
          <p:nvPr/>
        </p:nvSpPr>
        <p:spPr>
          <a:xfrm flipH="1">
            <a:off x="4571999" y="4221088"/>
            <a:ext cx="4248471" cy="1384995"/>
          </a:xfrm>
          <a:prstGeom prst="rect">
            <a:avLst/>
          </a:prstGeom>
          <a:noFill/>
        </p:spPr>
        <p:txBody>
          <a:bodyPr wrap="square">
            <a:spAutoFit/>
          </a:bodyPr>
          <a:lstStyle/>
          <a:p>
            <a:pPr algn="r" fontAlgn="auto">
              <a:spcBef>
                <a:spcPts val="0"/>
              </a:spcBef>
              <a:spcAft>
                <a:spcPts val="0"/>
              </a:spcAft>
              <a:defRPr/>
            </a:pPr>
            <a:r>
              <a:rPr lang="ru-RU" sz="2800" b="1" i="1" dirty="0">
                <a:solidFill>
                  <a:schemeClr val="accent1">
                    <a:lumMod val="75000"/>
                  </a:schemeClr>
                </a:solidFill>
                <a:latin typeface="+mn-lt"/>
                <a:cs typeface="+mn-cs"/>
              </a:rPr>
              <a:t>Команда, успешно выполнившая задание</a:t>
            </a:r>
            <a:br>
              <a:rPr lang="ru-RU" sz="2800" b="1" i="1" dirty="0">
                <a:solidFill>
                  <a:schemeClr val="accent1">
                    <a:lumMod val="75000"/>
                  </a:schemeClr>
                </a:solidFill>
                <a:latin typeface="+mn-lt"/>
                <a:cs typeface="+mn-cs"/>
              </a:rPr>
            </a:br>
            <a:r>
              <a:rPr lang="ru-RU" sz="2800" b="1" i="1" dirty="0">
                <a:solidFill>
                  <a:schemeClr val="accent1">
                    <a:lumMod val="75000"/>
                  </a:schemeClr>
                </a:solidFill>
                <a:latin typeface="+mn-lt"/>
                <a:cs typeface="+mn-cs"/>
              </a:rPr>
              <a:t>первой, получит приз</a:t>
            </a:r>
            <a:endParaRPr lang="ru-RU" sz="3200" b="1" i="1" dirty="0">
              <a:solidFill>
                <a:schemeClr val="accent1">
                  <a:lumMod val="75000"/>
                </a:schemeClr>
              </a:solidFill>
              <a:latin typeface="+mn-lt"/>
              <a:cs typeface="+mn-cs"/>
            </a:endParaRPr>
          </a:p>
        </p:txBody>
      </p:sp>
    </p:spTree>
    <p:extLst>
      <p:ext uri="{BB962C8B-B14F-4D97-AF65-F5344CB8AC3E}">
        <p14:creationId xmlns:p14="http://schemas.microsoft.com/office/powerpoint/2010/main" val="3481546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F0E9824D-15F6-443E-9418-9CE01BD81C1F}"/>
              </a:ext>
            </a:extLst>
          </p:cNvPr>
          <p:cNvPicPr>
            <a:picLocks noChangeAspect="1"/>
          </p:cNvPicPr>
          <p:nvPr/>
        </p:nvPicPr>
        <p:blipFill>
          <a:blip r:embed="rId4"/>
          <a:stretch>
            <a:fillRect/>
          </a:stretch>
        </p:blipFill>
        <p:spPr>
          <a:xfrm>
            <a:off x="1619672" y="-26080"/>
            <a:ext cx="7632847" cy="1096868"/>
          </a:xfrm>
          <a:prstGeom prst="rect">
            <a:avLst/>
          </a:prstGeom>
        </p:spPr>
      </p:pic>
      <p:pic>
        <p:nvPicPr>
          <p:cNvPr id="5" name="Рисунок 4">
            <a:extLst>
              <a:ext uri="{FF2B5EF4-FFF2-40B4-BE49-F238E27FC236}">
                <a16:creationId xmlns:a16="http://schemas.microsoft.com/office/drawing/2014/main" id="{756CE89E-2D1D-42BE-8EA3-8A107AEF6C7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764704"/>
            <a:ext cx="9144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6DA4B329-869E-451C-9669-A1C2F4C91E51}"/>
              </a:ext>
            </a:extLst>
          </p:cNvPr>
          <p:cNvSpPr txBox="1">
            <a:spLocks noChangeArrowheads="1"/>
          </p:cNvSpPr>
          <p:nvPr/>
        </p:nvSpPr>
        <p:spPr bwMode="auto">
          <a:xfrm>
            <a:off x="7865014" y="4437112"/>
            <a:ext cx="129614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l"/>
            <a:r>
              <a:rPr lang="ru-RU" altLang="ru-RU" sz="2800" b="1" dirty="0">
                <a:solidFill>
                  <a:srgbClr val="FF0000"/>
                </a:solidFill>
                <a:cs typeface="Arial" panose="020B0604020202020204" pitchFamily="34" charset="0"/>
              </a:rPr>
              <a:t>1885 рублей</a:t>
            </a:r>
          </a:p>
        </p:txBody>
      </p:sp>
    </p:spTree>
    <p:extLst>
      <p:ext uri="{BB962C8B-B14F-4D97-AF65-F5344CB8AC3E}">
        <p14:creationId xmlns:p14="http://schemas.microsoft.com/office/powerpoint/2010/main" val="52240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TextBox 5">
            <a:extLst>
              <a:ext uri="{FF2B5EF4-FFF2-40B4-BE49-F238E27FC236}">
                <a16:creationId xmlns:a16="http://schemas.microsoft.com/office/drawing/2014/main" id="{BB4F2528-8C28-488D-8F9C-149284E3C963}"/>
              </a:ext>
            </a:extLst>
          </p:cNvPr>
          <p:cNvSpPr txBox="1">
            <a:spLocks noChangeArrowheads="1"/>
          </p:cNvSpPr>
          <p:nvPr/>
        </p:nvSpPr>
        <p:spPr bwMode="auto">
          <a:xfrm>
            <a:off x="1916832" y="4797152"/>
            <a:ext cx="727280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r>
              <a:rPr lang="ru-RU" altLang="ru-RU" i="1" dirty="0"/>
              <a:t>Цель:</a:t>
            </a:r>
            <a:endParaRPr lang="ru-RU" altLang="ru-RU" dirty="0"/>
          </a:p>
          <a:p>
            <a:pPr algn="l"/>
            <a:r>
              <a:rPr lang="ru-RU" altLang="ru-RU" dirty="0"/>
              <a:t>1. Сформировать представление  о скидках</a:t>
            </a:r>
            <a:br>
              <a:rPr lang="ru-RU" altLang="ru-RU" dirty="0"/>
            </a:br>
            <a:r>
              <a:rPr lang="ru-RU" altLang="ru-RU" dirty="0"/>
              <a:t>2. Научить</a:t>
            </a:r>
            <a:r>
              <a:rPr lang="en-US" altLang="ru-RU" dirty="0"/>
              <a:t>c</a:t>
            </a:r>
            <a:r>
              <a:rPr lang="ru-RU" altLang="ru-RU" dirty="0"/>
              <a:t>я оценивать скидки</a:t>
            </a:r>
          </a:p>
        </p:txBody>
      </p:sp>
      <p:sp>
        <p:nvSpPr>
          <p:cNvPr id="7" name="Прямоугольник 6">
            <a:extLst>
              <a:ext uri="{FF2B5EF4-FFF2-40B4-BE49-F238E27FC236}">
                <a16:creationId xmlns:a16="http://schemas.microsoft.com/office/drawing/2014/main" id="{C7F71ADA-FF04-4DFD-AA44-75BB33F44F45}"/>
              </a:ext>
            </a:extLst>
          </p:cNvPr>
          <p:cNvSpPr/>
          <p:nvPr/>
        </p:nvSpPr>
        <p:spPr>
          <a:xfrm>
            <a:off x="2123728" y="260648"/>
            <a:ext cx="6750496" cy="2946191"/>
          </a:xfrm>
          <a:prstGeom prst="rect">
            <a:avLst/>
          </a:prstGeom>
        </p:spPr>
        <p:txBody>
          <a:bodyPr wrap="square">
            <a:spAutoFit/>
          </a:bodyPr>
          <a:lstStyle/>
          <a:p>
            <a:pPr algn="r">
              <a:lnSpc>
                <a:spcPct val="107000"/>
              </a:lnSpc>
              <a:spcAft>
                <a:spcPts val="800"/>
              </a:spcAft>
            </a:pPr>
            <a:r>
              <a:rPr lang="ru-RU" b="1" i="1" dirty="0">
                <a:latin typeface="+mn-lt"/>
                <a:ea typeface="Calibri" panose="020F0502020204030204" pitchFamily="34" charset="0"/>
                <a:cs typeface="Times New Roman" panose="02020603050405020304" pitchFamily="18" charset="0"/>
              </a:rPr>
              <a:t>«Многие разорились из-за того, что старались купить на грош дешевле»</a:t>
            </a:r>
            <a:r>
              <a:rPr lang="ru-RU" b="1" dirty="0">
                <a:latin typeface="+mn-lt"/>
                <a:ea typeface="Calibri" panose="020F0502020204030204" pitchFamily="34" charset="0"/>
                <a:cs typeface="Times New Roman" panose="02020603050405020304" pitchFamily="18" charset="0"/>
              </a:rPr>
              <a:t> </a:t>
            </a:r>
          </a:p>
          <a:p>
            <a:pPr algn="r">
              <a:lnSpc>
                <a:spcPct val="107000"/>
              </a:lnSpc>
              <a:spcAft>
                <a:spcPts val="800"/>
              </a:spcAft>
            </a:pPr>
            <a:r>
              <a:rPr lang="ru-RU" b="1" i="1" dirty="0">
                <a:latin typeface="+mn-lt"/>
                <a:ea typeface="Calibri" panose="020F0502020204030204" pitchFamily="34" charset="0"/>
                <a:cs typeface="Times New Roman" panose="02020603050405020304" pitchFamily="18" charset="0"/>
              </a:rPr>
              <a:t>Бенджамин Франкли</a:t>
            </a:r>
            <a:r>
              <a:rPr lang="ru-RU" i="1" dirty="0">
                <a:latin typeface="+mn-lt"/>
                <a:ea typeface="Calibri" panose="020F0502020204030204" pitchFamily="34" charset="0"/>
                <a:cs typeface="Times New Roman" panose="02020603050405020304" pitchFamily="18" charset="0"/>
              </a:rPr>
              <a:t>н, </a:t>
            </a:r>
          </a:p>
          <a:p>
            <a:pPr algn="r">
              <a:lnSpc>
                <a:spcPct val="107000"/>
              </a:lnSpc>
              <a:spcAft>
                <a:spcPts val="800"/>
              </a:spcAft>
            </a:pPr>
            <a:r>
              <a:rPr lang="ru-RU" sz="1600" i="1" dirty="0">
                <a:latin typeface="+mn-lt"/>
                <a:ea typeface="Calibri" panose="020F0502020204030204" pitchFamily="34" charset="0"/>
                <a:cs typeface="Times New Roman" panose="02020603050405020304" pitchFamily="18" charset="0"/>
              </a:rPr>
              <a:t>американский политический деятель, </a:t>
            </a:r>
          </a:p>
          <a:p>
            <a:pPr algn="r">
              <a:lnSpc>
                <a:spcPct val="107000"/>
              </a:lnSpc>
              <a:spcAft>
                <a:spcPts val="800"/>
              </a:spcAft>
            </a:pPr>
            <a:r>
              <a:rPr lang="ru-RU" sz="1600" i="1" dirty="0">
                <a:latin typeface="+mn-lt"/>
                <a:ea typeface="Calibri" panose="020F0502020204030204" pitchFamily="34" charset="0"/>
                <a:cs typeface="Times New Roman" panose="02020603050405020304" pitchFamily="18" charset="0"/>
              </a:rPr>
              <a:t>один из авторов  Декларации </a:t>
            </a:r>
          </a:p>
          <a:p>
            <a:pPr algn="r">
              <a:lnSpc>
                <a:spcPct val="107000"/>
              </a:lnSpc>
              <a:spcAft>
                <a:spcPts val="800"/>
              </a:spcAft>
            </a:pPr>
            <a:r>
              <a:rPr lang="ru-RU" sz="1600" i="1" dirty="0">
                <a:latin typeface="+mn-lt"/>
                <a:ea typeface="Calibri" panose="020F0502020204030204" pitchFamily="34" charset="0"/>
                <a:cs typeface="Times New Roman" panose="02020603050405020304" pitchFamily="18" charset="0"/>
              </a:rPr>
              <a:t>независимости США</a:t>
            </a:r>
          </a:p>
          <a:p>
            <a:pPr algn="r">
              <a:lnSpc>
                <a:spcPct val="107000"/>
              </a:lnSpc>
              <a:spcAft>
                <a:spcPts val="800"/>
              </a:spcAft>
            </a:pPr>
            <a:endParaRPr lang="ru-RU" dirty="0">
              <a:latin typeface="+mn-lt"/>
              <a:ea typeface="Calibri" panose="020F0502020204030204" pitchFamily="34"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 name="Рисунок 4">
            <a:extLst>
              <a:ext uri="{FF2B5EF4-FFF2-40B4-BE49-F238E27FC236}">
                <a16:creationId xmlns:a16="http://schemas.microsoft.com/office/drawing/2014/main" id="{2B9ACF58-008F-41A6-8FCC-130792821FB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07704" y="188640"/>
            <a:ext cx="7056784" cy="234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Прямоугольник 3">
            <a:extLst>
              <a:ext uri="{FF2B5EF4-FFF2-40B4-BE49-F238E27FC236}">
                <a16:creationId xmlns:a16="http://schemas.microsoft.com/office/drawing/2014/main" id="{741C080A-3F2D-4DEB-BA6C-E133F27D0FC7}"/>
              </a:ext>
            </a:extLst>
          </p:cNvPr>
          <p:cNvSpPr/>
          <p:nvPr/>
        </p:nvSpPr>
        <p:spPr>
          <a:xfrm rot="20384537">
            <a:off x="6915811" y="4899722"/>
            <a:ext cx="1231363" cy="461665"/>
          </a:xfrm>
          <a:prstGeom prst="rect">
            <a:avLst/>
          </a:prstGeom>
        </p:spPr>
        <p:txBody>
          <a:bodyPr wrap="none">
            <a:spAutoFit/>
          </a:bodyPr>
          <a:lstStyle/>
          <a:p>
            <a:r>
              <a:rPr lang="ru-RU" b="1" dirty="0">
                <a:solidFill>
                  <a:srgbClr val="333333"/>
                </a:solidFill>
              </a:rPr>
              <a:t>сумма,</a:t>
            </a:r>
            <a:endParaRPr lang="ru-RU" b="1" dirty="0"/>
          </a:p>
        </p:txBody>
      </p:sp>
      <p:sp>
        <p:nvSpPr>
          <p:cNvPr id="5" name="Прямоугольник 4">
            <a:extLst>
              <a:ext uri="{FF2B5EF4-FFF2-40B4-BE49-F238E27FC236}">
                <a16:creationId xmlns:a16="http://schemas.microsoft.com/office/drawing/2014/main" id="{0A686847-7AFF-4E2E-9217-300E42330614}"/>
              </a:ext>
            </a:extLst>
          </p:cNvPr>
          <p:cNvSpPr/>
          <p:nvPr/>
        </p:nvSpPr>
        <p:spPr>
          <a:xfrm rot="20832170">
            <a:off x="7909549" y="2708920"/>
            <a:ext cx="542136" cy="461665"/>
          </a:xfrm>
          <a:prstGeom prst="rect">
            <a:avLst/>
          </a:prstGeom>
        </p:spPr>
        <p:txBody>
          <a:bodyPr wrap="none">
            <a:spAutoFit/>
          </a:bodyPr>
          <a:lstStyle/>
          <a:p>
            <a:r>
              <a:rPr lang="ru-RU" b="1" dirty="0">
                <a:solidFill>
                  <a:srgbClr val="333333"/>
                </a:solidFill>
              </a:rPr>
              <a:t>на</a:t>
            </a:r>
            <a:endParaRPr lang="ru-RU" b="1" dirty="0"/>
          </a:p>
        </p:txBody>
      </p:sp>
      <p:sp>
        <p:nvSpPr>
          <p:cNvPr id="6" name="Прямоугольник 5">
            <a:extLst>
              <a:ext uri="{FF2B5EF4-FFF2-40B4-BE49-F238E27FC236}">
                <a16:creationId xmlns:a16="http://schemas.microsoft.com/office/drawing/2014/main" id="{E0C2CD5B-8961-4D85-82CE-35E481D6DA69}"/>
              </a:ext>
            </a:extLst>
          </p:cNvPr>
          <p:cNvSpPr/>
          <p:nvPr/>
        </p:nvSpPr>
        <p:spPr>
          <a:xfrm rot="20274933">
            <a:off x="2444491" y="3772816"/>
            <a:ext cx="1466492" cy="461665"/>
          </a:xfrm>
          <a:prstGeom prst="rect">
            <a:avLst/>
          </a:prstGeom>
        </p:spPr>
        <p:txBody>
          <a:bodyPr wrap="none">
            <a:spAutoFit/>
          </a:bodyPr>
          <a:lstStyle/>
          <a:p>
            <a:r>
              <a:rPr lang="ru-RU" b="1" dirty="0">
                <a:solidFill>
                  <a:srgbClr val="333333"/>
                </a:solidFill>
              </a:rPr>
              <a:t>которую</a:t>
            </a:r>
            <a:endParaRPr lang="ru-RU" b="1" dirty="0"/>
          </a:p>
        </p:txBody>
      </p:sp>
      <p:sp>
        <p:nvSpPr>
          <p:cNvPr id="7" name="Прямоугольник 6">
            <a:extLst>
              <a:ext uri="{FF2B5EF4-FFF2-40B4-BE49-F238E27FC236}">
                <a16:creationId xmlns:a16="http://schemas.microsoft.com/office/drawing/2014/main" id="{C9B93ED9-C033-4C83-8F22-51587642CA44}"/>
              </a:ext>
            </a:extLst>
          </p:cNvPr>
          <p:cNvSpPr/>
          <p:nvPr/>
        </p:nvSpPr>
        <p:spPr>
          <a:xfrm rot="20182951">
            <a:off x="4115550" y="2635193"/>
            <a:ext cx="1789785" cy="461665"/>
          </a:xfrm>
          <a:prstGeom prst="rect">
            <a:avLst/>
          </a:prstGeom>
        </p:spPr>
        <p:txBody>
          <a:bodyPr wrap="none">
            <a:spAutoFit/>
          </a:bodyPr>
          <a:lstStyle/>
          <a:p>
            <a:r>
              <a:rPr lang="ru-RU" b="1" dirty="0">
                <a:solidFill>
                  <a:srgbClr val="333333"/>
                </a:solidFill>
              </a:rPr>
              <a:t>снижается</a:t>
            </a:r>
            <a:endParaRPr lang="ru-RU" b="1" dirty="0"/>
          </a:p>
        </p:txBody>
      </p:sp>
      <p:sp>
        <p:nvSpPr>
          <p:cNvPr id="8" name="Прямоугольник 7">
            <a:extLst>
              <a:ext uri="{FF2B5EF4-FFF2-40B4-BE49-F238E27FC236}">
                <a16:creationId xmlns:a16="http://schemas.microsoft.com/office/drawing/2014/main" id="{483E7FFA-83A4-4533-BA05-24E256983A8D}"/>
              </a:ext>
            </a:extLst>
          </p:cNvPr>
          <p:cNvSpPr/>
          <p:nvPr/>
        </p:nvSpPr>
        <p:spPr>
          <a:xfrm rot="20324459">
            <a:off x="2030823" y="2730225"/>
            <a:ext cx="1863780" cy="461665"/>
          </a:xfrm>
          <a:prstGeom prst="rect">
            <a:avLst/>
          </a:prstGeom>
        </p:spPr>
        <p:txBody>
          <a:bodyPr wrap="none">
            <a:spAutoFit/>
          </a:bodyPr>
          <a:lstStyle/>
          <a:p>
            <a:r>
              <a:rPr lang="ru-RU" b="1" dirty="0">
                <a:solidFill>
                  <a:srgbClr val="333333"/>
                </a:solidFill>
              </a:rPr>
              <a:t>продажная</a:t>
            </a:r>
            <a:endParaRPr lang="ru-RU" b="1" dirty="0"/>
          </a:p>
        </p:txBody>
      </p:sp>
      <p:sp>
        <p:nvSpPr>
          <p:cNvPr id="9" name="Прямоугольник 8">
            <a:extLst>
              <a:ext uri="{FF2B5EF4-FFF2-40B4-BE49-F238E27FC236}">
                <a16:creationId xmlns:a16="http://schemas.microsoft.com/office/drawing/2014/main" id="{57FD053A-735E-4F91-8D05-2A0EDBC5815C}"/>
              </a:ext>
            </a:extLst>
          </p:cNvPr>
          <p:cNvSpPr/>
          <p:nvPr/>
        </p:nvSpPr>
        <p:spPr>
          <a:xfrm rot="1151044">
            <a:off x="3061831" y="5312578"/>
            <a:ext cx="987771" cy="461665"/>
          </a:xfrm>
          <a:prstGeom prst="rect">
            <a:avLst/>
          </a:prstGeom>
        </p:spPr>
        <p:txBody>
          <a:bodyPr wrap="none">
            <a:spAutoFit/>
          </a:bodyPr>
          <a:lstStyle/>
          <a:p>
            <a:r>
              <a:rPr lang="ru-RU" b="1" dirty="0">
                <a:solidFill>
                  <a:srgbClr val="333333"/>
                </a:solidFill>
              </a:rPr>
              <a:t>цена</a:t>
            </a:r>
            <a:r>
              <a:rPr lang="ru-RU" dirty="0">
                <a:solidFill>
                  <a:srgbClr val="333333"/>
                </a:solidFill>
              </a:rPr>
              <a:t> </a:t>
            </a:r>
            <a:endParaRPr lang="ru-RU" dirty="0"/>
          </a:p>
        </p:txBody>
      </p:sp>
      <p:sp>
        <p:nvSpPr>
          <p:cNvPr id="10" name="Прямоугольник 9">
            <a:extLst>
              <a:ext uri="{FF2B5EF4-FFF2-40B4-BE49-F238E27FC236}">
                <a16:creationId xmlns:a16="http://schemas.microsoft.com/office/drawing/2014/main" id="{8E134296-6DAA-4ED1-8702-96CB5B86E397}"/>
              </a:ext>
            </a:extLst>
          </p:cNvPr>
          <p:cNvSpPr/>
          <p:nvPr/>
        </p:nvSpPr>
        <p:spPr>
          <a:xfrm rot="928586">
            <a:off x="4609673" y="3863879"/>
            <a:ext cx="1319528" cy="461665"/>
          </a:xfrm>
          <a:prstGeom prst="rect">
            <a:avLst/>
          </a:prstGeom>
        </p:spPr>
        <p:txBody>
          <a:bodyPr wrap="none">
            <a:spAutoFit/>
          </a:bodyPr>
          <a:lstStyle/>
          <a:p>
            <a:r>
              <a:rPr lang="ru-RU" b="1" dirty="0">
                <a:solidFill>
                  <a:srgbClr val="333333"/>
                </a:solidFill>
              </a:rPr>
              <a:t>товара,</a:t>
            </a:r>
            <a:endParaRPr lang="ru-RU" b="1" dirty="0"/>
          </a:p>
        </p:txBody>
      </p:sp>
      <p:sp>
        <p:nvSpPr>
          <p:cNvPr id="11" name="Прямоугольник 10">
            <a:extLst>
              <a:ext uri="{FF2B5EF4-FFF2-40B4-BE49-F238E27FC236}">
                <a16:creationId xmlns:a16="http://schemas.microsoft.com/office/drawing/2014/main" id="{06613865-2F9C-4323-8F2F-14634E72E43D}"/>
              </a:ext>
            </a:extLst>
          </p:cNvPr>
          <p:cNvSpPr/>
          <p:nvPr/>
        </p:nvSpPr>
        <p:spPr>
          <a:xfrm rot="1405992">
            <a:off x="4182048" y="4897556"/>
            <a:ext cx="2302425" cy="461665"/>
          </a:xfrm>
          <a:prstGeom prst="rect">
            <a:avLst/>
          </a:prstGeom>
        </p:spPr>
        <p:txBody>
          <a:bodyPr wrap="none">
            <a:spAutoFit/>
          </a:bodyPr>
          <a:lstStyle/>
          <a:p>
            <a:r>
              <a:rPr lang="ru-RU" b="1" dirty="0">
                <a:solidFill>
                  <a:srgbClr val="333333"/>
                </a:solidFill>
              </a:rPr>
              <a:t>реализуемого</a:t>
            </a:r>
            <a:endParaRPr lang="ru-RU" b="1" dirty="0"/>
          </a:p>
        </p:txBody>
      </p:sp>
      <p:sp>
        <p:nvSpPr>
          <p:cNvPr id="12" name="Прямоугольник 11">
            <a:extLst>
              <a:ext uri="{FF2B5EF4-FFF2-40B4-BE49-F238E27FC236}">
                <a16:creationId xmlns:a16="http://schemas.microsoft.com/office/drawing/2014/main" id="{755E3EB3-67DA-4BBD-8C67-AF4DF0ED0816}"/>
              </a:ext>
            </a:extLst>
          </p:cNvPr>
          <p:cNvSpPr/>
          <p:nvPr/>
        </p:nvSpPr>
        <p:spPr>
          <a:xfrm rot="535595">
            <a:off x="6433213" y="3707447"/>
            <a:ext cx="2021707" cy="461665"/>
          </a:xfrm>
          <a:prstGeom prst="rect">
            <a:avLst/>
          </a:prstGeom>
        </p:spPr>
        <p:txBody>
          <a:bodyPr wrap="none">
            <a:spAutoFit/>
          </a:bodyPr>
          <a:lstStyle/>
          <a:p>
            <a:r>
              <a:rPr lang="ru-RU" b="1" dirty="0">
                <a:solidFill>
                  <a:srgbClr val="333333"/>
                </a:solidFill>
              </a:rPr>
              <a:t>покупателю</a:t>
            </a:r>
            <a:endParaRPr lang="ru-RU" b="1" dirty="0"/>
          </a:p>
        </p:txBody>
      </p:sp>
    </p:spTree>
    <p:extLst>
      <p:ext uri="{BB962C8B-B14F-4D97-AF65-F5344CB8AC3E}">
        <p14:creationId xmlns:p14="http://schemas.microsoft.com/office/powerpoint/2010/main" val="86456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 name="Рисунок 4">
            <a:extLst>
              <a:ext uri="{FF2B5EF4-FFF2-40B4-BE49-F238E27FC236}">
                <a16:creationId xmlns:a16="http://schemas.microsoft.com/office/drawing/2014/main" id="{2B9ACF58-008F-41A6-8FCC-130792821FB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07704" y="188640"/>
            <a:ext cx="7056784" cy="234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a:extLst>
              <a:ext uri="{FF2B5EF4-FFF2-40B4-BE49-F238E27FC236}">
                <a16:creationId xmlns:a16="http://schemas.microsoft.com/office/drawing/2014/main" id="{B60A57E4-89B0-4EB3-AE60-A1F2F66AB642}"/>
              </a:ext>
            </a:extLst>
          </p:cNvPr>
          <p:cNvSpPr/>
          <p:nvPr/>
        </p:nvSpPr>
        <p:spPr>
          <a:xfrm>
            <a:off x="2286000" y="2828836"/>
            <a:ext cx="6750496" cy="830997"/>
          </a:xfrm>
          <a:prstGeom prst="rect">
            <a:avLst/>
          </a:prstGeom>
        </p:spPr>
        <p:txBody>
          <a:bodyPr wrap="square">
            <a:spAutoFit/>
          </a:bodyPr>
          <a:lstStyle/>
          <a:p>
            <a:pPr algn="l"/>
            <a:r>
              <a:rPr lang="ru-RU" b="1" dirty="0">
                <a:solidFill>
                  <a:srgbClr val="333333"/>
                </a:solidFill>
              </a:rPr>
              <a:t>сумма, на которую снижается продажная цена товара, реализуемого покупателю</a:t>
            </a:r>
            <a:endParaRPr lang="ru-RU" b="1" dirty="0"/>
          </a:p>
        </p:txBody>
      </p:sp>
    </p:spTree>
    <p:extLst>
      <p:ext uri="{BB962C8B-B14F-4D97-AF65-F5344CB8AC3E}">
        <p14:creationId xmlns:p14="http://schemas.microsoft.com/office/powerpoint/2010/main" val="3936398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 name="Рисунок 4">
            <a:extLst>
              <a:ext uri="{FF2B5EF4-FFF2-40B4-BE49-F238E27FC236}">
                <a16:creationId xmlns:a16="http://schemas.microsoft.com/office/drawing/2014/main" id="{2B9ACF58-008F-41A6-8FCC-130792821FB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1988840"/>
            <a:ext cx="7056784" cy="234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a:extLst>
              <a:ext uri="{FF2B5EF4-FFF2-40B4-BE49-F238E27FC236}">
                <a16:creationId xmlns:a16="http://schemas.microsoft.com/office/drawing/2014/main" id="{B60A57E4-89B0-4EB3-AE60-A1F2F66AB642}"/>
              </a:ext>
            </a:extLst>
          </p:cNvPr>
          <p:cNvSpPr/>
          <p:nvPr/>
        </p:nvSpPr>
        <p:spPr>
          <a:xfrm>
            <a:off x="2771800" y="476672"/>
            <a:ext cx="5598368" cy="46166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ru-RU" b="1" dirty="0">
                <a:solidFill>
                  <a:srgbClr val="333333"/>
                </a:solidFill>
              </a:rPr>
              <a:t>ОТКУДА МЫ УЗНАЁМ О СКИДКАХ?</a:t>
            </a:r>
            <a:endParaRPr kumimoji="0" lang="ru-RU" sz="2400" b="1" i="0" u="none" strike="noStrike" kern="1200" cap="none" spc="0" normalizeH="0" baseline="0" noProof="0" dirty="0">
              <a:ln>
                <a:noFill/>
              </a:ln>
              <a:solidFill>
                <a:srgbClr val="4D4D4D"/>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07087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 name="Заголовок 1">
            <a:extLst>
              <a:ext uri="{FF2B5EF4-FFF2-40B4-BE49-F238E27FC236}">
                <a16:creationId xmlns:a16="http://schemas.microsoft.com/office/drawing/2014/main" id="{A18FC7CA-18F2-48F7-B7FC-F8B7A5392B69}"/>
              </a:ext>
            </a:extLst>
          </p:cNvPr>
          <p:cNvSpPr txBox="1">
            <a:spLocks/>
          </p:cNvSpPr>
          <p:nvPr/>
        </p:nvSpPr>
        <p:spPr bwMode="auto">
          <a:xfrm>
            <a:off x="1014805" y="-11880"/>
            <a:ext cx="7805667" cy="756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lnSpcReduction="10000"/>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fontAlgn="auto">
              <a:spcAft>
                <a:spcPts val="0"/>
              </a:spcAft>
              <a:defRPr/>
            </a:pPr>
            <a:r>
              <a:rPr lang="ru-RU" b="1" spc="300" dirty="0"/>
              <a:t>Примеры скидок:</a:t>
            </a:r>
          </a:p>
        </p:txBody>
      </p:sp>
      <p:sp>
        <p:nvSpPr>
          <p:cNvPr id="5" name="Прямоугольник 4">
            <a:extLst>
              <a:ext uri="{FF2B5EF4-FFF2-40B4-BE49-F238E27FC236}">
                <a16:creationId xmlns:a16="http://schemas.microsoft.com/office/drawing/2014/main" id="{842D1FE9-6643-4C13-A15D-1555083C9E17}"/>
              </a:ext>
            </a:extLst>
          </p:cNvPr>
          <p:cNvSpPr/>
          <p:nvPr/>
        </p:nvSpPr>
        <p:spPr>
          <a:xfrm>
            <a:off x="-41622" y="661538"/>
            <a:ext cx="4478534" cy="461665"/>
          </a:xfrm>
          <a:prstGeom prst="rect">
            <a:avLst/>
          </a:prstGeom>
        </p:spPr>
        <p:txBody>
          <a:bodyPr wrap="none">
            <a:spAutoFit/>
          </a:bodyPr>
          <a:lstStyle/>
          <a:p>
            <a:r>
              <a:rPr lang="ru-RU" b="1" dirty="0">
                <a:solidFill>
                  <a:schemeClr val="accent4">
                    <a:lumMod val="75000"/>
                  </a:schemeClr>
                </a:solidFill>
              </a:rPr>
              <a:t>Скидка на отдельный товар</a:t>
            </a:r>
            <a:endParaRPr lang="ru-RU" dirty="0"/>
          </a:p>
        </p:txBody>
      </p:sp>
      <p:pic>
        <p:nvPicPr>
          <p:cNvPr id="169986" name="Picture 2" descr="https://s1.zakazbt.ru/content/44/92c90ee51510723920/92c90ee51510723920.jpg">
            <a:extLst>
              <a:ext uri="{FF2B5EF4-FFF2-40B4-BE49-F238E27FC236}">
                <a16:creationId xmlns:a16="http://schemas.microsoft.com/office/drawing/2014/main" id="{8D3D4C95-5440-4C92-AE11-2F462FA0F95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987" b="14300"/>
          <a:stretch/>
        </p:blipFill>
        <p:spPr bwMode="auto">
          <a:xfrm>
            <a:off x="220602" y="1052736"/>
            <a:ext cx="1861168" cy="2278694"/>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a:extLst>
              <a:ext uri="{FF2B5EF4-FFF2-40B4-BE49-F238E27FC236}">
                <a16:creationId xmlns:a16="http://schemas.microsoft.com/office/drawing/2014/main" id="{E6CB2639-C29C-4D7F-A2AF-EB8EF5E5E098}"/>
              </a:ext>
            </a:extLst>
          </p:cNvPr>
          <p:cNvSpPr/>
          <p:nvPr/>
        </p:nvSpPr>
        <p:spPr>
          <a:xfrm>
            <a:off x="5914306" y="781683"/>
            <a:ext cx="3009092" cy="461665"/>
          </a:xfrm>
          <a:prstGeom prst="rect">
            <a:avLst/>
          </a:prstGeom>
        </p:spPr>
        <p:txBody>
          <a:bodyPr wrap="none">
            <a:spAutoFit/>
          </a:bodyPr>
          <a:lstStyle/>
          <a:p>
            <a:r>
              <a:rPr lang="ru-RU" b="1" dirty="0">
                <a:solidFill>
                  <a:schemeClr val="accent4">
                    <a:lumMod val="75000"/>
                  </a:schemeClr>
                </a:solidFill>
              </a:rPr>
              <a:t>3 товара по цене 2</a:t>
            </a:r>
            <a:endParaRPr lang="ru-RU" dirty="0"/>
          </a:p>
        </p:txBody>
      </p:sp>
      <p:pic>
        <p:nvPicPr>
          <p:cNvPr id="169988" name="Picture 4" descr="http://www.1b.ru/Content/images/legacy/promo/tri-tovara-po-cene-dvux-2/64021.jpg">
            <a:extLst>
              <a:ext uri="{FF2B5EF4-FFF2-40B4-BE49-F238E27FC236}">
                <a16:creationId xmlns:a16="http://schemas.microsoft.com/office/drawing/2014/main" id="{E3697270-57E8-4A83-A416-4FF34FDC02A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12848"/>
          <a:stretch/>
        </p:blipFill>
        <p:spPr bwMode="auto">
          <a:xfrm>
            <a:off x="5436096" y="1275175"/>
            <a:ext cx="3600400" cy="2353358"/>
          </a:xfrm>
          <a:prstGeom prst="rect">
            <a:avLst/>
          </a:prstGeom>
          <a:noFill/>
          <a:extLst>
            <a:ext uri="{909E8E84-426E-40DD-AFC4-6F175D3DCCD1}">
              <a14:hiddenFill xmlns:a14="http://schemas.microsoft.com/office/drawing/2010/main">
                <a:solidFill>
                  <a:srgbClr val="FFFFFF"/>
                </a:solidFill>
              </a14:hiddenFill>
            </a:ext>
          </a:extLst>
        </p:spPr>
      </p:pic>
      <p:pic>
        <p:nvPicPr>
          <p:cNvPr id="169990" name="Picture 6" descr="https://media2.24aul.ru/imgs/549d61601252081cbcdbdbcf/media-markt-diskont-karta-na-10-skidki-1-4910660.jpg">
            <a:extLst>
              <a:ext uri="{FF2B5EF4-FFF2-40B4-BE49-F238E27FC236}">
                <a16:creationId xmlns:a16="http://schemas.microsoft.com/office/drawing/2014/main" id="{F98F78EF-00DA-4427-B754-84EC57F8F68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30091" y="1796621"/>
            <a:ext cx="2955628" cy="1911712"/>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угольник 8">
            <a:extLst>
              <a:ext uri="{FF2B5EF4-FFF2-40B4-BE49-F238E27FC236}">
                <a16:creationId xmlns:a16="http://schemas.microsoft.com/office/drawing/2014/main" id="{C603EC44-7A84-4C93-B029-405CFDF340E9}"/>
              </a:ext>
            </a:extLst>
          </p:cNvPr>
          <p:cNvSpPr/>
          <p:nvPr/>
        </p:nvSpPr>
        <p:spPr>
          <a:xfrm>
            <a:off x="2176650" y="3789040"/>
            <a:ext cx="4572000" cy="830997"/>
          </a:xfrm>
          <a:prstGeom prst="rect">
            <a:avLst/>
          </a:prstGeom>
        </p:spPr>
        <p:txBody>
          <a:bodyPr>
            <a:spAutoFit/>
          </a:bodyPr>
          <a:lstStyle/>
          <a:p>
            <a:r>
              <a:rPr lang="ru-RU" b="1" dirty="0">
                <a:solidFill>
                  <a:schemeClr val="accent4">
                    <a:lumMod val="75000"/>
                  </a:schemeClr>
                </a:solidFill>
              </a:rPr>
              <a:t>Скидка по дисконтной карте на всю сумму покупки</a:t>
            </a:r>
            <a:endParaRPr lang="ru-RU" dirty="0"/>
          </a:p>
        </p:txBody>
      </p:sp>
      <p:sp>
        <p:nvSpPr>
          <p:cNvPr id="11" name="Прямоугольник 10">
            <a:extLst>
              <a:ext uri="{FF2B5EF4-FFF2-40B4-BE49-F238E27FC236}">
                <a16:creationId xmlns:a16="http://schemas.microsoft.com/office/drawing/2014/main" id="{241DC559-DAA1-4BFB-A60D-FBDABE168A61}"/>
              </a:ext>
            </a:extLst>
          </p:cNvPr>
          <p:cNvSpPr/>
          <p:nvPr/>
        </p:nvSpPr>
        <p:spPr>
          <a:xfrm>
            <a:off x="1547664" y="5660818"/>
            <a:ext cx="4572000" cy="830997"/>
          </a:xfrm>
          <a:prstGeom prst="rect">
            <a:avLst/>
          </a:prstGeom>
        </p:spPr>
        <p:txBody>
          <a:bodyPr>
            <a:spAutoFit/>
          </a:bodyPr>
          <a:lstStyle/>
          <a:p>
            <a:r>
              <a:rPr lang="ru-RU" b="1" dirty="0">
                <a:solidFill>
                  <a:schemeClr val="accent4">
                    <a:lumMod val="75000"/>
                  </a:schemeClr>
                </a:solidFill>
              </a:rPr>
              <a:t>Скидка на последующие товары в чеке</a:t>
            </a:r>
            <a:endParaRPr lang="ru-RU" dirty="0"/>
          </a:p>
        </p:txBody>
      </p:sp>
      <p:pic>
        <p:nvPicPr>
          <p:cNvPr id="169992" name="Picture 8" descr="http://kedr.kuzpress.ru/KPimg/gallery2/51917/001.jpg">
            <a:extLst>
              <a:ext uri="{FF2B5EF4-FFF2-40B4-BE49-F238E27FC236}">
                <a16:creationId xmlns:a16="http://schemas.microsoft.com/office/drawing/2014/main" id="{960E045F-35E1-4232-93E6-6EAB7156F3F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24370"/>
          <a:stretch/>
        </p:blipFill>
        <p:spPr bwMode="auto">
          <a:xfrm>
            <a:off x="107504" y="3677710"/>
            <a:ext cx="1737853" cy="2994719"/>
          </a:xfrm>
          <a:prstGeom prst="rect">
            <a:avLst/>
          </a:prstGeom>
          <a:noFill/>
          <a:extLst>
            <a:ext uri="{909E8E84-426E-40DD-AFC4-6F175D3DCCD1}">
              <a14:hiddenFill xmlns:a14="http://schemas.microsoft.com/office/drawing/2010/main">
                <a:solidFill>
                  <a:srgbClr val="FFFFFF"/>
                </a:solidFill>
              </a14:hiddenFill>
            </a:ext>
          </a:extLst>
        </p:spPr>
      </p:pic>
      <p:pic>
        <p:nvPicPr>
          <p:cNvPr id="169994" name="Picture 10" descr="http://www.gagarinalg.ru/_nw/9/01762672.jpg">
            <a:extLst>
              <a:ext uri="{FF2B5EF4-FFF2-40B4-BE49-F238E27FC236}">
                <a16:creationId xmlns:a16="http://schemas.microsoft.com/office/drawing/2014/main" id="{FE9B40B9-1B54-4C31-AB42-A750F9BFE69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9754" y="4552584"/>
            <a:ext cx="2843808" cy="1629265"/>
          </a:xfrm>
          <a:prstGeom prst="rect">
            <a:avLst/>
          </a:prstGeom>
          <a:noFill/>
          <a:extLst>
            <a:ext uri="{909E8E84-426E-40DD-AFC4-6F175D3DCCD1}">
              <a14:hiddenFill xmlns:a14="http://schemas.microsoft.com/office/drawing/2010/main">
                <a:solidFill>
                  <a:srgbClr val="FFFFFF"/>
                </a:solidFill>
              </a14:hiddenFill>
            </a:ext>
          </a:extLst>
        </p:spPr>
      </p:pic>
      <p:sp>
        <p:nvSpPr>
          <p:cNvPr id="13" name="Прямоугольник 12">
            <a:extLst>
              <a:ext uri="{FF2B5EF4-FFF2-40B4-BE49-F238E27FC236}">
                <a16:creationId xmlns:a16="http://schemas.microsoft.com/office/drawing/2014/main" id="{F457CED1-BC3E-401D-8218-406753D239E8}"/>
              </a:ext>
            </a:extLst>
          </p:cNvPr>
          <p:cNvSpPr/>
          <p:nvPr/>
        </p:nvSpPr>
        <p:spPr>
          <a:xfrm>
            <a:off x="5981347" y="6114396"/>
            <a:ext cx="3156954" cy="461665"/>
          </a:xfrm>
          <a:prstGeom prst="rect">
            <a:avLst/>
          </a:prstGeom>
        </p:spPr>
        <p:txBody>
          <a:bodyPr wrap="none">
            <a:spAutoFit/>
          </a:bodyPr>
          <a:lstStyle/>
          <a:p>
            <a:r>
              <a:rPr lang="ru-RU" b="1" dirty="0">
                <a:solidFill>
                  <a:schemeClr val="accent4">
                    <a:lumMod val="75000"/>
                  </a:schemeClr>
                </a:solidFill>
              </a:rPr>
              <a:t>Скидочные купоны</a:t>
            </a:r>
            <a:endParaRPr lang="ru-RU" dirty="0"/>
          </a:p>
        </p:txBody>
      </p:sp>
    </p:spTree>
    <p:extLst>
      <p:ext uri="{BB962C8B-B14F-4D97-AF65-F5344CB8AC3E}">
        <p14:creationId xmlns:p14="http://schemas.microsoft.com/office/powerpoint/2010/main" val="2740024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9986"/>
                                        </p:tgtEl>
                                        <p:attrNameLst>
                                          <p:attrName>style.visibility</p:attrName>
                                        </p:attrNameLst>
                                      </p:cBhvr>
                                      <p:to>
                                        <p:strVal val="visible"/>
                                      </p:to>
                                    </p:set>
                                    <p:animEffect transition="in" filter="wipe(down)">
                                      <p:cBhvr>
                                        <p:cTn id="12" dur="500"/>
                                        <p:tgtEl>
                                          <p:spTgt spid="16998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69988"/>
                                        </p:tgtEl>
                                        <p:attrNameLst>
                                          <p:attrName>style.visibility</p:attrName>
                                        </p:attrNameLst>
                                      </p:cBhvr>
                                      <p:to>
                                        <p:strVal val="visible"/>
                                      </p:to>
                                    </p:set>
                                    <p:animEffect transition="in" filter="wipe(down)">
                                      <p:cBhvr>
                                        <p:cTn id="22" dur="500"/>
                                        <p:tgtEl>
                                          <p:spTgt spid="16998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69990"/>
                                        </p:tgtEl>
                                        <p:attrNameLst>
                                          <p:attrName>style.visibility</p:attrName>
                                        </p:attrNameLst>
                                      </p:cBhvr>
                                      <p:to>
                                        <p:strVal val="visible"/>
                                      </p:to>
                                    </p:set>
                                    <p:animEffect transition="in" filter="wipe(down)">
                                      <p:cBhvr>
                                        <p:cTn id="32" dur="500"/>
                                        <p:tgtEl>
                                          <p:spTgt spid="16999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69992"/>
                                        </p:tgtEl>
                                        <p:attrNameLst>
                                          <p:attrName>style.visibility</p:attrName>
                                        </p:attrNameLst>
                                      </p:cBhvr>
                                      <p:to>
                                        <p:strVal val="visible"/>
                                      </p:to>
                                    </p:set>
                                    <p:animEffect transition="in" filter="wipe(down)">
                                      <p:cBhvr>
                                        <p:cTn id="42" dur="500"/>
                                        <p:tgtEl>
                                          <p:spTgt spid="16999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down)">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169994"/>
                                        </p:tgtEl>
                                        <p:attrNameLst>
                                          <p:attrName>style.visibility</p:attrName>
                                        </p:attrNameLst>
                                      </p:cBhvr>
                                      <p:to>
                                        <p:strVal val="visible"/>
                                      </p:to>
                                    </p:set>
                                    <p:animEffect transition="in" filter="wipe(down)">
                                      <p:cBhvr>
                                        <p:cTn id="52" dur="500"/>
                                        <p:tgtEl>
                                          <p:spTgt spid="1699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1"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 name="Заголовок 1">
            <a:extLst>
              <a:ext uri="{FF2B5EF4-FFF2-40B4-BE49-F238E27FC236}">
                <a16:creationId xmlns:a16="http://schemas.microsoft.com/office/drawing/2014/main" id="{0EA35B57-7AB2-4BF8-AF23-9BA84A4C4625}"/>
              </a:ext>
            </a:extLst>
          </p:cNvPr>
          <p:cNvSpPr txBox="1">
            <a:spLocks/>
          </p:cNvSpPr>
          <p:nvPr/>
        </p:nvSpPr>
        <p:spPr bwMode="auto">
          <a:xfrm>
            <a:off x="1835696" y="260648"/>
            <a:ext cx="7344816" cy="607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85000" lnSpcReduction="10000"/>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lvl="0" fontAlgn="auto">
              <a:spcAft>
                <a:spcPts val="0"/>
              </a:spcAft>
              <a:defRPr/>
            </a:pPr>
            <a:r>
              <a:rPr lang="ru-RU" b="1" dirty="0">
                <a:solidFill>
                  <a:srgbClr val="333333"/>
                </a:solidFill>
                <a:latin typeface="Roboto"/>
              </a:rPr>
              <a:t>Как не потерять на скидках?</a:t>
            </a:r>
            <a:endParaRPr kumimoji="0" lang="ru-RU" sz="4400" b="1" i="0" u="none" strike="noStrike" kern="1200" cap="none" spc="300" normalizeH="0" baseline="0" noProof="0" dirty="0">
              <a:ln>
                <a:noFill/>
              </a:ln>
              <a:solidFill>
                <a:sysClr val="windowText" lastClr="000000"/>
              </a:solidFill>
              <a:effectLst/>
              <a:uLnTx/>
              <a:uFillTx/>
              <a:latin typeface="Calibri"/>
              <a:ea typeface="+mj-ea"/>
              <a:cs typeface="+mj-cs"/>
            </a:endParaRPr>
          </a:p>
        </p:txBody>
      </p:sp>
      <p:sp>
        <p:nvSpPr>
          <p:cNvPr id="3" name="Прямоугольник 2">
            <a:extLst>
              <a:ext uri="{FF2B5EF4-FFF2-40B4-BE49-F238E27FC236}">
                <a16:creationId xmlns:a16="http://schemas.microsoft.com/office/drawing/2014/main" id="{DF43EB90-8C47-4A2D-9477-09ECC8E5B58E}"/>
              </a:ext>
            </a:extLst>
          </p:cNvPr>
          <p:cNvSpPr/>
          <p:nvPr/>
        </p:nvSpPr>
        <p:spPr>
          <a:xfrm>
            <a:off x="2286000" y="-9913114"/>
            <a:ext cx="4572000" cy="4555093"/>
          </a:xfrm>
          <a:prstGeom prst="rect">
            <a:avLst/>
          </a:prstGeom>
        </p:spPr>
        <p:txBody>
          <a:bodyPr>
            <a:spAutoFit/>
          </a:bodyPr>
          <a:lstStyle/>
          <a:p>
            <a:r>
              <a:rPr lang="ru-RU" sz="1000" dirty="0">
                <a:solidFill>
                  <a:srgbClr val="333333"/>
                </a:solidFill>
                <a:latin typeface="Roboto"/>
              </a:rPr>
              <a:t>Нужно всегда помнить, что торговля никогда не будет работать себе в убыток. Поэтому, даже видя на этикетке «скидка 90%» , можете не сомневаться, что торговцы и в этом случае своё возьмут! Значит, изначально стоимость товара была предельно завышена: торговля выставила на продажу товар с огромной, как минимум двукратной наценкой. Между тем, при грамотном подходе торговые уловки можно пустить себе на благо, реально сэкономив на покупках. Для этого нужно следовать простым правилам распродаж. 1. Перед тем как идти в магазин, нужно составить список действительно нужных вещей. Этому правилу нужно следовать даже в том случае, если решено пройтись по магазинам «просто так» . Прежде чем достать кошелёк, чтобы купить «чрезвычайно дёшево очень нужную» вещь, загляните в этот список. 2. Покупая вещи на сезонных распродажах, обращайте внимание на качество. Часто в распродажу попадают товары не только пошлого сезона, но и те, которые пролежали на складах несколько лет. Нередко по сниженным ценам продают бракованные вещи, но о дефектах сообщить покупателю «почему-то» забывают. 3. Когда речь о дорогостоящих покупках, таких, как ювелирные изделия, шубы, брендовая одежда и обувь, не спешите с покупкой, даже когда цена на неё кажется чрезвычайно привлекательной. Множество бессмысленных покупок совершается спонтанно, под воздействием агрессивной рекламы. Пойдя на поводу у торговцев, Вы рискуете не только напрасно расстаться с деньгами, но и надолго испортить себе настроение. 4. Одна из уловок торговцев, - воздействие на покупателя не только визуально. Во многих торговых точках звучит энергичная ритмическая музыка, которая настраивает покупателей на определённый ритм. Под воздействием такой музыки вы можете совершить спонтанную покупку. Если ходите по магазинам одна, старайтесь слушать свою музыку, включив </a:t>
            </a:r>
            <a:r>
              <a:rPr lang="ru-RU" sz="1000" dirty="0" err="1">
                <a:solidFill>
                  <a:srgbClr val="333333"/>
                </a:solidFill>
                <a:latin typeface="Roboto"/>
              </a:rPr>
              <a:t>аудиоплеейр</a:t>
            </a:r>
            <a:r>
              <a:rPr lang="ru-RU" sz="1000" dirty="0">
                <a:solidFill>
                  <a:srgbClr val="333333"/>
                </a:solidFill>
                <a:latin typeface="Roboto"/>
              </a:rPr>
              <a:t>.</a:t>
            </a:r>
            <a:endParaRPr lang="ru-RU" sz="1000" dirty="0"/>
          </a:p>
        </p:txBody>
      </p:sp>
      <p:sp>
        <p:nvSpPr>
          <p:cNvPr id="5" name="Прямоугольник 4">
            <a:extLst>
              <a:ext uri="{FF2B5EF4-FFF2-40B4-BE49-F238E27FC236}">
                <a16:creationId xmlns:a16="http://schemas.microsoft.com/office/drawing/2014/main" id="{F21CC5DF-0151-4D0C-B77E-0B98977BD421}"/>
              </a:ext>
            </a:extLst>
          </p:cNvPr>
          <p:cNvSpPr/>
          <p:nvPr/>
        </p:nvSpPr>
        <p:spPr>
          <a:xfrm>
            <a:off x="1835696" y="867818"/>
            <a:ext cx="7200800" cy="3785652"/>
          </a:xfrm>
          <a:prstGeom prst="rect">
            <a:avLst/>
          </a:prstGeom>
        </p:spPr>
        <p:txBody>
          <a:bodyPr wrap="square">
            <a:spAutoFit/>
          </a:bodyPr>
          <a:lstStyle/>
          <a:p>
            <a:pPr algn="l"/>
            <a:r>
              <a:rPr lang="ru-RU" dirty="0">
                <a:solidFill>
                  <a:srgbClr val="333333"/>
                </a:solidFill>
                <a:latin typeface="Roboto"/>
              </a:rPr>
              <a:t>        Нужно всегда помнить, что торговля никогда не будет работать себе в убыток. Поэтому, даже видя на этикетке «скидка 90%» , можете не сомневаться, что торговцы и в этом случае своё возьмут! Значит, изначально стоимость товара была предельно завышена. </a:t>
            </a:r>
          </a:p>
          <a:p>
            <a:pPr algn="l"/>
            <a:r>
              <a:rPr lang="ru-RU" dirty="0">
                <a:solidFill>
                  <a:srgbClr val="333333"/>
                </a:solidFill>
                <a:latin typeface="Roboto"/>
              </a:rPr>
              <a:t>           Между тем, при грамотном подходе торговые уловки можно пустить себе на благо, реально сэкономив на покупках. Для этого нужно следовать простым правилам распродаж. </a:t>
            </a:r>
            <a:endParaRPr lang="ru-RU" dirty="0"/>
          </a:p>
        </p:txBody>
      </p:sp>
    </p:spTree>
    <p:extLst>
      <p:ext uri="{BB962C8B-B14F-4D97-AF65-F5344CB8AC3E}">
        <p14:creationId xmlns:p14="http://schemas.microsoft.com/office/powerpoint/2010/main" val="2591712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 name="Заголовок 1">
            <a:extLst>
              <a:ext uri="{FF2B5EF4-FFF2-40B4-BE49-F238E27FC236}">
                <a16:creationId xmlns:a16="http://schemas.microsoft.com/office/drawing/2014/main" id="{0EA35B57-7AB2-4BF8-AF23-9BA84A4C4625}"/>
              </a:ext>
            </a:extLst>
          </p:cNvPr>
          <p:cNvSpPr txBox="1">
            <a:spLocks/>
          </p:cNvSpPr>
          <p:nvPr/>
        </p:nvSpPr>
        <p:spPr bwMode="auto">
          <a:xfrm>
            <a:off x="539552" y="0"/>
            <a:ext cx="8229600" cy="94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77500" lnSpcReduction="20000"/>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1" i="0" u="none" strike="noStrike" kern="1200" cap="none" spc="300" normalizeH="0" baseline="0" noProof="0" dirty="0">
                <a:ln>
                  <a:noFill/>
                </a:ln>
                <a:solidFill>
                  <a:sysClr val="windowText" lastClr="000000"/>
                </a:solidFill>
                <a:effectLst/>
                <a:uLnTx/>
                <a:uFillTx/>
                <a:latin typeface="Calibri"/>
                <a:ea typeface="+mj-ea"/>
                <a:cs typeface="+mj-cs"/>
              </a:rPr>
              <a:t>Пять простых правил потребителя:</a:t>
            </a:r>
          </a:p>
        </p:txBody>
      </p:sp>
      <p:sp>
        <p:nvSpPr>
          <p:cNvPr id="2" name="Прямоугольник 1">
            <a:extLst>
              <a:ext uri="{FF2B5EF4-FFF2-40B4-BE49-F238E27FC236}">
                <a16:creationId xmlns:a16="http://schemas.microsoft.com/office/drawing/2014/main" id="{84A543E7-8427-4040-B944-61FC84F62D58}"/>
              </a:ext>
            </a:extLst>
          </p:cNvPr>
          <p:cNvSpPr/>
          <p:nvPr/>
        </p:nvSpPr>
        <p:spPr>
          <a:xfrm>
            <a:off x="1891998" y="620688"/>
            <a:ext cx="7272808" cy="1938992"/>
          </a:xfrm>
          <a:prstGeom prst="rect">
            <a:avLst/>
          </a:prstGeom>
        </p:spPr>
        <p:txBody>
          <a:bodyPr wrap="square">
            <a:spAutoFit/>
          </a:bodyPr>
          <a:lstStyle/>
          <a:p>
            <a:pPr algn="l"/>
            <a:r>
              <a:rPr lang="ru-RU" dirty="0">
                <a:solidFill>
                  <a:srgbClr val="333333"/>
                </a:solidFill>
                <a:latin typeface="Roboto"/>
              </a:rPr>
              <a:t>1. Перед тем как идти в магазин, нужно составить список действительно нужных вещей. Прежде чем достать кошелёк, чтобы купить «чрезвычайно дёшево очень нужную» вещь, загляните в этот список. </a:t>
            </a:r>
            <a:endParaRPr lang="ru-RU" dirty="0"/>
          </a:p>
        </p:txBody>
      </p:sp>
      <p:pic>
        <p:nvPicPr>
          <p:cNvPr id="1026" name="Picture 2" descr="http://mtdata.ru/u12/photoC2AC/20310745528-0/original.jpg">
            <a:extLst>
              <a:ext uri="{FF2B5EF4-FFF2-40B4-BE49-F238E27FC236}">
                <a16:creationId xmlns:a16="http://schemas.microsoft.com/office/drawing/2014/main" id="{0A8C7419-9A34-4AAA-A43F-48388BE651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6611" y="2060848"/>
            <a:ext cx="3010781" cy="2150558"/>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a:extLst>
              <a:ext uri="{FF2B5EF4-FFF2-40B4-BE49-F238E27FC236}">
                <a16:creationId xmlns:a16="http://schemas.microsoft.com/office/drawing/2014/main" id="{18CECC72-7D0F-4467-9BC1-137BD18DBA2F}"/>
              </a:ext>
            </a:extLst>
          </p:cNvPr>
          <p:cNvSpPr/>
          <p:nvPr/>
        </p:nvSpPr>
        <p:spPr>
          <a:xfrm>
            <a:off x="1763688" y="4080521"/>
            <a:ext cx="7704856" cy="2677656"/>
          </a:xfrm>
          <a:prstGeom prst="rect">
            <a:avLst/>
          </a:prstGeom>
        </p:spPr>
        <p:txBody>
          <a:bodyPr wrap="square">
            <a:spAutoFit/>
          </a:bodyPr>
          <a:lstStyle/>
          <a:p>
            <a:pPr algn="l"/>
            <a:r>
              <a:rPr lang="ru-RU" dirty="0">
                <a:solidFill>
                  <a:srgbClr val="333333"/>
                </a:solidFill>
                <a:latin typeface="Roboto"/>
              </a:rPr>
              <a:t>2. Покупая вещи со скидками, обращайте внимание на качество. Часто в распродажу попадают товары не только пошлого сезона, но и те, которые пролежали на складах несколько лет. Нередко по сниженным ценам продают бракованные вещи,</a:t>
            </a:r>
          </a:p>
          <a:p>
            <a:pPr algn="l"/>
            <a:r>
              <a:rPr lang="ru-RU" dirty="0">
                <a:solidFill>
                  <a:srgbClr val="333333"/>
                </a:solidFill>
                <a:latin typeface="Roboto"/>
              </a:rPr>
              <a:t>но о дефектах сообщить покупателю «почему-то» забывают.</a:t>
            </a:r>
            <a:endParaRPr lang="ru-RU" dirty="0"/>
          </a:p>
        </p:txBody>
      </p:sp>
    </p:spTree>
    <p:extLst>
      <p:ext uri="{BB962C8B-B14F-4D97-AF65-F5344CB8AC3E}">
        <p14:creationId xmlns:p14="http://schemas.microsoft.com/office/powerpoint/2010/main" val="91760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ipe(down)">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 name="Заголовок 1">
            <a:extLst>
              <a:ext uri="{FF2B5EF4-FFF2-40B4-BE49-F238E27FC236}">
                <a16:creationId xmlns:a16="http://schemas.microsoft.com/office/drawing/2014/main" id="{0EA35B57-7AB2-4BF8-AF23-9BA84A4C4625}"/>
              </a:ext>
            </a:extLst>
          </p:cNvPr>
          <p:cNvSpPr txBox="1">
            <a:spLocks/>
          </p:cNvSpPr>
          <p:nvPr/>
        </p:nvSpPr>
        <p:spPr bwMode="auto">
          <a:xfrm>
            <a:off x="539552" y="-99392"/>
            <a:ext cx="8229600" cy="94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77500" lnSpcReduction="20000"/>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1" i="0" u="none" strike="noStrike" kern="1200" cap="none" spc="300" normalizeH="0" baseline="0" noProof="0">
                <a:ln>
                  <a:noFill/>
                </a:ln>
                <a:solidFill>
                  <a:sysClr val="windowText" lastClr="000000"/>
                </a:solidFill>
                <a:effectLst/>
                <a:uLnTx/>
                <a:uFillTx/>
                <a:latin typeface="Calibri"/>
                <a:ea typeface="+mj-ea"/>
                <a:cs typeface="+mj-cs"/>
              </a:rPr>
              <a:t>Пять простых правил потребителя:</a:t>
            </a:r>
            <a:endParaRPr kumimoji="0" lang="ru-RU" sz="4400" b="1" i="0" u="none" strike="noStrike" kern="1200" cap="none" spc="300" normalizeH="0" baseline="0" noProof="0" dirty="0">
              <a:ln>
                <a:noFill/>
              </a:ln>
              <a:solidFill>
                <a:sysClr val="windowText" lastClr="000000"/>
              </a:solidFill>
              <a:effectLst/>
              <a:uLnTx/>
              <a:uFillTx/>
              <a:latin typeface="Calibri"/>
              <a:ea typeface="+mj-ea"/>
              <a:cs typeface="+mj-cs"/>
            </a:endParaRPr>
          </a:p>
        </p:txBody>
      </p:sp>
      <p:sp>
        <p:nvSpPr>
          <p:cNvPr id="4" name="Прямоугольник 3">
            <a:extLst>
              <a:ext uri="{FF2B5EF4-FFF2-40B4-BE49-F238E27FC236}">
                <a16:creationId xmlns:a16="http://schemas.microsoft.com/office/drawing/2014/main" id="{33993238-118A-445E-9151-7A22BC98AA91}"/>
              </a:ext>
            </a:extLst>
          </p:cNvPr>
          <p:cNvSpPr/>
          <p:nvPr/>
        </p:nvSpPr>
        <p:spPr>
          <a:xfrm>
            <a:off x="1727312" y="548680"/>
            <a:ext cx="7597216" cy="1938992"/>
          </a:xfrm>
          <a:prstGeom prst="rect">
            <a:avLst/>
          </a:prstGeom>
        </p:spPr>
        <p:txBody>
          <a:bodyPr wrap="square">
            <a:spAutoFit/>
          </a:bodyPr>
          <a:lstStyle/>
          <a:p>
            <a:pPr algn="l"/>
            <a:r>
              <a:rPr lang="ru-RU" dirty="0">
                <a:solidFill>
                  <a:srgbClr val="333333"/>
                </a:solidFill>
                <a:latin typeface="Roboto"/>
              </a:rPr>
              <a:t>3. Никогда не спешите с покупкой, даже когда цена на неё кажется чрезвычайно привлекательной. Множество бессмысленных покупок совершается спонтанно, под воздействием агрессивной рекламы. </a:t>
            </a:r>
            <a:endParaRPr lang="ru-RU" dirty="0"/>
          </a:p>
        </p:txBody>
      </p:sp>
      <p:sp>
        <p:nvSpPr>
          <p:cNvPr id="6" name="Прямоугольник 5">
            <a:extLst>
              <a:ext uri="{FF2B5EF4-FFF2-40B4-BE49-F238E27FC236}">
                <a16:creationId xmlns:a16="http://schemas.microsoft.com/office/drawing/2014/main" id="{EF1F50CD-6AC1-42E3-B67F-ECBF54738500}"/>
              </a:ext>
            </a:extLst>
          </p:cNvPr>
          <p:cNvSpPr/>
          <p:nvPr/>
        </p:nvSpPr>
        <p:spPr>
          <a:xfrm>
            <a:off x="1763316" y="2487672"/>
            <a:ext cx="7525207" cy="2308324"/>
          </a:xfrm>
          <a:prstGeom prst="rect">
            <a:avLst/>
          </a:prstGeom>
        </p:spPr>
        <p:txBody>
          <a:bodyPr wrap="square">
            <a:spAutoFit/>
          </a:bodyPr>
          <a:lstStyle/>
          <a:p>
            <a:pPr algn="l"/>
            <a:r>
              <a:rPr lang="ru-RU" dirty="0">
                <a:solidFill>
                  <a:srgbClr val="333333"/>
                </a:solidFill>
                <a:latin typeface="Roboto"/>
              </a:rPr>
              <a:t>4. «Два по цене одного» - такая скидка серьёзно ограничивает выбор покупателя. На практике это будут однотипные туфли из одной партии. Покупатель, который попался на такую скидку, рискует приобрести то, что ему фактически не нужно.</a:t>
            </a:r>
            <a:endParaRPr lang="ru-RU" dirty="0"/>
          </a:p>
        </p:txBody>
      </p:sp>
      <p:pic>
        <p:nvPicPr>
          <p:cNvPr id="6146" name="Picture 2" descr="https://price62.ru/news/2011/nt_1690_1.jpg">
            <a:extLst>
              <a:ext uri="{FF2B5EF4-FFF2-40B4-BE49-F238E27FC236}">
                <a16:creationId xmlns:a16="http://schemas.microsoft.com/office/drawing/2014/main" id="{220C4B63-EC7C-46D9-9A6B-AB87B81CD28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5412" t="145382" r="-69265" b="-145382"/>
          <a:stretch/>
        </p:blipFill>
        <p:spPr bwMode="auto">
          <a:xfrm>
            <a:off x="6588224" y="5073411"/>
            <a:ext cx="2323331" cy="172402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s://price62.ru/news/2011/nt_1690_1.jpg">
            <a:extLst>
              <a:ext uri="{FF2B5EF4-FFF2-40B4-BE49-F238E27FC236}">
                <a16:creationId xmlns:a16="http://schemas.microsoft.com/office/drawing/2014/main" id="{6B4C1A3A-3C26-4BF2-A02B-3D1942D2D28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8126"/>
          <a:stretch/>
        </p:blipFill>
        <p:spPr bwMode="auto">
          <a:xfrm>
            <a:off x="6073703" y="4795996"/>
            <a:ext cx="2549337" cy="1952239"/>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images.slanet.kz/~src6551463/Kupi_odnu_paru_obuvi_i_poluchi_vtoruyu_v_podarok.jpg">
            <a:extLst>
              <a:ext uri="{FF2B5EF4-FFF2-40B4-BE49-F238E27FC236}">
                <a16:creationId xmlns:a16="http://schemas.microsoft.com/office/drawing/2014/main" id="{2C175C0B-8FB8-4FDE-9FA6-798315298C3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7470"/>
          <a:stretch/>
        </p:blipFill>
        <p:spPr bwMode="auto">
          <a:xfrm>
            <a:off x="3009775" y="4795996"/>
            <a:ext cx="2292016" cy="2031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0486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152"/>
                                        </p:tgtEl>
                                        <p:attrNameLst>
                                          <p:attrName>style.visibility</p:attrName>
                                        </p:attrNameLst>
                                      </p:cBhvr>
                                      <p:to>
                                        <p:strVal val="visible"/>
                                      </p:to>
                                    </p:set>
                                    <p:animEffect transition="in" filter="wipe(down)">
                                      <p:cBhvr>
                                        <p:cTn id="17" dur="500"/>
                                        <p:tgtEl>
                                          <p:spTgt spid="615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150"/>
                                        </p:tgtEl>
                                        <p:attrNameLst>
                                          <p:attrName>style.visibility</p:attrName>
                                        </p:attrNameLst>
                                      </p:cBhvr>
                                      <p:to>
                                        <p:strVal val="visible"/>
                                      </p:to>
                                    </p:set>
                                    <p:animEffect transition="in" filter="wipe(down)">
                                      <p:cBhvr>
                                        <p:cTn id="22" dur="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theme/theme1.xml><?xml version="1.0" encoding="utf-8"?>
<a:theme xmlns:a="http://schemas.openxmlformats.org/drawingml/2006/main" name="powerpoint-template-24">
  <a:themeElements>
    <a:clrScheme name="powerpoint-template-24 7">
      <a:dk1>
        <a:srgbClr val="4D4D4D"/>
      </a:dk1>
      <a:lt1>
        <a:srgbClr val="FFFFFF"/>
      </a:lt1>
      <a:dk2>
        <a:srgbClr val="4D4D4D"/>
      </a:dk2>
      <a:lt2>
        <a:srgbClr val="026788"/>
      </a:lt2>
      <a:accent1>
        <a:srgbClr val="0089B3"/>
      </a:accent1>
      <a:accent2>
        <a:srgbClr val="01A2CE"/>
      </a:accent2>
      <a:accent3>
        <a:srgbClr val="FFFFFF"/>
      </a:accent3>
      <a:accent4>
        <a:srgbClr val="404040"/>
      </a:accent4>
      <a:accent5>
        <a:srgbClr val="AAC4D6"/>
      </a:accent5>
      <a:accent6>
        <a:srgbClr val="0192BA"/>
      </a:accent6>
      <a:hlink>
        <a:srgbClr val="01B3D8"/>
      </a:hlink>
      <a:folHlink>
        <a:srgbClr val="DDDDDD"/>
      </a:folHlink>
    </a:clrScheme>
    <a:fontScheme name="powerpoint-template-24">
      <a:majorFont>
        <a:latin typeface="Microsoft Sans Serif"/>
        <a:ea typeface=""/>
        <a:cs typeface=""/>
      </a:majorFont>
      <a:minorFont>
        <a:latin typeface="Microsoft Sans Serif"/>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ru-RU" sz="24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ru-RU" sz="24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powerpoint-template-24 1">
        <a:dk1>
          <a:srgbClr val="4D4D4D"/>
        </a:dk1>
        <a:lt1>
          <a:srgbClr val="FFFFFF"/>
        </a:lt1>
        <a:dk2>
          <a:srgbClr val="4D4D4D"/>
        </a:dk2>
        <a:lt2>
          <a:srgbClr val="0C209B"/>
        </a:lt2>
        <a:accent1>
          <a:srgbClr val="2167BF"/>
        </a:accent1>
        <a:accent2>
          <a:srgbClr val="C60C0D"/>
        </a:accent2>
        <a:accent3>
          <a:srgbClr val="FFFFFF"/>
        </a:accent3>
        <a:accent4>
          <a:srgbClr val="404040"/>
        </a:accent4>
        <a:accent5>
          <a:srgbClr val="ABB8DC"/>
        </a:accent5>
        <a:accent6>
          <a:srgbClr val="B30A0B"/>
        </a:accent6>
        <a:hlink>
          <a:srgbClr val="4793C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116DE4"/>
        </a:lt2>
        <a:accent1>
          <a:srgbClr val="235CAF"/>
        </a:accent1>
        <a:accent2>
          <a:srgbClr val="54A1EE"/>
        </a:accent2>
        <a:accent3>
          <a:srgbClr val="FFFFFF"/>
        </a:accent3>
        <a:accent4>
          <a:srgbClr val="404040"/>
        </a:accent4>
        <a:accent5>
          <a:srgbClr val="ACB5D4"/>
        </a:accent5>
        <a:accent6>
          <a:srgbClr val="4B91D8"/>
        </a:accent6>
        <a:hlink>
          <a:srgbClr val="1391E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246DD8"/>
        </a:lt2>
        <a:accent1>
          <a:srgbClr val="2FC5F1"/>
        </a:accent1>
        <a:accent2>
          <a:srgbClr val="218DEB"/>
        </a:accent2>
        <a:accent3>
          <a:srgbClr val="FFFFFF"/>
        </a:accent3>
        <a:accent4>
          <a:srgbClr val="404040"/>
        </a:accent4>
        <a:accent5>
          <a:srgbClr val="ADDFF7"/>
        </a:accent5>
        <a:accent6>
          <a:srgbClr val="1D7FD5"/>
        </a:accent6>
        <a:hlink>
          <a:srgbClr val="39A1EB"/>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4377BA"/>
        </a:lt2>
        <a:accent1>
          <a:srgbClr val="5793D1"/>
        </a:accent1>
        <a:accent2>
          <a:srgbClr val="5FA2DB"/>
        </a:accent2>
        <a:accent3>
          <a:srgbClr val="FFFFFF"/>
        </a:accent3>
        <a:accent4>
          <a:srgbClr val="404040"/>
        </a:accent4>
        <a:accent5>
          <a:srgbClr val="B4C8E5"/>
        </a:accent5>
        <a:accent6>
          <a:srgbClr val="5592C6"/>
        </a:accent6>
        <a:hlink>
          <a:srgbClr val="68AEE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0067B5"/>
        </a:lt2>
        <a:accent1>
          <a:srgbClr val="1881BF"/>
        </a:accent1>
        <a:accent2>
          <a:srgbClr val="39B0DA"/>
        </a:accent2>
        <a:accent3>
          <a:srgbClr val="FFFFFF"/>
        </a:accent3>
        <a:accent4>
          <a:srgbClr val="404040"/>
        </a:accent4>
        <a:accent5>
          <a:srgbClr val="ABC1DC"/>
        </a:accent5>
        <a:accent6>
          <a:srgbClr val="339FC5"/>
        </a:accent6>
        <a:hlink>
          <a:srgbClr val="40B0DB"/>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026788"/>
        </a:lt2>
        <a:accent1>
          <a:srgbClr val="0089B3"/>
        </a:accent1>
        <a:accent2>
          <a:srgbClr val="01A2CE"/>
        </a:accent2>
        <a:accent3>
          <a:srgbClr val="FFFFFF"/>
        </a:accent3>
        <a:accent4>
          <a:srgbClr val="404040"/>
        </a:accent4>
        <a:accent5>
          <a:srgbClr val="AAC4D6"/>
        </a:accent5>
        <a:accent6>
          <a:srgbClr val="0192BA"/>
        </a:accent6>
        <a:hlink>
          <a:srgbClr val="01B3D8"/>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036CB7"/>
        </a:lt2>
        <a:accent1>
          <a:srgbClr val="1878BD"/>
        </a:accent1>
        <a:accent2>
          <a:srgbClr val="3E8EC8"/>
        </a:accent2>
        <a:accent3>
          <a:srgbClr val="FFFFFF"/>
        </a:accent3>
        <a:accent4>
          <a:srgbClr val="404040"/>
        </a:accent4>
        <a:accent5>
          <a:srgbClr val="ABBEDB"/>
        </a:accent5>
        <a:accent6>
          <a:srgbClr val="3780B5"/>
        </a:accent6>
        <a:hlink>
          <a:srgbClr val="559CCE"/>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036CB7"/>
        </a:lt2>
        <a:accent1>
          <a:srgbClr val="1878BD"/>
        </a:accent1>
        <a:accent2>
          <a:srgbClr val="3E8EC8"/>
        </a:accent2>
        <a:accent3>
          <a:srgbClr val="FFFFFF"/>
        </a:accent3>
        <a:accent4>
          <a:srgbClr val="404040"/>
        </a:accent4>
        <a:accent5>
          <a:srgbClr val="ABBEDB"/>
        </a:accent5>
        <a:accent6>
          <a:srgbClr val="3780B5"/>
        </a:accent6>
        <a:hlink>
          <a:srgbClr val="006AB6"/>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0045A3"/>
        </a:lt2>
        <a:accent1>
          <a:srgbClr val="005AB6"/>
        </a:accent1>
        <a:accent2>
          <a:srgbClr val="0073CF"/>
        </a:accent2>
        <a:accent3>
          <a:srgbClr val="FFFFFF"/>
        </a:accent3>
        <a:accent4>
          <a:srgbClr val="404040"/>
        </a:accent4>
        <a:accent5>
          <a:srgbClr val="AAB5D7"/>
        </a:accent5>
        <a:accent6>
          <a:srgbClr val="0068BB"/>
        </a:accent6>
        <a:hlink>
          <a:srgbClr val="0084D9"/>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205EDC"/>
        </a:lt2>
        <a:accent1>
          <a:srgbClr val="3488E9"/>
        </a:accent1>
        <a:accent2>
          <a:srgbClr val="50B3F5"/>
        </a:accent2>
        <a:accent3>
          <a:srgbClr val="FFFFFF"/>
        </a:accent3>
        <a:accent4>
          <a:srgbClr val="404040"/>
        </a:accent4>
        <a:accent5>
          <a:srgbClr val="AEC3F2"/>
        </a:accent5>
        <a:accent6>
          <a:srgbClr val="48A2DE"/>
        </a:accent6>
        <a:hlink>
          <a:srgbClr val="65D4FF"/>
        </a:hlink>
        <a:folHlink>
          <a:srgbClr val="DDDDD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powerpoint-template</Template>
  <TotalTime>173</TotalTime>
  <Words>775</Words>
  <Application>Microsoft Office PowerPoint</Application>
  <PresentationFormat>Экран (4:3)</PresentationFormat>
  <Paragraphs>59</Paragraphs>
  <Slides>13</Slides>
  <Notes>13</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13</vt:i4>
      </vt:variant>
    </vt:vector>
  </HeadingPairs>
  <TitlesOfParts>
    <vt:vector size="19" baseType="lpstr">
      <vt:lpstr>Arial</vt:lpstr>
      <vt:lpstr>Calibri</vt:lpstr>
      <vt:lpstr>Century Gothic</vt:lpstr>
      <vt:lpstr>Microsoft Sans Serif</vt:lpstr>
      <vt:lpstr>Roboto</vt:lpstr>
      <vt:lpstr>powerpoint-template-24</vt:lpstr>
      <vt:lpstr>ВОЛШЕБНЫЕ  СКИДКИ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ВОЛШЕБНЫЕ  СКИДКИ</dc:title>
  <dc:creator>User</dc:creator>
  <cp:lastModifiedBy>User</cp:lastModifiedBy>
  <cp:revision>18</cp:revision>
  <dcterms:created xsi:type="dcterms:W3CDTF">2019-03-11T19:05:31Z</dcterms:created>
  <dcterms:modified xsi:type="dcterms:W3CDTF">2020-09-05T16:15:50Z</dcterms:modified>
</cp:coreProperties>
</file>