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302" r:id="rId2"/>
    <p:sldId id="303" r:id="rId3"/>
    <p:sldId id="304" r:id="rId4"/>
    <p:sldId id="309" r:id="rId5"/>
    <p:sldId id="310" r:id="rId6"/>
    <p:sldId id="308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3FF"/>
    <a:srgbClr val="0C788E"/>
    <a:srgbClr val="1C1C1C"/>
    <a:srgbClr val="422C16"/>
    <a:srgbClr val="025198"/>
    <a:srgbClr val="000099"/>
    <a:srgbClr val="3366FF"/>
    <a:srgbClr val="99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100" d="100"/>
          <a:sy n="100" d="100"/>
        </p:scale>
        <p:origin x="157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46522-F002-4850-8987-A3E2719FD1AC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88073-F05C-4AEA-AB4A-AC984669B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4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B78-29E8-4D1D-AC14-BA15DFA8750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157E-9C44-4EB4-A5F6-AF3B9B347D9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234A-871F-4905-B300-E484DD7D6EC9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B3BD-3348-4879-A21A-5FA2B075FE23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3A30-AA0F-42A1-8F89-04B2BC1C475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4B3B-E329-46EE-BA63-3CA55803EF0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1689-401A-45A3-BE19-74F23B8B2C0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B0481-B7D0-4F1C-9D16-340F5FF7121A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7C60E-3D7A-44D8-AB39-A1E51FA652A3}"/>
              </a:ext>
            </a:extLst>
          </p:cNvPr>
          <p:cNvSpPr txBox="1"/>
          <p:nvPr userDrawn="1"/>
        </p:nvSpPr>
        <p:spPr>
          <a:xfrm>
            <a:off x="-21783" y="242859"/>
            <a:ext cx="891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Calibri"/>
                <a:cs typeface="+mn-cs"/>
              </a:rPr>
              <a:t>Национальный исследовательский университет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Calibri"/>
                <a:cs typeface="+mn-cs"/>
              </a:rPr>
              <a:t>«Высшая школа экономики»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Calibri"/>
                <a:cs typeface="+mn-cs"/>
              </a:rPr>
              <a:t>Курсы повышения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Calibri"/>
                <a:cs typeface="+mn-cs"/>
              </a:rPr>
              <a:t>«Содержание и методика преподавания курса финансовой грамотности</a:t>
            </a:r>
            <a:r>
              <a:rPr lang="ru-RU" dirty="0">
                <a:solidFill>
                  <a:schemeClr val="bg1"/>
                </a:solidFill>
                <a:latin typeface="Calibri"/>
                <a:cs typeface="+mn-cs"/>
              </a:rPr>
              <a:t>»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2EF2-5122-45A5-B034-6157477D0F2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AD7C-903B-485E-B288-B64451F4672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507-89F7-4301-8E47-61D8A82874C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3C58F4-877C-4A26-B640-78F4509E937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ACCD94F-F07F-4DB4-A2CE-C397A54904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475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alibri"/>
                <a:cs typeface="+mn-cs"/>
              </a:rPr>
              <a:t>Национальный исследовательский университет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alibri"/>
                <a:cs typeface="+mn-cs"/>
              </a:rPr>
              <a:t>«Высшая школа экономики»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alibri"/>
                <a:cs typeface="+mn-cs"/>
              </a:rPr>
              <a:t>Курсы повышения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Calibri"/>
                <a:cs typeface="+mn-cs"/>
              </a:rPr>
              <a:t>«Содержание и методика преподавания курса финансовой грамотности</a:t>
            </a:r>
            <a:r>
              <a:rPr lang="ru-RU" sz="1200" dirty="0">
                <a:solidFill>
                  <a:schemeClr val="bg1"/>
                </a:solidFill>
                <a:latin typeface="Calibri"/>
                <a:cs typeface="+mn-cs"/>
              </a:rPr>
              <a:t>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738C2-7A60-4332-86A3-5DC283BB83F1}"/>
              </a:ext>
            </a:extLst>
          </p:cNvPr>
          <p:cNvSpPr txBox="1"/>
          <p:nvPr/>
        </p:nvSpPr>
        <p:spPr>
          <a:xfrm>
            <a:off x="1008666" y="1628800"/>
            <a:ext cx="7487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Проект на тему «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Организация преемственности изучения финансовой грамотности в образовательном учреждении»</a:t>
            </a: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на примере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внеклассного занятия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«Волшебные скидки»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45E42-09D6-4094-ACA1-F5E31FE54843}"/>
              </a:ext>
            </a:extLst>
          </p:cNvPr>
          <p:cNvSpPr txBox="1"/>
          <p:nvPr/>
        </p:nvSpPr>
        <p:spPr>
          <a:xfrm>
            <a:off x="5292081" y="4430318"/>
            <a:ext cx="35283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Работу выполнили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преподаватели МБОУ «Лицей № 52» города Рязани:</a:t>
            </a:r>
          </a:p>
          <a:p>
            <a:pPr algn="r"/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Ермакова Марина Владимировна, </a:t>
            </a:r>
          </a:p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учитель экономики, </a:t>
            </a:r>
          </a:p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             Калакина Ирина Анатольевна, учитель математики, </a:t>
            </a:r>
          </a:p>
          <a:p>
            <a:pPr algn="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                  Мальчикова Елена Анатольевна, учитель начальных классов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6226A9-3C29-4864-BEA4-1C3DAA0C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211960" cy="2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5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90D03C-7790-454A-89C9-EF82B017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947"/>
            <a:ext cx="8343391" cy="12907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/>
              <a:t>Актуальность проекта:  </a:t>
            </a:r>
            <a:r>
              <a:rPr lang="ru-RU" sz="2400" dirty="0"/>
              <a:t>Нас повсюду окружает информация о скидках, распродажах, акциях. Умение разбираться в целесообразности таких акций, не попасться на рекламные приёмы поможет как взрослым, так и детям сэкономить расходы                    </a:t>
            </a:r>
            <a:br>
              <a:rPr lang="ru-RU" sz="2400" dirty="0"/>
            </a:br>
            <a:r>
              <a:rPr lang="ru-RU" sz="2400" dirty="0"/>
              <a:t>                                                                                            семейного бюджета.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B06932-6AAB-4231-A73F-E5350AE9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92" y="4417030"/>
            <a:ext cx="2870783" cy="20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301EC3A-9B93-4441-8C1F-D3D9FF00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67" y="2924944"/>
            <a:ext cx="2092508" cy="324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4A4209B-C5FC-4D59-B1BC-D9309048D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48" t="30134" r="18006" b="29930"/>
          <a:stretch/>
        </p:blipFill>
        <p:spPr bwMode="auto">
          <a:xfrm>
            <a:off x="465312" y="4360850"/>
            <a:ext cx="2156621" cy="207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2963922-57E3-44E8-B82F-491D9EDB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40550" r="5403" b="13146"/>
          <a:stretch/>
        </p:blipFill>
        <p:spPr bwMode="auto">
          <a:xfrm>
            <a:off x="505104" y="2480986"/>
            <a:ext cx="2263002" cy="17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A0C34C-EC2F-4062-A19B-2E0B119A43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12" y="2440970"/>
            <a:ext cx="2328583" cy="175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5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F33176-458E-4667-9AB0-4385CFF13E99}"/>
              </a:ext>
            </a:extLst>
          </p:cNvPr>
          <p:cNvSpPr/>
          <p:nvPr/>
        </p:nvSpPr>
        <p:spPr>
          <a:xfrm>
            <a:off x="215516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/>
              <a:t>Цель проекта:       организовать взаимодействие старших  и младших</a:t>
            </a:r>
          </a:p>
          <a:p>
            <a:pPr algn="r"/>
            <a:r>
              <a:rPr lang="ru-RU" b="1" dirty="0"/>
              <a:t>                      школьников в процессе изучения </a:t>
            </a:r>
          </a:p>
          <a:p>
            <a:pPr algn="r"/>
            <a:r>
              <a:rPr lang="ru-RU" b="1" dirty="0"/>
              <a:t>основ финансовой грамотности</a:t>
            </a:r>
          </a:p>
          <a:p>
            <a:r>
              <a:rPr lang="ru-RU" b="1" dirty="0"/>
              <a:t>      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/>
              <a:t>     </a:t>
            </a:r>
            <a:endParaRPr lang="ru-RU" b="1" dirty="0">
              <a:solidFill>
                <a:schemeClr val="bg1"/>
              </a:solidFill>
            </a:endParaRPr>
          </a:p>
          <a:p>
            <a:pPr algn="r"/>
            <a:endParaRPr lang="ru-RU" b="1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E39E12D-79F7-4455-ACE8-392C151BE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0801"/>
              </p:ext>
            </p:extLst>
          </p:nvPr>
        </p:nvGraphicFramePr>
        <p:xfrm>
          <a:off x="212285" y="1588729"/>
          <a:ext cx="8712967" cy="500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8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разработки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8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6600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Внеурочное занятие «Волшебные скидки» 8 класс</a:t>
                      </a:r>
                    </a:p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(Ермакова М.В., 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Калакина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способствовать формированию экономической грамотности.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Задачи: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Сформировать представление  о скидках, научиться считать проценты, оценивать целесообразность скидки,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-воспитывать экономность, бережливость, предприимчивость,  </a:t>
                      </a:r>
                    </a:p>
                    <a:p>
                      <a:pPr marL="0" lv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  <a:buSzPts val="1000"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совершенствовать методику воспитательного воздействия на личность обучающегося через групповые и игровые формы.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F1206EB-4C52-4839-BDDF-C1AF372B9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9541"/>
            <a:ext cx="5328592" cy="176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9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C34060A-DA02-422F-A4F3-10E1D934F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E3E1038-7B92-40C3-B943-8FDB3E39A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69961"/>
              </p:ext>
            </p:extLst>
          </p:nvPr>
        </p:nvGraphicFramePr>
        <p:xfrm>
          <a:off x="260521" y="593294"/>
          <a:ext cx="8622958" cy="6004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0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6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разработки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43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kern="18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Комплект практико- ориентированных заданий с использованием вычислительных навыков для 4-9 классов.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«Рациональные покупки»</a:t>
                      </a:r>
                    </a:p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Калакина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Цели: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способствовать формированию экономической грамотности.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 Задачи: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умение учащихся анализировать полученную информацию и находить рациональное решение,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- развитие математических навыков при расчетах альтернативных вариантов решения,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формирование умения коллективно обсуждать рациональность принятых решений,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воспитание ответственности за экономическое решение практических задач по грамотному использованию доходов семьи,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-воспитание экономности, бережливости, предприимчивости.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Картинки по запросу семейный бюджет">
            <a:extLst>
              <a:ext uri="{FF2B5EF4-FFF2-40B4-BE49-F238E27FC236}">
                <a16:creationId xmlns:a16="http://schemas.microsoft.com/office/drawing/2014/main" id="{39389179-5194-4670-8028-2C2E097E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712014" cy="156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4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246FD29-78EA-4989-BD03-7B304417E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37447"/>
              </p:ext>
            </p:extLst>
          </p:nvPr>
        </p:nvGraphicFramePr>
        <p:xfrm>
          <a:off x="323528" y="476672"/>
          <a:ext cx="8605463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1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разработки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748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Интерактивная игра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«Тратим экономно»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(Мальчикова Е.А.)</a:t>
                      </a:r>
                    </a:p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формирование навыков  практического  применения знаний  о понятиях «бюджет», «доход», «расход»,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«скидки»,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«экономия»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Задачи: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аучить планировать и делать покупки;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азвивать умение самостоятельно мыслить  при оценке расходов со скидками,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оспитывать бережное отношение к деньгам,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азвивать  познавательный интерес и логическое мышление.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Картинки по запросу деньги">
            <a:extLst>
              <a:ext uri="{FF2B5EF4-FFF2-40B4-BE49-F238E27FC236}">
                <a16:creationId xmlns:a16="http://schemas.microsoft.com/office/drawing/2014/main" id="{E0D3F5CE-8287-4DCF-9364-A5CE3EE17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230425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8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0BF2CD0-5F26-4240-8E38-A83AC847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029"/>
            <a:ext cx="4697864" cy="29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внутренний, человек, ребен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568B0DF4-A77B-4E3F-AB79-F16DE598B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58004"/>
            <a:ext cx="4697864" cy="29811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8BA548-40A3-409E-8A3E-77D9BB00EB62}"/>
              </a:ext>
            </a:extLst>
          </p:cNvPr>
          <p:cNvSpPr/>
          <p:nvPr/>
        </p:nvSpPr>
        <p:spPr>
          <a:xfrm>
            <a:off x="5148064" y="318864"/>
            <a:ext cx="36724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  <a:p>
            <a:pPr marL="365760" indent="-256032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Предметные:</a:t>
            </a:r>
          </a:p>
          <a:p>
            <a:pPr marL="365760" indent="-256032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-освоение понятий «доходы» и «рациональные покупки», </a:t>
            </a:r>
          </a:p>
          <a:p>
            <a:pPr marL="365760" indent="-256032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-применение правил скидок, используемых при расчетах расходов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747801-33E6-4250-AD2D-78F9DC3CE80D}"/>
              </a:ext>
            </a:extLst>
          </p:cNvPr>
          <p:cNvSpPr/>
          <p:nvPr/>
        </p:nvSpPr>
        <p:spPr>
          <a:xfrm>
            <a:off x="-13295" y="3246484"/>
            <a:ext cx="4427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Метапредметные:</a:t>
            </a:r>
          </a:p>
          <a:p>
            <a:pPr marL="365760" indent="-256032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умения рационально использовать денежные средства  в практической  жизни</a:t>
            </a:r>
          </a:p>
          <a:p>
            <a:pPr marL="365760" indent="-256032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-развитие коммуникативных компетенций</a:t>
            </a:r>
          </a:p>
          <a:p>
            <a:pPr marL="365760" indent="-256032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Личностные: </a:t>
            </a:r>
          </a:p>
          <a:p>
            <a:pPr marL="109728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понимания необходимости разумного распоряжения деньгами,</a:t>
            </a:r>
          </a:p>
          <a:p>
            <a:pPr marL="109728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соблюдении правил  финансовой грамотности при совершении покупок со скидками,</a:t>
            </a:r>
          </a:p>
          <a:p>
            <a:pPr marL="365760" indent="-256032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-развитие коммуникативных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362585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6880</TotalTime>
  <Words>459</Words>
  <Application>Microsoft Office PowerPoint</Application>
  <PresentationFormat>Экран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Candara</vt:lpstr>
      <vt:lpstr>Symbol</vt:lpstr>
      <vt:lpstr>Times New Roman</vt:lpstr>
      <vt:lpstr>Волна</vt:lpstr>
      <vt:lpstr>Национальный исследовательский университет «Высшая школа экономики» Курсы повышения квалификации «Содержание и методика преподавания курса финансовой грамотности»</vt:lpstr>
      <vt:lpstr>Актуальность проекта:  Нас повсюду окружает информация о скидках, распродажах, акциях. Умение разбираться в целесообразности таких акций, не попасться на рекламные приёмы поможет как взрослым, так и детям сэкономить расходы                                                                                                                 семейного бюджета.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784</cp:revision>
  <cp:lastPrinted>2017-06-27T08:52:28Z</cp:lastPrinted>
  <dcterms:created xsi:type="dcterms:W3CDTF">2010-05-23T14:28:12Z</dcterms:created>
  <dcterms:modified xsi:type="dcterms:W3CDTF">2020-09-05T17:33:08Z</dcterms:modified>
</cp:coreProperties>
</file>