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58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6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22121-7BBB-4B31-B1D4-4942EC3B4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47E84D-F8BA-433C-BFF8-C5AF33E2A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A4B2C6-AED5-4040-AB16-25D7C836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66B9-EF5B-47C5-AF4D-D249AB00C1CE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2F919B-2B30-43C9-B900-9B0A1EB86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4B9DE3-C0C5-4D8D-A59F-91665FB0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6DF8-A048-4291-86B7-E9A96AA7B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19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8AD948-3841-4E18-91B8-2F3ADEFD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195244-692A-4381-8CAF-28F29FFA7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EA6A01-6E81-4C63-8DF5-622B8D32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66B9-EF5B-47C5-AF4D-D249AB00C1CE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9DB24B-D612-4BCD-B501-80774164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3669F1-E06D-460B-AF41-5BCA98FF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6DF8-A048-4291-86B7-E9A96AA7B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00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FAA3C9-6D74-49B7-B512-D084BE1F4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03F856-E4DD-4AEC-AF8A-17C2CCF44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AC4D59-FD05-4802-9A92-A7AA7FAA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66B9-EF5B-47C5-AF4D-D249AB00C1CE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A791FC-1990-4CA2-AA15-D60D13619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9F8256-3F43-4A4A-93CB-7BFBBE8D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6DF8-A048-4291-86B7-E9A96AA7B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74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D8188-0039-4828-BAE7-A2FA2EFBE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72E5F3-BB26-4925-A874-77A2D808D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7B7860-56AC-4751-BA8B-21CC71DC2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66B9-EF5B-47C5-AF4D-D249AB00C1CE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29C451-0A2E-4E5E-BAF5-D733CADB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DACEBE-527E-4F55-A3E5-E3F670ECE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6DF8-A048-4291-86B7-E9A96AA7B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89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BC93A-9E71-414D-B42E-880E5B3C1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302DB4-AFCE-44C0-860A-E1C683472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0715E-6EC3-43B5-945A-14987D94A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66B9-EF5B-47C5-AF4D-D249AB00C1CE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1DED06-91BE-4125-BFE9-6AFD3F66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3E9B2C-A8B3-4AB4-A740-3F8F5C41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6DF8-A048-4291-86B7-E9A96AA7B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77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10AB5-72C8-4D62-BFB2-C231550E1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CB216E-9CC7-4C48-88C0-135C43A1E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767EB4-A265-4825-B80C-91486E699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499367-5E70-4B01-ACE3-6821845F8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66B9-EF5B-47C5-AF4D-D249AB00C1CE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6F47A4-FD76-4DE0-885B-A9081D8BD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2452CB-6C0A-471D-9A10-EC3951C40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6DF8-A048-4291-86B7-E9A96AA7B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3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CD11F-047B-4451-A0F9-DD944EA56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7F7EC8-A9F6-40CE-87CB-FFEBD9047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D4C161-BDFF-459F-8D02-0B0B7A6C0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72FA96-C339-48A9-886A-1E861C1CE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DA3E8A4-78DE-47C8-AE2B-C1E556BD91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0AC995-C23F-437A-9748-CD76BE37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66B9-EF5B-47C5-AF4D-D249AB00C1CE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885DC4-4435-4DE1-8468-2CDDBC06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D6A2EE-63D9-41BD-AC13-1B91728B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6DF8-A048-4291-86B7-E9A96AA7B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14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7A695-FA6D-4740-8170-BEC6974CA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F44BBE-BAA3-4D2F-BCA9-F25BCAB28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66B9-EF5B-47C5-AF4D-D249AB00C1CE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8B96FA-8F74-4C29-8D25-2F3285444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26130B-4233-4AE5-B530-12204F21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6DF8-A048-4291-86B7-E9A96AA7B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58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F24D45D-AB39-4301-8947-05415E94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66B9-EF5B-47C5-AF4D-D249AB00C1CE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64B5548-593C-4EC3-8340-F6344A26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DB83BD-A06D-437C-829A-4C59D689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6DF8-A048-4291-86B7-E9A96AA7B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60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D90A7-F02B-468C-885B-66D7AE015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29CC98-FE13-4189-A4B5-22E3E7BEC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C6496C-D166-4DD1-862F-AD5B778B3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0D4793-512E-40FC-9EEB-802C2EB3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66B9-EF5B-47C5-AF4D-D249AB00C1CE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005743-1BAA-4DCF-8DFB-07B363B1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000B74-F027-47C2-9608-9819246FC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6DF8-A048-4291-86B7-E9A96AA7B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35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91089-D93D-46A5-8B01-84C2BC0CA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D2801A-796A-4222-B34B-5D936EC4D5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A49C33-3D96-465E-98D7-472A2AE44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629F10-CBED-4CCE-A043-00293E30B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66B9-EF5B-47C5-AF4D-D249AB00C1CE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095CAF-9CF9-4027-AC1D-CDB01F0F3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96AF8D-4DBB-4F0A-9325-B2D0E9A7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6DF8-A048-4291-86B7-E9A96AA7B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17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3C262-42F9-4653-A68A-CD24481B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3BB0A3-79CA-4CB7-866D-ED39BB421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FCA5FD-F34B-4B8A-9DA2-575300759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966B9-EF5B-47C5-AF4D-D249AB00C1CE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E19C76-2C17-4FE0-8E42-C83C5E10B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27A31-6AE1-4E33-9A49-86494E474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16DF8-A048-4291-86B7-E9A96AA7B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77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yE82c50yX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731E0-E0EB-46D2-91D3-08309DA48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669" y="2024800"/>
            <a:ext cx="11182662" cy="2743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200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Внеурочное занятие</a:t>
            </a:r>
            <a:br>
              <a:rPr lang="ru-RU" sz="4200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200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«Финансовое мошенничество. Как не стать жертвой мошенника?»</a:t>
            </a:r>
            <a:r>
              <a:rPr lang="ru-RU" sz="4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200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 класс (15, 16 лет)</a:t>
            </a:r>
            <a:endParaRPr lang="ru-RU" sz="4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E5DF7B-5ABB-42B5-8F9F-E78234766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669" y="918712"/>
            <a:ext cx="11182662" cy="118797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Модуль 8. Содержание и методика преподавания тем по финансовому мошенничеству и рискам</a:t>
            </a:r>
          </a:p>
        </p:txBody>
      </p:sp>
      <p:pic>
        <p:nvPicPr>
          <p:cNvPr id="9" name="Рисунок 8" descr="Изображение выглядит как стол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DCD482F5-07B9-40BA-8F6C-8C821565E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787" y="4124794"/>
            <a:ext cx="2599544" cy="259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56" y="1094875"/>
            <a:ext cx="5866544" cy="4399908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E5DF7B-5ABB-42B5-8F9F-E78234766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695" y="269823"/>
            <a:ext cx="6790545" cy="6250898"/>
          </a:xfrm>
        </p:spPr>
        <p:txBody>
          <a:bodyPr>
            <a:noAutofit/>
          </a:bodyPr>
          <a:lstStyle/>
          <a:p>
            <a:r>
              <a:rPr lang="ru-RU" sz="3800" b="1" dirty="0">
                <a:solidFill>
                  <a:srgbClr val="FF0000"/>
                </a:solidFill>
              </a:rPr>
              <a:t> Елисеева Виктория </a:t>
            </a:r>
            <a:r>
              <a:rPr lang="ru-RU" sz="3800" b="1" dirty="0" smtClean="0">
                <a:solidFill>
                  <a:srgbClr val="FF0000"/>
                </a:solidFill>
              </a:rPr>
              <a:t>Владимировна – спикер</a:t>
            </a:r>
            <a:endParaRPr lang="ru-RU" sz="3800" b="1" dirty="0">
              <a:solidFill>
                <a:srgbClr val="FF0000"/>
              </a:solidFill>
            </a:endParaRPr>
          </a:p>
          <a:p>
            <a:pPr algn="l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Участвовала в :</a:t>
            </a:r>
          </a:p>
          <a:p>
            <a:pPr algn="l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1. Определении темы, возраста учащихся и формы проведения мероприятия.</a:t>
            </a:r>
          </a:p>
          <a:p>
            <a:pPr algn="l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2. Определении целей, задач и планируемых результатов мероприятия, определении приемов и методов реализации</a:t>
            </a:r>
          </a:p>
          <a:p>
            <a:pPr algn="l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3. Структурировании проекта</a:t>
            </a:r>
          </a:p>
          <a:p>
            <a:pPr algn="l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4. Представлении итогов деятельности группы</a:t>
            </a:r>
          </a:p>
        </p:txBody>
      </p:sp>
    </p:spTree>
    <p:extLst>
      <p:ext uri="{BB962C8B-B14F-4D97-AF65-F5344CB8AC3E}">
        <p14:creationId xmlns:p14="http://schemas.microsoft.com/office/powerpoint/2010/main" val="121479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819" y="424078"/>
            <a:ext cx="5218628" cy="5188146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E5DF7B-5ABB-42B5-8F9F-E78234766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695" y="269823"/>
            <a:ext cx="6790545" cy="6026046"/>
          </a:xfrm>
        </p:spPr>
        <p:txBody>
          <a:bodyPr>
            <a:noAutofit/>
          </a:bodyPr>
          <a:lstStyle/>
          <a:p>
            <a:r>
              <a:rPr lang="ru-RU" sz="3800" b="1" dirty="0">
                <a:solidFill>
                  <a:srgbClr val="FF0000"/>
                </a:solidFill>
              </a:rPr>
              <a:t> Захаров Михаил Владимирович</a:t>
            </a:r>
          </a:p>
          <a:p>
            <a:pPr algn="l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Участвовала в :</a:t>
            </a:r>
          </a:p>
          <a:p>
            <a:pPr algn="l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1. Определении темы, возраста учащихся и формы проведения мероприятия.</a:t>
            </a:r>
          </a:p>
          <a:p>
            <a:pPr algn="l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2. Определении целей, задач и планируемых результатов мероприятия, определении приемов и методов реализации</a:t>
            </a:r>
          </a:p>
          <a:p>
            <a:pPr algn="l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3. Отборе содержательных элементов, дидактических материалов.</a:t>
            </a:r>
          </a:p>
          <a:p>
            <a:pPr algn="l"/>
            <a:endParaRPr lang="ru-RU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31254" y="5639640"/>
            <a:ext cx="44021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472C4">
                    <a:lumMod val="75000"/>
                  </a:srgbClr>
                </a:solidFill>
              </a:rPr>
              <a:t>Ситуативные задачи с примерами финансового мошенничества для решения в группах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6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E5DF7B-5ABB-42B5-8F9F-E78234766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1802" y="519205"/>
            <a:ext cx="6790545" cy="6026046"/>
          </a:xfrm>
        </p:spPr>
        <p:txBody>
          <a:bodyPr>
            <a:noAutofit/>
          </a:bodyPr>
          <a:lstStyle/>
          <a:p>
            <a:r>
              <a:rPr lang="ru-RU" sz="3800" b="1" dirty="0">
                <a:solidFill>
                  <a:srgbClr val="FF0000"/>
                </a:solidFill>
              </a:rPr>
              <a:t> Субботин Владислав Евгеньевич</a:t>
            </a:r>
          </a:p>
          <a:p>
            <a:pPr algn="l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Участвовала в :</a:t>
            </a:r>
          </a:p>
          <a:p>
            <a:pPr algn="l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1. Определении темы, возраста учащихся и формы проведения мероприятия.</a:t>
            </a:r>
          </a:p>
          <a:p>
            <a:pPr algn="l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2. Определении целей, задач и планируемых результатов мероприятия, определении приемов и методов реализации</a:t>
            </a:r>
          </a:p>
          <a:p>
            <a:pPr algn="l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3. Отборе содержательных элементов, дидактических материалов.</a:t>
            </a:r>
          </a:p>
          <a:p>
            <a:pPr algn="l"/>
            <a:endParaRPr lang="ru-RU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92" y="824166"/>
            <a:ext cx="4542444" cy="41634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491992" y="5529588"/>
            <a:ext cx="38119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4472C4">
                    <a:lumMod val="75000"/>
                  </a:srgbClr>
                </a:solidFill>
                <a:hlinkClick r:id="rId3"/>
              </a:rPr>
              <a:t>https://</a:t>
            </a:r>
            <a:r>
              <a:rPr lang="en-US" sz="2000" b="1" dirty="0" smtClean="0">
                <a:solidFill>
                  <a:srgbClr val="4472C4">
                    <a:lumMod val="75000"/>
                  </a:srgbClr>
                </a:solidFill>
                <a:hlinkClick r:id="rId3"/>
              </a:rPr>
              <a:t>www.youtube.com/watch?v=IyE82c50yXk</a:t>
            </a:r>
            <a:endParaRPr lang="ru-RU" sz="2000" b="1" dirty="0" smtClean="0">
              <a:solidFill>
                <a:srgbClr val="4472C4">
                  <a:lumMod val="75000"/>
                </a:srgbClr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4472C4">
                    <a:lumMod val="75000"/>
                  </a:srgbClr>
                </a:solidFill>
              </a:rPr>
              <a:t>Определение темы занятия</a:t>
            </a:r>
            <a:r>
              <a:rPr lang="en-US" sz="2000" b="1" dirty="0" smtClean="0">
                <a:solidFill>
                  <a:srgbClr val="4472C4">
                    <a:lumMod val="75000"/>
                  </a:srgbClr>
                </a:solidFill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937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E5DF7B-5ABB-42B5-8F9F-E78234766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285" y="293886"/>
            <a:ext cx="6441431" cy="6203166"/>
          </a:xfrm>
        </p:spPr>
        <p:txBody>
          <a:bodyPr>
            <a:noAutofit/>
          </a:bodyPr>
          <a:lstStyle/>
          <a:p>
            <a:r>
              <a:rPr lang="ru-RU" sz="3800" b="1" dirty="0">
                <a:solidFill>
                  <a:srgbClr val="FF0000"/>
                </a:solidFill>
              </a:rPr>
              <a:t> Фоминцева Кристина Андреевна</a:t>
            </a:r>
          </a:p>
          <a:p>
            <a:pPr algn="l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Участвовала в :</a:t>
            </a:r>
          </a:p>
          <a:p>
            <a:pPr algn="l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1. Определении темы, возраста учащихся и формы проведения мероприятия.</a:t>
            </a:r>
          </a:p>
          <a:p>
            <a:pPr algn="l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2. Определении целей, задач и планируемых результатов мероприятия, определении приемов и методов реализации</a:t>
            </a:r>
          </a:p>
          <a:p>
            <a:pPr algn="l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3. Отборе содержательных элементов, дидактических материалов.</a:t>
            </a:r>
          </a:p>
          <a:p>
            <a:pPr algn="l"/>
            <a:endParaRPr lang="ru-RU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716" y="918284"/>
            <a:ext cx="5167819" cy="4304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894095" y="1243137"/>
            <a:ext cx="317661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Виктор </a:t>
            </a:r>
            <a:r>
              <a:rPr lang="ru-RU" sz="3000" b="1" dirty="0" err="1" smtClean="0">
                <a:solidFill>
                  <a:schemeClr val="bg1"/>
                </a:solidFill>
              </a:rPr>
              <a:t>Люстик</a:t>
            </a:r>
            <a:r>
              <a:rPr lang="ru-RU" sz="3000" b="1" dirty="0" smtClean="0">
                <a:solidFill>
                  <a:schemeClr val="bg1"/>
                </a:solidFill>
              </a:rPr>
              <a:t> – человек продавший Эйфелеву башню дважды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82138" y="5599166"/>
            <a:ext cx="4104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472C4">
                    <a:lumMod val="75000"/>
                  </a:srgbClr>
                </a:solidFill>
              </a:rPr>
              <a:t>Историческая справка для погружения в ситуацию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66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alekseyevsk.ru/images/uploads/news/2018/4/26/a2914da49146cf034e91127e198a3335_XL.jpg">
            <a:extLst>
              <a:ext uri="{FF2B5EF4-FFF2-40B4-BE49-F238E27FC236}">
                <a16:creationId xmlns:a16="http://schemas.microsoft.com/office/drawing/2014/main" id="{0A879344-A51B-4016-9601-BC6D609DB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2831" y="0"/>
            <a:ext cx="918633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816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A11A3A2-B679-414B-AD2B-3A4373BD11DB}"/>
              </a:ext>
            </a:extLst>
          </p:cNvPr>
          <p:cNvSpPr txBox="1"/>
          <p:nvPr/>
        </p:nvSpPr>
        <p:spPr>
          <a:xfrm>
            <a:off x="371480" y="587537"/>
            <a:ext cx="6305863" cy="541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Участники проекта (группа №8):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Ахметова Светлана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</a:rPr>
              <a:t>Калыковна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/>
            </a:endParaRP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Аширбакиева Арина Юрьевна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Бажина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Елена Викторовна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Елисеева Виктория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Владимировна – спикер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Захаров Михаил Владимирович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Субботин Владислав Евгеньевич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Фоминцева Кристина Андреевна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B2C6DF-7332-41D4-B019-2C32A33C4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500" y="1015583"/>
            <a:ext cx="5514657" cy="48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E5DF7B-5ABB-42B5-8F9F-E78234766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763" y="374754"/>
            <a:ext cx="11407515" cy="6340839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Цель: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сформировать у обучающихся умения распознавать финансовое мошенничество и находить способы грамотного поведения для их предотвращения.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Задачи:</a:t>
            </a:r>
          </a:p>
          <a:p>
            <a:pPr marL="449263" indent="-449263" algn="just">
              <a:buFont typeface="+mj-lt"/>
              <a:buAutoNum type="arabicPeriod"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Рассмотреть примеры финансового мошенничества в истории.</a:t>
            </a:r>
          </a:p>
          <a:p>
            <a:pPr marL="449263" indent="-449263" algn="just">
              <a:buFont typeface="+mj-lt"/>
              <a:buAutoNum type="arabicPeriod"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Изучить нормативно-правовую базу по финансовым отношениям (УК РФ).</a:t>
            </a:r>
          </a:p>
          <a:p>
            <a:pPr marL="449263" indent="-449263" algn="just">
              <a:buFont typeface="+mj-lt"/>
              <a:buAutoNum type="arabicPeriod"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Проанализировать основные методы обмана граждан, применяемые мошенниками.</a:t>
            </a:r>
          </a:p>
          <a:p>
            <a:pPr marL="449263" indent="-449263" algn="just">
              <a:buFont typeface="+mj-lt"/>
              <a:buAutoNum type="arabicPeriod"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Подготовить памятку по правилам грамотного поведения в финансовой сфере.</a:t>
            </a:r>
          </a:p>
        </p:txBody>
      </p:sp>
    </p:spTree>
    <p:extLst>
      <p:ext uri="{BB962C8B-B14F-4D97-AF65-F5344CB8AC3E}">
        <p14:creationId xmlns:p14="http://schemas.microsoft.com/office/powerpoint/2010/main" val="31139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E5DF7B-5ABB-42B5-8F9F-E78234766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557" y="918711"/>
            <a:ext cx="10897850" cy="4792541"/>
          </a:xfrm>
        </p:spPr>
        <p:txBody>
          <a:bodyPr>
            <a:noAutofit/>
          </a:bodyPr>
          <a:lstStyle/>
          <a:p>
            <a:r>
              <a:rPr lang="ru-RU" sz="3800" b="1" dirty="0">
                <a:solidFill>
                  <a:srgbClr val="7030A0"/>
                </a:solidFill>
              </a:rPr>
              <a:t>Форма проведения занятия: </a:t>
            </a:r>
            <a:r>
              <a:rPr lang="ru-RU" sz="3800" b="1" dirty="0">
                <a:solidFill>
                  <a:srgbClr val="0070C0"/>
                </a:solidFill>
              </a:rPr>
              <a:t>внеурочное занятие с элементами практикума и игры.</a:t>
            </a:r>
          </a:p>
          <a:p>
            <a:endParaRPr lang="ru-RU" sz="3800" b="1" dirty="0">
              <a:solidFill>
                <a:srgbClr val="0070C0"/>
              </a:solidFill>
            </a:endParaRPr>
          </a:p>
          <a:p>
            <a:r>
              <a:rPr lang="ru-RU" sz="3800" b="1" dirty="0">
                <a:solidFill>
                  <a:srgbClr val="7030A0"/>
                </a:solidFill>
              </a:rPr>
              <a:t>Форма работы на занятии: </a:t>
            </a:r>
            <a:r>
              <a:rPr lang="ru-RU" sz="3800" b="1" dirty="0">
                <a:solidFill>
                  <a:srgbClr val="0070C0"/>
                </a:solidFill>
              </a:rPr>
              <a:t>групповая</a:t>
            </a:r>
          </a:p>
          <a:p>
            <a:endParaRPr lang="ru-RU" sz="3800" b="1" dirty="0">
              <a:solidFill>
                <a:srgbClr val="0070C0"/>
              </a:solidFill>
            </a:endParaRPr>
          </a:p>
          <a:p>
            <a:r>
              <a:rPr lang="ru-RU" sz="3800" b="1" dirty="0">
                <a:solidFill>
                  <a:srgbClr val="7030A0"/>
                </a:solidFill>
              </a:rPr>
              <a:t>Методы и приемы:</a:t>
            </a:r>
            <a:r>
              <a:rPr lang="ru-RU" sz="3800" b="1" dirty="0">
                <a:solidFill>
                  <a:srgbClr val="0070C0"/>
                </a:solidFill>
              </a:rPr>
              <a:t> проблемный метод, проектирования, «мозговой штурм», дискуссия.</a:t>
            </a:r>
          </a:p>
        </p:txBody>
      </p:sp>
    </p:spTree>
    <p:extLst>
      <p:ext uri="{BB962C8B-B14F-4D97-AF65-F5344CB8AC3E}">
        <p14:creationId xmlns:p14="http://schemas.microsoft.com/office/powerpoint/2010/main" val="110037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E5DF7B-5ABB-42B5-8F9F-E78234766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282" y="237968"/>
            <a:ext cx="11527436" cy="6620032"/>
          </a:xfrm>
        </p:spPr>
        <p:txBody>
          <a:bodyPr>
            <a:noAutofit/>
          </a:bodyPr>
          <a:lstStyle/>
          <a:p>
            <a:pPr marR="95250" indent="270510">
              <a:spcBef>
                <a:spcPts val="0"/>
              </a:spcBef>
            </a:pPr>
            <a:r>
              <a:rPr lang="ru-RU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Планируемые результаты</a:t>
            </a:r>
            <a:endParaRPr lang="ru-RU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marL="269875" marR="95250" indent="-269875" algn="l">
              <a:spcBef>
                <a:spcPts val="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Предметные: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179388" marR="95250" lvl="0" indent="-179388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владение основными понятиями «финансовое мошенничество» и «финансовая пирамида», инструментами взаимодействия с участниками финансовых отношений;</a:t>
            </a:r>
          </a:p>
          <a:p>
            <a:pPr marL="179388" marR="95250" lvl="0" indent="-179388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владение основными принципами принятия оптимальных финансовых решений в условиях потенциального риска мошенничества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Личностные: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179388" marR="95250" lvl="0" indent="-179388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понимание личной ответственности за решения, принимаемые в процессе взаимодействия с финансовыми институтами;</a:t>
            </a:r>
          </a:p>
          <a:p>
            <a:pPr marL="179388" marR="95250" lvl="0" indent="-179388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понимание прав и обязанностей в сфере финансов.</a:t>
            </a:r>
          </a:p>
          <a:p>
            <a:pPr marL="269875" marR="95250" indent="-269875" algn="l">
              <a:spcBef>
                <a:spcPts val="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Метапредметные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:</a:t>
            </a:r>
          </a:p>
          <a:p>
            <a:pPr marL="179388" marR="95250" lvl="0" indent="-179388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владение умением распознавать и предвидеть действия мошенников;</a:t>
            </a:r>
          </a:p>
          <a:p>
            <a:pPr marL="179388" marR="95250" lvl="0" indent="-179388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владение информацией о финансовых мошенниках и способах их распознавания;</a:t>
            </a:r>
          </a:p>
          <a:p>
            <a:pPr marL="269875" marR="95250" indent="-269875" algn="l"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Коммуникативные: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179388" marR="95250" lvl="0" indent="-179388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нахождение источников информации для достижения поставленных целей и решения задач, коммуникативное взаимодействие с окружающими для подбора информации и обмена ею;</a:t>
            </a:r>
          </a:p>
          <a:p>
            <a:pPr marL="179388" marR="95250" lvl="0" indent="-179388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анализ и интерпретация информации о финансовых рисках и финансовом мошенничестве</a:t>
            </a:r>
            <a:r>
              <a:rPr lang="ru-RU" baseline="-250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9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E5DF7B-5ABB-42B5-8F9F-E78234766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29" y="114275"/>
            <a:ext cx="11732820" cy="6559658"/>
          </a:xfrm>
        </p:spPr>
        <p:txBody>
          <a:bodyPr>
            <a:noAutofit/>
          </a:bodyPr>
          <a:lstStyle/>
          <a:p>
            <a:r>
              <a:rPr lang="ru-RU" sz="3800" b="1" dirty="0">
                <a:solidFill>
                  <a:srgbClr val="0070C0"/>
                </a:solidFill>
              </a:rPr>
              <a:t>Особенности содержания группового проекта:</a:t>
            </a:r>
          </a:p>
          <a:p>
            <a:pPr algn="just">
              <a:spcBef>
                <a:spcPts val="0"/>
              </a:spcBef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Проект представляет собой методическую разработку внеурочного занятия, в рамках проведения «Недели финансовой грамотности в школе».</a:t>
            </a:r>
          </a:p>
          <a:p>
            <a:pPr algn="just">
              <a:spcBef>
                <a:spcPts val="0"/>
              </a:spcBef>
            </a:pPr>
            <a:r>
              <a:rPr lang="ru-RU" sz="2800" b="1" dirty="0">
                <a:solidFill>
                  <a:srgbClr val="0070C0"/>
                </a:solidFill>
              </a:rPr>
              <a:t>Учащиеся </a:t>
            </a:r>
            <a:r>
              <a:rPr lang="ru-RU" sz="2800" b="1">
                <a:solidFill>
                  <a:srgbClr val="0070C0"/>
                </a:solidFill>
              </a:rPr>
              <a:t>9 </a:t>
            </a:r>
            <a:r>
              <a:rPr lang="ru-RU" sz="2800" b="1" smtClean="0">
                <a:solidFill>
                  <a:srgbClr val="0070C0"/>
                </a:solidFill>
              </a:rPr>
              <a:t>класса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- определяют тему занятия на основе отрывка из фильма «Золотой ключик»;</a:t>
            </a:r>
          </a:p>
          <a:p>
            <a:pPr algn="just">
              <a:spcBef>
                <a:spcPts val="0"/>
              </a:spcBef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- работают с понятием «финансовое мошенничество»;</a:t>
            </a:r>
          </a:p>
          <a:p>
            <a:pPr algn="just">
              <a:spcBef>
                <a:spcPts val="0"/>
              </a:spcBef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- слушают выступление одноклассника с исторической справкой;</a:t>
            </a:r>
          </a:p>
          <a:p>
            <a:pPr algn="just">
              <a:spcBef>
                <a:spcPts val="0"/>
              </a:spcBef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-в группах решая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задачи, определяют виды мошенничества, желательные действия, помогающие не стать жертвой злоумышленников, знакомятся с уголовной ответственность за подобные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преступления;</a:t>
            </a:r>
          </a:p>
          <a:p>
            <a:pPr algn="just">
              <a:spcBef>
                <a:spcPts val="0"/>
              </a:spcBef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- составляют «Памятку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правильного поведения для минимизации рисков от действий финансовых мошенников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»;</a:t>
            </a:r>
          </a:p>
          <a:p>
            <a:pPr algn="just">
              <a:spcBef>
                <a:spcPts val="0"/>
              </a:spcBef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- представляют итоги своей работы; проводят рефлексию.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indent="360363" algn="just"/>
            <a:endParaRPr lang="ru-RU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E5DF7B-5ABB-42B5-8F9F-E78234766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685" y="524656"/>
            <a:ext cx="6790545" cy="6026046"/>
          </a:xfrm>
        </p:spPr>
        <p:txBody>
          <a:bodyPr>
            <a:noAutofit/>
          </a:bodyPr>
          <a:lstStyle/>
          <a:p>
            <a:r>
              <a:rPr lang="ru-RU" sz="3800" b="1" dirty="0">
                <a:solidFill>
                  <a:srgbClr val="FF0000"/>
                </a:solidFill>
              </a:rPr>
              <a:t>Ахметова Светлана </a:t>
            </a:r>
            <a:r>
              <a:rPr lang="ru-RU" sz="3800" b="1" dirty="0" err="1">
                <a:solidFill>
                  <a:srgbClr val="FF0000"/>
                </a:solidFill>
              </a:rPr>
              <a:t>Калыковна</a:t>
            </a:r>
            <a:endParaRPr lang="ru-RU" sz="3800" b="1" dirty="0">
              <a:solidFill>
                <a:srgbClr val="FF0000"/>
              </a:solidFill>
            </a:endParaRPr>
          </a:p>
          <a:p>
            <a:pPr algn="l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Участвовала в :</a:t>
            </a:r>
          </a:p>
          <a:p>
            <a:pPr algn="l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1. Определении темы, возраста учащихся и формы проведения мероприятия.</a:t>
            </a:r>
          </a:p>
          <a:p>
            <a:pPr algn="l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2. Определении целей, задач и планируемых результатов мероприятия, определении приемов и методов реализации.</a:t>
            </a:r>
          </a:p>
          <a:p>
            <a:pPr algn="l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3. Отборе содержательных элементов, дидактических материалов.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3399">
            <a:off x="7933416" y="615801"/>
            <a:ext cx="3543656" cy="5346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562358" y="6196466"/>
            <a:ext cx="4401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4472C4">
                    <a:lumMod val="75000"/>
                  </a:srgbClr>
                </a:solidFill>
              </a:rPr>
              <a:t>Статьи из УК РФ для работы в группах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9298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E5DF7B-5ABB-42B5-8F9F-E78234766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321" y="950708"/>
            <a:ext cx="6790545" cy="5010706"/>
          </a:xfrm>
        </p:spPr>
        <p:txBody>
          <a:bodyPr>
            <a:noAutofit/>
          </a:bodyPr>
          <a:lstStyle/>
          <a:p>
            <a:r>
              <a:rPr lang="ru-RU" sz="3800" b="1" dirty="0">
                <a:solidFill>
                  <a:srgbClr val="FF0000"/>
                </a:solidFill>
              </a:rPr>
              <a:t>Аширбакиева Арина Юрьевна</a:t>
            </a:r>
          </a:p>
          <a:p>
            <a:pPr algn="l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Участвовала в :</a:t>
            </a:r>
          </a:p>
          <a:p>
            <a:pPr algn="l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1. Определении темы, возраста учащихся и формы проведения мероприятия.</a:t>
            </a:r>
          </a:p>
          <a:p>
            <a:pPr algn="l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2. Отборе содержательных элементов, дидактических материалов.</a:t>
            </a:r>
          </a:p>
          <a:p>
            <a:pPr algn="l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3. Редактировании проекта и оформлении презентации.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04409">
            <a:off x="6970811" y="635020"/>
            <a:ext cx="4627418" cy="260387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8118819" y="3516203"/>
            <a:ext cx="3649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472C4">
                    <a:lumMod val="75000"/>
                  </a:srgbClr>
                </a:solidFill>
              </a:rPr>
              <a:t>Способ деления на группы с помощью лотерейных билетов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62" y="4461445"/>
            <a:ext cx="3210725" cy="22619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899457" y="5607471"/>
            <a:ext cx="3031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4472C4">
                    <a:lumMod val="75000"/>
                  </a:srgbClr>
                </a:solidFill>
              </a:rPr>
              <a:t>Рефлексия с помощью монет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E5DF7B-5ABB-42B5-8F9F-E78234766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685" y="524656"/>
            <a:ext cx="6790545" cy="6026046"/>
          </a:xfrm>
        </p:spPr>
        <p:txBody>
          <a:bodyPr>
            <a:noAutofit/>
          </a:bodyPr>
          <a:lstStyle/>
          <a:p>
            <a:r>
              <a:rPr lang="ru-RU" sz="3800" b="1" dirty="0" err="1">
                <a:solidFill>
                  <a:srgbClr val="FF0000"/>
                </a:solidFill>
              </a:rPr>
              <a:t>Бажина</a:t>
            </a:r>
            <a:r>
              <a:rPr lang="ru-RU" sz="3800" b="1" dirty="0">
                <a:solidFill>
                  <a:srgbClr val="FF0000"/>
                </a:solidFill>
              </a:rPr>
              <a:t> Елена Викторовна</a:t>
            </a:r>
          </a:p>
          <a:p>
            <a:pPr algn="l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Участвовала в :</a:t>
            </a:r>
          </a:p>
          <a:p>
            <a:pPr algn="l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1. Определении темы, возраста учащихся и формы проведения мероприятия.</a:t>
            </a:r>
          </a:p>
          <a:p>
            <a:pPr algn="l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2. Определении целей, задач и планируемых результатов мероприятия, определении приемов и методов реализации</a:t>
            </a:r>
          </a:p>
          <a:p>
            <a:pPr algn="l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3. Отборе содержательных элементов, дидактических материалов.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84566">
            <a:off x="8044492" y="615639"/>
            <a:ext cx="3352410" cy="506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115408" y="6150592"/>
            <a:ext cx="3963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4472C4">
                    <a:lumMod val="75000"/>
                  </a:srgbClr>
                </a:solidFill>
              </a:rPr>
              <a:t>Словарь для работы с терминами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4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631</Words>
  <Application>Microsoft Office PowerPoint</Application>
  <PresentationFormat>Широкоэкранный</PresentationFormat>
  <Paragraphs>88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Внеурочное занятие «Финансовое мошенничество. Как не стать жертвой мошенника?» 9 класс (15, 16 лет)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Внеурочное занятие «Финансовое мошенничество. Как не стать жертвой мошенника?» 9 класс (15, 16 лет)</dc:title>
  <dc:creator>Арина Аширбакиева</dc:creator>
  <cp:lastModifiedBy>User</cp:lastModifiedBy>
  <cp:revision>23</cp:revision>
  <dcterms:created xsi:type="dcterms:W3CDTF">2020-09-23T00:53:39Z</dcterms:created>
  <dcterms:modified xsi:type="dcterms:W3CDTF">2020-09-23T08:11:04Z</dcterms:modified>
</cp:coreProperties>
</file>