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57" r:id="rId4"/>
    <p:sldId id="258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6DDE-6D09-4578-9A21-2164A1FD57A9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5004-3BE6-40BA-B17D-F8E369F90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6DDE-6D09-4578-9A21-2164A1FD57A9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5004-3BE6-40BA-B17D-F8E369F90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6DDE-6D09-4578-9A21-2164A1FD57A9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5004-3BE6-40BA-B17D-F8E369F90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6DDE-6D09-4578-9A21-2164A1FD57A9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5004-3BE6-40BA-B17D-F8E369F90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6DDE-6D09-4578-9A21-2164A1FD57A9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5004-3BE6-40BA-B17D-F8E369F90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6DDE-6D09-4578-9A21-2164A1FD57A9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5004-3BE6-40BA-B17D-F8E369F90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6DDE-6D09-4578-9A21-2164A1FD57A9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5004-3BE6-40BA-B17D-F8E369F90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6DDE-6D09-4578-9A21-2164A1FD57A9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5004-3BE6-40BA-B17D-F8E369F90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6DDE-6D09-4578-9A21-2164A1FD57A9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5004-3BE6-40BA-B17D-F8E369F90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6DDE-6D09-4578-9A21-2164A1FD57A9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5004-3BE6-40BA-B17D-F8E369F9003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6DDE-6D09-4578-9A21-2164A1FD57A9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B5004-3BE6-40BA-B17D-F8E369F9003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51B5004-3BE6-40BA-B17D-F8E369F9003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DAA6DDE-6D09-4578-9A21-2164A1FD57A9}" type="datetimeFigureOut">
              <a:rPr lang="ru-RU" smtClean="0"/>
              <a:t>23.09.2020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543800" cy="1152128"/>
          </a:xfrm>
        </p:spPr>
        <p:txBody>
          <a:bodyPr/>
          <a:lstStyle/>
          <a:p>
            <a:pPr algn="ctr"/>
            <a:r>
              <a:rPr lang="ru-RU" sz="5400" dirty="0" smtClean="0"/>
              <a:t>ГРУППОВОЙ ПРОЕКТ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010272"/>
            <a:ext cx="72008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+mj-lt"/>
              </a:rPr>
              <a:t>Ж\ДИДАКТИЧЕСКИЕ МАТЕРИАЛЫ ДЛЯ ПРЕПОДАВАНИЯ ОТДЕЛЬНЫХ ВОПРОСОВ ФИНАНСОВЙ ГРАМОТНОСТИ В РАМКАХ УРОКОВ ГЕОГРАФИИ РОССИИ В 9 КЛАССЕ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1628800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+mj-lt"/>
              </a:rPr>
              <a:t>МОДУЛЬ 7 «СОДЕРЖАНИЕ И МЕТОДИКА ПРЕПОДАВАНИЯ ТЕМ ПО ПЕНСИОННОМУ И СОЦИАЛЬНОМУ ОБЕСПЕЧЕНИЮ ГРАЖДАН»</a:t>
            </a:r>
            <a:endParaRPr lang="ru-RU" sz="2000" b="1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414908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+mj-lt"/>
              </a:rPr>
              <a:t>Учебная группа УОО-2</a:t>
            </a:r>
          </a:p>
          <a:p>
            <a:r>
              <a:rPr lang="ru-RU" dirty="0">
                <a:latin typeface="+mj-lt"/>
              </a:rPr>
              <a:t>Рабочая группа №9</a:t>
            </a:r>
          </a:p>
          <a:p>
            <a:r>
              <a:rPr lang="ru-RU" dirty="0">
                <a:latin typeface="+mj-lt"/>
              </a:rPr>
              <a:t>Тришкин Б.В.</a:t>
            </a:r>
          </a:p>
          <a:p>
            <a:r>
              <a:rPr lang="ru-RU" dirty="0">
                <a:latin typeface="+mj-lt"/>
              </a:rPr>
              <a:t>Нестерова А.В.</a:t>
            </a:r>
          </a:p>
          <a:p>
            <a:r>
              <a:rPr lang="ru-RU" dirty="0">
                <a:latin typeface="+mj-lt"/>
              </a:rPr>
              <a:t>Первушина М.Н.</a:t>
            </a:r>
          </a:p>
          <a:p>
            <a:r>
              <a:rPr lang="ru-RU" dirty="0">
                <a:latin typeface="+mj-lt"/>
              </a:rPr>
              <a:t>Воробьева А.А.</a:t>
            </a:r>
          </a:p>
          <a:p>
            <a:r>
              <a:rPr lang="ru-RU" dirty="0" err="1">
                <a:latin typeface="+mj-lt"/>
              </a:rPr>
              <a:t>Рыкунова</a:t>
            </a:r>
            <a:r>
              <a:rPr lang="ru-RU" dirty="0">
                <a:latin typeface="+mj-lt"/>
              </a:rPr>
              <a:t> Е.М.</a:t>
            </a:r>
          </a:p>
          <a:p>
            <a:r>
              <a:rPr lang="ru-RU" dirty="0">
                <a:latin typeface="+mj-lt"/>
              </a:rPr>
              <a:t>Ячменева Т.С.</a:t>
            </a:r>
          </a:p>
          <a:p>
            <a:r>
              <a:rPr lang="ru-RU" dirty="0" err="1">
                <a:latin typeface="+mj-lt"/>
              </a:rPr>
              <a:t>Шляхтурова</a:t>
            </a:r>
            <a:r>
              <a:rPr lang="ru-RU" dirty="0">
                <a:latin typeface="+mj-lt"/>
              </a:rPr>
              <a:t> С.Е.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00" t="38013" r="35930" b="23992"/>
          <a:stretch/>
        </p:blipFill>
        <p:spPr bwMode="auto">
          <a:xfrm>
            <a:off x="683568" y="4041058"/>
            <a:ext cx="2923622" cy="277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0686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432" y="188640"/>
            <a:ext cx="7620000" cy="796950"/>
          </a:xfrm>
        </p:spPr>
        <p:txBody>
          <a:bodyPr/>
          <a:lstStyle/>
          <a:p>
            <a:pPr algn="ctr"/>
            <a:r>
              <a:rPr lang="ru-RU" sz="4000" dirty="0"/>
              <a:t>Структура группового проекта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659380"/>
              </p:ext>
            </p:extLst>
          </p:nvPr>
        </p:nvGraphicFramePr>
        <p:xfrm>
          <a:off x="1331640" y="2348880"/>
          <a:ext cx="5934075" cy="43560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1190">
                  <a:extLst>
                    <a:ext uri="{9D8B030D-6E8A-4147-A177-3AD203B41FA5}">
                      <a16:colId xmlns:a16="http://schemas.microsoft.com/office/drawing/2014/main" val="1419570347"/>
                    </a:ext>
                  </a:extLst>
                </a:gridCol>
                <a:gridCol w="2831465">
                  <a:extLst>
                    <a:ext uri="{9D8B030D-6E8A-4147-A177-3AD203B41FA5}">
                      <a16:colId xmlns:a16="http://schemas.microsoft.com/office/drawing/2014/main" val="855232549"/>
                    </a:ext>
                  </a:extLst>
                </a:gridCol>
                <a:gridCol w="1325245">
                  <a:extLst>
                    <a:ext uri="{9D8B030D-6E8A-4147-A177-3AD203B41FA5}">
                      <a16:colId xmlns:a16="http://schemas.microsoft.com/office/drawing/2014/main" val="3229916913"/>
                    </a:ext>
                  </a:extLst>
                </a:gridCol>
                <a:gridCol w="1146175">
                  <a:extLst>
                    <a:ext uri="{9D8B030D-6E8A-4147-A177-3AD203B41FA5}">
                      <a16:colId xmlns:a16="http://schemas.microsoft.com/office/drawing/2014/main" val="3640023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п/п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Основные элементы методического проекта - </a:t>
                      </a:r>
                      <a:r>
                        <a:rPr lang="ru-RU" sz="1100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индивидуальные разработки 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(личный вклад слушателя в групповой проект)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Тип разработки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Ф.И.О. слушателя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19992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Определение целей и задач</a:t>
                      </a:r>
                      <a:endParaRPr lang="ru-RU" sz="11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Текстовая часть проекта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Воробьева А.А.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8441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Метапредметные связи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Тематическое планирование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Шляхтурова С.Е.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8473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9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Подборка информационных ресурсов</a:t>
                      </a:r>
                      <a:endParaRPr lang="ru-RU" sz="11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каталог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Тришкин Б.В.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36068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r>
                        <a:rPr lang="ru-RU" sz="1400">
                          <a:effectLst/>
                        </a:rPr>
                        <a:t>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Поиск методических инструментов </a:t>
                      </a:r>
                      <a:endParaRPr lang="ru-RU" sz="11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Детальности компонент, деловые инры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Нестерова А.В.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9337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5.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КОСы</a:t>
                      </a:r>
                      <a:endParaRPr lang="ru-RU" sz="11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Проблемные задачи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Первушова М. Н.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76229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606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6.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Планируемые результаты и перспективы развития проекта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Текстовая часть проекта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Рыкунова Е.М.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3418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606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Презентация проекта</a:t>
                      </a:r>
                      <a:endParaRPr lang="ru-RU" sz="11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Презентация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</a:rPr>
                        <a:t>Ячменева Т.С.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8652795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15616" y="871410"/>
            <a:ext cx="6984776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Модуль 7.  Содержание и методика преподавания тем по пенсионному и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социальному обеспечению граждан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(Название учебного модуля. тема, возраст обучающихся)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_дидактический материал для преподавания финансовой грамотности в рамках уроков географии 9 класс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__Тришкин Борис Викторович (спикер)___</a:t>
            </a:r>
            <a:r>
              <a:rPr kumimoji="0" lang="ru-RU" altLang="ru-RU" sz="1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pyramyd</a:t>
            </a:r>
            <a:r>
              <a:rPr kumimoji="0" lang="ru-RU" alt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@</a:t>
            </a:r>
            <a:r>
              <a:rPr kumimoji="0" lang="en-US" alt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mail</a:t>
            </a:r>
            <a:r>
              <a:rPr kumimoji="0" lang="ru-RU" alt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kumimoji="0" lang="en-US" altLang="ru-RU" sz="1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</a:t>
            </a:r>
            <a:r>
              <a:rPr kumimoji="0" lang="ru-RU" alt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956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7776864" cy="6480720"/>
          </a:xfrm>
        </p:spPr>
        <p:txBody>
          <a:bodyPr>
            <a:normAutofit/>
          </a:bodyPr>
          <a:lstStyle/>
          <a:p>
            <a:r>
              <a:rPr lang="ru-RU" b="1" dirty="0">
                <a:latin typeface="+mj-lt"/>
              </a:rPr>
              <a:t>Цели проекта: </a:t>
            </a:r>
            <a:r>
              <a:rPr lang="ru-RU" dirty="0">
                <a:latin typeface="+mj-lt"/>
              </a:rPr>
              <a:t>Сформировать комплекс дидактических материалов по финансовой грамотности, для использования на уроках географии 9-го класса.</a:t>
            </a:r>
          </a:p>
          <a:p>
            <a:r>
              <a:rPr lang="ru-RU" b="1" dirty="0">
                <a:latin typeface="+mj-lt"/>
              </a:rPr>
              <a:t>Задачи проекта</a:t>
            </a:r>
            <a:r>
              <a:rPr lang="ru-RU" b="1" dirty="0" smtClean="0">
                <a:latin typeface="+mj-lt"/>
              </a:rPr>
              <a:t>:</a:t>
            </a:r>
          </a:p>
          <a:p>
            <a:pPr marL="114300" indent="0">
              <a:buNone/>
            </a:pPr>
            <a:r>
              <a:rPr lang="ru-RU" dirty="0" smtClean="0">
                <a:latin typeface="+mj-lt"/>
              </a:rPr>
              <a:t>- </a:t>
            </a:r>
            <a:r>
              <a:rPr lang="ru-RU" dirty="0">
                <a:latin typeface="+mj-lt"/>
              </a:rPr>
              <a:t>Выявить мета предметные связи между финансовой грамотностью и курсовом социальной и экономической географии изучаемых в 9-м классе;</a:t>
            </a:r>
          </a:p>
          <a:p>
            <a:pPr marL="114300" indent="0">
              <a:buNone/>
            </a:pPr>
            <a:r>
              <a:rPr lang="ru-RU" dirty="0">
                <a:latin typeface="+mj-lt"/>
              </a:rPr>
              <a:t>- Определить темы курса социальной и экономической географии России в рамках которых целесообразно рассматривать темы финансовой грамотности в рамках модуля 7 по пенсионному и социальному обеспечению граждан;</a:t>
            </a:r>
          </a:p>
          <a:p>
            <a:pPr marL="114300" indent="0">
              <a:buNone/>
            </a:pPr>
            <a:r>
              <a:rPr lang="ru-RU" dirty="0">
                <a:latin typeface="+mj-lt"/>
              </a:rPr>
              <a:t>- На основе учебно-методических материалов НИ ВШЭ, сформировать перечень дидактических материалов, для преподавания финансовой грамотности в рамках изучения курса экономической и социальной географии России.</a:t>
            </a:r>
          </a:p>
          <a:p>
            <a:pPr marL="114300" indent="0">
              <a:buNone/>
            </a:pP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634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7620000" cy="634082"/>
          </a:xfrm>
        </p:spPr>
        <p:txBody>
          <a:bodyPr/>
          <a:lstStyle/>
          <a:p>
            <a:pPr algn="ctr"/>
            <a:r>
              <a:rPr lang="ru-RU" sz="3600" dirty="0"/>
              <a:t>Обоснование проекта:</a:t>
            </a:r>
            <a:br>
              <a:rPr lang="ru-RU" sz="36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064896" cy="57606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</a:t>
            </a:r>
            <a:r>
              <a:rPr lang="ru-RU" dirty="0"/>
              <a:t>рамках курса географии 9-го класса учащиеся встречаются с такими понятиями, как: трудоспособный возраст, пенсионный возраст, экономически активное население, семейная структура населения и социальная защита населения. Считаем необходимым в рамках изучения данных тем более детально ознакомить учащихся в рамках изучения данных вопросов с системой пенсионного обеспечения и социальной защиты существующих в нашей стране.</a:t>
            </a:r>
          </a:p>
          <a:p>
            <a:r>
              <a:rPr lang="ru-RU" dirty="0"/>
              <a:t>Практическая направленность проекта связана с тем, что в девятом классе обучаются подростки 14-15 лет, которые активно вступают в трудовые отношения, в период летних каникул. Таким образом внедряя в рамках уроков географии элементы финансовой грамотности мы готовим молодых людей к сознательному выбору будущей трудовой деятельности, формируем у них твёрдую гражданскую позицию и стимулируем участию в легальных трудовых отношениях. Формируя таким образом гражданина и патриота своей страны.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099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/>
              <a:t>Тематическое планирование курса географии 9 класс (УМК «Сферы»)</a:t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921020"/>
              </p:ext>
            </p:extLst>
          </p:nvPr>
        </p:nvGraphicFramePr>
        <p:xfrm>
          <a:off x="728618" y="1268760"/>
          <a:ext cx="7443782" cy="53878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9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6084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Раздел: ХОЗЯЙСТВО РОССИИ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Тема: Общая характеристика хозяйства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08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1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Особенности хозяйства России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Финансовая грамотность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0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2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Географическое положение как фактор развития хозяйства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 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34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3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Человеческий капитал и качество населения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Взаимодействие человека и государства. Налоги. Влияние уровня человеческого капитала на развитие экономики.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57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4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Трудовые ресурсы и экономически активное население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Понятие пенсии и пенсионного обеспечения. Влияние структуры население на пенсионное обеспечение.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0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5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Природно-ресурсный капитал. Производственный капитал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 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0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6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Контрольная работа «Общая характеристика хозяйства»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802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ctr"/>
            <a:r>
              <a:rPr lang="ru-RU" sz="3600" b="1" dirty="0" smtClean="0"/>
              <a:t>Каталог ресурсов </a:t>
            </a:r>
            <a:endParaRPr lang="ru-RU" sz="36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80801"/>
              </p:ext>
            </p:extLst>
          </p:nvPr>
        </p:nvGraphicFramePr>
        <p:xfrm>
          <a:off x="971600" y="1600200"/>
          <a:ext cx="7105600" cy="5262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2149119724"/>
                    </a:ext>
                  </a:extLst>
                </a:gridCol>
                <a:gridCol w="2285657">
                  <a:extLst>
                    <a:ext uri="{9D8B030D-6E8A-4147-A177-3AD203B41FA5}">
                      <a16:colId xmlns:a16="http://schemas.microsoft.com/office/drawing/2014/main" val="1786302732"/>
                    </a:ext>
                  </a:extLst>
                </a:gridCol>
                <a:gridCol w="1435567">
                  <a:extLst>
                    <a:ext uri="{9D8B030D-6E8A-4147-A177-3AD203B41FA5}">
                      <a16:colId xmlns:a16="http://schemas.microsoft.com/office/drawing/2014/main" val="3228737939"/>
                    </a:ext>
                  </a:extLst>
                </a:gridCol>
              </a:tblGrid>
              <a:tr h="2087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Вид ресурса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0" marR="365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Ссылка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0" marR="365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Краткая характеристика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0" marR="36570" marT="0" marB="0"/>
                </a:tc>
                <a:extLst>
                  <a:ext uri="{0D108BD9-81ED-4DB2-BD59-A6C34878D82A}">
                    <a16:rowId xmlns:a16="http://schemas.microsoft.com/office/drawing/2014/main" val="3384206561"/>
                  </a:ext>
                </a:extLst>
              </a:tr>
              <a:tr h="6119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Комплект электронных учебно-методических материалов (ЭУММ ) по финансовой грамотности для учащихся 8-9 классов общеобразовательных организаций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0" marR="365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http://wblanittest.activetextbook.com/portal#courses/12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0" marR="365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 модуль «Человек и государство»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0" marR="36570" marT="0" marB="0"/>
                </a:tc>
                <a:extLst>
                  <a:ext uri="{0D108BD9-81ED-4DB2-BD59-A6C34878D82A}">
                    <a16:rowId xmlns:a16="http://schemas.microsoft.com/office/drawing/2014/main" val="2419826699"/>
                  </a:ext>
                </a:extLst>
              </a:tr>
              <a:tr h="6261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8-9 класс. Общеобразовательный профиль. Лавренова Е.Б. Финасовая грамотность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0" marR="365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http://wblanittest.activetextbook.com/portal#courses/18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0" marR="365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Раздел 3 «Человек и госудасртво»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0" marR="36570" marT="0" marB="0"/>
                </a:tc>
                <a:extLst>
                  <a:ext uri="{0D108BD9-81ED-4DB2-BD59-A6C34878D82A}">
                    <a16:rowId xmlns:a16="http://schemas.microsoft.com/office/drawing/2014/main" val="3941214735"/>
                  </a:ext>
                </a:extLst>
              </a:tr>
              <a:tr h="11479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Видеолекции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Тема 7.1. «Государственное пенсионное и социальное обеспечение» Тема 7.2 «Накопительное государственное и негосударственное пенсионное обеспечение»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0" marR="365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д.э.н., профессор Т.В. Теплова, https://fmc.hse.ru/teplovavideo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0" marR="365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Использование фрагментов видео лекций во время уроков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0" marR="36570" marT="0" marB="0"/>
                </a:tc>
                <a:extLst>
                  <a:ext uri="{0D108BD9-81ED-4DB2-BD59-A6C34878D82A}">
                    <a16:rowId xmlns:a16="http://schemas.microsoft.com/office/drawing/2014/main" val="4099752472"/>
                  </a:ext>
                </a:extLst>
              </a:tr>
              <a:tr h="7305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Сборник Специальных модулей по финансовой грамотности для УМК по географии 9 класса.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0" marR="365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https://fmc.hse.ru/spesialmod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0" marR="365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Тема социального и пенсионного обеспечения не рассматривается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0" marR="36570" marT="0" marB="0"/>
                </a:tc>
                <a:extLst>
                  <a:ext uri="{0D108BD9-81ED-4DB2-BD59-A6C34878D82A}">
                    <a16:rowId xmlns:a16="http://schemas.microsoft.com/office/drawing/2014/main" val="1340550314"/>
                  </a:ext>
                </a:extLst>
              </a:tr>
              <a:tr h="9392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Новожилова Н.В. Инструменты включения финансовой грамотности в школьные предметы (PDF, 162 Кб)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0" marR="365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https://fmc.hse.ru/articles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0" marR="365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Публикация позволяющая определится с инструментарием включения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фингрпамотности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в образовательный процесс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0" marR="36570" marT="0" marB="0"/>
                </a:tc>
                <a:extLst>
                  <a:ext uri="{0D108BD9-81ED-4DB2-BD59-A6C34878D82A}">
                    <a16:rowId xmlns:a16="http://schemas.microsoft.com/office/drawing/2014/main" val="870621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17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«</a:t>
            </a:r>
            <a:r>
              <a:rPr lang="ru-RU" b="1" u="sng" dirty="0"/>
              <a:t>Поиск методических инструментов»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" y="1628801"/>
            <a:ext cx="77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2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Игра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Введение в урок игр, игровых упражнений и ситуаций позволяет свести до минимума утомляемость и напряжение обучающихся, в течение всего урока  поддерживает их внимание. Игры на уроках способствуют быстрому выполнению заданий, развивают и повышают интерес к предмету.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3652" y="2574357"/>
            <a:ext cx="771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2.</a:t>
            </a:r>
            <a:r>
              <a:rPr lang="ru-RU" sz="1400" dirty="0"/>
              <a:t>	</a:t>
            </a:r>
            <a:r>
              <a:rPr lang="ru-RU" sz="1200" dirty="0"/>
              <a:t>Видеофрагмент урока </a:t>
            </a:r>
          </a:p>
          <a:p>
            <a:r>
              <a:rPr lang="ru-RU" sz="1200" dirty="0"/>
              <a:t>https://youtu.be/T_uubJBsiVQ добровольные пенсионные накопления</a:t>
            </a:r>
          </a:p>
          <a:p>
            <a:endParaRPr lang="ru-RU" sz="1200" dirty="0"/>
          </a:p>
          <a:p>
            <a:r>
              <a:rPr lang="ru-RU" sz="1200" dirty="0"/>
              <a:t>Обучающие ролики на тему защиты прав потребителей в сфере пользования финансовыми услугами для взрослых и детей, а в частности, пенсионного обеспечения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7200" y="3767568"/>
            <a:ext cx="793122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3.	</a:t>
            </a:r>
            <a:r>
              <a:rPr lang="ru-RU" sz="1200" dirty="0"/>
              <a:t>Ресурсы сайта «УЧЕБНО-МЕТОДИЧЕСКИЕ МАТЕРИАЛЫ «ОСНОВЫ ПЕНСИОННОГО СТРАХОВАНИЯ И ПЕНСИОННОГО ОБЕСПЕЧЕНИЯ В РОССИЙСКОЙ ФЕДЕРАЦИИ» ДЛЯ СЕМИНАРА» </a:t>
            </a:r>
          </a:p>
          <a:p>
            <a:r>
              <a:rPr lang="ru-RU" sz="1200" dirty="0"/>
              <a:t>Учебно-дидактические материалы направлены на формирование знаний в области современного пенсионного обеспечения у преподавателей в концепции лекция - семинар</a:t>
            </a:r>
          </a:p>
          <a:p>
            <a:endParaRPr lang="ru-RU" sz="1200" dirty="0"/>
          </a:p>
          <a:p>
            <a:r>
              <a:rPr lang="ru-RU" sz="1200" dirty="0"/>
              <a:t>https://vashifinancy.ru/materials/uchebno-metodicheskie-materialy-osnovy-pensionnogo-strakhovaniia-i-pensionnogo-obespecheniia-v-rossiiskoi-federatcii-dlia-seminara/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7200" y="5453221"/>
            <a:ext cx="77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4.	Деловая игра «Подумаем о пенсии или как обеспечить свою старость?»</a:t>
            </a:r>
          </a:p>
          <a:p>
            <a:r>
              <a:rPr lang="ru-RU" sz="1200" dirty="0"/>
              <a:t>Сценарий деловой игры для формирования у старшеклассников и студентов умений и установок в области управления пенсионными личными накоплениями</a:t>
            </a:r>
          </a:p>
          <a:p>
            <a:r>
              <a:rPr lang="ru-RU" sz="1200" dirty="0"/>
              <a:t> https://vashifinancy.ru/materials/delovaia-igra-podumaem-o-pensii-ili-kak-obespechit-svoiu-starost/</a:t>
            </a:r>
          </a:p>
        </p:txBody>
      </p:sp>
    </p:spTree>
    <p:extLst>
      <p:ext uri="{BB962C8B-B14F-4D97-AF65-F5344CB8AC3E}">
        <p14:creationId xmlns:p14="http://schemas.microsoft.com/office/powerpoint/2010/main" val="442983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Контрольно-оценочные средства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881784"/>
            <a:ext cx="2520280" cy="415338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1628800"/>
            <a:ext cx="4824536" cy="4582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622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результате реализации данного проекта будет сформирована подборка дидактических, информационных и методических материалов для интеграции преподавания элементов финансовой грамотности в рамках уроков географии в 9-м классе. На базе УМК «Сферы».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622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перспективе развития проекта можно разработать аналогичные материалы для других УМК по географии в 9 классе и органично их интегрировать в учебный процесс.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622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рассмотрения других тем финансовой грамотности рекомендуется использовать Сборник Специальных модулей по финансовой грамотности для УМК по географии 9 класса.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574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46</TotalTime>
  <Words>784</Words>
  <Application>Microsoft Office PowerPoint</Application>
  <PresentationFormat>Экран (4:3)</PresentationFormat>
  <Paragraphs>123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Times New Roman</vt:lpstr>
      <vt:lpstr>Соседство</vt:lpstr>
      <vt:lpstr>ГРУППОВОЙ ПРОЕКТ</vt:lpstr>
      <vt:lpstr>Структура группового проекта</vt:lpstr>
      <vt:lpstr>Презентация PowerPoint</vt:lpstr>
      <vt:lpstr>Обоснование проекта: </vt:lpstr>
      <vt:lpstr>Тематическое планирование курса географии 9 класс (УМК «Сферы») </vt:lpstr>
      <vt:lpstr>Каталог ресурсов </vt:lpstr>
      <vt:lpstr>«Поиск методических инструментов»</vt:lpstr>
      <vt:lpstr>Контрольно-оценочные средства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ГРУППОВОЙ ПРОЕКТ</dc:title>
  <dc:creator>anna nyrka gi gi gi</dc:creator>
  <cp:lastModifiedBy>LENOVO</cp:lastModifiedBy>
  <cp:revision>5</cp:revision>
  <dcterms:created xsi:type="dcterms:W3CDTF">2020-09-22T18:04:16Z</dcterms:created>
  <dcterms:modified xsi:type="dcterms:W3CDTF">2020-09-23T02:43:41Z</dcterms:modified>
</cp:coreProperties>
</file>