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91" r:id="rId2"/>
    <p:sldId id="295" r:id="rId3"/>
    <p:sldId id="294" r:id="rId4"/>
    <p:sldId id="292" r:id="rId5"/>
    <p:sldId id="289" r:id="rId6"/>
    <p:sldId id="290" r:id="rId7"/>
    <p:sldId id="287" r:id="rId8"/>
    <p:sldId id="288" r:id="rId9"/>
    <p:sldId id="285" r:id="rId10"/>
    <p:sldId id="286" r:id="rId11"/>
    <p:sldId id="282" r:id="rId12"/>
    <p:sldId id="283" r:id="rId13"/>
    <p:sldId id="284" r:id="rId14"/>
    <p:sldId id="281" r:id="rId15"/>
    <p:sldId id="280" r:id="rId16"/>
    <p:sldId id="279" r:id="rId17"/>
    <p:sldId id="277" r:id="rId18"/>
    <p:sldId id="29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E029A"/>
    <a:srgbClr val="FFFF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6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32A5B9-1043-49EB-B43A-930D05C9991D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EA33AE-F632-4AE6-8114-0BFBF03EDE3C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ОБЯЗАТЕЛЬНЫЕ – без которых семья не может обойтись (питание, </a:t>
          </a:r>
          <a:r>
            <a:rPr lang="ru-RU" b="1" dirty="0" err="1" smtClean="0">
              <a:solidFill>
                <a:schemeClr val="tx1"/>
              </a:solidFill>
            </a:rPr>
            <a:t>лекарство,одежда</a:t>
          </a:r>
          <a:r>
            <a:rPr lang="ru-RU" b="1" dirty="0" smtClean="0">
              <a:solidFill>
                <a:schemeClr val="tx1"/>
              </a:solidFill>
            </a:rPr>
            <a:t>, коммунальные услуги, транспорт, налоги) </a:t>
          </a:r>
          <a:endParaRPr lang="ru-RU" dirty="0"/>
        </a:p>
      </dgm:t>
    </dgm:pt>
    <dgm:pt modelId="{8F48A516-FA48-4848-8B15-2A5A826BCCB3}" type="parTrans" cxnId="{BD0F625A-6800-484D-8093-ACE907DF3D13}">
      <dgm:prSet/>
      <dgm:spPr/>
      <dgm:t>
        <a:bodyPr/>
        <a:lstStyle/>
        <a:p>
          <a:endParaRPr lang="ru-RU"/>
        </a:p>
      </dgm:t>
    </dgm:pt>
    <dgm:pt modelId="{90D9E489-814E-4B21-B90D-6CB9887736F9}" type="sibTrans" cxnId="{BD0F625A-6800-484D-8093-ACE907DF3D13}">
      <dgm:prSet/>
      <dgm:spPr/>
      <dgm:t>
        <a:bodyPr/>
        <a:lstStyle/>
        <a:p>
          <a:endParaRPr lang="ru-RU"/>
        </a:p>
      </dgm:t>
    </dgm:pt>
    <dgm:pt modelId="{370A1FE0-86F1-474D-B85F-9754AB2960A6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НЕПРЕДВИДЕННЫЕ -  </a:t>
          </a:r>
          <a:r>
            <a:rPr lang="ru-RU" sz="2000" b="1" dirty="0" smtClean="0">
              <a:solidFill>
                <a:schemeClr val="tx1"/>
              </a:solidFill>
            </a:rPr>
            <a:t>расходы, которые не были первоначально запланированы семьей на данный конкретный период времени.</a:t>
          </a:r>
          <a:endParaRPr lang="ru-RU" sz="2000" b="1" dirty="0">
            <a:solidFill>
              <a:schemeClr val="tx1"/>
            </a:solidFill>
          </a:endParaRPr>
        </a:p>
      </dgm:t>
    </dgm:pt>
    <dgm:pt modelId="{05EC8326-428F-46CA-A296-918EB2F3DACD}" type="parTrans" cxnId="{1C694889-B1F5-46C3-8CAA-0AC2A5776BB0}">
      <dgm:prSet/>
      <dgm:spPr/>
      <dgm:t>
        <a:bodyPr/>
        <a:lstStyle/>
        <a:p>
          <a:endParaRPr lang="ru-RU"/>
        </a:p>
      </dgm:t>
    </dgm:pt>
    <dgm:pt modelId="{F255216B-CCC6-46F6-BD47-7E30014B2015}" type="sibTrans" cxnId="{1C694889-B1F5-46C3-8CAA-0AC2A5776BB0}">
      <dgm:prSet/>
      <dgm:spPr/>
      <dgm:t>
        <a:bodyPr/>
        <a:lstStyle/>
        <a:p>
          <a:endParaRPr lang="ru-RU"/>
        </a:p>
      </dgm:t>
    </dgm:pt>
    <dgm:pt modelId="{574F72F8-9F99-46F3-A028-C25A1A21F919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ПРОИЗВОЛЬНЫЕ – расходы, без которых можно обойтись в данный конкретный период времени ( новый компьютер, автомобиль, расходы на такси)</a:t>
          </a:r>
          <a:endParaRPr lang="ru-RU" b="1" dirty="0">
            <a:solidFill>
              <a:schemeClr val="tx1"/>
            </a:solidFill>
          </a:endParaRPr>
        </a:p>
      </dgm:t>
    </dgm:pt>
    <dgm:pt modelId="{AC042F43-6E0D-462D-A642-14610742AB24}" type="sibTrans" cxnId="{8649321E-DC8C-4295-8F90-AB449DB9CE8B}">
      <dgm:prSet/>
      <dgm:spPr/>
      <dgm:t>
        <a:bodyPr/>
        <a:lstStyle/>
        <a:p>
          <a:endParaRPr lang="ru-RU"/>
        </a:p>
      </dgm:t>
    </dgm:pt>
    <dgm:pt modelId="{345DCD02-CADC-4A68-8633-151C98B6C249}" type="parTrans" cxnId="{8649321E-DC8C-4295-8F90-AB449DB9CE8B}">
      <dgm:prSet/>
      <dgm:spPr/>
      <dgm:t>
        <a:bodyPr/>
        <a:lstStyle/>
        <a:p>
          <a:endParaRPr lang="ru-RU"/>
        </a:p>
      </dgm:t>
    </dgm:pt>
    <dgm:pt modelId="{39D11B64-EEBB-4A97-9E0F-3C511678C6DA}" type="pres">
      <dgm:prSet presAssocID="{FC32A5B9-1043-49EB-B43A-930D05C9991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04D623-BBC6-462A-B6E2-33E67A9FD41E}" type="pres">
      <dgm:prSet presAssocID="{F5EA33AE-F632-4AE6-8114-0BFBF03EDE3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3BD11-1D66-4DB2-97F1-68697A0FCBA2}" type="pres">
      <dgm:prSet presAssocID="{90D9E489-814E-4B21-B90D-6CB9887736F9}" presName="sibTrans" presStyleCnt="0"/>
      <dgm:spPr/>
    </dgm:pt>
    <dgm:pt modelId="{3807540C-1B7B-4DF4-AFB8-D83FCDD852DE}" type="pres">
      <dgm:prSet presAssocID="{574F72F8-9F99-46F3-A028-C25A1A21F91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6D5B1D-8591-450E-8DBD-53CB45A7C950}" type="pres">
      <dgm:prSet presAssocID="{AC042F43-6E0D-462D-A642-14610742AB24}" presName="sibTrans" presStyleCnt="0"/>
      <dgm:spPr/>
    </dgm:pt>
    <dgm:pt modelId="{DFC503EE-018C-4C0C-A88B-BAAE654BA0E9}" type="pres">
      <dgm:prSet presAssocID="{370A1FE0-86F1-474D-B85F-9754AB2960A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49321E-DC8C-4295-8F90-AB449DB9CE8B}" srcId="{FC32A5B9-1043-49EB-B43A-930D05C9991D}" destId="{574F72F8-9F99-46F3-A028-C25A1A21F919}" srcOrd="1" destOrd="0" parTransId="{345DCD02-CADC-4A68-8633-151C98B6C249}" sibTransId="{AC042F43-6E0D-462D-A642-14610742AB24}"/>
    <dgm:cxn modelId="{451BE561-F8FE-48DC-AA3A-A53FE6226F6C}" type="presOf" srcId="{370A1FE0-86F1-474D-B85F-9754AB2960A6}" destId="{DFC503EE-018C-4C0C-A88B-BAAE654BA0E9}" srcOrd="0" destOrd="0" presId="urn:microsoft.com/office/officeart/2005/8/layout/hList6"/>
    <dgm:cxn modelId="{A007278C-B415-4040-96D3-7E191B859E29}" type="presOf" srcId="{FC32A5B9-1043-49EB-B43A-930D05C9991D}" destId="{39D11B64-EEBB-4A97-9E0F-3C511678C6DA}" srcOrd="0" destOrd="0" presId="urn:microsoft.com/office/officeart/2005/8/layout/hList6"/>
    <dgm:cxn modelId="{1C694889-B1F5-46C3-8CAA-0AC2A5776BB0}" srcId="{FC32A5B9-1043-49EB-B43A-930D05C9991D}" destId="{370A1FE0-86F1-474D-B85F-9754AB2960A6}" srcOrd="2" destOrd="0" parTransId="{05EC8326-428F-46CA-A296-918EB2F3DACD}" sibTransId="{F255216B-CCC6-46F6-BD47-7E30014B2015}"/>
    <dgm:cxn modelId="{BD0F625A-6800-484D-8093-ACE907DF3D13}" srcId="{FC32A5B9-1043-49EB-B43A-930D05C9991D}" destId="{F5EA33AE-F632-4AE6-8114-0BFBF03EDE3C}" srcOrd="0" destOrd="0" parTransId="{8F48A516-FA48-4848-8B15-2A5A826BCCB3}" sibTransId="{90D9E489-814E-4B21-B90D-6CB9887736F9}"/>
    <dgm:cxn modelId="{1DFDA261-1823-42AF-B228-672F7E646063}" type="presOf" srcId="{574F72F8-9F99-46F3-A028-C25A1A21F919}" destId="{3807540C-1B7B-4DF4-AFB8-D83FCDD852DE}" srcOrd="0" destOrd="0" presId="urn:microsoft.com/office/officeart/2005/8/layout/hList6"/>
    <dgm:cxn modelId="{F21BBAB1-9AD2-4539-B97A-97CCAD07EC2A}" type="presOf" srcId="{F5EA33AE-F632-4AE6-8114-0BFBF03EDE3C}" destId="{BF04D623-BBC6-462A-B6E2-33E67A9FD41E}" srcOrd="0" destOrd="0" presId="urn:microsoft.com/office/officeart/2005/8/layout/hList6"/>
    <dgm:cxn modelId="{523666C5-4627-4DDB-87E2-49F6ABCC66B4}" type="presParOf" srcId="{39D11B64-EEBB-4A97-9E0F-3C511678C6DA}" destId="{BF04D623-BBC6-462A-B6E2-33E67A9FD41E}" srcOrd="0" destOrd="0" presId="urn:microsoft.com/office/officeart/2005/8/layout/hList6"/>
    <dgm:cxn modelId="{8F7CBF71-229E-4462-ADF3-18A18973A149}" type="presParOf" srcId="{39D11B64-EEBB-4A97-9E0F-3C511678C6DA}" destId="{C003BD11-1D66-4DB2-97F1-68697A0FCBA2}" srcOrd="1" destOrd="0" presId="urn:microsoft.com/office/officeart/2005/8/layout/hList6"/>
    <dgm:cxn modelId="{9392EB0B-2E13-4860-9D99-FF76C7396962}" type="presParOf" srcId="{39D11B64-EEBB-4A97-9E0F-3C511678C6DA}" destId="{3807540C-1B7B-4DF4-AFB8-D83FCDD852DE}" srcOrd="2" destOrd="0" presId="urn:microsoft.com/office/officeart/2005/8/layout/hList6"/>
    <dgm:cxn modelId="{FF6EB7D0-56FB-4096-ACF2-CE9C338B2A60}" type="presParOf" srcId="{39D11B64-EEBB-4A97-9E0F-3C511678C6DA}" destId="{A76D5B1D-8591-450E-8DBD-53CB45A7C950}" srcOrd="3" destOrd="0" presId="urn:microsoft.com/office/officeart/2005/8/layout/hList6"/>
    <dgm:cxn modelId="{96DE0412-CB73-4DD0-81AB-215F13A8C00F}" type="presParOf" srcId="{39D11B64-EEBB-4A97-9E0F-3C511678C6DA}" destId="{DFC503EE-018C-4C0C-A88B-BAAE654BA0E9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4D623-BBC6-462A-B6E2-33E67A9FD41E}">
      <dsp:nvSpPr>
        <dsp:cNvPr id="0" name=""/>
        <dsp:cNvSpPr/>
      </dsp:nvSpPr>
      <dsp:spPr>
        <a:xfrm rot="16200000">
          <a:off x="-751185" y="752170"/>
          <a:ext cx="4064000" cy="255965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6628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ОБЯЗАТЕЛЬНЫЕ – без которых семья не может обойтись (питание, </a:t>
          </a:r>
          <a:r>
            <a:rPr lang="ru-RU" sz="2000" b="1" kern="1200" dirty="0" err="1" smtClean="0">
              <a:solidFill>
                <a:schemeClr val="tx1"/>
              </a:solidFill>
            </a:rPr>
            <a:t>лекарство,одежда</a:t>
          </a:r>
          <a:r>
            <a:rPr lang="ru-RU" sz="2000" b="1" kern="1200" dirty="0" smtClean="0">
              <a:solidFill>
                <a:schemeClr val="tx1"/>
              </a:solidFill>
            </a:rPr>
            <a:t>, коммунальные услуги, транспорт, налоги) </a:t>
          </a:r>
          <a:endParaRPr lang="ru-RU" sz="2000" kern="1200" dirty="0"/>
        </a:p>
      </dsp:txBody>
      <dsp:txXfrm rot="5400000">
        <a:off x="986" y="812799"/>
        <a:ext cx="2559659" cy="2438400"/>
      </dsp:txXfrm>
    </dsp:sp>
    <dsp:sp modelId="{3807540C-1B7B-4DF4-AFB8-D83FCDD852DE}">
      <dsp:nvSpPr>
        <dsp:cNvPr id="0" name=""/>
        <dsp:cNvSpPr/>
      </dsp:nvSpPr>
      <dsp:spPr>
        <a:xfrm rot="16200000">
          <a:off x="2000448" y="752170"/>
          <a:ext cx="4064000" cy="255965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6628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ПРОИЗВОЛЬНЫЕ – расходы, без которых можно обойтись в данный конкретный период времени ( новый компьютер, автомобиль, расходы на такси)</a:t>
          </a:r>
          <a:endParaRPr lang="ru-RU" sz="2000" b="1" kern="1200" dirty="0">
            <a:solidFill>
              <a:schemeClr val="tx1"/>
            </a:solidFill>
          </a:endParaRPr>
        </a:p>
      </dsp:txBody>
      <dsp:txXfrm rot="5400000">
        <a:off x="2752619" y="812799"/>
        <a:ext cx="2559659" cy="2438400"/>
      </dsp:txXfrm>
    </dsp:sp>
    <dsp:sp modelId="{DFC503EE-018C-4C0C-A88B-BAAE654BA0E9}">
      <dsp:nvSpPr>
        <dsp:cNvPr id="0" name=""/>
        <dsp:cNvSpPr/>
      </dsp:nvSpPr>
      <dsp:spPr>
        <a:xfrm rot="16200000">
          <a:off x="4752081" y="752170"/>
          <a:ext cx="4064000" cy="255965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НЕПРЕДВИДЕННЫЕ -  </a:t>
          </a:r>
          <a:r>
            <a:rPr lang="ru-RU" sz="2000" b="1" kern="1200" dirty="0" smtClean="0">
              <a:solidFill>
                <a:schemeClr val="tx1"/>
              </a:solidFill>
            </a:rPr>
            <a:t>расходы, которые не были первоначально запланированы семьей на данный конкретный период времени.</a:t>
          </a:r>
          <a:endParaRPr lang="ru-RU" sz="2000" b="1" kern="1200" dirty="0">
            <a:solidFill>
              <a:schemeClr val="tx1"/>
            </a:solidFill>
          </a:endParaRPr>
        </a:p>
      </dsp:txBody>
      <dsp:txXfrm rot="5400000">
        <a:off x="5504252" y="812799"/>
        <a:ext cx="2559659" cy="2438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E9FA8-D30D-4429-8EBA-DFEA6B957183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AE674-4A0A-4040-A3D4-A607B1B9D6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153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pic>
            <p:nvPicPr>
              <p:cNvPr id="7" name="Picture 4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32" cy="4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ctangle 5"/>
              <p:cNvSpPr>
                <a:spLocks noChangeArrowheads="1"/>
              </p:cNvSpPr>
              <p:nvPr/>
            </p:nvSpPr>
            <p:spPr bwMode="auto">
              <a:xfrm>
                <a:off x="0" y="1152"/>
                <a:ext cx="5759" cy="12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333300"/>
                  </a:solidFill>
                </a:endParaRPr>
              </a:p>
            </p:txBody>
          </p:sp>
        </p:grpSp>
        <p:pic>
          <p:nvPicPr>
            <p:cNvPr id="6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836"/>
              <a:ext cx="1152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2362200" y="1828800"/>
            <a:ext cx="6780213" cy="19050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</a:lstStyle>
          <a:p>
            <a:pPr>
              <a:defRPr/>
            </a:pPr>
            <a:fld id="{98592FCE-FBCB-492D-B6A3-A8552D60FE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277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9F160-D7F6-4B38-A68B-F990EBF6A417}" type="slidenum">
              <a:rPr 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40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9055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43D09-A2E1-4D83-A0B0-5E60777D5216}" type="slidenum">
              <a:rPr 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709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62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B1575-9327-4528-AF4B-5FFAB9610FBA}" type="slidenum">
              <a:rPr 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7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762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D4184-E388-4196-832B-771449A2B8A3}" type="slidenum">
              <a:rPr 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72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7DBA3-D16C-4514-B246-652D9245B2E1}" type="slidenum">
              <a:rPr 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9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0BA4B-E682-4E2E-AA45-4C1711DF74FB}" type="slidenum">
              <a:rPr 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6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38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C7E26-4043-409C-9DF9-345272E50297}" type="slidenum">
              <a:rPr 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30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29216-21C8-44BE-BBBB-9FA958B60104}" type="slidenum">
              <a:rPr 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31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F6D8C-EDC6-48C0-A12E-5FB5514EFDF7}" type="slidenum">
              <a:rPr 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28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CFF77-9377-4B71-A072-FD0CE730A67C}" type="slidenum">
              <a:rPr 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97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82A2F-78B3-4967-B2C9-71EDF1B3AF97}" type="slidenum">
              <a:rPr 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44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1812C-FFD9-432D-A2C1-9C82CC2118A0}" type="slidenum">
              <a:rPr 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76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pic>
          <p:nvPicPr>
            <p:cNvPr id="3080" name="Picture 3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" y="0"/>
              <a:ext cx="832" cy="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2" name="Rectangle 4"/>
            <p:cNvSpPr>
              <a:spLocks noChangeArrowheads="1"/>
            </p:cNvSpPr>
            <p:nvPr/>
          </p:nvSpPr>
          <p:spPr bwMode="auto">
            <a:xfrm>
              <a:off x="0" y="384"/>
              <a:ext cx="5759" cy="7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333300"/>
                </a:solidFill>
              </a:endParaRPr>
            </a:p>
          </p:txBody>
        </p:sp>
      </p:grpSp>
      <p:sp>
        <p:nvSpPr>
          <p:cNvPr id="307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/>
            </a:lvl1pPr>
          </a:lstStyle>
          <a:p>
            <a:pPr fontAlgn="base">
              <a:spcAft>
                <a:spcPct val="0"/>
              </a:spcAft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/>
            </a:lvl1pPr>
          </a:lstStyle>
          <a:p>
            <a:pPr fontAlgn="base">
              <a:spcAft>
                <a:spcPct val="0"/>
              </a:spcAft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/>
            </a:lvl1pPr>
          </a:lstStyle>
          <a:p>
            <a:pPr fontAlgn="base">
              <a:spcAft>
                <a:spcPct val="0"/>
              </a:spcAft>
              <a:defRPr/>
            </a:pPr>
            <a:fld id="{CD514122-4AA3-46AC-9FB0-8E70A9FEF07C}" type="slidenum">
              <a:rPr lang="ru-RU">
                <a:solidFill>
                  <a:srgbClr val="3333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5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conomsovet.ru/doxody-i-rasxody-semejnogo-byudzheta.html" TargetMode="External"/><Relationship Id="rId2" Type="http://schemas.openxmlformats.org/officeDocument/2006/relationships/hyperlink" Target="http://economsovet.ru/domashnyaya-ekonomika-i-semejnyj-byudzhet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user\Desktop\sem-budget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6"/>
            <a:ext cx="91787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89272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7200" b="1" dirty="0">
                <a:solidFill>
                  <a:prstClr val="white"/>
                </a:solidFill>
                <a:ea typeface="Calibri"/>
              </a:rPr>
              <a:t>«Семейный </a:t>
            </a:r>
            <a:r>
              <a:rPr lang="ru-RU" sz="7200" b="1" dirty="0" smtClean="0">
                <a:solidFill>
                  <a:prstClr val="white"/>
                </a:solidFill>
                <a:ea typeface="Calibri"/>
              </a:rPr>
              <a:t>бюджет</a:t>
            </a:r>
            <a:r>
              <a:rPr lang="ru-RU" sz="7200" b="1" dirty="0">
                <a:solidFill>
                  <a:prstClr val="white"/>
                </a:solidFill>
                <a:ea typeface="Calibri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3926" y="1716777"/>
            <a:ext cx="794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 w="17780" cmpd="sng">
                  <a:solidFill>
                    <a:srgbClr val="4E67C8">
                      <a:tint val="3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</a:rPr>
              <a:t>( предметный  курс «Обществознания» и «Математика»)</a:t>
            </a:r>
            <a:endParaRPr kumimoji="0" lang="ru-RU" sz="2000" b="1" i="1" u="none" strike="noStrike" kern="0" cap="none" spc="0" normalizeH="0" baseline="0" noProof="0" dirty="0" smtClean="0">
              <a:ln w="17780" cmpd="sng">
                <a:solidFill>
                  <a:srgbClr val="4E67C8">
                    <a:tint val="3000"/>
                  </a:srgbClr>
                </a:solidFill>
                <a:prstDash val="solid"/>
                <a:miter lim="800000"/>
              </a:ln>
              <a:solidFill>
                <a:prstClr val="white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573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b="1" dirty="0">
                <a:solidFill>
                  <a:srgbClr val="FFC000"/>
                </a:solidFill>
                <a:latin typeface="Trebuchet MS"/>
              </a:rPr>
              <a:t>Просмотр мультфильма</a:t>
            </a:r>
            <a:endParaRPr lang="ru-RU" sz="4800" b="1" dirty="0">
              <a:solidFill>
                <a:srgbClr val="C00000"/>
              </a:solidFill>
              <a:latin typeface="Trebuchet MS"/>
            </a:endParaRPr>
          </a:p>
        </p:txBody>
      </p:sp>
      <p:pic>
        <p:nvPicPr>
          <p:cNvPr id="3" name="Азбука денег тетушки Совы - Семейный бюджет (Уроки тетушки Совы) серия 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565" y="1379677"/>
            <a:ext cx="784087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5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56565" y="62274"/>
            <a:ext cx="4680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solidFill>
                  <a:srgbClr val="FFFFFF"/>
                </a:solidFill>
                <a:latin typeface="Trebuchet MS"/>
              </a:rPr>
              <a:t>Игра</a:t>
            </a:r>
          </a:p>
          <a:p>
            <a:pPr lvl="0" algn="ctr"/>
            <a:r>
              <a:rPr lang="ru-RU" sz="3200" b="1" i="1" dirty="0">
                <a:solidFill>
                  <a:srgbClr val="FFFFFF"/>
                </a:solidFill>
                <a:latin typeface="Trebuchet MS"/>
              </a:rPr>
              <a:t> «Семейная копилка»</a:t>
            </a:r>
          </a:p>
        </p:txBody>
      </p:sp>
      <p:sp>
        <p:nvSpPr>
          <p:cNvPr id="3" name="Овальная выноска 2"/>
          <p:cNvSpPr/>
          <p:nvPr/>
        </p:nvSpPr>
        <p:spPr>
          <a:xfrm>
            <a:off x="1199302" y="1066305"/>
            <a:ext cx="2836886" cy="1512168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ЗАРПЛАТА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48631"/>
            <a:ext cx="2448272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673" y="2301869"/>
            <a:ext cx="2268537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C:\Users\user\Desktop\plastikovaya-banka-plast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29006"/>
            <a:ext cx="2739873" cy="2009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188" y="1066305"/>
            <a:ext cx="2560637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38246"/>
            <a:ext cx="2560637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57" y="4221088"/>
            <a:ext cx="2560637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6" y="4548228"/>
            <a:ext cx="2878137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83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201911281054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5688632" cy="42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90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29002905"/>
              </p:ext>
            </p:extLst>
          </p:nvPr>
        </p:nvGraphicFramePr>
        <p:xfrm>
          <a:off x="251520" y="1628800"/>
          <a:ext cx="80648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59632" y="620688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ВИДЫ    РАСХОДОВ</a:t>
            </a:r>
            <a:endParaRPr lang="ru-RU" sz="4000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3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85" y="1700808"/>
            <a:ext cx="626893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229" r="2346" b="5566"/>
          <a:stretch/>
        </p:blipFill>
        <p:spPr bwMode="auto">
          <a:xfrm>
            <a:off x="323528" y="188640"/>
            <a:ext cx="1719719" cy="138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180544"/>
            <a:ext cx="1829917" cy="139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4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16632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задач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группам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379440"/>
              </p:ext>
            </p:extLst>
          </p:nvPr>
        </p:nvGraphicFramePr>
        <p:xfrm>
          <a:off x="683568" y="836712"/>
          <a:ext cx="8136904" cy="5105752"/>
        </p:xfrm>
        <a:graphic>
          <a:graphicData uri="http://schemas.openxmlformats.org/drawingml/2006/table">
            <a:tbl>
              <a:tblPr firstRow="1" bandRow="1"/>
              <a:tblGrid>
                <a:gridCol w="4068452"/>
                <a:gridCol w="4068452"/>
              </a:tblGrid>
              <a:tr h="20882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just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 1. </a:t>
                      </a:r>
                    </a:p>
                    <a:p>
                      <a:pPr algn="just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киловатт-час электроэнергии стоит 2 рубля 13 копеек. Счетчик электроэнергии 1 ноября показывал 12 625 киловатт-часов, а 1 декабря показывал 12 802 киловатт-часа. Сколько рублей нужно заплатить за электроэнергию за ноябрь?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just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 2. </a:t>
                      </a:r>
                    </a:p>
                    <a:p>
                      <a:pPr algn="just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проездного билета на месяц составляет 700 рублей. А стоимость билета на одну поездку 17 рублей. Аня купила проездной билет и сделала за месяц 45 поездок. Сколько рублей она сэкономила?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22682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 3.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таблице указаны средние цены (в рублях) на некоторые  основные продукты питания в трех городах России (по данным 2010 года).</a:t>
                      </a:r>
                    </a:p>
                    <a:p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продукта</a:t>
                      </a:r>
                      <a:r>
                        <a:rPr lang="ru-RU" sz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Белгород </a:t>
                      </a:r>
                      <a:r>
                        <a:rPr lang="ru-RU" sz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Липецк   Новгород</a:t>
                      </a:r>
                    </a:p>
                    <a:p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Пшеничный хлеб (батон)	11	14	11</a:t>
                      </a:r>
                    </a:p>
                    <a:p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Молоко (1 литр)	23	23	26</a:t>
                      </a:r>
                    </a:p>
                    <a:p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Картофель (1 кг)	10	13	11</a:t>
                      </a:r>
                    </a:p>
                    <a:p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Сыр (1 кг)	205	215	230</a:t>
                      </a:r>
                    </a:p>
                    <a:p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Мясо (говядина 1 кг)</a:t>
                      </a:r>
                      <a:r>
                        <a:rPr lang="ru-RU" sz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	240                245</a:t>
                      </a:r>
                    </a:p>
                    <a:p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Подсолнечное масло (1 литр)</a:t>
                      </a:r>
                      <a:r>
                        <a:rPr lang="ru-RU" sz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	44	38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Определите, в каком из этих городов окажется самым дешевым  следующий набор продуктов: 2 батона пшеничного хлеба, 3 кг говядины, 1 л подсолнечного масла. В ответе укажите стоимость данного набора продуктов в этом городе в рублях.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just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 4.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 из трех человек планирует поехать из Санкт-Петербурга в Вологду. Можно ехать поездом, а можно – на своей машине. Билет на поезд на одного человека стоит 1260 рублей. Автомобиль расходует 13 литров бензина на каждые 100 километров пути, расстояние по шоссе равно 700 км, а цена бензина равна 32 рубля за литр. Сколько рублей придется заплатить за наиболее дешевую поездку на троих?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01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9872" y="116632"/>
            <a:ext cx="1383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altLang="ru-RU" sz="4400" kern="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Тест</a:t>
            </a:r>
            <a:endParaRPr lang="ru-RU" kern="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504" y="886073"/>
            <a:ext cx="7488832" cy="72943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i="1" dirty="0">
                <a:solidFill>
                  <a:srgbClr val="FF0000"/>
                </a:solidFill>
                <a:ea typeface="Calibri"/>
                <a:cs typeface="Times New Roman"/>
              </a:rPr>
              <a:t>Если вы правильно выполните тест, то должно получиться слово, связанное с темой нашего урока. </a:t>
            </a:r>
            <a:endParaRPr lang="ru-RU" sz="14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59519"/>
            <a:ext cx="7200800" cy="448122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1) Из чего складывается бюджет:</a:t>
            </a:r>
            <a:endParaRPr lang="ru-RU" sz="14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д) из заработной платы, пенсии и стипендии;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i="1" dirty="0">
                <a:solidFill>
                  <a:prstClr val="black"/>
                </a:solidFill>
                <a:ea typeface="Calibri"/>
                <a:cs typeface="Times New Roman"/>
              </a:rPr>
              <a:t>б) из доходов и расходов;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в) из денег.</a:t>
            </a:r>
          </a:p>
          <a:p>
            <a:pPr lvl="0">
              <a:lnSpc>
                <a:spcPct val="115000"/>
              </a:lnSpc>
            </a:pP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 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2) Деньги, которые поступают в бюджет семьи это:</a:t>
            </a:r>
            <a:endParaRPr lang="ru-RU" sz="14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я) расходы;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е) проценты;</a:t>
            </a: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ю) доходы.</a:t>
            </a:r>
          </a:p>
          <a:p>
            <a:pPr lvl="0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3)Как называются деньги, которые получают пожилые люди?:</a:t>
            </a: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а) баранки</a:t>
            </a: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д) пенсия</a:t>
            </a: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м) стипендия</a:t>
            </a: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6758720" y="116632"/>
            <a:ext cx="2069232" cy="58444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Проверь  себя</a:t>
            </a:r>
          </a:p>
        </p:txBody>
      </p:sp>
    </p:spTree>
    <p:extLst>
      <p:ext uri="{BB962C8B-B14F-4D97-AF65-F5344CB8AC3E}">
        <p14:creationId xmlns:p14="http://schemas.microsoft.com/office/powerpoint/2010/main" val="59413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7200800" cy="423346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4) Деньги, которые тратятся из бюджета это:</a:t>
            </a:r>
            <a:endParaRPr lang="ru-RU" sz="14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ш) доходы;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i="1" dirty="0">
                <a:solidFill>
                  <a:prstClr val="black"/>
                </a:solidFill>
                <a:ea typeface="Calibri"/>
                <a:cs typeface="Times New Roman"/>
              </a:rPr>
              <a:t>ж) расходы;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х) прибыль.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 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5) Лучшим считается бюджет, в котором:</a:t>
            </a:r>
            <a:endParaRPr lang="ru-RU" sz="14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i="1" dirty="0">
                <a:solidFill>
                  <a:prstClr val="black"/>
                </a:solidFill>
                <a:ea typeface="Calibri"/>
                <a:cs typeface="Times New Roman"/>
              </a:rPr>
              <a:t>е) доходы больше расходов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и) доходы равны расходам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а) доходы меньше расходов.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 </a:t>
            </a:r>
            <a:endParaRPr lang="ru-RU" sz="14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6) Зарплата, пенсия, стипендия – это разные виды:</a:t>
            </a:r>
            <a:endParaRPr lang="ru-RU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i="1" dirty="0">
                <a:solidFill>
                  <a:prstClr val="black"/>
                </a:solidFill>
                <a:ea typeface="Calibri"/>
                <a:cs typeface="Times New Roman"/>
              </a:rPr>
              <a:t>т) доходов;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п) 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расходов.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869160"/>
            <a:ext cx="349885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29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45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4"/>
            <a:ext cx="748883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spc="50" dirty="0" err="1">
                <a:ln w="13500">
                  <a:solidFill>
                    <a:srgbClr val="4E67C8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/>
              </a:rPr>
              <a:t>Деятельностная</a:t>
            </a:r>
            <a:r>
              <a:rPr lang="ru-RU" sz="2800" b="1" i="1" spc="50" dirty="0">
                <a:ln w="13500">
                  <a:solidFill>
                    <a:srgbClr val="4E67C8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/>
              </a:rPr>
              <a:t> цель: </a:t>
            </a:r>
            <a:r>
              <a:rPr lang="ru-RU" sz="2800" b="1" i="1" spc="50" dirty="0">
                <a:ln w="13500">
                  <a:solidFill>
                    <a:srgbClr val="4E67C8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/>
              </a:rPr>
              <a:t>формирование у учащихся реализации новых способов действия.</a:t>
            </a:r>
          </a:p>
          <a:p>
            <a:pPr lvl="0"/>
            <a:r>
              <a:rPr lang="ru-RU" sz="2800" b="1" i="1" spc="50" dirty="0">
                <a:ln w="13500">
                  <a:solidFill>
                    <a:srgbClr val="4E67C8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/>
              </a:rPr>
              <a:t>Содержательная цель: </a:t>
            </a:r>
            <a:r>
              <a:rPr lang="ru-RU" sz="2800" b="1" i="1" spc="50" dirty="0">
                <a:ln w="13500">
                  <a:solidFill>
                    <a:srgbClr val="4E67C8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/>
              </a:rPr>
              <a:t>расширение понятийной базы  за счет включения в нее новых элементов.</a:t>
            </a:r>
          </a:p>
          <a:p>
            <a:pPr lvl="0"/>
            <a:r>
              <a:rPr lang="ru-RU" sz="2800" b="1" i="1" spc="50" dirty="0">
                <a:ln w="13500">
                  <a:solidFill>
                    <a:srgbClr val="4E67C8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/>
              </a:rPr>
              <a:t>Воспитательная цель: </a:t>
            </a:r>
            <a:r>
              <a:rPr lang="ru-RU" sz="2800" b="1" i="1" spc="50" dirty="0">
                <a:ln w="13500">
                  <a:solidFill>
                    <a:srgbClr val="4E67C8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/>
              </a:rPr>
              <a:t>развитие  понимания того, что экономическое состояние семьи зависит от каждого из ее членов.</a:t>
            </a:r>
          </a:p>
          <a:p>
            <a:pPr lvl="0"/>
            <a:r>
              <a:rPr lang="ru-RU" sz="2800" b="1" i="1" spc="50" dirty="0">
                <a:ln w="13500">
                  <a:solidFill>
                    <a:srgbClr val="4E67C8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rebuchet MS"/>
              </a:rPr>
              <a:t>Возраст: </a:t>
            </a:r>
            <a:r>
              <a:rPr lang="ru-RU" sz="2800" b="1" dirty="0">
                <a:solidFill>
                  <a:srgbClr val="FFFF00"/>
                </a:solidFill>
                <a:latin typeface="Trebuchet MS"/>
              </a:rPr>
              <a:t>обучающиеся 10-12 лет</a:t>
            </a:r>
          </a:p>
          <a:p>
            <a:pPr lvl="0"/>
            <a:endParaRPr lang="ru-RU" sz="3200" b="1" i="1" dirty="0">
              <a:solidFill>
                <a:srgbClr val="C0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3406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9832" y="195684"/>
            <a:ext cx="3435043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ГРУППОВАЯ РАБОТА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24744"/>
            <a:ext cx="7344816" cy="494135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</a:rPr>
              <a:t>Вам необходимо  руководствоваться правилами</a:t>
            </a:r>
            <a:r>
              <a:rPr lang="ru-RU" sz="2000" b="1" i="1" dirty="0" smtClean="0">
                <a:solidFill>
                  <a:srgbClr val="C00000"/>
                </a:solidFill>
                <a:ea typeface="Calibri"/>
                <a:cs typeface="Times New Roman"/>
              </a:rPr>
              <a:t>:</a:t>
            </a:r>
            <a:endParaRPr lang="ru-RU" sz="2000" b="1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000" b="1" i="1" dirty="0" smtClean="0">
                <a:solidFill>
                  <a:srgbClr val="0070C0"/>
                </a:solidFill>
                <a:ea typeface="Calibri"/>
                <a:cs typeface="Times New Roman"/>
              </a:rPr>
              <a:t>    1.Работать </a:t>
            </a:r>
            <a:r>
              <a:rPr lang="ru-RU" sz="2000" b="1" i="1" dirty="0">
                <a:solidFill>
                  <a:srgbClr val="0070C0"/>
                </a:solidFill>
                <a:ea typeface="Calibri"/>
                <a:cs typeface="Times New Roman"/>
              </a:rPr>
              <a:t>чётко по инструкции </a:t>
            </a:r>
            <a:r>
              <a:rPr lang="ru-RU" sz="2000" b="1" i="1" dirty="0" smtClean="0">
                <a:solidFill>
                  <a:srgbClr val="0070C0"/>
                </a:solidFill>
                <a:ea typeface="Calibri"/>
                <a:cs typeface="Times New Roman"/>
              </a:rPr>
              <a:t>учителей.</a:t>
            </a:r>
            <a:endParaRPr lang="ru-RU" sz="2000" b="1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000" b="1" i="1" dirty="0" smtClean="0">
                <a:solidFill>
                  <a:srgbClr val="0070C0"/>
                </a:solidFill>
                <a:ea typeface="Calibri"/>
                <a:cs typeface="Times New Roman"/>
              </a:rPr>
              <a:t>   2.В </a:t>
            </a:r>
            <a:r>
              <a:rPr lang="ru-RU" sz="2000" b="1" i="1" dirty="0">
                <a:solidFill>
                  <a:srgbClr val="0070C0"/>
                </a:solidFill>
                <a:ea typeface="Calibri"/>
                <a:cs typeface="Times New Roman"/>
              </a:rPr>
              <a:t>группе каждый отвечает за свою </a:t>
            </a:r>
            <a:r>
              <a:rPr lang="ru-RU" sz="2000" b="1" i="1" dirty="0" smtClean="0">
                <a:solidFill>
                  <a:srgbClr val="0070C0"/>
                </a:solidFill>
                <a:ea typeface="Calibri"/>
                <a:cs typeface="Times New Roman"/>
              </a:rPr>
              <a:t>работу.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   3.Выполнять </a:t>
            </a:r>
            <a:r>
              <a:rPr lang="ru-RU" sz="2000" b="1" i="1" dirty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различные задания на развитие вычислительных навыков, при решении которых вы будете применять свои умения выполнения различных арифметических операций (сложение, умножение, вычитание, деление) с натуральными числами и десятичными дробями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  4.Заполнять маршрутный лист.</a:t>
            </a:r>
            <a:endParaRPr lang="ru-RU" sz="2000" b="1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000" b="1" i="1" dirty="0" smtClean="0">
                <a:solidFill>
                  <a:srgbClr val="0070C0"/>
                </a:solidFill>
                <a:ea typeface="Calibri"/>
                <a:cs typeface="Times New Roman"/>
              </a:rPr>
              <a:t>  5.Оценка </a:t>
            </a:r>
            <a:r>
              <a:rPr lang="ru-RU" sz="2000" b="1" i="1" dirty="0">
                <a:solidFill>
                  <a:srgbClr val="0070C0"/>
                </a:solidFill>
                <a:ea typeface="Calibri"/>
                <a:cs typeface="Times New Roman"/>
              </a:rPr>
              <a:t>за </a:t>
            </a:r>
            <a:r>
              <a:rPr lang="ru-RU" sz="2000" b="1" i="1" dirty="0" smtClean="0">
                <a:solidFill>
                  <a:srgbClr val="0070C0"/>
                </a:solidFill>
                <a:ea typeface="Calibri"/>
                <a:cs typeface="Times New Roman"/>
              </a:rPr>
              <a:t>занятие </a:t>
            </a:r>
            <a:r>
              <a:rPr lang="ru-RU" sz="2000" b="1" i="1" dirty="0">
                <a:solidFill>
                  <a:srgbClr val="0070C0"/>
                </a:solidFill>
                <a:ea typeface="Calibri"/>
                <a:cs typeface="Times New Roman"/>
              </a:rPr>
              <a:t>будет поставлена с учетом уже проделанной работы, а также активности и включенности в работу на данном занятии</a:t>
            </a:r>
            <a:r>
              <a:rPr lang="ru-RU" sz="2000" b="1" i="1" dirty="0" smtClean="0">
                <a:solidFill>
                  <a:srgbClr val="0070C0"/>
                </a:solidFill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endParaRPr lang="ru-RU" sz="1400" dirty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3809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hello_html_51db45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40" y="1268760"/>
            <a:ext cx="6791325" cy="4972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18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88640"/>
            <a:ext cx="7504327" cy="138499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rebuchet MS"/>
              </a:rPr>
              <a:t>Задание № 1.</a:t>
            </a:r>
          </a:p>
          <a:p>
            <a:r>
              <a:rPr lang="ru-RU" sz="3200" b="1" dirty="0" smtClean="0">
                <a:solidFill>
                  <a:prstClr val="black"/>
                </a:solidFill>
                <a:latin typeface="Trebuchet MS"/>
              </a:rPr>
              <a:t>ОТЕЦ СТАРШЕ СЫНА….</a:t>
            </a:r>
            <a:endParaRPr lang="ru-RU" sz="1600" b="1" dirty="0" smtClean="0">
              <a:solidFill>
                <a:srgbClr val="C00000"/>
              </a:solidFill>
              <a:latin typeface="Trebuchet MS"/>
            </a:endParaRPr>
          </a:p>
          <a:p>
            <a:endParaRPr lang="ru-RU" sz="1600" b="1" dirty="0" smtClean="0">
              <a:solidFill>
                <a:srgbClr val="C00000"/>
              </a:solidFill>
              <a:latin typeface="Trebuchet MS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6" b="29221"/>
          <a:stretch/>
        </p:blipFill>
        <p:spPr bwMode="auto">
          <a:xfrm>
            <a:off x="421917" y="1916832"/>
            <a:ext cx="7846545" cy="226071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7" b="35410"/>
          <a:stretch/>
        </p:blipFill>
        <p:spPr bwMode="auto">
          <a:xfrm>
            <a:off x="421917" y="4581128"/>
            <a:ext cx="8560550" cy="185328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95912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416322"/>
              </p:ext>
            </p:extLst>
          </p:nvPr>
        </p:nvGraphicFramePr>
        <p:xfrm>
          <a:off x="251520" y="764704"/>
          <a:ext cx="6493062" cy="1695323"/>
        </p:xfrm>
        <a:graphic>
          <a:graphicData uri="http://schemas.openxmlformats.org/drawingml/2006/table">
            <a:tbl>
              <a:tblPr firstRow="1" firstCol="1" bandRow="1"/>
              <a:tblGrid>
                <a:gridCol w="2232247"/>
                <a:gridCol w="1872208"/>
                <a:gridCol w="2296532"/>
                <a:gridCol w="92075"/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Буква 1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9525" cap="flat" cmpd="sng" algn="ctr">
                      <a:solidFill>
                        <a:srgbClr val="FF8021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021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Буква 2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021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Буква 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021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8021"/>
                      </a:solidFill>
                      <a:prstDash val="solid"/>
                    </a:lnR>
                    <a:lnT w="9525" cap="flat" cmpd="sng" algn="ctr">
                      <a:solidFill>
                        <a:srgbClr val="FF8021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021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126 : 3 =  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9525" cap="flat" cmpd="sng" algn="ctr">
                      <a:solidFill>
                        <a:srgbClr val="FF8021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365 : 5 = 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73 + 7 - 40 = 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8021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Буква 4 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9525" cap="flat" cmpd="sng" algn="ctr">
                      <a:solidFill>
                        <a:srgbClr val="FF8021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Буква 5 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Буква 6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8021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160 : 4 - 20 </a:t>
                      </a:r>
                      <a:r>
                        <a:rPr lang="ru-RU" sz="1400" b="0" dirty="0" smtClean="0">
                          <a:effectLst/>
                        </a:rPr>
                        <a:t>=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9525" cap="flat" cmpd="sng" algn="ctr">
                      <a:solidFill>
                        <a:srgbClr val="FF8021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25 ·5 + 8 </a:t>
                      </a:r>
                      <a:r>
                        <a:rPr lang="ru-RU" sz="1400" dirty="0" smtClean="0">
                          <a:effectLst/>
                        </a:rPr>
                        <a:t>=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273 : 3 = </a:t>
                      </a: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8021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1" descr="C:\Users\user\Desktop\img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116632"/>
            <a:ext cx="2714096" cy="203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758685"/>
              </p:ext>
            </p:extLst>
          </p:nvPr>
        </p:nvGraphicFramePr>
        <p:xfrm>
          <a:off x="179512" y="2996952"/>
          <a:ext cx="7920876" cy="1512168"/>
        </p:xfrm>
        <a:graphic>
          <a:graphicData uri="http://schemas.openxmlformats.org/drawingml/2006/table">
            <a:tbl>
              <a:tblPr firstRow="1" firstCol="1" bandRow="1"/>
              <a:tblGrid>
                <a:gridCol w="660073"/>
                <a:gridCol w="660073"/>
                <a:gridCol w="660073"/>
                <a:gridCol w="660073"/>
                <a:gridCol w="660073"/>
                <a:gridCol w="660073"/>
                <a:gridCol w="660073"/>
                <a:gridCol w="660073"/>
                <a:gridCol w="660073"/>
                <a:gridCol w="660073"/>
                <a:gridCol w="660073"/>
                <a:gridCol w="660073"/>
              </a:tblGrid>
              <a:tr h="756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9525" cap="flat" cmpd="sng" algn="ctr">
                      <a:solidFill>
                        <a:srgbClr val="FF8021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021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021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021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021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91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021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021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43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021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133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021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021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021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73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8021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81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8021"/>
                      </a:solidFill>
                      <a:prstDash val="solid"/>
                    </a:lnR>
                    <a:lnT w="9525" cap="flat" cmpd="sng" algn="ctr">
                      <a:solidFill>
                        <a:srgbClr val="FF8021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756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FF00"/>
                          </a:solidFill>
                          <a:effectLst/>
                        </a:rPr>
                        <a:t>Б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9525" cap="flat" cmpd="sng" algn="ctr">
                      <a:solidFill>
                        <a:srgbClr val="FF8021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02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FF00"/>
                          </a:solidFill>
                          <a:effectLst/>
                        </a:rPr>
                        <a:t>Д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02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FF00"/>
                          </a:solidFill>
                          <a:effectLst/>
                        </a:rPr>
                        <a:t>И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02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FF00"/>
                          </a:solidFill>
                          <a:effectLst/>
                        </a:rPr>
                        <a:t>А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02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FF00"/>
                          </a:solidFill>
                          <a:effectLst/>
                        </a:rPr>
                        <a:t>Т 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02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FF00"/>
                          </a:solidFill>
                          <a:effectLst/>
                        </a:rPr>
                        <a:t>К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02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FF00"/>
                          </a:solidFill>
                          <a:effectLst/>
                        </a:rPr>
                        <a:t>М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02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FF00"/>
                          </a:solidFill>
                          <a:effectLst/>
                        </a:rPr>
                        <a:t>Е 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02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FF00"/>
                          </a:solidFill>
                          <a:effectLst/>
                        </a:rPr>
                        <a:t>Н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02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FF00"/>
                          </a:solidFill>
                          <a:effectLst/>
                        </a:rPr>
                        <a:t>Ж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02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FF00"/>
                          </a:solidFill>
                          <a:effectLst/>
                        </a:rPr>
                        <a:t>Ю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02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FF00"/>
                          </a:solidFill>
                          <a:effectLst/>
                        </a:rPr>
                        <a:t>С</a:t>
                      </a:r>
                      <a:endParaRPr lang="ru-RU" sz="2800" b="1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8021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802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411760" y="5157192"/>
            <a:ext cx="30219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400" b="1" kern="0" dirty="0">
                <a:solidFill>
                  <a:srgbClr val="FF0000"/>
                </a:solidFill>
                <a:latin typeface="Palatino Linotype" pitchFamily="18" charset="0"/>
              </a:rPr>
              <a:t>БЮДЖЕТ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16469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52536" y="260648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sz="4000" b="1" kern="0" dirty="0">
                <a:solidFill>
                  <a:srgbClr val="FF0000"/>
                </a:solidFill>
                <a:latin typeface="Palatino Linotype" pitchFamily="18" charset="0"/>
              </a:rPr>
              <a:t>Тема  урока:</a:t>
            </a:r>
            <a:br>
              <a:rPr lang="ru-RU" altLang="ru-RU" sz="4000" b="1" kern="0" dirty="0">
                <a:solidFill>
                  <a:srgbClr val="FF0000"/>
                </a:solidFill>
                <a:latin typeface="Palatino Linotype" pitchFamily="18" charset="0"/>
              </a:rPr>
            </a:br>
            <a:r>
              <a:rPr lang="ru-RU" altLang="ru-RU" sz="1600" b="1" kern="0" dirty="0">
                <a:solidFill>
                  <a:srgbClr val="FF0000"/>
                </a:solidFill>
                <a:latin typeface="Palatino Linotype" pitchFamily="18" charset="0"/>
              </a:rPr>
              <a:t/>
            </a:r>
            <a:br>
              <a:rPr lang="ru-RU" altLang="ru-RU" sz="1600" b="1" kern="0" dirty="0">
                <a:solidFill>
                  <a:srgbClr val="FF0000"/>
                </a:solidFill>
                <a:latin typeface="Palatino Linotype" pitchFamily="18" charset="0"/>
              </a:rPr>
            </a:br>
            <a:r>
              <a:rPr lang="ru-RU" altLang="ru-RU" sz="4000" b="1" kern="0" dirty="0">
                <a:solidFill>
                  <a:srgbClr val="FF0000"/>
                </a:solidFill>
                <a:latin typeface="Palatino Linotype" pitchFamily="18" charset="0"/>
              </a:rPr>
              <a:t>«СЕМЕЙНЫЙ БЮДЖЕТ»</a:t>
            </a:r>
            <a:endParaRPr lang="ru-RU" kern="0" dirty="0">
              <a:solidFill>
                <a:sysClr val="windowText" lastClr="000000"/>
              </a:solidFill>
              <a:latin typeface="Trebuchet MS"/>
            </a:endParaRPr>
          </a:p>
        </p:txBody>
      </p:sp>
      <p:pic>
        <p:nvPicPr>
          <p:cNvPr id="3" name="Picture 6" descr="kakie-knigi-nughno-chit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4638675" cy="43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15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404664"/>
            <a:ext cx="56886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 kern="0" dirty="0">
                <a:solidFill>
                  <a:srgbClr val="FF0000"/>
                </a:solidFill>
                <a:latin typeface="Arial"/>
              </a:rPr>
              <a:t>Учебная задача -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700808"/>
            <a:ext cx="65527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</a:rPr>
              <a:t>научиться объяснять,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</a:rPr>
              <a:t>что такое семейный бюджет,                                      из чего он складывается,                      как ведётся хозяйство семьи.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pic>
        <p:nvPicPr>
          <p:cNvPr id="4" name="Рисунок 5" descr="123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861048"/>
            <a:ext cx="2355173" cy="26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05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136904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  <a:hlinkClick r:id="rId2"/>
              </a:rPr>
              <a:t>Семейный бюджет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  <a:hlinkClick r:id="rId2"/>
              </a:rPr>
              <a:t>–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</a:rPr>
              <a:t> это 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  <a:hlinkClick r:id="rId3"/>
              </a:rPr>
              <a:t>доходы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</a:rPr>
              <a:t> 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  <a:hlinkClick r:id="rId3"/>
              </a:rPr>
              <a:t> и  расходы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</a:rPr>
              <a:t> семьи за определённый период времени (месяц, год).  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276872"/>
            <a:ext cx="8424936" cy="123110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Доход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</a:rPr>
              <a:t>– это поступления денежных средств в семью из разных источников. </a:t>
            </a:r>
            <a:b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</a:rPr>
            </a:b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011152"/>
            <a:ext cx="8424936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SzPct val="90000"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Расход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– деньги, которые тратятся из бюджета семьи на товары и услуги</a:t>
            </a:r>
          </a:p>
        </p:txBody>
      </p:sp>
    </p:spTree>
    <p:extLst>
      <p:ext uri="{BB962C8B-B14F-4D97-AF65-F5344CB8AC3E}">
        <p14:creationId xmlns:p14="http://schemas.microsoft.com/office/powerpoint/2010/main" val="64444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COINS">
  <a:themeElements>
    <a:clrScheme name="COINS 11">
      <a:dk1>
        <a:srgbClr val="333300"/>
      </a:dk1>
      <a:lt1>
        <a:srgbClr val="C0C0C0"/>
      </a:lt1>
      <a:dk2>
        <a:srgbClr val="FFFF66"/>
      </a:dk2>
      <a:lt2>
        <a:srgbClr val="FFCC99"/>
      </a:lt2>
      <a:accent1>
        <a:srgbClr val="CC9900"/>
      </a:accent1>
      <a:accent2>
        <a:srgbClr val="669900"/>
      </a:accent2>
      <a:accent3>
        <a:srgbClr val="DCDCDC"/>
      </a:accent3>
      <a:accent4>
        <a:srgbClr val="2A2A00"/>
      </a:accent4>
      <a:accent5>
        <a:srgbClr val="E2CAAA"/>
      </a:accent5>
      <a:accent6>
        <a:srgbClr val="5C8A00"/>
      </a:accent6>
      <a:hlink>
        <a:srgbClr val="663300"/>
      </a:hlink>
      <a:folHlink>
        <a:srgbClr val="CCCCCC"/>
      </a:folHlink>
    </a:clrScheme>
    <a:fontScheme name="COI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INS 1">
        <a:dk1>
          <a:srgbClr val="5F5F5F"/>
        </a:dk1>
        <a:lt1>
          <a:srgbClr val="FFCC66"/>
        </a:lt1>
        <a:dk2>
          <a:srgbClr val="000000"/>
        </a:dk2>
        <a:lt2>
          <a:srgbClr val="999933"/>
        </a:lt2>
        <a:accent1>
          <a:srgbClr val="CC9900"/>
        </a:accent1>
        <a:accent2>
          <a:srgbClr val="669900"/>
        </a:accent2>
        <a:accent3>
          <a:srgbClr val="AAAAAA"/>
        </a:accent3>
        <a:accent4>
          <a:srgbClr val="DAAE56"/>
        </a:accent4>
        <a:accent5>
          <a:srgbClr val="E2CAAA"/>
        </a:accent5>
        <a:accent6>
          <a:srgbClr val="5C8A00"/>
        </a:accent6>
        <a:hlink>
          <a:srgbClr val="CC0000"/>
        </a:hlink>
        <a:folHlink>
          <a:srgbClr val="CC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INS 2">
        <a:dk1>
          <a:srgbClr val="000000"/>
        </a:dk1>
        <a:lt1>
          <a:srgbClr val="DDDDDD"/>
        </a:lt1>
        <a:dk2>
          <a:srgbClr val="9FAC93"/>
        </a:dk2>
        <a:lt2>
          <a:srgbClr val="FFFFCC"/>
        </a:lt2>
        <a:accent1>
          <a:srgbClr val="666633"/>
        </a:accent1>
        <a:accent2>
          <a:srgbClr val="009999"/>
        </a:accent2>
        <a:accent3>
          <a:srgbClr val="CDD2C8"/>
        </a:accent3>
        <a:accent4>
          <a:srgbClr val="BDBDBD"/>
        </a:accent4>
        <a:accent5>
          <a:srgbClr val="B8B8AD"/>
        </a:accent5>
        <a:accent6>
          <a:srgbClr val="008A8A"/>
        </a:accent6>
        <a:hlink>
          <a:srgbClr val="FF99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INS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FFFFFF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8B8B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INS 4">
        <a:dk1>
          <a:srgbClr val="000000"/>
        </a:dk1>
        <a:lt1>
          <a:srgbClr val="FFFFCC"/>
        </a:lt1>
        <a:dk2>
          <a:srgbClr val="660033"/>
        </a:dk2>
        <a:lt2>
          <a:srgbClr val="FFCCCC"/>
        </a:lt2>
        <a:accent1>
          <a:srgbClr val="BA899A"/>
        </a:accent1>
        <a:accent2>
          <a:srgbClr val="009999"/>
        </a:accent2>
        <a:accent3>
          <a:srgbClr val="B8AAAD"/>
        </a:accent3>
        <a:accent4>
          <a:srgbClr val="DADAAE"/>
        </a:accent4>
        <a:accent5>
          <a:srgbClr val="D9C4CA"/>
        </a:accent5>
        <a:accent6>
          <a:srgbClr val="008A8A"/>
        </a:accent6>
        <a:hlink>
          <a:srgbClr val="CC0066"/>
        </a:hlink>
        <a:folHlink>
          <a:srgbClr val="CC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INS 5">
        <a:dk1>
          <a:srgbClr val="000000"/>
        </a:dk1>
        <a:lt1>
          <a:srgbClr val="F8F8F8"/>
        </a:lt1>
        <a:dk2>
          <a:srgbClr val="003366"/>
        </a:dk2>
        <a:lt2>
          <a:srgbClr val="CCCC00"/>
        </a:lt2>
        <a:accent1>
          <a:srgbClr val="0099FF"/>
        </a:accent1>
        <a:accent2>
          <a:srgbClr val="669900"/>
        </a:accent2>
        <a:accent3>
          <a:srgbClr val="AAADB8"/>
        </a:accent3>
        <a:accent4>
          <a:srgbClr val="D4D4D4"/>
        </a:accent4>
        <a:accent5>
          <a:srgbClr val="AACAFF"/>
        </a:accent5>
        <a:accent6>
          <a:srgbClr val="5C8A00"/>
        </a:accent6>
        <a:hlink>
          <a:srgbClr val="CC0000"/>
        </a:hlink>
        <a:folHlink>
          <a:srgbClr val="CC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INS 6">
        <a:dk1>
          <a:srgbClr val="663300"/>
        </a:dk1>
        <a:lt1>
          <a:srgbClr val="D9E8F3"/>
        </a:lt1>
        <a:dk2>
          <a:srgbClr val="999933"/>
        </a:dk2>
        <a:lt2>
          <a:srgbClr val="5F5F5F"/>
        </a:lt2>
        <a:accent1>
          <a:srgbClr val="CBB480"/>
        </a:accent1>
        <a:accent2>
          <a:srgbClr val="99CCFF"/>
        </a:accent2>
        <a:accent3>
          <a:srgbClr val="E9F2F8"/>
        </a:accent3>
        <a:accent4>
          <a:srgbClr val="562A00"/>
        </a:accent4>
        <a:accent5>
          <a:srgbClr val="E2D6C0"/>
        </a:accent5>
        <a:accent6>
          <a:srgbClr val="8AB9E7"/>
        </a:accent6>
        <a:hlink>
          <a:srgbClr val="FFCC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INS 7">
        <a:dk1>
          <a:srgbClr val="FFCC99"/>
        </a:dk1>
        <a:lt1>
          <a:srgbClr val="FFFFCC"/>
        </a:lt1>
        <a:dk2>
          <a:srgbClr val="C0C0C0"/>
        </a:dk2>
        <a:lt2>
          <a:srgbClr val="FFFF66"/>
        </a:lt2>
        <a:accent1>
          <a:srgbClr val="CC9900"/>
        </a:accent1>
        <a:accent2>
          <a:srgbClr val="669900"/>
        </a:accent2>
        <a:accent3>
          <a:srgbClr val="DCDCDC"/>
        </a:accent3>
        <a:accent4>
          <a:srgbClr val="DADAAE"/>
        </a:accent4>
        <a:accent5>
          <a:srgbClr val="E2CAAA"/>
        </a:accent5>
        <a:accent6>
          <a:srgbClr val="5C8A00"/>
        </a:accent6>
        <a:hlink>
          <a:srgbClr val="CCFF33"/>
        </a:hlink>
        <a:folHlink>
          <a:srgbClr val="CC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INS 8">
        <a:dk1>
          <a:srgbClr val="333300"/>
        </a:dk1>
        <a:lt1>
          <a:srgbClr val="C0C0C0"/>
        </a:lt1>
        <a:dk2>
          <a:srgbClr val="FFFF66"/>
        </a:dk2>
        <a:lt2>
          <a:srgbClr val="FFCC99"/>
        </a:lt2>
        <a:accent1>
          <a:srgbClr val="CC9900"/>
        </a:accent1>
        <a:accent2>
          <a:srgbClr val="669900"/>
        </a:accent2>
        <a:accent3>
          <a:srgbClr val="DCDCDC"/>
        </a:accent3>
        <a:accent4>
          <a:srgbClr val="2A2A00"/>
        </a:accent4>
        <a:accent5>
          <a:srgbClr val="E2CAAA"/>
        </a:accent5>
        <a:accent6>
          <a:srgbClr val="5C8A00"/>
        </a:accent6>
        <a:hlink>
          <a:srgbClr val="CCFF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INS 9">
        <a:dk1>
          <a:srgbClr val="663300"/>
        </a:dk1>
        <a:lt1>
          <a:srgbClr val="C0C0C0"/>
        </a:lt1>
        <a:dk2>
          <a:srgbClr val="FFFF66"/>
        </a:dk2>
        <a:lt2>
          <a:srgbClr val="FFCC99"/>
        </a:lt2>
        <a:accent1>
          <a:srgbClr val="CC9900"/>
        </a:accent1>
        <a:accent2>
          <a:srgbClr val="669900"/>
        </a:accent2>
        <a:accent3>
          <a:srgbClr val="DCDCDC"/>
        </a:accent3>
        <a:accent4>
          <a:srgbClr val="562A00"/>
        </a:accent4>
        <a:accent5>
          <a:srgbClr val="E2CAAA"/>
        </a:accent5>
        <a:accent6>
          <a:srgbClr val="5C8A00"/>
        </a:accent6>
        <a:hlink>
          <a:srgbClr val="CCFF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INS 10">
        <a:dk1>
          <a:srgbClr val="FFCC99"/>
        </a:dk1>
        <a:lt1>
          <a:srgbClr val="FFFF99"/>
        </a:lt1>
        <a:dk2>
          <a:srgbClr val="C0C0C0"/>
        </a:dk2>
        <a:lt2>
          <a:srgbClr val="FFFF66"/>
        </a:lt2>
        <a:accent1>
          <a:srgbClr val="CC9900"/>
        </a:accent1>
        <a:accent2>
          <a:srgbClr val="669900"/>
        </a:accent2>
        <a:accent3>
          <a:srgbClr val="DCDCDC"/>
        </a:accent3>
        <a:accent4>
          <a:srgbClr val="DADA82"/>
        </a:accent4>
        <a:accent5>
          <a:srgbClr val="E2CAAA"/>
        </a:accent5>
        <a:accent6>
          <a:srgbClr val="5C8A00"/>
        </a:accent6>
        <a:hlink>
          <a:srgbClr val="CCFF33"/>
        </a:hlink>
        <a:folHlink>
          <a:srgbClr val="CC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INS 11">
        <a:dk1>
          <a:srgbClr val="333300"/>
        </a:dk1>
        <a:lt1>
          <a:srgbClr val="C0C0C0"/>
        </a:lt1>
        <a:dk2>
          <a:srgbClr val="FFFF66"/>
        </a:dk2>
        <a:lt2>
          <a:srgbClr val="FFCC99"/>
        </a:lt2>
        <a:accent1>
          <a:srgbClr val="CC9900"/>
        </a:accent1>
        <a:accent2>
          <a:srgbClr val="669900"/>
        </a:accent2>
        <a:accent3>
          <a:srgbClr val="DCDCDC"/>
        </a:accent3>
        <a:accent4>
          <a:srgbClr val="2A2A00"/>
        </a:accent4>
        <a:accent5>
          <a:srgbClr val="E2CAAA"/>
        </a:accent5>
        <a:accent6>
          <a:srgbClr val="5C8A00"/>
        </a:accent6>
        <a:hlink>
          <a:srgbClr val="663300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622</TotalTime>
  <Words>598</Words>
  <Application>Microsoft Office PowerPoint</Application>
  <PresentationFormat>Экран (4:3)</PresentationFormat>
  <Paragraphs>114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COINS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Ключики</dc:creator>
  <cp:lastModifiedBy>user</cp:lastModifiedBy>
  <cp:revision>111</cp:revision>
  <dcterms:created xsi:type="dcterms:W3CDTF">2017-01-26T20:10:29Z</dcterms:created>
  <dcterms:modified xsi:type="dcterms:W3CDTF">2020-10-05T07:45:05Z</dcterms:modified>
</cp:coreProperties>
</file>