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nlinetestpad.com/ru/crossword/104759-filvord-po-finansovoj-gramotnosti-po-teme-strakhov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fWKVCCGsdS0&amp;feature=emb_logo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6797" y="4653136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рок финансовой грамотности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kumimoji="0"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ля обучающихся 8-9 класса с ОВЗ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63484" y="2564904"/>
            <a:ext cx="4788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От каких невзгод убережёт</a:t>
            </a:r>
          </a:p>
          <a:p>
            <a:pPr algn="r"/>
            <a:r>
              <a:rPr lang="ru-RU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</a:t>
            </a:r>
            <a:r>
              <a:rPr lang="ru-RU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трахование? 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235496" y="6237311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/>
              <a:t>Авдеева Валентина,  учитель русского языка и литературы</a:t>
            </a:r>
          </a:p>
          <a:p>
            <a:pPr algn="r"/>
            <a:r>
              <a:rPr lang="ru-RU" sz="900" dirty="0"/>
              <a:t>Болтачева Ирина Анатольевна, учитель профильного труда </a:t>
            </a:r>
          </a:p>
          <a:p>
            <a:pPr algn="r"/>
            <a:r>
              <a:rPr lang="ru-RU" sz="900" dirty="0" err="1"/>
              <a:t>Питкина</a:t>
            </a:r>
            <a:r>
              <a:rPr lang="ru-RU" sz="900" dirty="0"/>
              <a:t> Марина Геннадьевна, заместитель директора по УВР</a:t>
            </a: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 smtClean="0"/>
              <a:t>5 этап урока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051720" y="980728"/>
            <a:ext cx="6563072" cy="720080"/>
          </a:xfrm>
        </p:spPr>
        <p:txBody>
          <a:bodyPr/>
          <a:lstStyle/>
          <a:p>
            <a:r>
              <a:rPr lang="ru-RU" sz="2400" b="1" dirty="0"/>
              <a:t>Физкультминутка</a:t>
            </a:r>
            <a:r>
              <a:rPr lang="ru-RU" dirty="0"/>
              <a:t> </a:t>
            </a:r>
            <a:endParaRPr lang="ru-RU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71740" y="1772816"/>
            <a:ext cx="7200800" cy="1008112"/>
          </a:xfrm>
        </p:spPr>
        <p:txBody>
          <a:bodyPr/>
          <a:lstStyle/>
          <a:p>
            <a:r>
              <a:rPr lang="ru-RU" sz="2800" dirty="0"/>
              <a:t>Задание: кто быстрее соотнесет </a:t>
            </a:r>
            <a:r>
              <a:rPr lang="ru-RU" sz="2800" dirty="0" smtClean="0"/>
              <a:t>цифры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с буквами и прочитает фразу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Страховка спасет от беды»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194956"/>
            <a:ext cx="4508014" cy="36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60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/>
              <a:t>6</a:t>
            </a:r>
            <a:r>
              <a:rPr lang="ru-RU" altLang="ko-KR" dirty="0" smtClean="0"/>
              <a:t> этап урока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16773" y="1196752"/>
            <a:ext cx="6563072" cy="720080"/>
          </a:xfrm>
        </p:spPr>
        <p:txBody>
          <a:bodyPr/>
          <a:lstStyle/>
          <a:p>
            <a:r>
              <a:rPr lang="ru-RU" b="1" dirty="0" smtClean="0"/>
              <a:t>Закрепление </a:t>
            </a:r>
            <a:r>
              <a:rPr lang="ru-RU" b="1" dirty="0"/>
              <a:t>изученного материала </a:t>
            </a:r>
          </a:p>
          <a:p>
            <a:endParaRPr lang="ru-RU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47664" y="1700808"/>
            <a:ext cx="7344816" cy="1008112"/>
          </a:xfrm>
        </p:spPr>
        <p:txBody>
          <a:bodyPr/>
          <a:lstStyle/>
          <a:p>
            <a:r>
              <a:rPr lang="ru-RU" sz="2800" dirty="0" err="1"/>
              <a:t>Ф</a:t>
            </a:r>
            <a:r>
              <a:rPr lang="ru-RU" sz="2800" dirty="0" err="1" smtClean="0"/>
              <a:t>илворд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 </a:t>
            </a:r>
            <a:r>
              <a:rPr lang="ru-RU" sz="2800" dirty="0"/>
              <a:t>помощью платформы  </a:t>
            </a:r>
            <a:r>
              <a:rPr lang="en-US" sz="2800" dirty="0"/>
              <a:t>Online Test Pad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961" t="12695" r="31369" b="26758"/>
          <a:stretch>
            <a:fillRect/>
          </a:stretch>
        </p:blipFill>
        <p:spPr bwMode="auto">
          <a:xfrm>
            <a:off x="1857356" y="2928934"/>
            <a:ext cx="6929486" cy="364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3258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/>
              <a:t>7</a:t>
            </a:r>
            <a:r>
              <a:rPr lang="ru-RU" altLang="ko-KR" dirty="0" smtClean="0"/>
              <a:t> этап урока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16773" y="1196752"/>
            <a:ext cx="6563072" cy="720080"/>
          </a:xfrm>
        </p:spPr>
        <p:txBody>
          <a:bodyPr/>
          <a:lstStyle/>
          <a:p>
            <a:r>
              <a:rPr lang="ru-RU" b="1" dirty="0" smtClean="0"/>
              <a:t>Подведение </a:t>
            </a:r>
            <a:r>
              <a:rPr lang="ru-RU" b="1" dirty="0"/>
              <a:t>итогов учебного </a:t>
            </a:r>
            <a:r>
              <a:rPr lang="ru-RU" b="1" dirty="0" smtClean="0"/>
              <a:t>занятия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47664" y="1700808"/>
            <a:ext cx="7344816" cy="1368152"/>
          </a:xfrm>
        </p:spPr>
        <p:txBody>
          <a:bodyPr/>
          <a:lstStyle/>
          <a:p>
            <a:r>
              <a:rPr lang="ru-RU" sz="2800" dirty="0"/>
              <a:t>Просмотр </a:t>
            </a:r>
            <a:r>
              <a:rPr lang="ru-RU" sz="2800" dirty="0" smtClean="0"/>
              <a:t>и обсуждение мультфильма 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На всякий случай – </a:t>
            </a:r>
            <a:r>
              <a:rPr lang="ru-RU" sz="2800" dirty="0" err="1"/>
              <a:t>Смешарики</a:t>
            </a:r>
            <a:r>
              <a:rPr lang="ru-RU" sz="2800" dirty="0"/>
              <a:t> 2 </a:t>
            </a:r>
            <a:r>
              <a:rPr lang="en-US" sz="2800" dirty="0"/>
              <a:t>D</a:t>
            </a:r>
            <a:r>
              <a:rPr lang="ru-RU" sz="2800" dirty="0"/>
              <a:t>»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Азбука финансовой грамотности»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3" t="15798" r="30835" b="18482"/>
          <a:stretch/>
        </p:blipFill>
        <p:spPr bwMode="auto">
          <a:xfrm>
            <a:off x="2771800" y="3429000"/>
            <a:ext cx="501777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412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/>
              <a:t>8</a:t>
            </a:r>
            <a:r>
              <a:rPr lang="ru-RU" altLang="ko-KR" dirty="0" smtClean="0"/>
              <a:t> этап урока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16773" y="1196752"/>
            <a:ext cx="6563072" cy="720080"/>
          </a:xfrm>
        </p:spPr>
        <p:txBody>
          <a:bodyPr/>
          <a:lstStyle/>
          <a:p>
            <a:r>
              <a:rPr lang="ru-RU" b="1" dirty="0" smtClean="0"/>
              <a:t>Рефлексия 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38516" y="1844824"/>
            <a:ext cx="7596336" cy="648072"/>
          </a:xfrm>
        </p:spPr>
        <p:txBody>
          <a:bodyPr/>
          <a:lstStyle/>
          <a:p>
            <a:r>
              <a:rPr lang="ru-RU" sz="2800" dirty="0" smtClean="0"/>
              <a:t>Выбери </a:t>
            </a:r>
            <a:r>
              <a:rPr lang="ru-RU" sz="2800" dirty="0"/>
              <a:t>самый важный вид страхования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3477812"/>
              </p:ext>
            </p:extLst>
          </p:nvPr>
        </p:nvGraphicFramePr>
        <p:xfrm>
          <a:off x="1763688" y="2852936"/>
          <a:ext cx="7200800" cy="2621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446450">
                <a:tc>
                  <a:txBody>
                    <a:bodyPr/>
                    <a:lstStyle/>
                    <a:p>
                      <a:pPr lvl="0" algn="ctr"/>
                      <a:endParaRPr lang="ru-RU" sz="1600" kern="120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</a:t>
                      </a:r>
                    </a:p>
                    <a:p>
                      <a:pPr lvl="0" algn="ctr"/>
                      <a:r>
                        <a:rPr lang="ru-RU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жизни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медицинское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ru-RU" sz="1600" kern="120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</a:t>
                      </a:r>
                    </a:p>
                    <a:p>
                      <a:pPr lvl="0" algn="ctr"/>
                      <a:r>
                        <a:rPr lang="ru-RU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транспорта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недвижимости</a:t>
                      </a:r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от несчастных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случаев и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 </a:t>
                      </a:r>
                    </a:p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 </a:t>
                      </a:r>
                    </a:p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туристов</a:t>
                      </a:r>
                    </a:p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грузов</a:t>
                      </a:r>
                    </a:p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496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 smtClean="0"/>
              <a:t>Общие сведения урока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1268760"/>
            <a:ext cx="8424936" cy="4392488"/>
          </a:xfrm>
        </p:spPr>
        <p:txBody>
          <a:bodyPr/>
          <a:lstStyle/>
          <a:p>
            <a:r>
              <a:rPr lang="ru-RU" sz="2400" b="1" dirty="0"/>
              <a:t>Тип урока</a:t>
            </a:r>
            <a:r>
              <a:rPr lang="ru-RU" sz="2400" dirty="0"/>
              <a:t>: комбинированный урок</a:t>
            </a:r>
          </a:p>
          <a:p>
            <a:r>
              <a:rPr lang="ru-RU" sz="2400" b="1" dirty="0"/>
              <a:t>Форма обучения</a:t>
            </a:r>
            <a:r>
              <a:rPr lang="ru-RU" sz="2400" dirty="0"/>
              <a:t>: индивидуальные, </a:t>
            </a:r>
            <a:r>
              <a:rPr lang="ru-RU" sz="2400" dirty="0" smtClean="0"/>
              <a:t>групповые,</a:t>
            </a:r>
          </a:p>
          <a:p>
            <a:r>
              <a:rPr lang="ru-RU" sz="2400" dirty="0" smtClean="0"/>
              <a:t>фронтальные</a:t>
            </a:r>
            <a:endParaRPr lang="ru-RU" sz="2400" dirty="0"/>
          </a:p>
          <a:p>
            <a:r>
              <a:rPr lang="ru-RU" sz="2400" b="1" dirty="0"/>
              <a:t>Дидактические средства на уроке</a:t>
            </a:r>
            <a:r>
              <a:rPr lang="ru-RU" sz="2400" dirty="0"/>
              <a:t>: задачи, карточки для самостоятельной </a:t>
            </a:r>
            <a:r>
              <a:rPr lang="ru-RU" sz="2400" dirty="0" smtClean="0"/>
              <a:t>работы, </a:t>
            </a:r>
            <a:r>
              <a:rPr lang="ru-RU" sz="2400" dirty="0" err="1" smtClean="0"/>
              <a:t>филворд</a:t>
            </a:r>
            <a:r>
              <a:rPr lang="ru-RU" sz="2400" dirty="0" smtClean="0"/>
              <a:t>, выполненный с помощью платформы  </a:t>
            </a:r>
            <a:r>
              <a:rPr lang="en-US" sz="2400" dirty="0" smtClean="0"/>
              <a:t>Online Test Pad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b="1" dirty="0"/>
              <a:t>Межпредметные связи</a:t>
            </a:r>
            <a:r>
              <a:rPr lang="ru-RU" sz="2400" dirty="0"/>
              <a:t>:  учебные дисциплины: </a:t>
            </a:r>
            <a:r>
              <a:rPr lang="ru-RU" sz="2400" dirty="0" smtClean="0"/>
              <a:t>          математика</a:t>
            </a:r>
            <a:r>
              <a:rPr lang="ru-RU" sz="2400" dirty="0"/>
              <a:t>, обществознание</a:t>
            </a:r>
          </a:p>
          <a:p>
            <a:r>
              <a:rPr lang="ru-RU" sz="2400" b="1" dirty="0"/>
              <a:t>Оборудование:</a:t>
            </a:r>
            <a:r>
              <a:rPr lang="ru-RU" sz="2400" dirty="0"/>
              <a:t> персональный компьютер, проектор, </a:t>
            </a:r>
            <a:r>
              <a:rPr lang="ru-RU" sz="2400" dirty="0" smtClean="0"/>
              <a:t> интерактивная </a:t>
            </a:r>
            <a:r>
              <a:rPr lang="ru-RU" sz="2400" dirty="0"/>
              <a:t>доска, раздаточный </a:t>
            </a:r>
            <a:r>
              <a:rPr lang="ru-RU" sz="2400" dirty="0" smtClean="0"/>
              <a:t>материал, телефон для учащихся </a:t>
            </a:r>
            <a:endParaRPr lang="ru-RU" sz="2400" dirty="0"/>
          </a:p>
          <a:p>
            <a:r>
              <a:rPr lang="ru-RU" sz="2400" b="1" dirty="0"/>
              <a:t>Основные понятия</a:t>
            </a:r>
            <a:r>
              <a:rPr lang="ru-RU" sz="2400" dirty="0"/>
              <a:t>: </a:t>
            </a:r>
            <a:r>
              <a:rPr lang="ru-RU" sz="2400" dirty="0" smtClean="0"/>
              <a:t>обязательное и добровольное     страхование</a:t>
            </a:r>
            <a:r>
              <a:rPr lang="ru-RU" sz="2400" dirty="0"/>
              <a:t>, имущественное и личное </a:t>
            </a:r>
            <a:r>
              <a:rPr lang="ru-RU" sz="2400" dirty="0" smtClean="0"/>
              <a:t>страхование.</a:t>
            </a:r>
            <a:endParaRPr lang="ru-RU" sz="2400" dirty="0"/>
          </a:p>
          <a:p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778"/>
            <a:ext cx="8820472" cy="1069514"/>
          </a:xfrm>
        </p:spPr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xmlns="" val="3305902470"/>
              </p:ext>
            </p:extLst>
          </p:nvPr>
        </p:nvGraphicFramePr>
        <p:xfrm>
          <a:off x="323527" y="1340768"/>
          <a:ext cx="8712966" cy="54722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4322"/>
                <a:gridCol w="2904322"/>
                <a:gridCol w="2904322"/>
              </a:tblGrid>
              <a:tr h="193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образовательная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развивающая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воспитательные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</a:tr>
              <a:tr h="13505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дать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общую характеристику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понятия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«страхование», 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определить функции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рассмотреть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и виды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страхования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-развивать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самостоятельность в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способа, условий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решении задач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-пробудить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чувства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сопричастности учащихся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жизненным ситуациям людей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</a:tr>
              <a:tr h="773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-определить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потребности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личной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-учить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анализировать ответы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товарищей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понимать свои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-создать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атмосферу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коллективного поиска,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радости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преодоления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трудностей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</a:tr>
              <a:tr h="961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-приблизить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самостоятельному решению финансовых задач и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проблемных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-развивать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интерес к теме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грамотности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-содействовать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ходе урока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формированию понятий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грамотности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</a:tr>
              <a:tr h="154642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подвести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выводу, что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это способ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удовлетворения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потребности в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-развивать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деловитость,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предприимчивость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настойчивость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046" marR="510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-дать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почувствовать, увидеть, что решая и выполняя всё более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сложные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и упражнения,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они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продвигаются в своём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интеллектуальном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профессиональном и волевом развитии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46" marR="510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27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778"/>
            <a:ext cx="8964488" cy="1069514"/>
          </a:xfrm>
        </p:spPr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Личностные результаты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51520" y="1988840"/>
            <a:ext cx="8568952" cy="3600400"/>
          </a:xfrm>
        </p:spPr>
        <p:txBody>
          <a:bodyPr/>
          <a:lstStyle/>
          <a:p>
            <a:r>
              <a:rPr lang="ru-RU" sz="1800" dirty="0" smtClean="0"/>
              <a:t>- осознание </a:t>
            </a:r>
            <a:r>
              <a:rPr lang="ru-RU" sz="1800" dirty="0"/>
              <a:t>себя как </a:t>
            </a:r>
            <a:r>
              <a:rPr lang="ru-RU" sz="1800" dirty="0">
                <a:solidFill>
                  <a:srgbClr val="00B050"/>
                </a:solidFill>
              </a:rPr>
              <a:t>члена семьи, общества и государства</a:t>
            </a:r>
            <a:r>
              <a:rPr lang="ru-RU" sz="1800" dirty="0"/>
              <a:t>; понимание </a:t>
            </a:r>
            <a:r>
              <a:rPr lang="ru-RU" sz="1800" dirty="0" smtClean="0"/>
              <a:t>     экономических           проблем </a:t>
            </a:r>
            <a:r>
              <a:rPr lang="ru-RU" sz="1800" dirty="0"/>
              <a:t>семьи и участие в их обсуждении; </a:t>
            </a:r>
            <a:r>
              <a:rPr lang="ru-RU" sz="1800" dirty="0" smtClean="0"/>
              <a:t>                понимание </a:t>
            </a:r>
            <a:r>
              <a:rPr lang="ru-RU" sz="1800" dirty="0"/>
              <a:t>финансовых связей семьи и </a:t>
            </a:r>
            <a:r>
              <a:rPr lang="ru-RU" sz="1800" dirty="0" smtClean="0"/>
              <a:t>государства</a:t>
            </a:r>
            <a:r>
              <a:rPr lang="ru-RU" sz="1800" dirty="0"/>
              <a:t>;</a:t>
            </a:r>
          </a:p>
          <a:p>
            <a:r>
              <a:rPr lang="ru-RU" sz="1800" dirty="0" smtClean="0"/>
              <a:t>- овладение </a:t>
            </a:r>
            <a:r>
              <a:rPr lang="ru-RU" sz="1800" dirty="0"/>
              <a:t>начальными навыками адаптации в мире финансовых </a:t>
            </a:r>
            <a:r>
              <a:rPr lang="ru-RU" sz="1800" dirty="0" smtClean="0"/>
              <a:t>            отношений</a:t>
            </a:r>
            <a:r>
              <a:rPr lang="ru-RU" sz="1800" dirty="0"/>
              <a:t>: </a:t>
            </a:r>
            <a:endParaRPr lang="ru-RU" sz="1800" dirty="0" smtClean="0"/>
          </a:p>
          <a:p>
            <a:r>
              <a:rPr lang="ru-RU" sz="1800" dirty="0" smtClean="0"/>
              <a:t>- сопоставление </a:t>
            </a:r>
            <a:r>
              <a:rPr lang="ru-RU" sz="1800" dirty="0">
                <a:solidFill>
                  <a:srgbClr val="00B050"/>
                </a:solidFill>
              </a:rPr>
              <a:t>доходов и расходов</a:t>
            </a:r>
            <a:r>
              <a:rPr lang="ru-RU" sz="1800" dirty="0"/>
              <a:t>, расчёт процентов, сопоставление </a:t>
            </a:r>
            <a:r>
              <a:rPr lang="ru-RU" sz="1800" dirty="0" smtClean="0"/>
              <a:t>      доходности </a:t>
            </a:r>
            <a:r>
              <a:rPr lang="ru-RU" sz="1800" dirty="0"/>
              <a:t>вложений на простых примерах;</a:t>
            </a:r>
          </a:p>
          <a:p>
            <a:r>
              <a:rPr lang="ru-RU" sz="1800" dirty="0" smtClean="0"/>
              <a:t>- развитие </a:t>
            </a:r>
            <a:r>
              <a:rPr lang="ru-RU" sz="1800" dirty="0"/>
              <a:t>самостоятельности и личной ответственности за свои поступки; планирование </a:t>
            </a:r>
            <a:r>
              <a:rPr lang="ru-RU" sz="1800" dirty="0">
                <a:solidFill>
                  <a:srgbClr val="00B050"/>
                </a:solidFill>
              </a:rPr>
              <a:t>собственного бюджета</a:t>
            </a:r>
            <a:r>
              <a:rPr lang="ru-RU" sz="1800" dirty="0"/>
              <a:t>, предложение вариантов </a:t>
            </a:r>
            <a:r>
              <a:rPr lang="ru-RU" sz="1800" dirty="0" smtClean="0"/>
              <a:t>                   собственного </a:t>
            </a:r>
            <a:r>
              <a:rPr lang="ru-RU" sz="1800" dirty="0"/>
              <a:t>заработка;</a:t>
            </a:r>
          </a:p>
          <a:p>
            <a:r>
              <a:rPr lang="ru-RU" sz="1800" dirty="0" smtClean="0"/>
              <a:t>- развитие </a:t>
            </a:r>
            <a:r>
              <a:rPr lang="ru-RU" sz="1800" dirty="0"/>
              <a:t>навыков </a:t>
            </a:r>
            <a:r>
              <a:rPr lang="ru-RU" sz="1800" dirty="0">
                <a:solidFill>
                  <a:srgbClr val="00B050"/>
                </a:solidFill>
              </a:rPr>
              <a:t>сотрудничества с взрослыми и сверстниками </a:t>
            </a:r>
            <a:r>
              <a:rPr lang="ru-RU" sz="1800" dirty="0"/>
              <a:t>в разных игровых и </a:t>
            </a:r>
            <a:r>
              <a:rPr lang="ru-RU" sz="1800" dirty="0" smtClean="0"/>
              <a:t> реальных </a:t>
            </a:r>
            <a:r>
              <a:rPr lang="ru-RU" sz="1800" dirty="0"/>
              <a:t>экономических ситуациях; участие в принятии </a:t>
            </a:r>
            <a:r>
              <a:rPr lang="ru-RU" sz="1800" dirty="0" smtClean="0"/>
              <a:t>             решений </a:t>
            </a:r>
            <a:r>
              <a:rPr lang="ru-RU" sz="1800" dirty="0"/>
              <a:t>о семейном бюджете;</a:t>
            </a:r>
          </a:p>
          <a:p>
            <a:r>
              <a:rPr lang="ru-RU" sz="1800" dirty="0" smtClean="0"/>
              <a:t>- сформированность </a:t>
            </a:r>
            <a:r>
              <a:rPr lang="ru-RU" sz="1800" dirty="0">
                <a:solidFill>
                  <a:srgbClr val="00B050"/>
                </a:solidFill>
              </a:rPr>
              <a:t>ответственности</a:t>
            </a:r>
            <a:r>
              <a:rPr lang="ru-RU" sz="1800" dirty="0"/>
              <a:t> за принятие решений в сфере </a:t>
            </a:r>
            <a:r>
              <a:rPr lang="ru-RU" sz="1800" dirty="0" smtClean="0"/>
              <a:t>          личных финансов.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36157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778"/>
            <a:ext cx="8964488" cy="1069514"/>
          </a:xfrm>
        </p:spPr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60648"/>
          </a:xfrm>
        </p:spPr>
        <p:txBody>
          <a:bodyPr/>
          <a:lstStyle/>
          <a:p>
            <a:r>
              <a:rPr lang="ru-RU" dirty="0" smtClean="0"/>
              <a:t>Предметные результаты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51520" y="1700808"/>
            <a:ext cx="8640960" cy="3600400"/>
          </a:xfrm>
        </p:spPr>
        <p:txBody>
          <a:bodyPr/>
          <a:lstStyle/>
          <a:p>
            <a:r>
              <a:rPr lang="ru-RU" sz="1800" dirty="0" smtClean="0"/>
              <a:t>−понимание </a:t>
            </a:r>
            <a:r>
              <a:rPr lang="ru-RU" sz="1800" dirty="0"/>
              <a:t>основных принципов экономической жизни общества: </a:t>
            </a:r>
            <a:r>
              <a:rPr lang="ru-RU" sz="1800" dirty="0" smtClean="0"/>
              <a:t>              представление </a:t>
            </a:r>
            <a:r>
              <a:rPr lang="ru-RU" sz="1800" dirty="0"/>
              <a:t>о роли денег в семье и обществе, о </a:t>
            </a:r>
            <a:r>
              <a:rPr lang="ru-RU" sz="1800" dirty="0">
                <a:solidFill>
                  <a:srgbClr val="00B050"/>
                </a:solidFill>
              </a:rPr>
              <a:t>причинах и </a:t>
            </a:r>
            <a:r>
              <a:rPr lang="ru-RU" sz="1800" dirty="0" smtClean="0">
                <a:solidFill>
                  <a:srgbClr val="00B050"/>
                </a:solidFill>
              </a:rPr>
              <a:t>                    последствиях </a:t>
            </a:r>
            <a:r>
              <a:rPr lang="ru-RU" sz="1800" dirty="0">
                <a:solidFill>
                  <a:srgbClr val="00B050"/>
                </a:solidFill>
              </a:rPr>
              <a:t>изменения </a:t>
            </a:r>
            <a:r>
              <a:rPr lang="ru-RU" sz="1800" dirty="0"/>
              <a:t>доходов и расходов семьи, о роли государства в </a:t>
            </a:r>
            <a:r>
              <a:rPr lang="ru-RU" sz="1800" dirty="0" smtClean="0"/>
              <a:t> экономике </a:t>
            </a:r>
            <a:r>
              <a:rPr lang="ru-RU" sz="1800" dirty="0"/>
              <a:t>семьи;</a:t>
            </a:r>
          </a:p>
          <a:p>
            <a:r>
              <a:rPr lang="ru-RU" sz="1800" dirty="0" smtClean="0"/>
              <a:t>−понимание </a:t>
            </a:r>
            <a:r>
              <a:rPr lang="ru-RU" sz="1800" dirty="0"/>
              <a:t>и правильное использование </a:t>
            </a:r>
            <a:r>
              <a:rPr lang="ru-RU" sz="1800" dirty="0">
                <a:solidFill>
                  <a:srgbClr val="00B050"/>
                </a:solidFill>
              </a:rPr>
              <a:t>экономических терминов</a:t>
            </a:r>
            <a:r>
              <a:rPr lang="ru-RU" sz="1800" dirty="0"/>
              <a:t>;</a:t>
            </a:r>
          </a:p>
          <a:p>
            <a:r>
              <a:rPr lang="ru-RU" sz="1800" dirty="0" smtClean="0"/>
              <a:t>−освоение </a:t>
            </a:r>
            <a:r>
              <a:rPr lang="ru-RU" sz="1800" dirty="0"/>
              <a:t>приёмов работы с экономической информацией, её </a:t>
            </a:r>
            <a:r>
              <a:rPr lang="ru-RU" sz="1800" dirty="0" err="1" smtClean="0"/>
              <a:t>осмыслениепроведение</a:t>
            </a:r>
            <a:r>
              <a:rPr lang="ru-RU" sz="1800" dirty="0" smtClean="0"/>
              <a:t> </a:t>
            </a:r>
            <a:r>
              <a:rPr lang="ru-RU" sz="1800" dirty="0"/>
              <a:t>простых </a:t>
            </a:r>
            <a:r>
              <a:rPr lang="ru-RU" sz="1800" dirty="0">
                <a:solidFill>
                  <a:srgbClr val="00B050"/>
                </a:solidFill>
              </a:rPr>
              <a:t>финансовых </a:t>
            </a:r>
            <a:r>
              <a:rPr lang="ru-RU" sz="1800" dirty="0" smtClean="0">
                <a:solidFill>
                  <a:srgbClr val="00B050"/>
                </a:solidFill>
              </a:rPr>
              <a:t>расчётов</a:t>
            </a:r>
            <a:endParaRPr lang="ru-RU" sz="1800" dirty="0"/>
          </a:p>
          <a:p>
            <a:r>
              <a:rPr lang="ru-RU" sz="1800" dirty="0" smtClean="0"/>
              <a:t>− приобретение </a:t>
            </a:r>
            <a:r>
              <a:rPr lang="ru-RU" sz="1800" dirty="0"/>
              <a:t>знаний и опыта применения полученных знаний и умений </a:t>
            </a:r>
            <a:r>
              <a:rPr lang="ru-RU" sz="1800" dirty="0" smtClean="0"/>
              <a:t> для </a:t>
            </a:r>
            <a:r>
              <a:rPr lang="ru-RU" sz="1800" dirty="0"/>
              <a:t>решения типичных задач в области </a:t>
            </a:r>
            <a:r>
              <a:rPr lang="ru-RU" sz="1800" dirty="0">
                <a:solidFill>
                  <a:srgbClr val="00B050"/>
                </a:solidFill>
              </a:rPr>
              <a:t>семейной экономики</a:t>
            </a:r>
            <a:r>
              <a:rPr lang="ru-RU" sz="1800" dirty="0"/>
              <a:t>: знание </a:t>
            </a:r>
            <a:r>
              <a:rPr lang="ru-RU" sz="1800" dirty="0" smtClean="0"/>
              <a:t>          источников </a:t>
            </a:r>
            <a:r>
              <a:rPr lang="ru-RU" sz="1800" dirty="0"/>
              <a:t>доходов и направлений расходов семьи и умение составлять </a:t>
            </a:r>
            <a:r>
              <a:rPr lang="ru-RU" sz="1800" dirty="0" smtClean="0"/>
              <a:t>   простой </a:t>
            </a:r>
            <a:r>
              <a:rPr lang="ru-RU" sz="1800" dirty="0"/>
              <a:t>семейный бюджет; </a:t>
            </a:r>
            <a:endParaRPr lang="ru-RU" sz="1800" dirty="0" smtClean="0"/>
          </a:p>
          <a:p>
            <a:r>
              <a:rPr lang="ru-RU" sz="1800" dirty="0" smtClean="0"/>
              <a:t>−развитие </a:t>
            </a:r>
            <a:r>
              <a:rPr lang="ru-RU" sz="1800" dirty="0"/>
              <a:t>способностей обучающихся делать необходимые выводы и </a:t>
            </a:r>
            <a:r>
              <a:rPr lang="ru-RU" sz="1800" dirty="0" smtClean="0"/>
              <a:t>       давать </a:t>
            </a:r>
            <a:r>
              <a:rPr lang="ru-RU" sz="1800" dirty="0"/>
              <a:t>обоснованные оценки экономических ситуаций; </a:t>
            </a:r>
            <a:r>
              <a:rPr lang="ru-RU" sz="1800" dirty="0">
                <a:solidFill>
                  <a:srgbClr val="00B050"/>
                </a:solidFill>
              </a:rPr>
              <a:t>определение</a:t>
            </a:r>
            <a:r>
              <a:rPr lang="ru-RU" sz="1800" dirty="0"/>
              <a:t> </a:t>
            </a:r>
            <a:r>
              <a:rPr lang="ru-RU" sz="1800" dirty="0" smtClean="0"/>
              <a:t>           элементарных </a:t>
            </a:r>
            <a:r>
              <a:rPr lang="ru-RU" sz="1800" dirty="0">
                <a:solidFill>
                  <a:srgbClr val="00B050"/>
                </a:solidFill>
              </a:rPr>
              <a:t>проблем</a:t>
            </a:r>
            <a:r>
              <a:rPr lang="ru-RU" sz="1800" dirty="0"/>
              <a:t> в области семейных финансов и нахождение путей их решения;</a:t>
            </a:r>
          </a:p>
          <a:p>
            <a:r>
              <a:rPr lang="ru-RU" sz="1800" dirty="0" smtClean="0"/>
              <a:t>−развитие </a:t>
            </a:r>
            <a:r>
              <a:rPr lang="ru-RU" sz="1800" dirty="0">
                <a:solidFill>
                  <a:srgbClr val="00B050"/>
                </a:solidFill>
              </a:rPr>
              <a:t>кругозора </a:t>
            </a:r>
            <a:r>
              <a:rPr lang="ru-RU" sz="1800" dirty="0"/>
              <a:t>в области экономической жизни общества.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046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 smtClean="0"/>
              <a:t>1 этап урока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0251" y="980728"/>
            <a:ext cx="6563072" cy="460648"/>
          </a:xfrm>
        </p:spPr>
        <p:txBody>
          <a:bodyPr/>
          <a:lstStyle/>
          <a:p>
            <a:pPr lvl="0"/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Организационный момент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835696" y="1700808"/>
            <a:ext cx="6110336" cy="1584176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Приветствует обучающихся и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настраивает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их на продуктивную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совместную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dirty="0"/>
              <a:t>	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428" y="3501008"/>
            <a:ext cx="4718417" cy="313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/>
              <a:t>2</a:t>
            </a:r>
            <a:r>
              <a:rPr lang="ru-RU" altLang="ko-KR" dirty="0" smtClean="0"/>
              <a:t> этап урока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16773" y="1196752"/>
            <a:ext cx="6563072" cy="460648"/>
          </a:xfrm>
        </p:spPr>
        <p:txBody>
          <a:bodyPr/>
          <a:lstStyle/>
          <a:p>
            <a:r>
              <a:rPr lang="ru-RU" b="1" dirty="0"/>
              <a:t>Актуализация субъектного опыта учащихся</a:t>
            </a:r>
          </a:p>
          <a:p>
            <a:r>
              <a:rPr lang="ru-RU" b="1" dirty="0"/>
              <a:t>Сообщение темы урока </a:t>
            </a:r>
            <a:endParaRPr lang="en-US" altLang="ko-KR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195736" y="2276872"/>
            <a:ext cx="6336704" cy="1584176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«Зонт безопасности»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фин грамотность\д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4987925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110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 smtClean="0"/>
              <a:t>3 этап урока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16773" y="1196752"/>
            <a:ext cx="6563072" cy="504056"/>
          </a:xfrm>
        </p:spPr>
        <p:txBody>
          <a:bodyPr/>
          <a:lstStyle/>
          <a:p>
            <a:r>
              <a:rPr lang="ru-RU" b="1" dirty="0"/>
              <a:t>Изучение новых знаний и способов </a:t>
            </a:r>
            <a:r>
              <a:rPr lang="ru-RU" b="1" dirty="0" smtClean="0"/>
              <a:t>деятельности</a:t>
            </a:r>
            <a:endParaRPr lang="ru-RU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47664" y="2060848"/>
            <a:ext cx="7200800" cy="1584176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Рассказ о том, что такое страхование,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виды с применением презентации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517" t="27361" r="21227" b="18110"/>
          <a:stretch>
            <a:fillRect/>
          </a:stretch>
        </p:blipFill>
        <p:spPr bwMode="auto">
          <a:xfrm>
            <a:off x="4071934" y="3429000"/>
            <a:ext cx="4286280" cy="310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8726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/>
              <a:t>4</a:t>
            </a:r>
            <a:r>
              <a:rPr lang="ru-RU" altLang="ko-KR" dirty="0" smtClean="0"/>
              <a:t> этап урока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16773" y="1196752"/>
            <a:ext cx="6563072" cy="720080"/>
          </a:xfrm>
        </p:spPr>
        <p:txBody>
          <a:bodyPr/>
          <a:lstStyle/>
          <a:p>
            <a:r>
              <a:rPr lang="ru-RU" b="1" dirty="0"/>
              <a:t>Первичная проверка понимания изученного;</a:t>
            </a:r>
          </a:p>
          <a:p>
            <a:r>
              <a:rPr lang="ru-RU" b="1" dirty="0"/>
              <a:t>применение изученного</a:t>
            </a:r>
          </a:p>
          <a:p>
            <a:endParaRPr lang="ru-RU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47664" y="2132856"/>
            <a:ext cx="7200800" cy="1008112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Решение  задач, обсуждение ситуаций</a:t>
            </a:r>
          </a:p>
          <a:p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40828" y="3212976"/>
            <a:ext cx="6840760" cy="2376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</a:t>
            </a:r>
            <a:r>
              <a:rPr lang="ru-R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Семья Ушаковых желает застраховать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квартиру.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Страховка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месяц стоит 72,6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рублей.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Сколько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надо заплатить в страховую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компанию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чтобы купить на год страховку?</a:t>
            </a:r>
          </a:p>
        </p:txBody>
      </p:sp>
    </p:spTree>
    <p:extLst>
      <p:ext uri="{BB962C8B-B14F-4D97-AF65-F5344CB8AC3E}">
        <p14:creationId xmlns:p14="http://schemas.microsoft.com/office/powerpoint/2010/main" xmlns="" val="156020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695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Слайд 1</vt:lpstr>
      <vt:lpstr> Общие сведения урока</vt:lpstr>
      <vt:lpstr>Цели урока</vt:lpstr>
      <vt:lpstr>Планируемые результаты</vt:lpstr>
      <vt:lpstr>Планируемые результаты</vt:lpstr>
      <vt:lpstr> 1 этап урока</vt:lpstr>
      <vt:lpstr> 2 этап урока</vt:lpstr>
      <vt:lpstr> 3 этап урока</vt:lpstr>
      <vt:lpstr> 4 этап урока</vt:lpstr>
      <vt:lpstr> 5 этап урока</vt:lpstr>
      <vt:lpstr> 6 этап урока</vt:lpstr>
      <vt:lpstr> 7 этап урока</vt:lpstr>
      <vt:lpstr> 8 этап урока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ИРИНА</cp:lastModifiedBy>
  <cp:revision>51</cp:revision>
  <dcterms:created xsi:type="dcterms:W3CDTF">2014-04-01T16:35:38Z</dcterms:created>
  <dcterms:modified xsi:type="dcterms:W3CDTF">2020-10-01T18:09:44Z</dcterms:modified>
</cp:coreProperties>
</file>