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1"/>
  </p:notesMasterIdLst>
  <p:sldIdLst>
    <p:sldId id="256" r:id="rId4"/>
    <p:sldId id="257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61" r:id="rId15"/>
    <p:sldId id="271" r:id="rId16"/>
    <p:sldId id="272" r:id="rId17"/>
    <p:sldId id="273" r:id="rId18"/>
    <p:sldId id="259" r:id="rId19"/>
    <p:sldId id="274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3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64B1C-9022-47AB-99D4-4782E9D65561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7B090-E200-4412-93F2-8E42780EFA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25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C63EB-0F32-4A4F-BF7F-A1E245867DF3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C63EB-0F32-4A4F-BF7F-A1E245867DF3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C63EB-0F32-4A4F-BF7F-A1E245867DF3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C63EB-0F32-4A4F-BF7F-A1E245867DF3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>
              <a:gd name="T0" fmla="*/ 0 w 5655"/>
              <a:gd name="T1" fmla="*/ 1 h 315"/>
              <a:gd name="T2" fmla="*/ 5546 w 5655"/>
              <a:gd name="T3" fmla="*/ 0 h 315"/>
              <a:gd name="T4" fmla="*/ 5655 w 5655"/>
              <a:gd name="T5" fmla="*/ 84 h 315"/>
              <a:gd name="T6" fmla="*/ 5649 w 5655"/>
              <a:gd name="T7" fmla="*/ 315 h 315"/>
              <a:gd name="T8" fmla="*/ 1 w 5655"/>
              <a:gd name="T9" fmla="*/ 314 h 315"/>
              <a:gd name="T10" fmla="*/ 0 w 5655"/>
              <a:gd name="T11" fmla="*/ 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>
                <a:gd name="T0" fmla="*/ 0 w 5446"/>
                <a:gd name="T1" fmla="*/ 0 h 590"/>
                <a:gd name="T2" fmla="*/ 5446 w 5446"/>
                <a:gd name="T3" fmla="*/ 0 h 590"/>
                <a:gd name="T4" fmla="*/ 5446 w 5446"/>
                <a:gd name="T5" fmla="*/ 312 h 590"/>
                <a:gd name="T6" fmla="*/ 5446 w 5446"/>
                <a:gd name="T7" fmla="*/ 451 h 590"/>
                <a:gd name="T8" fmla="*/ 1512 w 5446"/>
                <a:gd name="T9" fmla="*/ 443 h 590"/>
                <a:gd name="T10" fmla="*/ 1288 w 5446"/>
                <a:gd name="T11" fmla="*/ 584 h 590"/>
                <a:gd name="T12" fmla="*/ 0 w 5446"/>
                <a:gd name="T13" fmla="*/ 590 h 590"/>
                <a:gd name="T14" fmla="*/ 0 w 5446"/>
                <a:gd name="T1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>
                <a:gd name="T0" fmla="*/ 1440 w 1440"/>
                <a:gd name="T1" fmla="*/ 1 h 112"/>
                <a:gd name="T2" fmla="*/ 1261 w 1440"/>
                <a:gd name="T3" fmla="*/ 112 h 112"/>
                <a:gd name="T4" fmla="*/ 0 w 1440"/>
                <a:gd name="T5" fmla="*/ 110 h 112"/>
                <a:gd name="T6" fmla="*/ 0 w 1440"/>
                <a:gd name="T7" fmla="*/ 49 h 112"/>
                <a:gd name="T8" fmla="*/ 1069 w 1440"/>
                <a:gd name="T9" fmla="*/ 50 h 112"/>
                <a:gd name="T10" fmla="*/ 1142 w 1440"/>
                <a:gd name="T11" fmla="*/ 0 h 112"/>
                <a:gd name="T12" fmla="*/ 1440 w 1440"/>
                <a:gd name="T13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6B3947CA-1E3E-4B26-AEF5-3162BE7677B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ru-RU" sz="2200" smtClean="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5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28" grpId="0" animBg="1"/>
      <p:bldP spid="3099" grpId="0" animBg="1"/>
      <p:bldP spid="3100" grpId="0" animBg="1"/>
      <p:bldP spid="3105" grpId="0" animBg="1"/>
      <p:bldP spid="3109" grpId="0" animBg="1"/>
      <p:bldP spid="3121" grpId="0" animBg="1"/>
      <p:bldP spid="3074" grpId="0"/>
      <p:bldP spid="314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8F006-D00F-408A-A3E7-30422631923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349399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449C3-B49B-440F-A4F5-959F30CCF49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612112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E16DC-8BE2-42A9-98FC-748918CA8B2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767768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0D64A-13D1-4710-AE7F-DEB21688DF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54297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161455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8E205-0175-416C-8304-3A0BF29BB20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139840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159FD-5110-4778-A3FB-502B85EB40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729299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E4C9F-0029-4F8E-9294-AD9F24617AE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652270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84E27-4A5F-4C40-B094-39E64942614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127528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B728B-6FEA-45F5-9903-4AE814FE22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357280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CF7CC-D0E1-4DB9-BB4F-6E3AF63F7B7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203647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F785B74C-2928-48EE-A9BA-7129E3DF733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984844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0AB33221-A765-4846-B602-77AA8FCCAE4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233339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901956A4-2AD0-4AB4-AF0F-94093365FB8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500267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F805EB0A-D2FC-41E4-9B12-1851EC0EF2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58070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altLang="ru-RU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altLang="ru-RU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E27E4193-48F7-4553-B790-1C07BA7B9C53}" type="slidenum">
              <a:rPr lang="en-US" altLang="ru-RU" smtClean="0"/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ru-RU" sz="1100" i="1" smtClean="0">
                <a:solidFill>
                  <a:srgbClr val="FFFFFF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DDE8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9103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54" grpId="0" animBg="1"/>
      <p:bldP spid="1055" grpId="0" animBg="1"/>
      <p:bldP spid="1060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testpad.com/ru/crossword/104759-filvord-po-finansovoj-gramotnosti-po-teme-strakhov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fWKVCCGsdS0&amp;feature=emb_log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freepik.com/" TargetMode="External"/><Relationship Id="rId2" Type="http://schemas.openxmlformats.org/officeDocument/2006/relationships/hyperlink" Target="https://ru.smiletemplates.com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nlinetestpad.com/ru/crossword/104759-filvord-po-finansovoj-gramotnosti-po-teme-strakhov" TargetMode="External"/><Relationship Id="rId4" Type="http://schemas.openxmlformats.org/officeDocument/2006/relationships/hyperlink" Target="https://www.youtube.com/watch?v=fWKVCCGsdS0&amp;feature=emb_log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79512" y="2897335"/>
            <a:ext cx="3960440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СТРАХОВАНИЕ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6240" y="1627046"/>
            <a:ext cx="4987877" cy="37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308"/>
                </a:solidFill>
              </a:rPr>
              <a:t>Решаем задачи</a:t>
            </a:r>
            <a:endParaRPr lang="en-US" altLang="ru-RU" dirty="0">
              <a:solidFill>
                <a:srgbClr val="000308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gray">
          <a:xfrm>
            <a:off x="440666" y="3212977"/>
            <a:ext cx="8163781" cy="2730624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9216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cs typeface="Arial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gray">
          <a:xfrm>
            <a:off x="677791" y="3429000"/>
            <a:ext cx="7710633" cy="22685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7688" name="Group 40"/>
          <p:cNvGrpSpPr>
            <a:grpSpLocks/>
          </p:cNvGrpSpPr>
          <p:nvPr/>
        </p:nvGrpSpPr>
        <p:grpSpPr bwMode="auto">
          <a:xfrm>
            <a:off x="677791" y="1222471"/>
            <a:ext cx="1296259" cy="1277531"/>
            <a:chOff x="941" y="1053"/>
            <a:chExt cx="1036" cy="1021"/>
          </a:xfrm>
        </p:grpSpPr>
        <p:sp>
          <p:nvSpPr>
            <p:cNvPr id="27689" name="Oval 41"/>
            <p:cNvSpPr>
              <a:spLocks noChangeArrowheads="1"/>
            </p:cNvSpPr>
            <p:nvPr/>
          </p:nvSpPr>
          <p:spPr bwMode="gray">
            <a:xfrm>
              <a:off x="941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7690" name="Oval 42"/>
            <p:cNvSpPr>
              <a:spLocks noChangeArrowheads="1"/>
            </p:cNvSpPr>
            <p:nvPr/>
          </p:nvSpPr>
          <p:spPr bwMode="gray">
            <a:xfrm>
              <a:off x="945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7691" name="Oval 43"/>
            <p:cNvSpPr>
              <a:spLocks noChangeArrowheads="1"/>
            </p:cNvSpPr>
            <p:nvPr/>
          </p:nvSpPr>
          <p:spPr bwMode="gray">
            <a:xfrm>
              <a:off x="1008" y="1119"/>
              <a:ext cx="898" cy="8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7692" name="Oval 44"/>
            <p:cNvSpPr>
              <a:spLocks noChangeArrowheads="1"/>
            </p:cNvSpPr>
            <p:nvPr/>
          </p:nvSpPr>
          <p:spPr bwMode="gray">
            <a:xfrm>
              <a:off x="1008" y="1119"/>
              <a:ext cx="897" cy="8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7693" name="Oval 45"/>
            <p:cNvSpPr>
              <a:spLocks noChangeArrowheads="1"/>
            </p:cNvSpPr>
            <p:nvPr/>
          </p:nvSpPr>
          <p:spPr bwMode="gray">
            <a:xfrm>
              <a:off x="1057" y="1164"/>
              <a:ext cx="807" cy="7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7694" name="Oval 46"/>
            <p:cNvSpPr>
              <a:spLocks noChangeArrowheads="1"/>
            </p:cNvSpPr>
            <p:nvPr/>
          </p:nvSpPr>
          <p:spPr bwMode="gray">
            <a:xfrm>
              <a:off x="1070" y="1177"/>
              <a:ext cx="782" cy="77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95" name="Oval 47"/>
            <p:cNvSpPr>
              <a:spLocks noChangeArrowheads="1"/>
            </p:cNvSpPr>
            <p:nvPr/>
          </p:nvSpPr>
          <p:spPr bwMode="gray">
            <a:xfrm>
              <a:off x="1080" y="1182"/>
              <a:ext cx="763" cy="7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96" name="Oval 48"/>
            <p:cNvSpPr>
              <a:spLocks noChangeArrowheads="1"/>
            </p:cNvSpPr>
            <p:nvPr/>
          </p:nvSpPr>
          <p:spPr bwMode="gray">
            <a:xfrm>
              <a:off x="1088" y="1189"/>
              <a:ext cx="726" cy="7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97" name="Oval 49"/>
            <p:cNvSpPr>
              <a:spLocks noChangeArrowheads="1"/>
            </p:cNvSpPr>
            <p:nvPr/>
          </p:nvSpPr>
          <p:spPr bwMode="gray">
            <a:xfrm>
              <a:off x="1130" y="1209"/>
              <a:ext cx="645" cy="572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7698" name="Line 50"/>
          <p:cNvSpPr>
            <a:spLocks noChangeShapeType="1"/>
          </p:cNvSpPr>
          <p:nvPr/>
        </p:nvSpPr>
        <p:spPr bwMode="ltGray">
          <a:xfrm>
            <a:off x="1338294" y="2361112"/>
            <a:ext cx="0" cy="633412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eaVert" wrap="none" lIns="92075" tIns="46038" rIns="92075" bIns="46038" anchor="ctr"/>
          <a:lstStyle/>
          <a:p>
            <a:endParaRPr lang="ru-RU"/>
          </a:p>
        </p:txBody>
      </p:sp>
      <p:sp>
        <p:nvSpPr>
          <p:cNvPr id="27702" name="Text Box 54"/>
          <p:cNvSpPr txBox="1">
            <a:spLocks noChangeArrowheads="1"/>
          </p:cNvSpPr>
          <p:nvPr/>
        </p:nvSpPr>
        <p:spPr bwMode="auto">
          <a:xfrm>
            <a:off x="803203" y="1703483"/>
            <a:ext cx="1070183" cy="61555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333333"/>
                </a:solidFill>
                <a:cs typeface="Arial" charset="0"/>
              </a:rPr>
              <a:t>Задача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333333"/>
                </a:solidFill>
                <a:cs typeface="Arial" charset="0"/>
              </a:rPr>
              <a:t>№3</a:t>
            </a:r>
            <a:endParaRPr lang="en-US" altLang="ru-RU" sz="2000" b="1" dirty="0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8870" y="3573016"/>
            <a:ext cx="7549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308"/>
                </a:solidFill>
              </a:rPr>
              <a:t>Площадь </a:t>
            </a:r>
            <a:r>
              <a:rPr lang="ru-RU" dirty="0">
                <a:solidFill>
                  <a:srgbClr val="000308"/>
                </a:solidFill>
              </a:rPr>
              <a:t>квартиры 60 </a:t>
            </a:r>
            <a:r>
              <a:rPr lang="ru-RU" dirty="0" err="1">
                <a:solidFill>
                  <a:srgbClr val="000308"/>
                </a:solidFill>
              </a:rPr>
              <a:t>кв.м</a:t>
            </a:r>
            <a:r>
              <a:rPr lang="ru-RU" dirty="0">
                <a:solidFill>
                  <a:srgbClr val="000308"/>
                </a:solidFill>
              </a:rPr>
              <a:t>. Страховка на месяц стоит 72,6 рублей. Сколько надо заплатить в страховую компанию, чтобы купить на год страховку?</a:t>
            </a:r>
          </a:p>
          <a:p>
            <a:endParaRPr lang="ru-RU" dirty="0">
              <a:solidFill>
                <a:srgbClr val="000308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4415" y="111899"/>
            <a:ext cx="3074025" cy="230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14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308"/>
                </a:solidFill>
              </a:rPr>
              <a:t>Решаем задачи</a:t>
            </a:r>
            <a:endParaRPr lang="en-US" altLang="ru-RU" dirty="0">
              <a:solidFill>
                <a:srgbClr val="000308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gray">
          <a:xfrm>
            <a:off x="440666" y="3212977"/>
            <a:ext cx="8163781" cy="2730624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9216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cs typeface="Arial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gray">
          <a:xfrm>
            <a:off x="727362" y="3390136"/>
            <a:ext cx="7710633" cy="22685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7688" name="Group 40"/>
          <p:cNvGrpSpPr>
            <a:grpSpLocks/>
          </p:cNvGrpSpPr>
          <p:nvPr/>
        </p:nvGrpSpPr>
        <p:grpSpPr bwMode="auto">
          <a:xfrm>
            <a:off x="677791" y="1222471"/>
            <a:ext cx="1296259" cy="1277531"/>
            <a:chOff x="941" y="1053"/>
            <a:chExt cx="1036" cy="1021"/>
          </a:xfrm>
        </p:grpSpPr>
        <p:sp>
          <p:nvSpPr>
            <p:cNvPr id="27689" name="Oval 41"/>
            <p:cNvSpPr>
              <a:spLocks noChangeArrowheads="1"/>
            </p:cNvSpPr>
            <p:nvPr/>
          </p:nvSpPr>
          <p:spPr bwMode="gray">
            <a:xfrm>
              <a:off x="941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7690" name="Oval 42"/>
            <p:cNvSpPr>
              <a:spLocks noChangeArrowheads="1"/>
            </p:cNvSpPr>
            <p:nvPr/>
          </p:nvSpPr>
          <p:spPr bwMode="gray">
            <a:xfrm>
              <a:off x="945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7691" name="Oval 43"/>
            <p:cNvSpPr>
              <a:spLocks noChangeArrowheads="1"/>
            </p:cNvSpPr>
            <p:nvPr/>
          </p:nvSpPr>
          <p:spPr bwMode="gray">
            <a:xfrm>
              <a:off x="1008" y="1119"/>
              <a:ext cx="898" cy="8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7692" name="Oval 44"/>
            <p:cNvSpPr>
              <a:spLocks noChangeArrowheads="1"/>
            </p:cNvSpPr>
            <p:nvPr/>
          </p:nvSpPr>
          <p:spPr bwMode="gray">
            <a:xfrm>
              <a:off x="1008" y="1119"/>
              <a:ext cx="897" cy="8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7693" name="Oval 45"/>
            <p:cNvSpPr>
              <a:spLocks noChangeArrowheads="1"/>
            </p:cNvSpPr>
            <p:nvPr/>
          </p:nvSpPr>
          <p:spPr bwMode="gray">
            <a:xfrm>
              <a:off x="1057" y="1164"/>
              <a:ext cx="807" cy="7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7694" name="Oval 46"/>
            <p:cNvSpPr>
              <a:spLocks noChangeArrowheads="1"/>
            </p:cNvSpPr>
            <p:nvPr/>
          </p:nvSpPr>
          <p:spPr bwMode="gray">
            <a:xfrm>
              <a:off x="1070" y="1177"/>
              <a:ext cx="782" cy="77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95" name="Oval 47"/>
            <p:cNvSpPr>
              <a:spLocks noChangeArrowheads="1"/>
            </p:cNvSpPr>
            <p:nvPr/>
          </p:nvSpPr>
          <p:spPr bwMode="gray">
            <a:xfrm>
              <a:off x="1080" y="1182"/>
              <a:ext cx="763" cy="7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96" name="Oval 48"/>
            <p:cNvSpPr>
              <a:spLocks noChangeArrowheads="1"/>
            </p:cNvSpPr>
            <p:nvPr/>
          </p:nvSpPr>
          <p:spPr bwMode="gray">
            <a:xfrm>
              <a:off x="1088" y="1189"/>
              <a:ext cx="726" cy="7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97" name="Oval 49"/>
            <p:cNvSpPr>
              <a:spLocks noChangeArrowheads="1"/>
            </p:cNvSpPr>
            <p:nvPr/>
          </p:nvSpPr>
          <p:spPr bwMode="gray">
            <a:xfrm>
              <a:off x="1130" y="1209"/>
              <a:ext cx="645" cy="572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7698" name="Line 50"/>
          <p:cNvSpPr>
            <a:spLocks noChangeShapeType="1"/>
          </p:cNvSpPr>
          <p:nvPr/>
        </p:nvSpPr>
        <p:spPr bwMode="ltGray">
          <a:xfrm>
            <a:off x="1338294" y="2361112"/>
            <a:ext cx="0" cy="633412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eaVert" wrap="none" lIns="92075" tIns="46038" rIns="92075" bIns="46038" anchor="ctr"/>
          <a:lstStyle/>
          <a:p>
            <a:endParaRPr lang="ru-RU"/>
          </a:p>
        </p:txBody>
      </p:sp>
      <p:sp>
        <p:nvSpPr>
          <p:cNvPr id="27702" name="Text Box 54"/>
          <p:cNvSpPr txBox="1">
            <a:spLocks noChangeArrowheads="1"/>
          </p:cNvSpPr>
          <p:nvPr/>
        </p:nvSpPr>
        <p:spPr bwMode="auto">
          <a:xfrm>
            <a:off x="803203" y="1703483"/>
            <a:ext cx="1070183" cy="61555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333333"/>
                </a:solidFill>
                <a:cs typeface="Arial" charset="0"/>
              </a:rPr>
              <a:t>Задача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333333"/>
                </a:solidFill>
                <a:cs typeface="Arial" charset="0"/>
              </a:rPr>
              <a:t>№4</a:t>
            </a:r>
            <a:endParaRPr lang="en-US" altLang="ru-RU" sz="2000" b="1" dirty="0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2797" y="3419852"/>
            <a:ext cx="79216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308"/>
                </a:solidFill>
              </a:rPr>
              <a:t>Помните</a:t>
            </a:r>
            <a:r>
              <a:rPr lang="ru-RU" dirty="0">
                <a:solidFill>
                  <a:srgbClr val="000308"/>
                </a:solidFill>
              </a:rPr>
              <a:t>, в Челябинске упал метеорит? Это произошло 15 февраля </a:t>
            </a:r>
            <a:endParaRPr lang="ru-RU" dirty="0" smtClean="0">
              <a:solidFill>
                <a:srgbClr val="000308"/>
              </a:solidFill>
            </a:endParaRPr>
          </a:p>
          <a:p>
            <a:r>
              <a:rPr lang="ru-RU" dirty="0" smtClean="0">
                <a:solidFill>
                  <a:srgbClr val="000308"/>
                </a:solidFill>
              </a:rPr>
              <a:t>2013 </a:t>
            </a:r>
            <a:r>
              <a:rPr lang="ru-RU" dirty="0">
                <a:solidFill>
                  <a:srgbClr val="000308"/>
                </a:solidFill>
              </a:rPr>
              <a:t>года в 9 часов 20 минут. Раннее февральское утро для жителей </a:t>
            </a:r>
            <a:endParaRPr lang="ru-RU" dirty="0" smtClean="0">
              <a:solidFill>
                <a:srgbClr val="000308"/>
              </a:solidFill>
            </a:endParaRPr>
          </a:p>
          <a:p>
            <a:r>
              <a:rPr lang="ru-RU" dirty="0" smtClean="0">
                <a:solidFill>
                  <a:srgbClr val="000308"/>
                </a:solidFill>
              </a:rPr>
              <a:t>Челябинска </a:t>
            </a:r>
            <a:r>
              <a:rPr lang="ru-RU" dirty="0">
                <a:solidFill>
                  <a:srgbClr val="000308"/>
                </a:solidFill>
              </a:rPr>
              <a:t>и его окрестностей неожиданно стало трагичным. </a:t>
            </a:r>
            <a:endParaRPr lang="ru-RU" dirty="0" smtClean="0">
              <a:solidFill>
                <a:srgbClr val="000308"/>
              </a:solidFill>
            </a:endParaRPr>
          </a:p>
          <a:p>
            <a:r>
              <a:rPr lang="ru-RU" dirty="0" smtClean="0">
                <a:solidFill>
                  <a:srgbClr val="000308"/>
                </a:solidFill>
              </a:rPr>
              <a:t>Пострадавшими </a:t>
            </a:r>
            <a:r>
              <a:rPr lang="ru-RU" dirty="0">
                <a:solidFill>
                  <a:srgbClr val="000308"/>
                </a:solidFill>
              </a:rPr>
              <a:t>были признаны 1613 человек. Среди пострадавших </a:t>
            </a:r>
            <a:endParaRPr lang="ru-RU" dirty="0" smtClean="0">
              <a:solidFill>
                <a:srgbClr val="000308"/>
              </a:solidFill>
            </a:endParaRPr>
          </a:p>
          <a:p>
            <a:r>
              <a:rPr lang="ru-RU" dirty="0" smtClean="0">
                <a:solidFill>
                  <a:srgbClr val="000308"/>
                </a:solidFill>
              </a:rPr>
              <a:t>при </a:t>
            </a:r>
            <a:r>
              <a:rPr lang="ru-RU" dirty="0">
                <a:solidFill>
                  <a:srgbClr val="000308"/>
                </a:solidFill>
              </a:rPr>
              <a:t>взрыве были учителя и </a:t>
            </a:r>
            <a:r>
              <a:rPr lang="ru-RU" dirty="0" smtClean="0">
                <a:solidFill>
                  <a:srgbClr val="000308"/>
                </a:solidFill>
              </a:rPr>
              <a:t>школьники, они </a:t>
            </a:r>
            <a:r>
              <a:rPr lang="ru-RU" dirty="0">
                <a:solidFill>
                  <a:srgbClr val="000308"/>
                </a:solidFill>
              </a:rPr>
              <a:t>застрахованы за счет </a:t>
            </a:r>
            <a:r>
              <a:rPr lang="ru-RU" dirty="0" smtClean="0">
                <a:solidFill>
                  <a:srgbClr val="000308"/>
                </a:solidFill>
              </a:rPr>
              <a:t>     </a:t>
            </a:r>
          </a:p>
          <a:p>
            <a:r>
              <a:rPr lang="ru-RU" dirty="0" smtClean="0">
                <a:solidFill>
                  <a:srgbClr val="000308"/>
                </a:solidFill>
              </a:rPr>
              <a:t>государства</a:t>
            </a:r>
            <a:r>
              <a:rPr lang="ru-RU" dirty="0">
                <a:solidFill>
                  <a:srgbClr val="000308"/>
                </a:solidFill>
              </a:rPr>
              <a:t>. Детей пострадало  60 человек, и страховщики возместили на лечение ребенка по  20 </a:t>
            </a:r>
            <a:r>
              <a:rPr lang="ru-RU" dirty="0" smtClean="0">
                <a:solidFill>
                  <a:srgbClr val="000308"/>
                </a:solidFill>
              </a:rPr>
              <a:t>тысяч рублей. Сколько </a:t>
            </a:r>
            <a:r>
              <a:rPr lang="ru-RU" dirty="0">
                <a:solidFill>
                  <a:srgbClr val="000308"/>
                </a:solidFill>
              </a:rPr>
              <a:t>денег </a:t>
            </a:r>
            <a:r>
              <a:rPr lang="ru-RU" dirty="0" smtClean="0">
                <a:solidFill>
                  <a:srgbClr val="000308"/>
                </a:solidFill>
              </a:rPr>
              <a:t>потратила        </a:t>
            </a:r>
          </a:p>
          <a:p>
            <a:r>
              <a:rPr lang="ru-RU" dirty="0" smtClean="0">
                <a:solidFill>
                  <a:srgbClr val="000308"/>
                </a:solidFill>
              </a:rPr>
              <a:t>страховая компания?</a:t>
            </a:r>
            <a:endParaRPr lang="ru-RU" dirty="0">
              <a:solidFill>
                <a:srgbClr val="000308"/>
              </a:solidFill>
            </a:endParaRPr>
          </a:p>
          <a:p>
            <a:endParaRPr lang="ru-RU" dirty="0">
              <a:solidFill>
                <a:srgbClr val="000308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4415" y="111899"/>
            <a:ext cx="3074025" cy="230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Пора отдохнуть!</a:t>
            </a:r>
            <a:endParaRPr lang="ru-RU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286116" y="3000372"/>
            <a:ext cx="1759632" cy="2134705"/>
            <a:chOff x="2111" y="2247"/>
            <a:chExt cx="592" cy="1034"/>
          </a:xfrm>
          <a:solidFill>
            <a:schemeClr val="accent3">
              <a:lumMod val="75000"/>
            </a:schemeClr>
          </a:solidFill>
        </p:grpSpPr>
        <p:sp>
          <p:nvSpPr>
            <p:cNvPr id="8" name="Freeform 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5500694" y="2071678"/>
            <a:ext cx="2584458" cy="3127388"/>
            <a:chOff x="2111" y="2247"/>
            <a:chExt cx="592" cy="1034"/>
          </a:xfrm>
          <a:solidFill>
            <a:schemeClr val="accent3">
              <a:lumMod val="75000"/>
            </a:schemeClr>
          </a:solidFill>
        </p:grpSpPr>
        <p:sp>
          <p:nvSpPr>
            <p:cNvPr id="11" name="Freeform 22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Oval 23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1357290" y="3429000"/>
            <a:ext cx="1383174" cy="1680825"/>
            <a:chOff x="2111" y="2247"/>
            <a:chExt cx="592" cy="1034"/>
          </a:xfrm>
          <a:solidFill>
            <a:schemeClr val="accent3">
              <a:lumMod val="75000"/>
            </a:schemeClr>
          </a:solidFill>
        </p:grpSpPr>
        <p:sp>
          <p:nvSpPr>
            <p:cNvPr id="14" name="Freeform 2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grpFill/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Oval 2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grpFill/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333333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192835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Проверим ваши знания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961" t="12695" r="31369" b="26758"/>
          <a:stretch>
            <a:fillRect/>
          </a:stretch>
        </p:blipFill>
        <p:spPr bwMode="auto">
          <a:xfrm>
            <a:off x="642910" y="1643050"/>
            <a:ext cx="773579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>
            <a:hlinkClick r:id="rId3"/>
          </p:cNvPr>
          <p:cNvSpPr/>
          <p:nvPr/>
        </p:nvSpPr>
        <p:spPr>
          <a:xfrm>
            <a:off x="5857884" y="4714884"/>
            <a:ext cx="2286016" cy="71438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НАЧАТЬ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835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600" dirty="0" smtClean="0"/>
              <a:t>Что хочет застраховать </a:t>
            </a:r>
            <a:r>
              <a:rPr lang="ru-RU" sz="3600" dirty="0" err="1" smtClean="0"/>
              <a:t>Крош</a:t>
            </a:r>
            <a:r>
              <a:rPr lang="ru-RU" sz="3600" dirty="0" smtClean="0"/>
              <a:t>?</a:t>
            </a:r>
            <a:endParaRPr lang="ru-RU" dirty="0"/>
          </a:p>
        </p:txBody>
      </p:sp>
      <p:pic>
        <p:nvPicPr>
          <p:cNvPr id="2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23" t="15798" r="30835" b="18482"/>
          <a:stretch/>
        </p:blipFill>
        <p:spPr bwMode="auto">
          <a:xfrm>
            <a:off x="714348" y="1643050"/>
            <a:ext cx="7477478" cy="434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2835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642918"/>
            <a:ext cx="7524328" cy="1069514"/>
          </a:xfrm>
        </p:spPr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ru-RU" dirty="0" smtClean="0"/>
              <a:t>Выбери самый </a:t>
            </a:r>
            <a:r>
              <a:rPr lang="ru-RU" dirty="0" smtClean="0"/>
              <a:t>важный </a:t>
            </a:r>
            <a:br>
              <a:rPr lang="ru-RU" dirty="0" smtClean="0"/>
            </a:br>
            <a:r>
              <a:rPr lang="ru-RU" dirty="0" smtClean="0"/>
              <a:t>для себя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вид страхования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3477812"/>
              </p:ext>
            </p:extLst>
          </p:nvPr>
        </p:nvGraphicFramePr>
        <p:xfrm>
          <a:off x="1763688" y="2852936"/>
          <a:ext cx="7200800" cy="262128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800200"/>
                <a:gridCol w="1800200"/>
                <a:gridCol w="1800200"/>
                <a:gridCol w="1800200"/>
              </a:tblGrid>
              <a:tr h="446450">
                <a:tc>
                  <a:txBody>
                    <a:bodyPr/>
                    <a:lstStyle/>
                    <a:p>
                      <a:pPr lvl="0" algn="ctr"/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страхование </a:t>
                      </a:r>
                    </a:p>
                    <a:p>
                      <a:pPr lvl="0"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жизни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медицинское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страхование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страхование </a:t>
                      </a:r>
                    </a:p>
                    <a:p>
                      <a:pPr lvl="0"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транспорта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страхование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 недвижимости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страхование от несчастных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случаев и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болезни 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пенсионное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страхование 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страхование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туристов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страхование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грузов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4963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4071942"/>
            <a:ext cx="3074025" cy="2305519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000232" y="928670"/>
            <a:ext cx="6563072" cy="4303380"/>
          </a:xfrm>
        </p:spPr>
        <p:txBody>
          <a:bodyPr/>
          <a:lstStyle/>
          <a:p>
            <a:r>
              <a:rPr lang="ru-RU" sz="2400" dirty="0" smtClean="0"/>
              <a:t>Все можно испытать в своей судьбе:</a:t>
            </a:r>
            <a:br>
              <a:rPr lang="ru-RU" sz="2400" dirty="0" smtClean="0"/>
            </a:br>
            <a:r>
              <a:rPr lang="ru-RU" sz="2400" dirty="0" smtClean="0"/>
              <a:t>Пожар, потоп и кражу, ДТП.</a:t>
            </a:r>
            <a:br>
              <a:rPr lang="ru-RU" sz="2400" dirty="0" smtClean="0"/>
            </a:br>
            <a:r>
              <a:rPr lang="ru-RU" sz="2400" dirty="0" smtClean="0"/>
              <a:t>От жизни можно ожидать всего...</a:t>
            </a:r>
            <a:br>
              <a:rPr lang="ru-RU" sz="2400" dirty="0" smtClean="0"/>
            </a:br>
            <a:r>
              <a:rPr lang="ru-RU" sz="2400" dirty="0" smtClean="0"/>
              <a:t>Кого просить о помощи, кого?</a:t>
            </a:r>
            <a:br>
              <a:rPr lang="ru-RU" sz="2400" dirty="0" smtClean="0"/>
            </a:br>
            <a:r>
              <a:rPr lang="ru-RU" sz="2400" dirty="0" smtClean="0"/>
              <a:t>Чтобы спокойно ездить на машине,</a:t>
            </a:r>
            <a:br>
              <a:rPr lang="ru-RU" sz="2400" dirty="0" smtClean="0"/>
            </a:br>
            <a:r>
              <a:rPr lang="ru-RU" sz="2400" dirty="0" smtClean="0"/>
              <a:t>Или в своей квартире проживать,</a:t>
            </a:r>
            <a:br>
              <a:rPr lang="ru-RU" sz="2400" dirty="0" smtClean="0"/>
            </a:br>
            <a:r>
              <a:rPr lang="ru-RU" sz="2400" dirty="0" smtClean="0"/>
              <a:t>Имущество нам нужно страховать</a:t>
            </a:r>
            <a:br>
              <a:rPr lang="ru-RU" sz="2400" dirty="0" smtClean="0"/>
            </a:br>
            <a:r>
              <a:rPr lang="ru-RU" sz="2400" dirty="0" smtClean="0"/>
              <a:t>И не бояться ничего отныне</a:t>
            </a:r>
            <a:r>
              <a:rPr lang="ru-RU" sz="24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Список используемых ресурсов: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785918" y="1357298"/>
            <a:ext cx="6786610" cy="414786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Шаблон презентации -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https://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ru.smiletemplates.com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Все иллюстрации и фото - </a:t>
            </a:r>
            <a:r>
              <a:rPr lang="ru-RU" sz="2400" u="sng" dirty="0" smtClean="0">
                <a:latin typeface="Arial" pitchFamily="34" charset="0"/>
                <a:cs typeface="Arial" pitchFamily="34" charset="0"/>
                <a:hlinkClick r:id="rId3"/>
              </a:rPr>
              <a:t>https://ru.freepik.com</a:t>
            </a:r>
            <a:r>
              <a:rPr lang="ru-RU" sz="2400" u="sng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endParaRPr lang="ru-RU" sz="2400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Видеоролик -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4"/>
              </a:rPr>
              <a:t>https://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4"/>
              </a:rPr>
              <a:t>www.youtube.com/watch?v=fWKVCCGsdS0&amp;feature=emb_logo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Филворд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«Страхование» -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5"/>
              </a:rPr>
              <a:t>https://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5"/>
              </a:rPr>
              <a:t>onlinetestpad.com/ru/crossword/104759-filvord-po-finansovoj-gramotnosti-po-teme-strakhov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buAutoNum type="arabicPeriod"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dirty="0" smtClean="0"/>
              <a:t>   Страхование - это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720080"/>
          </a:xfrm>
        </p:spPr>
        <p:txBody>
          <a:bodyPr/>
          <a:lstStyle/>
          <a:p>
            <a:pPr lvl="0"/>
            <a:r>
              <a:rPr lang="ru-RU" sz="3200" i="1" dirty="0" smtClean="0"/>
              <a:t>это </a:t>
            </a:r>
            <a:r>
              <a:rPr lang="ru-RU" sz="3200" i="1" dirty="0"/>
              <a:t>способ защиты от </a:t>
            </a:r>
            <a:r>
              <a:rPr lang="ru-RU" sz="3200" i="1" dirty="0" smtClean="0"/>
              <a:t>неприятностей</a:t>
            </a:r>
            <a:endParaRPr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19" y="2636912"/>
            <a:ext cx="4987877" cy="37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dirty="0" smtClean="0"/>
              <a:t>    Страхование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328222"/>
            <a:ext cx="3178696" cy="720080"/>
          </a:xfrm>
        </p:spPr>
        <p:txBody>
          <a:bodyPr/>
          <a:lstStyle/>
          <a:p>
            <a:pPr lvl="0"/>
            <a:r>
              <a:rPr lang="ru-RU" altLang="ko-KR" sz="3200" i="1" dirty="0" smtClean="0"/>
              <a:t>страхователь</a:t>
            </a:r>
            <a:endParaRPr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 descr="Отец пожимает руку страховому агенту Бесплатные векторы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4" t="13507" r="5387" b="12415"/>
          <a:stretch/>
        </p:blipFill>
        <p:spPr bwMode="auto">
          <a:xfrm>
            <a:off x="1763688" y="2060848"/>
            <a:ext cx="5349240" cy="44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5523580" y="1340768"/>
            <a:ext cx="3178696" cy="720080"/>
          </a:xfrm>
        </p:spPr>
        <p:txBody>
          <a:bodyPr/>
          <a:lstStyle/>
          <a:p>
            <a:pPr lvl="0"/>
            <a:r>
              <a:rPr lang="ru-RU" altLang="ko-KR" sz="3200" i="1" dirty="0" smtClean="0"/>
              <a:t>страховщик</a:t>
            </a:r>
            <a:endParaRPr lang="en-US" altLang="ko-KR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332816" y="2134012"/>
            <a:ext cx="2016224" cy="9361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075070" y="2120310"/>
            <a:ext cx="1008112" cy="10885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753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</a:rPr>
              <a:t>Виды страхования</a:t>
            </a:r>
            <a:endParaRPr lang="en-US" alt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1927225" y="2793305"/>
            <a:ext cx="5311775" cy="688975"/>
            <a:chOff x="720" y="1392"/>
            <a:chExt cx="4058" cy="480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4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  <p:sp>
            <p:nvSpPr>
              <p:cNvPr id="7175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</p:grp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1927225" y="3658493"/>
            <a:ext cx="5311775" cy="688975"/>
            <a:chOff x="720" y="1392"/>
            <a:chExt cx="4058" cy="480"/>
          </a:xfrm>
        </p:grpSpPr>
        <p:sp>
          <p:nvSpPr>
            <p:cNvPr id="7177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grpSp>
          <p:nvGrpSpPr>
            <p:cNvPr id="7178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9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  <p:sp>
            <p:nvSpPr>
              <p:cNvPr id="7180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</p:grpSp>
      </p:grp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1927225" y="4515743"/>
            <a:ext cx="5311775" cy="912812"/>
            <a:chOff x="720" y="1392"/>
            <a:chExt cx="4058" cy="480"/>
          </a:xfrm>
        </p:grpSpPr>
        <p:sp>
          <p:nvSpPr>
            <p:cNvPr id="7182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grpSp>
          <p:nvGrpSpPr>
            <p:cNvPr id="7183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4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  <p:sp>
            <p:nvSpPr>
              <p:cNvPr id="7185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</p:grpSp>
      </p:grp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1927225" y="1929705"/>
            <a:ext cx="5311775" cy="688975"/>
            <a:chOff x="720" y="1392"/>
            <a:chExt cx="4058" cy="480"/>
          </a:xfrm>
        </p:grpSpPr>
        <p:sp>
          <p:nvSpPr>
            <p:cNvPr id="7187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grpSp>
          <p:nvGrpSpPr>
            <p:cNvPr id="7188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9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  <p:sp>
            <p:nvSpPr>
              <p:cNvPr id="7190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</p:grpSp>
      </p:grpSp>
      <p:sp>
        <p:nvSpPr>
          <p:cNvPr id="7191" name="Text Box 23"/>
          <p:cNvSpPr txBox="1">
            <a:spLocks noChangeArrowheads="1"/>
          </p:cNvSpPr>
          <p:nvPr/>
        </p:nvSpPr>
        <p:spPr bwMode="white">
          <a:xfrm>
            <a:off x="2393950" y="204400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  <a:buClr>
                <a:srgbClr val="DDE89A"/>
              </a:buClr>
            </a:pPr>
            <a:r>
              <a:rPr lang="en-US" altLang="ru-RU" sz="2400" b="1" dirty="0" smtClean="0">
                <a:solidFill>
                  <a:srgbClr val="FFFFFF"/>
                </a:solidFill>
                <a:cs typeface="Arial" charset="0"/>
              </a:rPr>
              <a:t>   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личное</a:t>
            </a:r>
            <a:endParaRPr lang="en-US" altLang="ru-RU" sz="2400" b="1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white">
          <a:xfrm>
            <a:off x="2405063" y="2901255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  <a:buClr>
                <a:srgbClr val="DDE89A"/>
              </a:buClr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  имущественное</a:t>
            </a:r>
            <a:r>
              <a:rPr lang="en-US" altLang="ru-RU" sz="2400" b="1" dirty="0" smtClean="0">
                <a:solidFill>
                  <a:srgbClr val="FFFFFF"/>
                </a:solidFill>
                <a:cs typeface="Arial" charset="0"/>
              </a:rPr>
              <a:t>    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white">
          <a:xfrm>
            <a:off x="2581484" y="3773761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 latinLnBrk="0">
              <a:spcBef>
                <a:spcPct val="50000"/>
              </a:spcBef>
              <a:spcAft>
                <a:spcPct val="0"/>
              </a:spcAft>
              <a:buClr>
                <a:srgbClr val="DDE89A"/>
              </a:buClr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страхование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ответственности</a:t>
            </a:r>
            <a:r>
              <a:rPr lang="en-US" altLang="ru-RU" sz="2400" b="1" dirty="0" smtClean="0">
                <a:solidFill>
                  <a:srgbClr val="FFFFFF"/>
                </a:solidFill>
                <a:cs typeface="Arial" charset="0"/>
              </a:rPr>
              <a:t>    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white">
          <a:xfrm>
            <a:off x="2393950" y="4537273"/>
            <a:ext cx="4495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fontAlgn="base" latinLnBrk="0">
              <a:spcBef>
                <a:spcPct val="50000"/>
              </a:spcBef>
              <a:spcAft>
                <a:spcPct val="0"/>
              </a:spcAft>
              <a:buClr>
                <a:srgbClr val="DDE89A"/>
              </a:buClr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страхование            предпринимательского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риска</a:t>
            </a:r>
          </a:p>
          <a:p>
            <a:pPr algn="ctr" fontAlgn="base" latinLnBrk="0">
              <a:spcBef>
                <a:spcPct val="50000"/>
              </a:spcBef>
              <a:spcAft>
                <a:spcPct val="0"/>
              </a:spcAft>
              <a:buClr>
                <a:srgbClr val="DDE89A"/>
              </a:buClr>
            </a:pPr>
            <a:r>
              <a:rPr lang="en-US" altLang="ru-RU" sz="2400" b="1" dirty="0" smtClean="0">
                <a:solidFill>
                  <a:srgbClr val="FFFFFF"/>
                </a:solidFill>
                <a:cs typeface="Arial" charset="0"/>
              </a:rPr>
              <a:t>   </a:t>
            </a:r>
          </a:p>
        </p:txBody>
      </p:sp>
      <p:pic>
        <p:nvPicPr>
          <p:cNvPr id="7195" name="Picture 27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27200" y="4537273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43075" y="3691136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29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43075" y="2840236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31963" y="1982986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99" name="Text Box 31"/>
          <p:cNvSpPr txBox="1">
            <a:spLocks noChangeArrowheads="1"/>
          </p:cNvSpPr>
          <p:nvPr/>
        </p:nvSpPr>
        <p:spPr bwMode="white">
          <a:xfrm>
            <a:off x="2073275" y="464277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 smtClean="0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white">
          <a:xfrm>
            <a:off x="2052638" y="204880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 smtClean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white">
          <a:xfrm>
            <a:off x="2065338" y="2907641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 smtClean="0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white">
          <a:xfrm>
            <a:off x="2065338" y="379505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 smtClean="0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5012" y="116632"/>
            <a:ext cx="2218168" cy="166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0062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>
                <a:solidFill>
                  <a:schemeClr val="bg2">
                    <a:lumMod val="50000"/>
                  </a:schemeClr>
                </a:solidFill>
              </a:rPr>
              <a:t>Личное  страхование</a:t>
            </a:r>
            <a:endParaRPr lang="en-US" alt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1927225" y="2793305"/>
            <a:ext cx="5311775" cy="688975"/>
            <a:chOff x="720" y="1392"/>
            <a:chExt cx="4058" cy="480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4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  <p:sp>
            <p:nvSpPr>
              <p:cNvPr id="7175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</p:grp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1927225" y="3658493"/>
            <a:ext cx="5311775" cy="688975"/>
            <a:chOff x="720" y="1392"/>
            <a:chExt cx="4058" cy="480"/>
          </a:xfrm>
        </p:grpSpPr>
        <p:sp>
          <p:nvSpPr>
            <p:cNvPr id="7177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grpSp>
          <p:nvGrpSpPr>
            <p:cNvPr id="7178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9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  <p:sp>
            <p:nvSpPr>
              <p:cNvPr id="7180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</p:grpSp>
      </p:grp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1927225" y="4515743"/>
            <a:ext cx="5311775" cy="654181"/>
            <a:chOff x="720" y="1392"/>
            <a:chExt cx="4058" cy="480"/>
          </a:xfrm>
        </p:grpSpPr>
        <p:sp>
          <p:nvSpPr>
            <p:cNvPr id="7182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grpSp>
          <p:nvGrpSpPr>
            <p:cNvPr id="7183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4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  <p:sp>
            <p:nvSpPr>
              <p:cNvPr id="7185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</p:grpSp>
      </p:grp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1927225" y="1929705"/>
            <a:ext cx="5311775" cy="688975"/>
            <a:chOff x="720" y="1392"/>
            <a:chExt cx="4058" cy="480"/>
          </a:xfrm>
        </p:grpSpPr>
        <p:sp>
          <p:nvSpPr>
            <p:cNvPr id="7187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grpSp>
          <p:nvGrpSpPr>
            <p:cNvPr id="7188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9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  <p:sp>
            <p:nvSpPr>
              <p:cNvPr id="7190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</p:grpSp>
      </p:grpSp>
      <p:sp>
        <p:nvSpPr>
          <p:cNvPr id="7191" name="Text Box 23"/>
          <p:cNvSpPr txBox="1">
            <a:spLocks noChangeArrowheads="1"/>
          </p:cNvSpPr>
          <p:nvPr/>
        </p:nvSpPr>
        <p:spPr bwMode="white">
          <a:xfrm>
            <a:off x="2393950" y="2044005"/>
            <a:ext cx="4495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fontAlgn="base" latinLnBrk="0">
              <a:spcBef>
                <a:spcPct val="50000"/>
              </a:spcBef>
              <a:spcAft>
                <a:spcPct val="0"/>
              </a:spcAft>
              <a:buClr>
                <a:srgbClr val="DDE89A"/>
              </a:buClr>
            </a:pPr>
            <a:r>
              <a:rPr lang="en-US" altLang="ru-RU" sz="2400" b="1" dirty="0" smtClean="0">
                <a:solidFill>
                  <a:srgbClr val="FFFFFF"/>
                </a:solidFill>
                <a:cs typeface="Arial" charset="0"/>
              </a:rPr>
              <a:t>   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страхование жизни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fontAlgn="base" latinLnBrk="0">
              <a:spcBef>
                <a:spcPct val="50000"/>
              </a:spcBef>
              <a:spcAft>
                <a:spcPct val="0"/>
              </a:spcAft>
              <a:buClr>
                <a:srgbClr val="DDE89A"/>
              </a:buClr>
            </a:pPr>
            <a:endParaRPr lang="en-US" altLang="ru-RU" sz="2400" b="1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white">
          <a:xfrm>
            <a:off x="2405063" y="2901255"/>
            <a:ext cx="4495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fontAlgn="base" latinLnBrk="0">
              <a:spcBef>
                <a:spcPct val="50000"/>
              </a:spcBef>
              <a:spcAft>
                <a:spcPct val="0"/>
              </a:spcAft>
              <a:buClr>
                <a:srgbClr val="DDE89A"/>
              </a:buClr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медицинское страхование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fontAlgn="base" latinLnBrk="0">
              <a:spcBef>
                <a:spcPct val="50000"/>
              </a:spcBef>
              <a:spcAft>
                <a:spcPct val="0"/>
              </a:spcAft>
              <a:buClr>
                <a:srgbClr val="DDE89A"/>
              </a:buClr>
            </a:pPr>
            <a:endParaRPr lang="en-US" altLang="ru-RU" sz="2400" b="1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white">
          <a:xfrm>
            <a:off x="2545641" y="3680023"/>
            <a:ext cx="4495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fontAlgn="base" latinLnBrk="0">
              <a:spcBef>
                <a:spcPct val="50000"/>
              </a:spcBef>
              <a:spcAft>
                <a:spcPct val="0"/>
              </a:spcAft>
              <a:buClr>
                <a:srgbClr val="DDE89A"/>
              </a:buClr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страхование от несчастных случаев и болезни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algn="ctr" fontAlgn="base" latinLnBrk="0">
              <a:spcBef>
                <a:spcPct val="50000"/>
              </a:spcBef>
              <a:spcAft>
                <a:spcPct val="0"/>
              </a:spcAft>
              <a:buClr>
                <a:srgbClr val="DDE89A"/>
              </a:buClr>
            </a:pPr>
            <a:endParaRPr lang="en-US" altLang="ru-RU" sz="2400" b="1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white">
          <a:xfrm>
            <a:off x="2393950" y="4537273"/>
            <a:ext cx="4495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fontAlgn="base" latinLnBrk="0">
              <a:spcBef>
                <a:spcPct val="50000"/>
              </a:spcBef>
              <a:spcAft>
                <a:spcPct val="0"/>
              </a:spcAft>
              <a:buClr>
                <a:srgbClr val="DDE89A"/>
              </a:buClr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пенсионное страхование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           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  <a:p>
            <a:pPr algn="ctr" fontAlgn="base" latinLnBrk="0">
              <a:spcBef>
                <a:spcPct val="50000"/>
              </a:spcBef>
              <a:spcAft>
                <a:spcPct val="0"/>
              </a:spcAft>
              <a:buClr>
                <a:srgbClr val="DDE89A"/>
              </a:buClr>
            </a:pPr>
            <a:r>
              <a:rPr lang="en-US" altLang="ru-RU" sz="2400" b="1" dirty="0" smtClean="0">
                <a:solidFill>
                  <a:srgbClr val="FFFFFF"/>
                </a:solidFill>
                <a:cs typeface="Arial" charset="0"/>
              </a:rPr>
              <a:t>   </a:t>
            </a:r>
          </a:p>
        </p:txBody>
      </p:sp>
      <p:pic>
        <p:nvPicPr>
          <p:cNvPr id="7195" name="Picture 27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27200" y="4537273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43075" y="3691136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29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43075" y="2840236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31963" y="1982986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99" name="Text Box 31"/>
          <p:cNvSpPr txBox="1">
            <a:spLocks noChangeArrowheads="1"/>
          </p:cNvSpPr>
          <p:nvPr/>
        </p:nvSpPr>
        <p:spPr bwMode="white">
          <a:xfrm>
            <a:off x="2073275" y="464277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 dirty="0" smtClean="0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white">
          <a:xfrm>
            <a:off x="2052638" y="204880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 smtClean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white">
          <a:xfrm>
            <a:off x="2065338" y="2907641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 smtClean="0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white">
          <a:xfrm>
            <a:off x="2065338" y="379505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 smtClean="0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5012" y="116632"/>
            <a:ext cx="2218168" cy="16636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47864" y="5100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страхование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случаев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</p:txBody>
      </p:sp>
      <p:grpSp>
        <p:nvGrpSpPr>
          <p:cNvPr id="37" name="Group 13"/>
          <p:cNvGrpSpPr>
            <a:grpSpLocks/>
          </p:cNvGrpSpPr>
          <p:nvPr/>
        </p:nvGrpSpPr>
        <p:grpSpPr bwMode="auto">
          <a:xfrm>
            <a:off x="1966913" y="5322205"/>
            <a:ext cx="5311775" cy="654181"/>
            <a:chOff x="720" y="1392"/>
            <a:chExt cx="4058" cy="480"/>
          </a:xfrm>
        </p:grpSpPr>
        <p:sp>
          <p:nvSpPr>
            <p:cNvPr id="38" name="AutoShape 1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grpSp>
          <p:nvGrpSpPr>
            <p:cNvPr id="39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40" name="AutoShape 1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  <p:sp>
            <p:nvSpPr>
              <p:cNvPr id="41" name="AutoShape 1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</p:grpSp>
      </p:grpSp>
      <p:sp>
        <p:nvSpPr>
          <p:cNvPr id="42" name="Text Box 26"/>
          <p:cNvSpPr txBox="1">
            <a:spLocks noChangeArrowheads="1"/>
          </p:cNvSpPr>
          <p:nvPr/>
        </p:nvSpPr>
        <p:spPr bwMode="white">
          <a:xfrm>
            <a:off x="2433638" y="5343735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fontAlgn="base" latinLnBrk="0">
              <a:spcBef>
                <a:spcPct val="50000"/>
              </a:spcBef>
              <a:spcAft>
                <a:spcPct val="0"/>
              </a:spcAft>
              <a:buClr>
                <a:srgbClr val="DDE89A"/>
              </a:buClr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страхование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туристов</a:t>
            </a:r>
            <a:endParaRPr lang="en-US" altLang="ru-RU" sz="2400" b="1" dirty="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3" name="Picture 27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66888" y="5343735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 Box 31"/>
          <p:cNvSpPr txBox="1">
            <a:spLocks noChangeArrowheads="1"/>
          </p:cNvSpPr>
          <p:nvPr/>
        </p:nvSpPr>
        <p:spPr bwMode="white">
          <a:xfrm>
            <a:off x="2112963" y="544924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FFFF"/>
                </a:solidFill>
                <a:cs typeface="Arial" charset="0"/>
              </a:rPr>
              <a:t>5</a:t>
            </a:r>
            <a:endParaRPr lang="en-US" altLang="ru-RU" sz="2400" b="1" dirty="0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571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>
                <a:solidFill>
                  <a:schemeClr val="bg2">
                    <a:lumMod val="50000"/>
                  </a:schemeClr>
                </a:solidFill>
              </a:rPr>
              <a:t>Имущественное страхование</a:t>
            </a:r>
            <a:endParaRPr lang="en-US" alt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1927225" y="2793305"/>
            <a:ext cx="5311775" cy="688975"/>
            <a:chOff x="720" y="1392"/>
            <a:chExt cx="4058" cy="480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grpSp>
          <p:nvGrpSpPr>
            <p:cNvPr id="7173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4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  <p:sp>
            <p:nvSpPr>
              <p:cNvPr id="7175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</p:grp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1927225" y="3658493"/>
            <a:ext cx="5311775" cy="688975"/>
            <a:chOff x="720" y="1392"/>
            <a:chExt cx="4058" cy="480"/>
          </a:xfrm>
        </p:grpSpPr>
        <p:sp>
          <p:nvSpPr>
            <p:cNvPr id="7177" name="AutoShape 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grpSp>
          <p:nvGrpSpPr>
            <p:cNvPr id="7178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79" name="AutoShape 1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  <p:sp>
            <p:nvSpPr>
              <p:cNvPr id="7180" name="AutoShape 1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</p:grpSp>
      </p:grp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1927225" y="1929705"/>
            <a:ext cx="5311775" cy="688975"/>
            <a:chOff x="720" y="1392"/>
            <a:chExt cx="4058" cy="480"/>
          </a:xfrm>
        </p:grpSpPr>
        <p:sp>
          <p:nvSpPr>
            <p:cNvPr id="7187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DDE89A"/>
                </a:solidFill>
              </a:endParaRPr>
            </a:p>
          </p:txBody>
        </p:sp>
        <p:grpSp>
          <p:nvGrpSpPr>
            <p:cNvPr id="7188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189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  <p:sp>
            <p:nvSpPr>
              <p:cNvPr id="7190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0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DDE89A"/>
                  </a:solidFill>
                </a:endParaRPr>
              </a:p>
            </p:txBody>
          </p:sp>
        </p:grpSp>
      </p:grpSp>
      <p:sp>
        <p:nvSpPr>
          <p:cNvPr id="7191" name="Text Box 23"/>
          <p:cNvSpPr txBox="1">
            <a:spLocks noChangeArrowheads="1"/>
          </p:cNvSpPr>
          <p:nvPr/>
        </p:nvSpPr>
        <p:spPr bwMode="white">
          <a:xfrm>
            <a:off x="2393950" y="204400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  <a:buClr>
                <a:srgbClr val="DDE89A"/>
              </a:buClr>
            </a:pPr>
            <a:r>
              <a:rPr lang="en-US" altLang="ru-RU" sz="2400" b="1" dirty="0" smtClean="0">
                <a:solidFill>
                  <a:srgbClr val="FFFFFF"/>
                </a:solidFill>
                <a:cs typeface="Arial" charset="0"/>
              </a:rPr>
              <a:t>    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</a:rPr>
              <a:t>страхование транспорта</a:t>
            </a:r>
            <a:endParaRPr lang="en-US" altLang="ru-RU" sz="2400" b="1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white">
          <a:xfrm>
            <a:off x="2405063" y="2901255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  <a:buClr>
                <a:srgbClr val="DDE89A"/>
              </a:buClr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  страхование недвижимости</a:t>
            </a:r>
            <a:r>
              <a:rPr lang="en-US" altLang="ru-RU" sz="2400" b="1" dirty="0" smtClean="0">
                <a:solidFill>
                  <a:srgbClr val="FFFFFF"/>
                </a:solidFill>
                <a:cs typeface="Arial" charset="0"/>
              </a:rPr>
              <a:t>    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white">
          <a:xfrm>
            <a:off x="2581484" y="3773761"/>
            <a:ext cx="449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  <a:buClr>
                <a:srgbClr val="DDE89A"/>
              </a:buClr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 страхование грузов</a:t>
            </a:r>
            <a:r>
              <a:rPr lang="en-US" altLang="ru-RU" sz="2400" b="1" dirty="0" smtClean="0">
                <a:solidFill>
                  <a:srgbClr val="FFFFFF"/>
                </a:solidFill>
                <a:cs typeface="Arial" charset="0"/>
              </a:rPr>
              <a:t>    </a:t>
            </a:r>
          </a:p>
        </p:txBody>
      </p:sp>
      <p:pic>
        <p:nvPicPr>
          <p:cNvPr id="7196" name="Picture 28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43075" y="3691136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29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43075" y="2840236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31963" y="1982986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200" name="Text Box 32"/>
          <p:cNvSpPr txBox="1">
            <a:spLocks noChangeArrowheads="1"/>
          </p:cNvSpPr>
          <p:nvPr/>
        </p:nvSpPr>
        <p:spPr bwMode="white">
          <a:xfrm>
            <a:off x="2052638" y="204880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 smtClean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white">
          <a:xfrm>
            <a:off x="2065338" y="2907641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 smtClean="0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white">
          <a:xfrm>
            <a:off x="2065338" y="379505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ru-RU" sz="2400" b="1" smtClean="0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5012" y="116632"/>
            <a:ext cx="2218168" cy="166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1952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>
                <a:solidFill>
                  <a:schemeClr val="bg2">
                    <a:lumMod val="50000"/>
                  </a:schemeClr>
                </a:solidFill>
              </a:rPr>
              <a:t>Формы страхования</a:t>
            </a:r>
            <a:endParaRPr lang="en-US" alt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5012" y="116632"/>
            <a:ext cx="2218168" cy="1663626"/>
          </a:xfrm>
          <a:prstGeom prst="rect">
            <a:avLst/>
          </a:prstGeom>
        </p:spPr>
      </p:pic>
      <p:sp>
        <p:nvSpPr>
          <p:cNvPr id="28" name="Freeform 2"/>
          <p:cNvSpPr>
            <a:spLocks/>
          </p:cNvSpPr>
          <p:nvPr/>
        </p:nvSpPr>
        <p:spPr bwMode="gray">
          <a:xfrm flipH="1">
            <a:off x="414988" y="1780258"/>
            <a:ext cx="4365137" cy="1858962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9" name="Freeform 5"/>
          <p:cNvSpPr>
            <a:spLocks/>
          </p:cNvSpPr>
          <p:nvPr/>
        </p:nvSpPr>
        <p:spPr bwMode="gray">
          <a:xfrm flipH="1">
            <a:off x="4558422" y="3555410"/>
            <a:ext cx="4362018" cy="1857375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Oval 6"/>
          <p:cNvSpPr>
            <a:spLocks noChangeArrowheads="1"/>
          </p:cNvSpPr>
          <p:nvPr/>
        </p:nvSpPr>
        <p:spPr bwMode="gray">
          <a:xfrm>
            <a:off x="3460278" y="2468563"/>
            <a:ext cx="2239962" cy="2238375"/>
          </a:xfrm>
          <a:prstGeom prst="ellipse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white">
          <a:xfrm>
            <a:off x="444694" y="2443738"/>
            <a:ext cx="39112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  <a:buClr>
                <a:srgbClr val="DDE89A"/>
              </a:buClr>
            </a:pPr>
            <a:r>
              <a:rPr lang="en-US" altLang="ru-RU" sz="3200" b="1" dirty="0" smtClean="0">
                <a:solidFill>
                  <a:srgbClr val="FFFFFF"/>
                </a:solidFill>
                <a:cs typeface="Arial" charset="0"/>
              </a:rPr>
              <a:t>    </a:t>
            </a:r>
            <a:r>
              <a:rPr lang="ru-RU" altLang="ru-RU" sz="3200" dirty="0">
                <a:solidFill>
                  <a:schemeClr val="bg2">
                    <a:lumMod val="50000"/>
                  </a:schemeClr>
                </a:solidFill>
              </a:rPr>
              <a:t>о</a:t>
            </a:r>
            <a:r>
              <a:rPr lang="ru-RU" altLang="ru-RU" sz="3200" dirty="0" smtClean="0">
                <a:solidFill>
                  <a:schemeClr val="bg2">
                    <a:lumMod val="50000"/>
                  </a:schemeClr>
                </a:solidFill>
              </a:rPr>
              <a:t>бязательное</a:t>
            </a:r>
            <a:endParaRPr lang="en-US" altLang="ru-RU" sz="3200" b="1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white">
          <a:xfrm>
            <a:off x="4860032" y="4191709"/>
            <a:ext cx="39112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  <a:buClr>
                <a:srgbClr val="DDE89A"/>
              </a:buClr>
            </a:pPr>
            <a:r>
              <a:rPr lang="en-US" altLang="ru-RU" sz="3200" b="1" dirty="0" smtClean="0">
                <a:solidFill>
                  <a:srgbClr val="FFFFFF"/>
                </a:solidFill>
                <a:cs typeface="Arial" charset="0"/>
              </a:rPr>
              <a:t>    </a:t>
            </a:r>
            <a:r>
              <a:rPr lang="ru-RU" altLang="ru-RU" sz="3200" b="1" dirty="0" smtClean="0">
                <a:solidFill>
                  <a:srgbClr val="FFFFFF"/>
                </a:solidFill>
                <a:cs typeface="Arial" charset="0"/>
              </a:rPr>
              <a:t>  </a:t>
            </a:r>
            <a:r>
              <a:rPr lang="ru-RU" altLang="ru-RU" sz="3200" dirty="0">
                <a:solidFill>
                  <a:schemeClr val="bg2">
                    <a:lumMod val="50000"/>
                  </a:schemeClr>
                </a:solidFill>
              </a:rPr>
              <a:t>д</a:t>
            </a:r>
            <a:r>
              <a:rPr lang="ru-RU" altLang="ru-RU" sz="3200" dirty="0" smtClean="0">
                <a:solidFill>
                  <a:schemeClr val="bg2">
                    <a:lumMod val="50000"/>
                  </a:schemeClr>
                </a:solidFill>
              </a:rPr>
              <a:t>обровольное</a:t>
            </a:r>
            <a:endParaRPr lang="en-US" altLang="ru-RU" sz="3200" b="1" dirty="0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258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308"/>
                </a:solidFill>
              </a:rPr>
              <a:t>Решаем задачи</a:t>
            </a:r>
            <a:endParaRPr lang="en-US" altLang="ru-RU" dirty="0">
              <a:solidFill>
                <a:srgbClr val="000308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gray">
          <a:xfrm>
            <a:off x="440666" y="3212977"/>
            <a:ext cx="8163781" cy="2730624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9216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cs typeface="Arial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gray">
          <a:xfrm>
            <a:off x="677791" y="3429000"/>
            <a:ext cx="7710633" cy="22685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7688" name="Group 40"/>
          <p:cNvGrpSpPr>
            <a:grpSpLocks/>
          </p:cNvGrpSpPr>
          <p:nvPr/>
        </p:nvGrpSpPr>
        <p:grpSpPr bwMode="auto">
          <a:xfrm>
            <a:off x="677791" y="1222471"/>
            <a:ext cx="1296259" cy="1277531"/>
            <a:chOff x="941" y="1053"/>
            <a:chExt cx="1036" cy="1021"/>
          </a:xfrm>
        </p:grpSpPr>
        <p:sp>
          <p:nvSpPr>
            <p:cNvPr id="27689" name="Oval 41"/>
            <p:cNvSpPr>
              <a:spLocks noChangeArrowheads="1"/>
            </p:cNvSpPr>
            <p:nvPr/>
          </p:nvSpPr>
          <p:spPr bwMode="gray">
            <a:xfrm>
              <a:off x="941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7690" name="Oval 42"/>
            <p:cNvSpPr>
              <a:spLocks noChangeArrowheads="1"/>
            </p:cNvSpPr>
            <p:nvPr/>
          </p:nvSpPr>
          <p:spPr bwMode="gray">
            <a:xfrm>
              <a:off x="945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7691" name="Oval 43"/>
            <p:cNvSpPr>
              <a:spLocks noChangeArrowheads="1"/>
            </p:cNvSpPr>
            <p:nvPr/>
          </p:nvSpPr>
          <p:spPr bwMode="gray">
            <a:xfrm>
              <a:off x="1008" y="1119"/>
              <a:ext cx="898" cy="8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7692" name="Oval 44"/>
            <p:cNvSpPr>
              <a:spLocks noChangeArrowheads="1"/>
            </p:cNvSpPr>
            <p:nvPr/>
          </p:nvSpPr>
          <p:spPr bwMode="gray">
            <a:xfrm>
              <a:off x="1008" y="1119"/>
              <a:ext cx="897" cy="8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7693" name="Oval 45"/>
            <p:cNvSpPr>
              <a:spLocks noChangeArrowheads="1"/>
            </p:cNvSpPr>
            <p:nvPr/>
          </p:nvSpPr>
          <p:spPr bwMode="gray">
            <a:xfrm>
              <a:off x="1057" y="1164"/>
              <a:ext cx="807" cy="7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7694" name="Oval 46"/>
            <p:cNvSpPr>
              <a:spLocks noChangeArrowheads="1"/>
            </p:cNvSpPr>
            <p:nvPr/>
          </p:nvSpPr>
          <p:spPr bwMode="gray">
            <a:xfrm>
              <a:off x="1070" y="1177"/>
              <a:ext cx="782" cy="77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95" name="Oval 47"/>
            <p:cNvSpPr>
              <a:spLocks noChangeArrowheads="1"/>
            </p:cNvSpPr>
            <p:nvPr/>
          </p:nvSpPr>
          <p:spPr bwMode="gray">
            <a:xfrm>
              <a:off x="1080" y="1182"/>
              <a:ext cx="763" cy="7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96" name="Oval 48"/>
            <p:cNvSpPr>
              <a:spLocks noChangeArrowheads="1"/>
            </p:cNvSpPr>
            <p:nvPr/>
          </p:nvSpPr>
          <p:spPr bwMode="gray">
            <a:xfrm>
              <a:off x="1088" y="1189"/>
              <a:ext cx="726" cy="7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97" name="Oval 49"/>
            <p:cNvSpPr>
              <a:spLocks noChangeArrowheads="1"/>
            </p:cNvSpPr>
            <p:nvPr/>
          </p:nvSpPr>
          <p:spPr bwMode="gray">
            <a:xfrm>
              <a:off x="1130" y="1209"/>
              <a:ext cx="645" cy="572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7698" name="Line 50"/>
          <p:cNvSpPr>
            <a:spLocks noChangeShapeType="1"/>
          </p:cNvSpPr>
          <p:nvPr/>
        </p:nvSpPr>
        <p:spPr bwMode="ltGray">
          <a:xfrm>
            <a:off x="1338294" y="2361112"/>
            <a:ext cx="0" cy="633412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eaVert" wrap="none" lIns="92075" tIns="46038" rIns="92075" bIns="46038" anchor="ctr"/>
          <a:lstStyle/>
          <a:p>
            <a:endParaRPr lang="ru-RU"/>
          </a:p>
        </p:txBody>
      </p:sp>
      <p:sp>
        <p:nvSpPr>
          <p:cNvPr id="27702" name="Text Box 54"/>
          <p:cNvSpPr txBox="1">
            <a:spLocks noChangeArrowheads="1"/>
          </p:cNvSpPr>
          <p:nvPr/>
        </p:nvSpPr>
        <p:spPr bwMode="auto">
          <a:xfrm>
            <a:off x="803203" y="1703483"/>
            <a:ext cx="1070183" cy="61555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333333"/>
                </a:solidFill>
                <a:cs typeface="Arial" charset="0"/>
              </a:rPr>
              <a:t>Задача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333333"/>
                </a:solidFill>
                <a:cs typeface="Arial" charset="0"/>
              </a:rPr>
              <a:t>№1</a:t>
            </a:r>
            <a:endParaRPr lang="en-US" altLang="ru-RU" sz="2000" b="1" dirty="0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8870" y="3573016"/>
            <a:ext cx="75495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308"/>
                </a:solidFill>
              </a:rPr>
              <a:t>Семья </a:t>
            </a:r>
            <a:r>
              <a:rPr lang="ru-RU" dirty="0">
                <a:solidFill>
                  <a:srgbClr val="000308"/>
                </a:solidFill>
              </a:rPr>
              <a:t>Ивановых Александра Петровича и Елены </a:t>
            </a:r>
            <a:endParaRPr lang="ru-RU" dirty="0" smtClean="0">
              <a:solidFill>
                <a:srgbClr val="000308"/>
              </a:solidFill>
            </a:endParaRPr>
          </a:p>
          <a:p>
            <a:r>
              <a:rPr lang="ru-RU" dirty="0" smtClean="0">
                <a:solidFill>
                  <a:srgbClr val="000308"/>
                </a:solidFill>
              </a:rPr>
              <a:t>Николаевны </a:t>
            </a:r>
            <a:r>
              <a:rPr lang="ru-RU" dirty="0">
                <a:solidFill>
                  <a:srgbClr val="000308"/>
                </a:solidFill>
              </a:rPr>
              <a:t>купила дом за 1200 000 рублей.</a:t>
            </a:r>
          </a:p>
          <a:p>
            <a:r>
              <a:rPr lang="ru-RU" dirty="0">
                <a:solidFill>
                  <a:srgbClr val="000308"/>
                </a:solidFill>
              </a:rPr>
              <a:t>Семья оформила в банке ипотеку (ипотечный кредит). Страхование  кредита составляет 0,01 % . </a:t>
            </a:r>
            <a:endParaRPr lang="ru-RU" dirty="0" smtClean="0">
              <a:solidFill>
                <a:srgbClr val="000308"/>
              </a:solidFill>
            </a:endParaRPr>
          </a:p>
          <a:p>
            <a:r>
              <a:rPr lang="ru-RU" dirty="0" smtClean="0">
                <a:solidFill>
                  <a:srgbClr val="000308"/>
                </a:solidFill>
              </a:rPr>
              <a:t>Сколько </a:t>
            </a:r>
            <a:r>
              <a:rPr lang="ru-RU" dirty="0">
                <a:solidFill>
                  <a:srgbClr val="000308"/>
                </a:solidFill>
              </a:rPr>
              <a:t>заплатят Александр Петрович и Елена Николаевна за </a:t>
            </a:r>
            <a:r>
              <a:rPr lang="ru-RU" dirty="0" smtClean="0">
                <a:solidFill>
                  <a:srgbClr val="000308"/>
                </a:solidFill>
              </a:rPr>
              <a:t>         страховку  кредита? Сколько </a:t>
            </a:r>
            <a:r>
              <a:rPr lang="ru-RU" dirty="0">
                <a:solidFill>
                  <a:srgbClr val="000308"/>
                </a:solidFill>
              </a:rPr>
              <a:t>денег будет платить семья, если </a:t>
            </a:r>
            <a:r>
              <a:rPr lang="ru-RU" dirty="0" smtClean="0">
                <a:solidFill>
                  <a:srgbClr val="000308"/>
                </a:solidFill>
              </a:rPr>
              <a:t>         расплачиваться </a:t>
            </a:r>
            <a:r>
              <a:rPr lang="ru-RU" dirty="0">
                <a:solidFill>
                  <a:srgbClr val="000308"/>
                </a:solidFill>
              </a:rPr>
              <a:t>каждый месяц?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4415" y="111899"/>
            <a:ext cx="3074025" cy="230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39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0308"/>
                </a:solidFill>
              </a:rPr>
              <a:t>Решаем задачи</a:t>
            </a:r>
            <a:endParaRPr lang="en-US" altLang="ru-RU" dirty="0">
              <a:solidFill>
                <a:srgbClr val="000308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gray">
          <a:xfrm>
            <a:off x="440666" y="3212977"/>
            <a:ext cx="8163781" cy="2730624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9216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cs typeface="Arial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gray">
          <a:xfrm>
            <a:off x="677791" y="3429000"/>
            <a:ext cx="7710633" cy="22685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7688" name="Group 40"/>
          <p:cNvGrpSpPr>
            <a:grpSpLocks/>
          </p:cNvGrpSpPr>
          <p:nvPr/>
        </p:nvGrpSpPr>
        <p:grpSpPr bwMode="auto">
          <a:xfrm>
            <a:off x="677791" y="1222471"/>
            <a:ext cx="1296259" cy="1277531"/>
            <a:chOff x="941" y="1053"/>
            <a:chExt cx="1036" cy="1021"/>
          </a:xfrm>
        </p:grpSpPr>
        <p:sp>
          <p:nvSpPr>
            <p:cNvPr id="27689" name="Oval 41"/>
            <p:cNvSpPr>
              <a:spLocks noChangeArrowheads="1"/>
            </p:cNvSpPr>
            <p:nvPr/>
          </p:nvSpPr>
          <p:spPr bwMode="gray">
            <a:xfrm>
              <a:off x="941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7690" name="Oval 42"/>
            <p:cNvSpPr>
              <a:spLocks noChangeArrowheads="1"/>
            </p:cNvSpPr>
            <p:nvPr/>
          </p:nvSpPr>
          <p:spPr bwMode="gray">
            <a:xfrm>
              <a:off x="945" y="1053"/>
              <a:ext cx="1032" cy="102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7691" name="Oval 43"/>
            <p:cNvSpPr>
              <a:spLocks noChangeArrowheads="1"/>
            </p:cNvSpPr>
            <p:nvPr/>
          </p:nvSpPr>
          <p:spPr bwMode="gray">
            <a:xfrm>
              <a:off x="1008" y="1119"/>
              <a:ext cx="898" cy="8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7692" name="Oval 44"/>
            <p:cNvSpPr>
              <a:spLocks noChangeArrowheads="1"/>
            </p:cNvSpPr>
            <p:nvPr/>
          </p:nvSpPr>
          <p:spPr bwMode="gray">
            <a:xfrm>
              <a:off x="1008" y="1119"/>
              <a:ext cx="897" cy="88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7693" name="Oval 45"/>
            <p:cNvSpPr>
              <a:spLocks noChangeArrowheads="1"/>
            </p:cNvSpPr>
            <p:nvPr/>
          </p:nvSpPr>
          <p:spPr bwMode="gray">
            <a:xfrm>
              <a:off x="1057" y="1164"/>
              <a:ext cx="807" cy="7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7694" name="Oval 46"/>
            <p:cNvSpPr>
              <a:spLocks noChangeArrowheads="1"/>
            </p:cNvSpPr>
            <p:nvPr/>
          </p:nvSpPr>
          <p:spPr bwMode="gray">
            <a:xfrm>
              <a:off x="1070" y="1177"/>
              <a:ext cx="782" cy="77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95" name="Oval 47"/>
            <p:cNvSpPr>
              <a:spLocks noChangeArrowheads="1"/>
            </p:cNvSpPr>
            <p:nvPr/>
          </p:nvSpPr>
          <p:spPr bwMode="gray">
            <a:xfrm>
              <a:off x="1080" y="1182"/>
              <a:ext cx="763" cy="7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96" name="Oval 48"/>
            <p:cNvSpPr>
              <a:spLocks noChangeArrowheads="1"/>
            </p:cNvSpPr>
            <p:nvPr/>
          </p:nvSpPr>
          <p:spPr bwMode="gray">
            <a:xfrm>
              <a:off x="1088" y="1189"/>
              <a:ext cx="726" cy="70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7697" name="Oval 49"/>
            <p:cNvSpPr>
              <a:spLocks noChangeArrowheads="1"/>
            </p:cNvSpPr>
            <p:nvPr/>
          </p:nvSpPr>
          <p:spPr bwMode="gray">
            <a:xfrm>
              <a:off x="1130" y="1209"/>
              <a:ext cx="645" cy="572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7698" name="Line 50"/>
          <p:cNvSpPr>
            <a:spLocks noChangeShapeType="1"/>
          </p:cNvSpPr>
          <p:nvPr/>
        </p:nvSpPr>
        <p:spPr bwMode="ltGray">
          <a:xfrm>
            <a:off x="1338294" y="2361112"/>
            <a:ext cx="0" cy="633412"/>
          </a:xfrm>
          <a:prstGeom prst="line">
            <a:avLst/>
          </a:prstGeom>
          <a:noFill/>
          <a:ln w="57150" cap="rnd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>
            <a:outerShdw dist="56796" dir="3806097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eaVert" wrap="none" lIns="92075" tIns="46038" rIns="92075" bIns="46038" anchor="ctr"/>
          <a:lstStyle/>
          <a:p>
            <a:endParaRPr lang="ru-RU"/>
          </a:p>
        </p:txBody>
      </p:sp>
      <p:sp>
        <p:nvSpPr>
          <p:cNvPr id="27702" name="Text Box 54"/>
          <p:cNvSpPr txBox="1">
            <a:spLocks noChangeArrowheads="1"/>
          </p:cNvSpPr>
          <p:nvPr/>
        </p:nvSpPr>
        <p:spPr bwMode="auto">
          <a:xfrm>
            <a:off x="803203" y="1703483"/>
            <a:ext cx="1070183" cy="61555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333333"/>
                </a:solidFill>
                <a:cs typeface="Arial" charset="0"/>
              </a:rPr>
              <a:t>Задача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altLang="ru-RU" sz="2000" b="1" dirty="0" smtClean="0">
                <a:solidFill>
                  <a:srgbClr val="333333"/>
                </a:solidFill>
                <a:cs typeface="Arial" charset="0"/>
              </a:rPr>
              <a:t>№2</a:t>
            </a:r>
            <a:endParaRPr lang="en-US" altLang="ru-RU" sz="2000" b="1" dirty="0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8870" y="3573016"/>
            <a:ext cx="76215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308"/>
                </a:solidFill>
              </a:rPr>
              <a:t>Дети пожилой женщины Клавдии Ивановны </a:t>
            </a:r>
            <a:r>
              <a:rPr lang="ru-RU" sz="1400" dirty="0" smtClean="0">
                <a:solidFill>
                  <a:srgbClr val="000308"/>
                </a:solidFill>
              </a:rPr>
              <a:t>застраховали </a:t>
            </a:r>
            <a:r>
              <a:rPr lang="ru-RU" sz="1400" dirty="0">
                <a:solidFill>
                  <a:srgbClr val="000308"/>
                </a:solidFill>
              </a:rPr>
              <a:t>её жизнь и здоровье на 1 год. Страховая сумма составляет 300 тыс. рублей </a:t>
            </a:r>
            <a:endParaRPr lang="ru-RU" sz="1400" dirty="0" smtClean="0">
              <a:solidFill>
                <a:srgbClr val="000308"/>
              </a:solidFill>
            </a:endParaRPr>
          </a:p>
          <a:p>
            <a:r>
              <a:rPr lang="ru-RU" sz="1400" dirty="0" smtClean="0">
                <a:solidFill>
                  <a:srgbClr val="000308"/>
                </a:solidFill>
              </a:rPr>
              <a:t>по </a:t>
            </a:r>
            <a:r>
              <a:rPr lang="ru-RU" sz="1400" dirty="0">
                <a:solidFill>
                  <a:srgbClr val="000308"/>
                </a:solidFill>
              </a:rPr>
              <a:t>риску «Травма в результате НС». Застрахованный получает 5 % </a:t>
            </a:r>
            <a:endParaRPr lang="ru-RU" sz="1400" dirty="0" smtClean="0">
              <a:solidFill>
                <a:srgbClr val="000308"/>
              </a:solidFill>
            </a:endParaRPr>
          </a:p>
          <a:p>
            <a:r>
              <a:rPr lang="ru-RU" sz="1400" dirty="0" smtClean="0">
                <a:solidFill>
                  <a:srgbClr val="000308"/>
                </a:solidFill>
              </a:rPr>
              <a:t>от </a:t>
            </a:r>
            <a:r>
              <a:rPr lang="ru-RU" sz="1400" dirty="0">
                <a:solidFill>
                  <a:srgbClr val="000308"/>
                </a:solidFill>
              </a:rPr>
              <a:t>страховой суммы в  результате несчастного случая. </a:t>
            </a:r>
          </a:p>
          <a:p>
            <a:r>
              <a:rPr lang="ru-RU" sz="1400" dirty="0">
                <a:solidFill>
                  <a:srgbClr val="000308"/>
                </a:solidFill>
              </a:rPr>
              <a:t>20 апреля Клавдия Ивановна пошла в магазин за хлебом. Погодные условия были неблагоприятные: шел дождь, на дорогах  гололедица. </a:t>
            </a:r>
            <a:r>
              <a:rPr lang="ru-RU" sz="1400" dirty="0" smtClean="0">
                <a:solidFill>
                  <a:srgbClr val="000308"/>
                </a:solidFill>
              </a:rPr>
              <a:t>Женщина упала</a:t>
            </a:r>
            <a:r>
              <a:rPr lang="ru-RU" sz="1400" dirty="0">
                <a:solidFill>
                  <a:srgbClr val="000308"/>
                </a:solidFill>
              </a:rPr>
              <a:t>. Впоследствии оказался перелом  правой руки.</a:t>
            </a:r>
          </a:p>
          <a:p>
            <a:r>
              <a:rPr lang="ru-RU" sz="1400" dirty="0">
                <a:solidFill>
                  <a:srgbClr val="000308"/>
                </a:solidFill>
              </a:rPr>
              <a:t>Является ли данная ситуация страховым случаем? Объясните.</a:t>
            </a:r>
          </a:p>
          <a:p>
            <a:r>
              <a:rPr lang="ru-RU" sz="1400" dirty="0">
                <a:solidFill>
                  <a:srgbClr val="000308"/>
                </a:solidFill>
              </a:rPr>
              <a:t>Если да, то сколько составит  выплата по страхованию здоровья женщины? </a:t>
            </a:r>
          </a:p>
          <a:p>
            <a:endParaRPr lang="ru-RU" dirty="0">
              <a:solidFill>
                <a:srgbClr val="000308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4415" y="111899"/>
            <a:ext cx="3074025" cy="230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9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74TGp_natural_light_ani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407</Words>
  <Application>Microsoft Office PowerPoint</Application>
  <PresentationFormat>Экран (4:3)</PresentationFormat>
  <Paragraphs>112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Office Theme</vt:lpstr>
      <vt:lpstr>Custom Design</vt:lpstr>
      <vt:lpstr>574TGp_natural_light_ani</vt:lpstr>
      <vt:lpstr>Слайд 1</vt:lpstr>
      <vt:lpstr>   Страхование - это</vt:lpstr>
      <vt:lpstr>    Страхование</vt:lpstr>
      <vt:lpstr>Виды страхования</vt:lpstr>
      <vt:lpstr>Личное  страхование</vt:lpstr>
      <vt:lpstr>Имущественное страхование</vt:lpstr>
      <vt:lpstr>Формы страхования</vt:lpstr>
      <vt:lpstr>Решаем задачи</vt:lpstr>
      <vt:lpstr>Решаем задачи</vt:lpstr>
      <vt:lpstr>Решаем задачи</vt:lpstr>
      <vt:lpstr>Решаем задачи</vt:lpstr>
      <vt:lpstr> Пора отдохнуть!</vt:lpstr>
      <vt:lpstr> Проверим ваши знания</vt:lpstr>
      <vt:lpstr> Что хочет застраховать Крош?</vt:lpstr>
      <vt:lpstr> Выбери самый важный  для себя вид страхования </vt:lpstr>
      <vt:lpstr> </vt:lpstr>
      <vt:lpstr>Список используемых ресурсов: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ИРИНА</cp:lastModifiedBy>
  <cp:revision>46</cp:revision>
  <dcterms:created xsi:type="dcterms:W3CDTF">2014-04-01T16:35:38Z</dcterms:created>
  <dcterms:modified xsi:type="dcterms:W3CDTF">2020-10-01T17:40:39Z</dcterms:modified>
</cp:coreProperties>
</file>