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8" r:id="rId3"/>
    <p:sldId id="259" r:id="rId4"/>
    <p:sldId id="260" r:id="rId5"/>
    <p:sldId id="273" r:id="rId6"/>
    <p:sldId id="270" r:id="rId7"/>
    <p:sldId id="281" r:id="rId8"/>
    <p:sldId id="272" r:id="rId9"/>
    <p:sldId id="283" r:id="rId10"/>
    <p:sldId id="267" r:id="rId11"/>
    <p:sldId id="284" r:id="rId12"/>
    <p:sldId id="286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8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8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44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7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1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3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8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46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9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4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1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1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0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7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3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4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7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6htIoIfV7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_________Microsoft_Word1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252536" y="348526"/>
            <a:ext cx="914400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Межрегиональный методический центр по финансовой грамотности системы общего и среднего профессионального образования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 разработка урока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«Финансовой грамотности»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«Семейный бюджет»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класс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pPr lvl="2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Новоструева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Павловна, учитель начальных классов</a:t>
            </a:r>
          </a:p>
          <a:p>
            <a:pPr lvl="2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МАОУ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Сылвенская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школа»</a:t>
            </a:r>
          </a:p>
          <a:p>
            <a:pPr lvl="2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Гаранина Светлана Владимировна, учитель технологии</a:t>
            </a:r>
          </a:p>
          <a:p>
            <a:pPr lvl="2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МАОУ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Сылвенская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школа»</a:t>
            </a:r>
          </a:p>
          <a:p>
            <a:pPr lvl="2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Белякова Анна Васильевна, учитель математики МАОУ                   </a:t>
            </a:r>
          </a:p>
          <a:p>
            <a:pPr lvl="2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Рябининская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r>
              <a:rPr lang="ru-RU" dirty="0"/>
              <a:t> момент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9618736-346E-4832-B123-18779FF9E86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48814"/>
            <a:ext cx="158417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F5FE9C0-B4A8-4554-B422-C3AE0C4AB8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2114922" cy="1827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C9EE37-2E77-407F-AC99-A1F27DD6CDD7}"/>
              </a:ext>
            </a:extLst>
          </p:cNvPr>
          <p:cNvSpPr txBox="1"/>
          <p:nvPr/>
        </p:nvSpPr>
        <p:spPr>
          <a:xfrm>
            <a:off x="2483768" y="4221088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2, 1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7" name="AutoShape 3">
            <a:extLst>
              <a:ext uri="{FF2B5EF4-FFF2-40B4-BE49-F238E27FC236}">
                <a16:creationId xmlns:a16="http://schemas.microsoft.com/office/drawing/2014/main" xmlns="" id="{AFE1B47E-F2BE-4169-B252-35CCC8ECB51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11760" y="4077072"/>
            <a:ext cx="141288" cy="18573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0AA207-1759-41D6-B3CA-E14D0D173CA0}"/>
              </a:ext>
            </a:extLst>
          </p:cNvPr>
          <p:cNvSpPr txBox="1"/>
          <p:nvPr/>
        </p:nvSpPr>
        <p:spPr>
          <a:xfrm>
            <a:off x="1105868" y="1394159"/>
            <a:ext cx="718748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нового материала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текстом, составление схемы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                расходы</a:t>
            </a:r>
          </a:p>
        </p:txBody>
      </p:sp>
      <p:cxnSp>
        <p:nvCxnSpPr>
          <p:cNvPr id="1029" name="AutoShape 5">
            <a:extLst>
              <a:ext uri="{FF2B5EF4-FFF2-40B4-BE49-F238E27FC236}">
                <a16:creationId xmlns:a16="http://schemas.microsoft.com/office/drawing/2014/main" xmlns="" id="{895C8E72-F9AF-4D19-983A-11F5B859D4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28184" y="4077072"/>
            <a:ext cx="134937" cy="18573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4747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372BBF-8CBA-4972-872B-AB7A48AF19C8}"/>
              </a:ext>
            </a:extLst>
          </p:cNvPr>
          <p:cNvSpPr txBox="1"/>
          <p:nvPr/>
        </p:nvSpPr>
        <p:spPr>
          <a:xfrm>
            <a:off x="1187624" y="908720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Просмотр видеоролика</a:t>
            </a:r>
          </a:p>
          <a:p>
            <a:r>
              <a:rPr lang="ru-RU" dirty="0"/>
              <a:t>   </a:t>
            </a:r>
            <a:r>
              <a:rPr lang="ru-RU" u="sng" dirty="0">
                <a:hlinkClick r:id="rId2"/>
              </a:rPr>
              <a:t>https://youtu.be/g6htIoIfV74</a:t>
            </a:r>
            <a:endParaRPr lang="ru-RU" u="sng" dirty="0"/>
          </a:p>
          <a:p>
            <a:endParaRPr lang="ru-RU" u="sng" dirty="0"/>
          </a:p>
          <a:p>
            <a:endParaRPr lang="ru-RU" u="sng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таблицы</a:t>
            </a:r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3CD4295-C766-4542-A12E-49236FE4D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605779"/>
              </p:ext>
            </p:extLst>
          </p:nvPr>
        </p:nvGraphicFramePr>
        <p:xfrm>
          <a:off x="1619672" y="2970823"/>
          <a:ext cx="5904656" cy="2762433"/>
        </p:xfrm>
        <a:graphic>
          <a:graphicData uri="http://schemas.openxmlformats.org/drawingml/2006/table">
            <a:tbl>
              <a:tblPr firstRow="1" firstCol="1" bandRow="1"/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4191384763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1198475357"/>
                    </a:ext>
                  </a:extLst>
                </a:gridCol>
              </a:tblGrid>
              <a:tr h="668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Доходы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Расходы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6740062"/>
                  </a:ext>
                </a:extLst>
              </a:tr>
              <a:tr h="2094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435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35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51AE43-EAF8-40DE-B187-F48A197AA307}"/>
              </a:ext>
            </a:extLst>
          </p:cNvPr>
          <p:cNvSpPr txBox="1"/>
          <p:nvPr/>
        </p:nvSpPr>
        <p:spPr>
          <a:xfrm>
            <a:off x="1409552" y="1819689"/>
            <a:ext cx="79928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схемой</a:t>
            </a:r>
          </a:p>
          <a:p>
            <a:endParaRPr lang="ru-RU" dirty="0"/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                        НЕОБЯЗАТЕЛЬНЫЕ</a:t>
            </a:r>
          </a:p>
        </p:txBody>
      </p:sp>
      <p:cxnSp>
        <p:nvCxnSpPr>
          <p:cNvPr id="4098" name="AutoShape 2">
            <a:extLst>
              <a:ext uri="{FF2B5EF4-FFF2-40B4-BE49-F238E27FC236}">
                <a16:creationId xmlns:a16="http://schemas.microsoft.com/office/drawing/2014/main" xmlns="" id="{48D6A891-0F83-467A-85EE-712881AF85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920" y="3292475"/>
            <a:ext cx="350837" cy="2730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" name="AutoShape 3">
            <a:extLst>
              <a:ext uri="{FF2B5EF4-FFF2-40B4-BE49-F238E27FC236}">
                <a16:creationId xmlns:a16="http://schemas.microsoft.com/office/drawing/2014/main" xmlns="" id="{07DEB656-0CB4-42AB-B4D7-8212A56DE1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57291" y="3273425"/>
            <a:ext cx="363538" cy="2921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0259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88924A-E5F8-493F-A0FE-29DF88D451FF}"/>
              </a:ext>
            </a:extLst>
          </p:cNvPr>
          <p:cNvSpPr txBox="1"/>
          <p:nvPr/>
        </p:nvSpPr>
        <p:spPr>
          <a:xfrm>
            <a:off x="1259632" y="1124744"/>
            <a:ext cx="3669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Игра «Магазин»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405463-0C23-4CC9-A200-0E10C46E36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42308" r="20811" b="39903"/>
          <a:stretch>
            <a:fillRect/>
          </a:stretch>
        </p:blipFill>
        <p:spPr bwMode="auto">
          <a:xfrm>
            <a:off x="899592" y="2168534"/>
            <a:ext cx="6984776" cy="118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4874E8-4660-4A5F-9E5E-4AFB52C2F77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5" t="50247" r="20811" b="20673"/>
          <a:stretch/>
        </p:blipFill>
        <p:spPr bwMode="auto">
          <a:xfrm>
            <a:off x="1043608" y="4077072"/>
            <a:ext cx="6552728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853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663AC2-A53C-40E8-872B-4CEBE1087959}"/>
              </a:ext>
            </a:extLst>
          </p:cNvPr>
          <p:cNvSpPr txBox="1"/>
          <p:nvPr/>
        </p:nvSpPr>
        <p:spPr>
          <a:xfrm>
            <a:off x="1187624" y="1124744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Работа с «формулами»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расходы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&gt; расходы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&lt; расходы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1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453680-1415-4C5E-B5ED-C66BF8CFECEE}"/>
              </a:ext>
            </a:extLst>
          </p:cNvPr>
          <p:cNvSpPr txBox="1"/>
          <p:nvPr/>
        </p:nvSpPr>
        <p:spPr>
          <a:xfrm>
            <a:off x="2483768" y="332656"/>
            <a:ext cx="46085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изученного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«Бюджет семьи»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1D92FB-D9E4-4A4E-B92D-CB9C0649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59144"/>
            <a:ext cx="626469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81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189B9570-B856-4CF0-992B-733425D68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39311"/>
              </p:ext>
            </p:extLst>
          </p:nvPr>
        </p:nvGraphicFramePr>
        <p:xfrm>
          <a:off x="1601788" y="1401763"/>
          <a:ext cx="5940425" cy="405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4" imgW="5940999" imgH="4053460" progId="Word.Document.12">
                  <p:embed/>
                </p:oleObj>
              </mc:Choice>
              <mc:Fallback>
                <p:oleObj name="Document" r:id="rId4" imgW="5940999" imgH="40534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788" y="1401763"/>
                        <a:ext cx="5940425" cy="405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49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FA23E4-F868-4AAD-BC73-82860E20944D}"/>
              </a:ext>
            </a:extLst>
          </p:cNvPr>
          <p:cNvSpPr txBox="1"/>
          <p:nvPr/>
        </p:nvSpPr>
        <p:spPr>
          <a:xfrm>
            <a:off x="1619672" y="69269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66B506AC-5960-4C61-B8F5-F597751D0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492677"/>
              </p:ext>
            </p:extLst>
          </p:nvPr>
        </p:nvGraphicFramePr>
        <p:xfrm>
          <a:off x="1187624" y="1277471"/>
          <a:ext cx="6264696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177610074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4142071720"/>
                    </a:ext>
                  </a:extLst>
                </a:gridCol>
              </a:tblGrid>
              <a:tr h="3915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8952354"/>
                  </a:ext>
                </a:extLst>
              </a:tr>
              <a:tr h="391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Варианты ответов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2613542"/>
                  </a:ext>
                </a:extLst>
              </a:tr>
              <a:tr h="799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Из чего складывается семейный бюджет?</a:t>
                      </a: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 из заработной платы, пенсии, стипендии.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 из доходов и расходов.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В) из денег.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483186"/>
                  </a:ext>
                </a:extLst>
              </a:tr>
              <a:tr h="799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Деньги, которые поступают в бюджет семьи это: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Я)  расходы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Е)  проценты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Ю) доходы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7418695"/>
                  </a:ext>
                </a:extLst>
              </a:tr>
              <a:tr h="799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Авторское вознаграждение это: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 зарплата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Г) налог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Д) гонорар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2178643"/>
                  </a:ext>
                </a:extLst>
              </a:tr>
              <a:tr h="799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Деньги, которые тратятся из бюджета семьи это: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Ш) доходы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Ж) расходы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Х) прибыль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1971286"/>
                  </a:ext>
                </a:extLst>
              </a:tr>
              <a:tr h="799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Лучшим бюджетом считается тот, в котором: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Е) доходы больше расходов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И) доходы равны расходам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 доходы меньше расходов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7089822"/>
                  </a:ext>
                </a:extLst>
              </a:tr>
              <a:tr h="799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Зарплата, пенсия, стипендия - это разные виды: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Т) доходов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П) расходов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К) гонорара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590" marR="33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9069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618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07A4A7D-16D5-4D0A-89E9-5A8A58255A68}"/>
              </a:ext>
            </a:extLst>
          </p:cNvPr>
          <p:cNvSpPr/>
          <p:nvPr/>
        </p:nvSpPr>
        <p:spPr>
          <a:xfrm>
            <a:off x="1115616" y="2276872"/>
            <a:ext cx="7200800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Нажить много денег – храбрость;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Сохранить их – мудрость,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умело расходовать – искусство.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Бертольд Авербах (немецкий писатель)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94BFFD-E3C7-4474-AD24-B20DDC9B528B}"/>
              </a:ext>
            </a:extLst>
          </p:cNvPr>
          <p:cNvSpPr txBox="1"/>
          <p:nvPr/>
        </p:nvSpPr>
        <p:spPr>
          <a:xfrm>
            <a:off x="1187624" y="90872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 Рефлексия.</a:t>
            </a:r>
          </a:p>
        </p:txBody>
      </p:sp>
    </p:spTree>
    <p:extLst>
      <p:ext uri="{BB962C8B-B14F-4D97-AF65-F5344CB8AC3E}">
        <p14:creationId xmlns:p14="http://schemas.microsoft.com/office/powerpoint/2010/main" val="410159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714488"/>
            <a:ext cx="8501122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668839"/>
          </a:xfrm>
        </p:spPr>
        <p:txBody>
          <a:bodyPr>
            <a:normAutofit fontScale="70000" lnSpcReduction="20000"/>
          </a:bodyPr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Данная тема выбрана для формирования первоначальных сведений у учащихся 4 класса о семейном бюджете , а также для формирования у них опыта применения  полученных знаний и умений для решения практических задач.</a:t>
            </a:r>
            <a:endParaRPr lang="ru-RU" sz="3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является актуальной для обучающихся 4 класса, поскольку в современном мире детям необходимо ориентироваться в сфере финансов.</a:t>
            </a:r>
            <a:endParaRPr lang="ru-RU" sz="3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dirty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В рамках данного проекта обучающиеся знакомятся с семейным бюджетом.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Работа имеет практическую направленность и может быть использована на уроках окружающего мира, математики. А так же может быть использована в качестве дополнительного учебного материала.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pic>
        <p:nvPicPr>
          <p:cNvPr id="46082" name="Picture 2" descr="C:\Users\Домашний\Desktop\12-17-17-1-bigstock-Happy-emoticon-giving-thumb-up-1042026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83634" y="2366963"/>
            <a:ext cx="3776731" cy="3424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Тема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sz="5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5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Семейный бюджет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520938"/>
            <a:ext cx="8501122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у учащихся понятие о семейном бюджете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Узнать источники формирования семейного бюджета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учащихся планировать бюджет семьи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учащихся соотносить свои желания и возможности родителей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познавательные процессы учащихся (внимание, память, мышление, речь), коммуникативные функции (умение работать в группе, в паре, принимать решение и обосновать его)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учащихся бережно относиться к семейному бюджету, ценить труд всех членов семьи.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роли денег в семье и обществе.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источников доходов и направлений расходов семьи.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рассчитывать доходы и расходы и составлять простой семейный бюджет.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правильности выполнения действий.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способов анализа и представления информации.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слушать собеседника и вести диалог.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u="sng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фронтальная, групповая</a:t>
            </a: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311746-9462-4087-9525-052357B4976F}"/>
              </a:ext>
            </a:extLst>
          </p:cNvPr>
          <p:cNvSpPr/>
          <p:nvPr/>
        </p:nvSpPr>
        <p:spPr>
          <a:xfrm>
            <a:off x="395536" y="692697"/>
            <a:ext cx="6462464" cy="22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275" marR="323215" indent="-635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tabLst>
                <a:tab pos="2169795" algn="l"/>
                <a:tab pos="3036570" algn="l"/>
                <a:tab pos="3256280" algn="l"/>
                <a:tab pos="4802505" algn="l"/>
                <a:tab pos="5787390" algn="l"/>
              </a:tabLst>
            </a:pP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6275" marR="323215" indent="-635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tabLst>
                <a:tab pos="2169795" algn="l"/>
                <a:tab pos="3036570" algn="l"/>
                <a:tab pos="3256280" algn="l"/>
                <a:tab pos="4802505" algn="l"/>
                <a:tab pos="5787390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Межпредметные связи: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76275" marR="323215" indent="-635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tabLst>
                <a:tab pos="2169795" algn="l"/>
                <a:tab pos="3036570" algn="l"/>
                <a:tab pos="3256280" algn="l"/>
                <a:tab pos="4802505" algn="l"/>
                <a:tab pos="578739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математика, окружающий мир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9042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170</TotalTime>
  <Words>459</Words>
  <Application>Microsoft Office PowerPoint</Application>
  <PresentationFormat>Экран (4:3)</PresentationFormat>
  <Paragraphs>141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Tw Cen MT</vt:lpstr>
      <vt:lpstr>Капля</vt:lpstr>
      <vt:lpstr>Document</vt:lpstr>
      <vt:lpstr>Презентация PowerPoint</vt:lpstr>
      <vt:lpstr>Введение  </vt:lpstr>
      <vt:lpstr>Тема  </vt:lpstr>
      <vt:lpstr>Презентация PowerPoint</vt:lpstr>
      <vt:lpstr>Планируемые результаты</vt:lpstr>
      <vt:lpstr>Метапредметные  </vt:lpstr>
      <vt:lpstr>Формы обучения</vt:lpstr>
      <vt:lpstr>Основные термины</vt:lpstr>
      <vt:lpstr>Презентация PowerPoint</vt:lpstr>
      <vt:lpstr> Организационный момент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Учитель</cp:lastModifiedBy>
  <cp:revision>21</cp:revision>
  <dcterms:created xsi:type="dcterms:W3CDTF">2019-12-19T16:34:24Z</dcterms:created>
  <dcterms:modified xsi:type="dcterms:W3CDTF">2020-08-28T09:06:12Z</dcterms:modified>
</cp:coreProperties>
</file>