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143932" cy="238602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Методическая разработка внеклассного мероприятия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по «Финансовой грамотности»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4 класс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7629556" cy="342902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Тарасова Марина Александровна, 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учитель начальных классов МКОУ </a:t>
            </a:r>
            <a:r>
              <a:rPr lang="ru-RU" sz="4300" dirty="0" err="1" smtClean="0">
                <a:solidFill>
                  <a:schemeClr val="tx1"/>
                </a:solidFill>
                <a:cs typeface="Times New Roman" pitchFamily="18" charset="0"/>
              </a:rPr>
              <a:t>Чем-Куюковской</a:t>
            </a:r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 ООШ 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r"/>
            <a:r>
              <a:rPr lang="ru-RU" sz="4300" smtClean="0">
                <a:solidFill>
                  <a:schemeClr val="tx1"/>
                </a:solidFill>
                <a:cs typeface="Times New Roman" pitchFamily="18" charset="0"/>
              </a:rPr>
              <a:t>Семенова </a:t>
            </a:r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Юлия Александровна,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учитель истории МБОУ ООШ №94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Иванова Светлана Владимировна,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учитель истории, обществознания МБОУ </a:t>
            </a:r>
            <a:r>
              <a:rPr lang="ru-RU" sz="4300" dirty="0" err="1" smtClean="0">
                <a:solidFill>
                  <a:schemeClr val="tx1"/>
                </a:solidFill>
                <a:cs typeface="Times New Roman" pitchFamily="18" charset="0"/>
              </a:rPr>
              <a:t>Ярская</a:t>
            </a:r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 СОШ №2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r"/>
            <a:r>
              <a:rPr lang="ru-RU" sz="4300" dirty="0" err="1" smtClean="0">
                <a:solidFill>
                  <a:schemeClr val="tx1"/>
                </a:solidFill>
                <a:cs typeface="Times New Roman" pitchFamily="18" charset="0"/>
              </a:rPr>
              <a:t>Тебенькова</a:t>
            </a:r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 Ксения Андреевна,</a:t>
            </a:r>
          </a:p>
          <a:p>
            <a:pPr algn="r"/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учитель истории, обществознания МКОУ </a:t>
            </a:r>
            <a:r>
              <a:rPr lang="ru-RU" sz="4300" dirty="0" err="1" smtClean="0">
                <a:solidFill>
                  <a:schemeClr val="tx1"/>
                </a:solidFill>
                <a:cs typeface="Times New Roman" pitchFamily="18" charset="0"/>
              </a:rPr>
              <a:t>Пудемская</a:t>
            </a:r>
            <a:r>
              <a:rPr lang="ru-RU" sz="4300" dirty="0" smtClean="0">
                <a:solidFill>
                  <a:schemeClr val="tx1"/>
                </a:solidFill>
                <a:cs typeface="Times New Roman" pitchFamily="18" charset="0"/>
              </a:rPr>
              <a:t> СОШ</a:t>
            </a:r>
          </a:p>
          <a:p>
            <a:r>
              <a:rPr lang="ru-RU" dirty="0" smtClean="0"/>
              <a:t> 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5</a:t>
            </a:r>
            <a:endParaRPr lang="ru-RU" dirty="0"/>
          </a:p>
        </p:txBody>
      </p:sp>
      <p:pic>
        <p:nvPicPr>
          <p:cNvPr id="5122" name="imag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58" y="1285860"/>
            <a:ext cx="81518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829048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6</a:t>
            </a:r>
            <a:endParaRPr lang="ru-RU" dirty="0"/>
          </a:p>
        </p:txBody>
      </p:sp>
      <p:pic>
        <p:nvPicPr>
          <p:cNvPr id="6146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22" y="1428736"/>
            <a:ext cx="836618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686172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Приложение</a:t>
            </a:r>
            <a:r>
              <a:rPr lang="ru-RU" dirty="0" smtClean="0"/>
              <a:t>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Локация 1</a:t>
            </a:r>
            <a:endParaRPr lang="ru-RU" sz="2000" dirty="0" smtClean="0"/>
          </a:p>
          <a:p>
            <a:r>
              <a:rPr lang="ru-RU" sz="2000" dirty="0" smtClean="0"/>
              <a:t>Купи продукты для борща</a:t>
            </a:r>
          </a:p>
          <a:p>
            <a:r>
              <a:rPr lang="ru-RU" sz="2000" dirty="0" smtClean="0"/>
              <a:t>Вы всей семьей пошли в магазин. У Вас 560 рублей. Вам необходимо купить все продукты для борща (список прилагается), потратив как можно меньше денег. Сэкономленные деньги вы отложить в накопительный кошелек​.</a:t>
            </a:r>
          </a:p>
          <a:p>
            <a:r>
              <a:rPr lang="ru-RU" sz="2000" dirty="0" smtClean="0"/>
              <a:t>Номинал 100 – 5 купюр, 10 - 6 купюр</a:t>
            </a:r>
          </a:p>
          <a:p>
            <a:r>
              <a:rPr lang="ru-RU" sz="2000" dirty="0" smtClean="0"/>
              <a:t>Вы можете выбрать: купить всё в одном месте или в разных местах. Схема расположения парт с картинками в классе.</a:t>
            </a:r>
          </a:p>
          <a:p>
            <a:r>
              <a:rPr lang="ru-RU" sz="2000" dirty="0" smtClean="0"/>
              <a:t>Испытание считается пройденным, если осталось хотя бы 10 рублей.</a:t>
            </a:r>
          </a:p>
          <a:p>
            <a:r>
              <a:rPr lang="ru-RU" sz="2000" dirty="0" smtClean="0"/>
              <a:t>Если испытание не пройдено, есть возможность заработать, перенеся за 10 сек коробки в другой угол класса.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Локация 2</a:t>
            </a:r>
            <a:endParaRPr lang="ru-RU" dirty="0" smtClean="0"/>
          </a:p>
          <a:p>
            <a:r>
              <a:rPr lang="ru-RU" dirty="0" smtClean="0"/>
              <a:t>Коммунальные услуги</a:t>
            </a:r>
          </a:p>
          <a:p>
            <a:pPr>
              <a:buNone/>
            </a:pPr>
            <a:r>
              <a:rPr lang="ru-RU" dirty="0" smtClean="0"/>
              <a:t>Задание</a:t>
            </a:r>
          </a:p>
          <a:p>
            <a:r>
              <a:rPr lang="ru-RU" dirty="0" smtClean="0"/>
              <a:t>У вас в наличии 200 рублей( зеленые)</a:t>
            </a:r>
          </a:p>
          <a:p>
            <a:r>
              <a:rPr lang="ru-RU" dirty="0" smtClean="0"/>
              <a:t>Перенести воду ложечкой, не разлив на пол, из одного ведра в другое. Чем меньше разольете, тем меньше заплатите денег.</a:t>
            </a:r>
          </a:p>
          <a:p>
            <a:r>
              <a:rPr lang="ru-RU" dirty="0" smtClean="0"/>
              <a:t>За воду 150 рублей нужно заплатить обязательно. Дополнительная плата по 10 рублей за пролитую воду.</a:t>
            </a:r>
          </a:p>
          <a:p>
            <a:r>
              <a:rPr lang="ru-RU" dirty="0" smtClean="0"/>
              <a:t>Испытание считается пройденным, если у вас осталось хотя бы 10 рублей.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r>
              <a:rPr lang="ru-RU" b="1" dirty="0" smtClean="0"/>
              <a:t>Локация 3</a:t>
            </a:r>
            <a:endParaRPr lang="ru-RU" dirty="0" smtClean="0"/>
          </a:p>
          <a:p>
            <a:r>
              <a:rPr lang="ru-RU" dirty="0" smtClean="0"/>
              <a:t>Вам нужно купить витамины. Перед Вами лабиринт. Внутри витамины. Вы должны пройти 3 ворот и купить витамины за наименьшую цену. Остаток в кошелек.</a:t>
            </a:r>
          </a:p>
          <a:p>
            <a:r>
              <a:rPr lang="ru-RU" dirty="0" smtClean="0"/>
              <a:t>Испытание считается пройденным, если вы сэкономили хотя бы 10 рублей и смогли отложить в кошелек.</a:t>
            </a:r>
          </a:p>
          <a:p>
            <a:r>
              <a:rPr lang="ru-RU" dirty="0" smtClean="0"/>
              <a:t>Если не прошли, заработай (забинтуйте руку за 1 минуту.)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r>
              <a:rPr lang="ru-RU" b="1" dirty="0" smtClean="0"/>
              <a:t>Локация 5</a:t>
            </a:r>
            <a:endParaRPr lang="ru-RU" dirty="0" smtClean="0"/>
          </a:p>
          <a:p>
            <a:r>
              <a:rPr lang="ru-RU" dirty="0" smtClean="0"/>
              <a:t>Развлечения и путешествия</a:t>
            </a:r>
          </a:p>
          <a:p>
            <a:r>
              <a:rPr lang="ru-RU" dirty="0" smtClean="0"/>
              <a:t>Игра «Верю- не верю»</a:t>
            </a:r>
          </a:p>
          <a:p>
            <a:r>
              <a:rPr lang="ru-RU" dirty="0" smtClean="0"/>
              <a:t>У Вас 800 рублей. Вам нужно ответить на 8 вопросов. Отвечая правильно на вопрос, вы экономите 100 рублей, а при неверном тратите 100 рублей. Всё зависит от вашего ответа.</a:t>
            </a:r>
          </a:p>
          <a:p>
            <a:r>
              <a:rPr lang="ru-RU" dirty="0" smtClean="0"/>
              <a:t>Испытание считается пройденным, если вы сэкономили хотя бы 100 рублей. Если испытание не прошли, то вам за 300 секунд нужно собрать чемодан в путешествие. Справились- 50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Итоги:</a:t>
            </a:r>
            <a:endParaRPr lang="ru-RU" dirty="0" smtClean="0"/>
          </a:p>
          <a:p>
            <a:r>
              <a:rPr lang="ru-RU" dirty="0" smtClean="0"/>
              <a:t>Считаем деньги. Побеждает та команда, которая сэкономила больше.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500042"/>
          <a:ext cx="871543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627"/>
                <a:gridCol w="3313664"/>
                <a:gridCol w="2905146"/>
              </a:tblGrid>
              <a:tr h="3708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.Заключительный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этап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Напоминает сообщённые в начале занятия правила и параметры оценки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квеста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совместно с учащимися заслушивает отчёты групп о проделанной работе (посчитать сэкономленные денежные средства), подводит итоги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квеста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Команды представляют результаты своей работы, участвуют в оценивании работы по заранее определённым учителем критериям.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 результатам исследования проблемы формируются выводы и предложения.</a:t>
                      </a: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 проекта: </a:t>
            </a:r>
            <a:r>
              <a:rPr lang="ru-RU" dirty="0" smtClean="0"/>
              <a:t>создание методической разработки внеурочного занятия </a:t>
            </a:r>
            <a:r>
              <a:rPr lang="ru-RU" b="1" dirty="0" smtClean="0"/>
              <a:t>«</a:t>
            </a:r>
            <a:r>
              <a:rPr lang="ru-RU" dirty="0" smtClean="0"/>
              <a:t>Копилка денег в семейном бюджете» для 4 класса.</a:t>
            </a:r>
          </a:p>
          <a:p>
            <a:pPr>
              <a:buNone/>
            </a:pPr>
            <a:r>
              <a:rPr lang="ru-RU" b="1" dirty="0" smtClean="0"/>
              <a:t>Задачи проекта: </a:t>
            </a:r>
            <a:endParaRPr lang="ru-RU" dirty="0" smtClean="0"/>
          </a:p>
          <a:p>
            <a:pPr lvl="0"/>
            <a:r>
              <a:rPr lang="ru-RU" dirty="0" smtClean="0"/>
              <a:t>Изучить нормативную базу (ФГОС НОО)</a:t>
            </a:r>
          </a:p>
          <a:p>
            <a:pPr lvl="0"/>
            <a:r>
              <a:rPr lang="ru-RU" dirty="0" smtClean="0"/>
              <a:t>Ознакомиться с УМК по курсу «Финансовая грамотность»;</a:t>
            </a:r>
          </a:p>
          <a:p>
            <a:pPr lvl="0"/>
            <a:r>
              <a:rPr lang="ru-RU" dirty="0" smtClean="0"/>
              <a:t>Определить оптимальные дидактические условия реализации раздела «Деньги счёт любят или как управлять своим кошельком, чтобы он не пустовал»;</a:t>
            </a:r>
          </a:p>
          <a:p>
            <a:pPr lvl="0"/>
            <a:r>
              <a:rPr lang="ru-RU" dirty="0" smtClean="0"/>
              <a:t>Оформить  выпускной проект в соответствии с  требованиями;</a:t>
            </a:r>
          </a:p>
          <a:p>
            <a:r>
              <a:rPr lang="ru-RU" dirty="0" smtClean="0"/>
              <a:t> Спланировать и представить презентацию выпускного проекта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Тема занятия - «</a:t>
            </a:r>
            <a:r>
              <a:rPr lang="ru-RU" sz="2000" dirty="0" smtClean="0"/>
              <a:t>Копилка денег в семейный бюджет»</a:t>
            </a:r>
          </a:p>
          <a:p>
            <a:pPr>
              <a:buNone/>
            </a:pPr>
            <a:r>
              <a:rPr lang="ru-RU" sz="1600" b="1" dirty="0" smtClean="0"/>
              <a:t>Тип занятия - </a:t>
            </a:r>
            <a:r>
              <a:rPr lang="ru-RU" sz="1600" dirty="0" smtClean="0"/>
              <a:t>Внеурочное занятие</a:t>
            </a:r>
          </a:p>
          <a:p>
            <a:pPr>
              <a:buNone/>
            </a:pPr>
            <a:r>
              <a:rPr lang="ru-RU" sz="1600" b="1" dirty="0" smtClean="0"/>
              <a:t>Форма  - </a:t>
            </a:r>
            <a:r>
              <a:rPr lang="ru-RU" sz="1600" dirty="0" err="1" smtClean="0"/>
              <a:t>Квест-игра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 - </a:t>
            </a:r>
            <a:r>
              <a:rPr lang="ru-RU" sz="1600" dirty="0" smtClean="0"/>
              <a:t>Получение опыта экономически разумного поведения в отношении семейного бюджета.</a:t>
            </a:r>
          </a:p>
          <a:p>
            <a:pPr>
              <a:buNone/>
            </a:pPr>
            <a:r>
              <a:rPr lang="ru-RU" sz="1600" b="1" dirty="0" smtClean="0"/>
              <a:t>Задачи</a:t>
            </a:r>
            <a:endParaRPr lang="ru-RU" sz="1600" dirty="0" smtClean="0"/>
          </a:p>
          <a:p>
            <a:pPr lvl="0"/>
            <a:r>
              <a:rPr lang="ru-RU" sz="1600" dirty="0" smtClean="0"/>
              <a:t>Совершать необходимые расходы. </a:t>
            </a:r>
          </a:p>
          <a:p>
            <a:pPr lvl="0"/>
            <a:r>
              <a:rPr lang="ru-RU" sz="1600" dirty="0" smtClean="0"/>
              <a:t>Совершенствовать навыки использования ИКТ.</a:t>
            </a:r>
          </a:p>
          <a:p>
            <a:pPr lvl="0"/>
            <a:r>
              <a:rPr lang="ru-RU" sz="1600" dirty="0" smtClean="0"/>
              <a:t> Получить   коммуникативный опыт совместной работы.</a:t>
            </a:r>
          </a:p>
          <a:p>
            <a:pPr>
              <a:buNone/>
            </a:pPr>
            <a:r>
              <a:rPr lang="ru-RU" sz="1600" b="1" dirty="0" smtClean="0"/>
              <a:t>Планируемые результаты</a:t>
            </a:r>
            <a:endParaRPr lang="ru-RU" sz="1600" dirty="0" smtClean="0"/>
          </a:p>
          <a:p>
            <a:pPr>
              <a:buNone/>
            </a:pPr>
            <a:r>
              <a:rPr lang="ru-RU" sz="1600" b="1" i="1" u="sng" dirty="0" smtClean="0"/>
              <a:t>Предметные </a:t>
            </a:r>
          </a:p>
          <a:p>
            <a:pPr>
              <a:buNone/>
            </a:pPr>
            <a:r>
              <a:rPr lang="ru-RU" sz="1600" dirty="0" smtClean="0"/>
              <a:t>-оперировать базовыми понятиями: семейный бюджет, доход, расходы, сбережения.</a:t>
            </a:r>
          </a:p>
          <a:p>
            <a:pPr>
              <a:buNone/>
            </a:pPr>
            <a:r>
              <a:rPr lang="ru-RU" sz="1600" dirty="0" smtClean="0"/>
              <a:t>-знать источники доходов и направлений расходов семьи, </a:t>
            </a:r>
          </a:p>
          <a:p>
            <a:pPr>
              <a:buNone/>
            </a:pPr>
            <a:r>
              <a:rPr lang="ru-RU" sz="1600" dirty="0" smtClean="0"/>
              <a:t>-уметь находить необходимую информацию о банках</a:t>
            </a:r>
          </a:p>
          <a:p>
            <a:pPr>
              <a:buNone/>
            </a:pPr>
            <a:r>
              <a:rPr lang="ru-RU" sz="1600" b="1" i="1" u="sng" dirty="0" err="1" smtClean="0"/>
              <a:t>Метапредметные</a:t>
            </a:r>
            <a:r>
              <a:rPr lang="ru-RU" sz="1600" dirty="0" smtClean="0"/>
              <a:t> сравнение доходов и расходов для принятия решения. </a:t>
            </a:r>
          </a:p>
          <a:p>
            <a:pPr>
              <a:buNone/>
            </a:pPr>
            <a:r>
              <a:rPr lang="ru-RU" sz="1600" dirty="0" smtClean="0"/>
              <a:t>-умение находить актуальную информацию в сети Интернет;</a:t>
            </a:r>
          </a:p>
          <a:p>
            <a:pPr>
              <a:buNone/>
            </a:pPr>
            <a:r>
              <a:rPr lang="ru-RU" sz="1600" b="1" i="1" u="sng" dirty="0" err="1" smtClean="0"/>
              <a:t>Личностные</a:t>
            </a:r>
            <a:r>
              <a:rPr lang="ru-RU" sz="1600" dirty="0" err="1" smtClean="0"/>
              <a:t>-получить</a:t>
            </a:r>
            <a:r>
              <a:rPr lang="ru-RU" sz="1600" dirty="0" smtClean="0"/>
              <a:t> опыт командной работы и развития коммуникативных навыков; </a:t>
            </a:r>
          </a:p>
          <a:p>
            <a:pPr>
              <a:buNone/>
            </a:pPr>
            <a:r>
              <a:rPr lang="ru-RU" sz="1600" dirty="0" smtClean="0"/>
              <a:t>- понимать личную ответственность за принятия решения.</a:t>
            </a:r>
          </a:p>
          <a:p>
            <a:pPr>
              <a:buNone/>
            </a:pPr>
            <a:r>
              <a:rPr lang="ru-RU" sz="1600" b="1" dirty="0" smtClean="0"/>
              <a:t>Основные понятия - </a:t>
            </a:r>
            <a:r>
              <a:rPr lang="ru-RU" sz="1600" dirty="0" smtClean="0"/>
              <a:t>Семейный бюджет, доход, расходы, сбережения.</a:t>
            </a:r>
          </a:p>
          <a:p>
            <a:pPr>
              <a:buNone/>
            </a:pPr>
            <a:r>
              <a:rPr lang="ru-RU" sz="1600" b="1" dirty="0" smtClean="0"/>
              <a:t>Форма обучения - </a:t>
            </a:r>
            <a:r>
              <a:rPr lang="ru-RU" sz="1600" dirty="0" smtClean="0"/>
              <a:t>Групповая</a:t>
            </a:r>
          </a:p>
          <a:p>
            <a:pPr>
              <a:buNone/>
            </a:pPr>
            <a:r>
              <a:rPr lang="ru-RU" sz="1600" b="1" dirty="0" err="1" smtClean="0"/>
              <a:t>Межпредметные</a:t>
            </a:r>
            <a:r>
              <a:rPr lang="ru-RU" sz="1600" b="1" dirty="0" smtClean="0"/>
              <a:t> связи - </a:t>
            </a:r>
            <a:r>
              <a:rPr lang="ru-RU" sz="1600" dirty="0" smtClean="0"/>
              <a:t>Математика, окружающий мир </a:t>
            </a:r>
          </a:p>
          <a:p>
            <a:pPr>
              <a:buNone/>
            </a:pPr>
            <a:r>
              <a:rPr lang="ru-RU" sz="1600" b="1" dirty="0" smtClean="0"/>
              <a:t>Оборудование - </a:t>
            </a:r>
            <a:r>
              <a:rPr lang="ru-RU" sz="1600" dirty="0" smtClean="0"/>
              <a:t>Мультимедиа, интернет-ресурсы, раздаточный материал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715436" cy="590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973"/>
                <a:gridCol w="4357718"/>
                <a:gridCol w="2396745"/>
              </a:tblGrid>
              <a:tr h="590359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romanUcPeriod"/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Начальный этап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Учитель сообщает, что занятие пройдет в форме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квеста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, определяет игровое пространство, временные рамки, делит на команды, знакомит с легендой и правилами игры.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Легенда: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«Каждая команда –это семья из пяти человек: папа, мама, бабушка, сын-студент, дочь-школьница. Ваша задача пройти пять локаций за 45 минут. Время пребывания на каждой локации ограничено. Перед началом прохождения локаций, выполнив определённое задание, вы  получите необходимую сумму денег для расходов.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Учитель предлагает сложить правильный семейный бюджет, собрав словосочетание из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слогов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Учитель выдаёт каждой команде маршрутный лист, конверты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деньгами и конверт для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накоплений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 Включаются в игровое пространство, делятся на команды до 5 человек, знакомятся с правилами.</a:t>
                      </a: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142853"/>
            <a:ext cx="664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Технологическая карта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0826" y="500042"/>
            <a:ext cx="201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Приложение</a:t>
            </a:r>
            <a:r>
              <a:rPr lang="ru-RU" dirty="0" smtClean="0"/>
              <a:t> 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3829048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Приложение</a:t>
            </a:r>
            <a:r>
              <a:rPr lang="ru-RU" dirty="0" smtClean="0"/>
              <a:t> 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857232"/>
          <a:ext cx="8643999" cy="590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1378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Уважаемые участники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квеста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!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Продвигайтесь по указанному маршруту! Следите за временем!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Уважаемые участники квеста!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Продвигайтесь по указанному маршруту! Следите за временем!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Уважаемые участники квеста!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Продвигайтесь по указанному маршруту! Следите за временем!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610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 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  <a:tr h="3912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Начальный этап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Локация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Локация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«Продукты»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Локация 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«Коммунальные платежи»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Локация 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«Медицина»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Локация 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«Транспорт»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Локация5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Отдых, развлечения»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Заключительный этап Локация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Начальный этап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«Коммунальные платежи»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«Медицина»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«Транспорт»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Отдых,развлечения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«Продукты»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Заключительный этап 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Начальный этап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«Медицина»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Отдых,развлечения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«Продукты»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«Коммунальные платежи»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Локация 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«Транспорт»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Заключительный этап Локация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902"/>
                <a:gridCol w="3012123"/>
                <a:gridCol w="3134535"/>
              </a:tblGrid>
              <a:tr h="6072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Ролевой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Помогает в осуществлении выбора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учащимися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координирует деятельность учащихся при решении поставленных работ.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Собирают словосочетание, распределяют обязанности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Вникают в сущность заданий, выполняют, решают предложенные на каждой локации задания, находят отгадки, сэкономленные деньги собирают в отдельный конверт.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614734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Приложение</a:t>
            </a:r>
            <a:r>
              <a:rPr lang="ru-RU" dirty="0" smtClean="0"/>
              <a:t> 3</a:t>
            </a:r>
            <a:endParaRPr lang="ru-RU" dirty="0"/>
          </a:p>
        </p:txBody>
      </p:sp>
      <p:pic>
        <p:nvPicPr>
          <p:cNvPr id="3074" name="image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286412" cy="302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5564184" cy="32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Приложение 4</a:t>
            </a:r>
            <a:endParaRPr lang="ru-RU" sz="2800" dirty="0"/>
          </a:p>
        </p:txBody>
      </p:sp>
      <p:pic>
        <p:nvPicPr>
          <p:cNvPr id="4098" name="imag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943</Words>
  <PresentationFormat>Экран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Методическая разработка внеклассного мероприятия по «Финансовой грамотности»  4 класс </vt:lpstr>
      <vt:lpstr>Слайд 2</vt:lpstr>
      <vt:lpstr>Слайд 3</vt:lpstr>
      <vt:lpstr>Слайд 4</vt:lpstr>
      <vt:lpstr>Слайд 5</vt:lpstr>
      <vt:lpstr>Приложение 2</vt:lpstr>
      <vt:lpstr>Слайд 7</vt:lpstr>
      <vt:lpstr>Приложение 3</vt:lpstr>
      <vt:lpstr>Приложение 4</vt:lpstr>
      <vt:lpstr>Приложение 5</vt:lpstr>
      <vt:lpstr>Приложение 6</vt:lpstr>
      <vt:lpstr>Приложение 7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внеклассного мероприятия по «Финансовой грамотности»  4 класс </dc:title>
  <cp:lastModifiedBy>user</cp:lastModifiedBy>
  <cp:revision>6</cp:revision>
  <dcterms:modified xsi:type="dcterms:W3CDTF">2020-08-20T15:32:34Z</dcterms:modified>
</cp:coreProperties>
</file>