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docx" ContentType="application/vnd.openxmlformats-officedocument.wordprocessingml.document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90" r:id="rId2"/>
    <p:sldId id="257" r:id="rId3"/>
    <p:sldId id="258" r:id="rId4"/>
    <p:sldId id="278" r:id="rId5"/>
    <p:sldId id="293" r:id="rId6"/>
    <p:sldId id="268" r:id="rId7"/>
    <p:sldId id="269" r:id="rId8"/>
    <p:sldId id="279" r:id="rId9"/>
    <p:sldId id="283" r:id="rId10"/>
    <p:sldId id="285" r:id="rId11"/>
    <p:sldId id="286" r:id="rId12"/>
    <p:sldId id="287" r:id="rId13"/>
    <p:sldId id="289" r:id="rId14"/>
    <p:sldId id="288" r:id="rId15"/>
    <p:sldId id="294" r:id="rId16"/>
    <p:sldId id="29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A49F19E-1AF6-48F6-9E4A-8B9FE625E844}">
          <p14:sldIdLst>
            <p14:sldId id="290"/>
            <p14:sldId id="257"/>
            <p14:sldId id="258"/>
            <p14:sldId id="278"/>
            <p14:sldId id="293"/>
            <p14:sldId id="268"/>
            <p14:sldId id="269"/>
            <p14:sldId id="279"/>
            <p14:sldId id="283"/>
            <p14:sldId id="285"/>
            <p14:sldId id="286"/>
            <p14:sldId id="287"/>
            <p14:sldId id="289"/>
            <p14:sldId id="288"/>
            <p14:sldId id="294"/>
            <p14:sldId id="295"/>
          </p14:sldIdLst>
        </p14:section>
        <p14:section name="Раздел без заголовка" id="{46223775-4438-45D4-8D66-FBBE8196C59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CF2A-47BB-41F3-BB0E-DFF96892DCA9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D8E310B-0A2E-4E72-AC12-AB4B410FD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177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CF2A-47BB-41F3-BB0E-DFF96892DCA9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8E310B-0A2E-4E72-AC12-AB4B410FD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82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CF2A-47BB-41F3-BB0E-DFF96892DCA9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8E310B-0A2E-4E72-AC12-AB4B410FD7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873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CF2A-47BB-41F3-BB0E-DFF96892DCA9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8E310B-0A2E-4E72-AC12-AB4B410FD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565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CF2A-47BB-41F3-BB0E-DFF96892DCA9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8E310B-0A2E-4E72-AC12-AB4B410FD7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7039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CF2A-47BB-41F3-BB0E-DFF96892DCA9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8E310B-0A2E-4E72-AC12-AB4B410FD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630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CF2A-47BB-41F3-BB0E-DFF96892DCA9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310B-0A2E-4E72-AC12-AB4B410FD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32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CF2A-47BB-41F3-BB0E-DFF96892DCA9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310B-0A2E-4E72-AC12-AB4B410FD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69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CF2A-47BB-41F3-BB0E-DFF96892DCA9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310B-0A2E-4E72-AC12-AB4B410FD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71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CF2A-47BB-41F3-BB0E-DFF96892DCA9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8E310B-0A2E-4E72-AC12-AB4B410FD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389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CF2A-47BB-41F3-BB0E-DFF96892DCA9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D8E310B-0A2E-4E72-AC12-AB4B410FD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01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CF2A-47BB-41F3-BB0E-DFF96892DCA9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D8E310B-0A2E-4E72-AC12-AB4B410FD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051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CF2A-47BB-41F3-BB0E-DFF96892DCA9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310B-0A2E-4E72-AC12-AB4B410FD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926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CF2A-47BB-41F3-BB0E-DFF96892DCA9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310B-0A2E-4E72-AC12-AB4B410FD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049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CF2A-47BB-41F3-BB0E-DFF96892DCA9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310B-0A2E-4E72-AC12-AB4B410FD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69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CF2A-47BB-41F3-BB0E-DFF96892DCA9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8E310B-0A2E-4E72-AC12-AB4B410FD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71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5CF2A-47BB-41F3-BB0E-DFF96892DCA9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D8E310B-0A2E-4E72-AC12-AB4B410FD7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35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C2F3C0BA-8277-4D9C-A97A-3A90F20C8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7376" y="2381293"/>
            <a:ext cx="609600" cy="609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416EB-1894-44F5-BD67-1137C1A89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708" y="624110"/>
            <a:ext cx="5724314" cy="1280890"/>
          </a:xfrm>
        </p:spPr>
        <p:txBody>
          <a:bodyPr/>
          <a:lstStyle/>
          <a:p>
            <a:pPr algn="ctr"/>
            <a:r>
              <a:rPr lang="ru-RU" dirty="0">
                <a:latin typeface="Comic Sans MS" panose="030F0702030302020204" pitchFamily="66" charset="0"/>
              </a:rPr>
              <a:t>РИСКИ В МИРЕ ДЕНЕГ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6B6B407-7B20-451C-916D-AAAFC0711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81965" y="1405203"/>
            <a:ext cx="6567854" cy="494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0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9045" y="651753"/>
            <a:ext cx="10515600" cy="70938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/>
              <a:t>Технологические приемы и методы повышения финансовой грамотности: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32184" y="2082103"/>
            <a:ext cx="8921975" cy="17513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200" dirty="0"/>
              <a:t>1. Постановка проблемного вопроса.</a:t>
            </a:r>
          </a:p>
          <a:p>
            <a:pPr marL="0" indent="0">
              <a:buNone/>
            </a:pPr>
            <a:r>
              <a:rPr lang="ru-RU" sz="3200" dirty="0"/>
              <a:t>2. Организация трехэтапной групповой работы: мозговой штурм, кейс-метод, подведение итогов работы группы.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4998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36702"/>
            <a:ext cx="10515600" cy="11108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/>
              <a:t>Оценка результатов деятельности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 lvl="1" fontAlgn="base"/>
            <a:r>
              <a:rPr lang="ru-RU" sz="2800" dirty="0"/>
              <a:t>оценка результатов работы групп</a:t>
            </a:r>
            <a:br>
              <a:rPr lang="ru-RU" sz="2800" dirty="0"/>
            </a:br>
            <a:endParaRPr lang="ru-RU" sz="2800" dirty="0"/>
          </a:p>
          <a:p>
            <a:pPr lvl="1" fontAlgn="base"/>
            <a:r>
              <a:rPr lang="ru-RU" sz="2800" dirty="0"/>
              <a:t>оценка ответа на проблемный вопрос урока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446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Возможные материалы занятия: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5400" dirty="0"/>
              <a:t>Видеоролик</a:t>
            </a:r>
          </a:p>
          <a:p>
            <a:r>
              <a:rPr lang="ru-RU" sz="5400" dirty="0"/>
              <a:t>Памятка </a:t>
            </a:r>
          </a:p>
          <a:p>
            <a:r>
              <a:rPr lang="ru-RU" sz="5400" dirty="0"/>
              <a:t>Коллаж</a:t>
            </a:r>
          </a:p>
        </p:txBody>
      </p:sp>
    </p:spTree>
    <p:extLst>
      <p:ext uri="{BB962C8B-B14F-4D97-AF65-F5344CB8AC3E}">
        <p14:creationId xmlns:p14="http://schemas.microsoft.com/office/powerpoint/2010/main" val="1865957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FDF9C-986F-4866-84F7-692408041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771" y="624110"/>
            <a:ext cx="8271091" cy="1280890"/>
          </a:xfrm>
        </p:spPr>
        <p:txBody>
          <a:bodyPr/>
          <a:lstStyle/>
          <a:p>
            <a:pPr algn="ctr"/>
            <a:r>
              <a:rPr lang="ru-RU" b="1" dirty="0"/>
              <a:t>Инсценировка задач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79CD7D4-056C-4421-8FEC-ED56FA608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09"/>
          <a:stretch/>
        </p:blipFill>
        <p:spPr>
          <a:xfrm>
            <a:off x="2327736" y="2224453"/>
            <a:ext cx="8346126" cy="32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63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>
            <a:extLst>
              <a:ext uri="{FF2B5EF4-FFF2-40B4-BE49-F238E27FC236}">
                <a16:creationId xmlns:a16="http://schemas.microsoft.com/office/drawing/2014/main" id="{051A9CD1-A42B-4E00-86FD-844D87E84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9855" y="1547446"/>
            <a:ext cx="7152699" cy="4783368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86EAF21-893C-4D75-89D7-FBFDC0752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855" y="624110"/>
            <a:ext cx="7152699" cy="923336"/>
          </a:xfrm>
        </p:spPr>
        <p:txBody>
          <a:bodyPr/>
          <a:lstStyle/>
          <a:p>
            <a:pPr algn="ctr"/>
            <a:r>
              <a:rPr lang="ru-RU" b="1" dirty="0"/>
              <a:t>Коллаж</a:t>
            </a:r>
          </a:p>
        </p:txBody>
      </p:sp>
    </p:spTree>
    <p:extLst>
      <p:ext uri="{BB962C8B-B14F-4D97-AF65-F5344CB8AC3E}">
        <p14:creationId xmlns:p14="http://schemas.microsoft.com/office/powerpoint/2010/main" val="2414934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D1DAD-788F-4A8F-982C-EB049E47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122" y="624110"/>
            <a:ext cx="5884253" cy="1280890"/>
          </a:xfrm>
        </p:spPr>
        <p:txBody>
          <a:bodyPr/>
          <a:lstStyle/>
          <a:p>
            <a:pPr algn="ctr"/>
            <a:r>
              <a:rPr lang="ru-RU" b="1" dirty="0"/>
              <a:t>Издательская деятельность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669845E6-117D-4367-9EE9-5AB35F345D7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1471695"/>
              </p:ext>
            </p:extLst>
          </p:nvPr>
        </p:nvGraphicFramePr>
        <p:xfrm>
          <a:off x="1161866" y="2080847"/>
          <a:ext cx="5230142" cy="3513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3" imgW="9963870" imgH="6692268" progId="Word.Document.12">
                  <p:embed/>
                </p:oleObj>
              </mc:Choice>
              <mc:Fallback>
                <p:oleObj name="Document" r:id="rId3" imgW="9963870" imgH="669226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1866" y="2080847"/>
                        <a:ext cx="5230142" cy="3513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A25B3D-4EF0-4633-A3CC-53B93C944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248" y="2211059"/>
            <a:ext cx="5155590" cy="325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75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185A98-A752-4EBF-8E99-41BCCB9DE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73055"/>
            <a:ext cx="8572500" cy="5915025"/>
          </a:xfrm>
          <a:prstGeom prst="rect">
            <a:avLst/>
          </a:prstGeo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E924F308-938F-4242-9661-16ACAD880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0271" y="5911222"/>
            <a:ext cx="8572500" cy="10930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5400" b="1" dirty="0">
                <a:solidFill>
                  <a:schemeClr val="accent1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696329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629" y="76314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Команда проекта: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477930" y="1150117"/>
            <a:ext cx="5602702" cy="4351338"/>
          </a:xfrm>
        </p:spPr>
        <p:txBody>
          <a:bodyPr>
            <a:normAutofit/>
          </a:bodyPr>
          <a:lstStyle/>
          <a:p>
            <a:r>
              <a:rPr lang="ru-RU" dirty="0" err="1"/>
              <a:t>Каратун</a:t>
            </a:r>
            <a:r>
              <a:rPr lang="ru-RU" dirty="0"/>
              <a:t> Ольга Леонтьевна</a:t>
            </a:r>
          </a:p>
          <a:p>
            <a:pPr marL="0" indent="0">
              <a:buNone/>
            </a:pPr>
            <a:r>
              <a:rPr lang="ru-RU" dirty="0"/>
              <a:t>ГБОУ №509 Красносельского района;</a:t>
            </a:r>
          </a:p>
          <a:p>
            <a:r>
              <a:rPr lang="ru-RU" dirty="0"/>
              <a:t>Лузгина Валентина Олеговна</a:t>
            </a:r>
          </a:p>
          <a:p>
            <a:pPr marL="0" indent="0">
              <a:buNone/>
            </a:pPr>
            <a:r>
              <a:rPr lang="ru-RU" dirty="0"/>
              <a:t>ГБОУ №509 Красносельского района;</a:t>
            </a:r>
          </a:p>
          <a:p>
            <a:r>
              <a:rPr lang="ru-RU" dirty="0"/>
              <a:t>Марфина Надежда Александровна</a:t>
            </a:r>
          </a:p>
          <a:p>
            <a:pPr marL="0" indent="0">
              <a:buNone/>
            </a:pPr>
            <a:r>
              <a:rPr lang="ru-RU" dirty="0"/>
              <a:t>ГБОУ СОШ №291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Красносельского района</a:t>
            </a:r>
            <a:r>
              <a:rPr lang="ru-RU" dirty="0"/>
              <a:t>;</a:t>
            </a:r>
          </a:p>
          <a:p>
            <a:r>
              <a:rPr lang="ru-RU" dirty="0" err="1"/>
              <a:t>Варельджян</a:t>
            </a:r>
            <a:r>
              <a:rPr lang="ru-RU" dirty="0"/>
              <a:t> Ирина Игоревна</a:t>
            </a:r>
          </a:p>
          <a:p>
            <a:pPr marL="0" indent="0">
              <a:buNone/>
            </a:pPr>
            <a:r>
              <a:rPr lang="ru-RU" dirty="0"/>
              <a:t>ГБОУ СОШ №496 Московского района;</a:t>
            </a:r>
          </a:p>
          <a:p>
            <a:r>
              <a:rPr lang="ru-RU" dirty="0"/>
              <a:t>Стрельцов Владимир Владимирович</a:t>
            </a:r>
          </a:p>
          <a:p>
            <a:pPr marL="0" indent="0">
              <a:buNone/>
            </a:pPr>
            <a:r>
              <a:rPr lang="ru-RU" dirty="0"/>
              <a:t>ГБОУ №541 Курортного района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1028" name="Picture 4" descr="Команда проекта TaaS в лицах | Golos.io Блоги">
            <a:extLst>
              <a:ext uri="{FF2B5EF4-FFF2-40B4-BE49-F238E27FC236}">
                <a16:creationId xmlns:a16="http://schemas.microsoft.com/office/drawing/2014/main" id="{C2CABB09-A6C4-4A0D-A528-145788013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66" y="2257948"/>
            <a:ext cx="4536037" cy="303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49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539242" y="1900159"/>
            <a:ext cx="10515600" cy="310440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Методическая разработка 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внеурочного занятия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теме</a:t>
            </a:r>
          </a:p>
          <a:p>
            <a:pPr algn="ctr"/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«Риски в мире денег»</a:t>
            </a:r>
          </a:p>
          <a:p>
            <a:pPr algn="ctr"/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8970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18946" y="990771"/>
            <a:ext cx="4923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6B9EDFF-7C3B-4481-8766-DA12B36FC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723" y="320967"/>
            <a:ext cx="4607170" cy="64266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335F5-9016-485B-B860-5D889EDF2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77057C6-A03C-42FC-9EF6-0DE899A6B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096" y="757343"/>
            <a:ext cx="8911686" cy="53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26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Общая характеристика занятия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8315" y="1528549"/>
            <a:ext cx="10199078" cy="4394579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Объект : «Риски в мире денег»</a:t>
            </a:r>
          </a:p>
          <a:p>
            <a:pPr lvl="1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Место: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г. Санкт-Петербург</a:t>
            </a:r>
          </a:p>
          <a:p>
            <a:pPr lvl="1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Название образовательной организации: ГБОУ №509, ГБОУ СОШ №291, ГБОУ №541,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ГБОУ СОШ №496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Участники проекта: </a:t>
            </a:r>
          </a:p>
          <a:p>
            <a:pPr lvl="1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Каратун О.Л. – учитель математики, Лузгина В.О. – учитель начальных классов, Марфина Н.А. – учитель математики, </a:t>
            </a:r>
            <a:r>
              <a:rPr lang="ru-RU" sz="2000" i="1" dirty="0" err="1">
                <a:latin typeface="Times New Roman" pitchFamily="18" charset="0"/>
                <a:cs typeface="Times New Roman" pitchFamily="18" charset="0"/>
              </a:rPr>
              <a:t>Варельджян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И.И. – учитель экономики, Стрельцов В.В. - учитель</a:t>
            </a:r>
          </a:p>
          <a:p>
            <a:pPr lvl="1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Учащиеся: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4 классы.</a:t>
            </a:r>
          </a:p>
          <a:p>
            <a:pPr lvl="1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Другие: ученики 9 класса.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Место занятия в логике реализации предмета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Внеурочная деятельность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72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386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Характеристика условий реализации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4738" y="1633728"/>
            <a:ext cx="11024382" cy="4543235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0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Вид деятельности учащихся: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внеурочная деятельность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Количество занятий по теме: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1 из 4</a:t>
            </a:r>
          </a:p>
          <a:p>
            <a:pPr algn="just">
              <a:lnSpc>
                <a:spcPct val="10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Тип занятия: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урок-игра</a:t>
            </a:r>
          </a:p>
          <a:p>
            <a:pPr algn="just">
              <a:lnSpc>
                <a:spcPct val="10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Оборудование и/ или характеристика образовательной среды: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Мультимедийный комплекс (компьютер, проектор, экран), мультимедийная презентация,  раздаточный материал, видеоролик</a:t>
            </a:r>
          </a:p>
          <a:p>
            <a:pPr algn="just">
              <a:lnSpc>
                <a:spcPct val="10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Используемые материалы: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1.  О. Рязанова, И.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Липсиц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Е. Лавренова «Финансовая грамотность: методические рекомендации для учителя. 8 – 9 классы общеобразовательной организации». - М.: ВИТА-ПРЕСС, 2014.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ЯКласс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Основы финансовой грамотности  7-9 класс –  Риски и финансовая безопасность –  Что такое финансовые риски, и какими они бывают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 Дети и финансы 2.0: Безопасность сбережений и расчетов / Авторы: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Антонян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С.С.,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Имаева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Г.Р., Аймалетдинов Т.А.,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Баймуратова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Л.Р., Шарова О.А.; Аналитический центр НАФИ. – М.: Издательство НАФИ, 2017. – 72 с.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https://vashifinancy.ru/upload/iblock/1c3/1c30b4b081889a3c175c3194aa889b23.pdf </a:t>
            </a:r>
          </a:p>
          <a:p>
            <a:pPr lvl="1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88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1310054" y="1454483"/>
            <a:ext cx="10617708" cy="39490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ознакомление младших школьников с рисками в мире денег, мотивация на выработку личной стратегии грамотного поведения в ситуациях возможных финансовых рисков. </a:t>
            </a:r>
          </a:p>
          <a:p>
            <a:pPr marL="457200" algn="just">
              <a:lnSpc>
                <a:spcPct val="150000"/>
              </a:lnSpc>
            </a:pPr>
            <a:r>
              <a:rPr lang="ru-RU" sz="18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r>
              <a:rPr lang="ru-RU" sz="18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18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рассмотреть виды финансовых рисков;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18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заложить основы формирования правил поведения в финансовой сфере;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18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способствовать формированию умения работать командой, находить коллективный ответ путем обсуждения; 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18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развивать интерес к экономическим знаниям через игру.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118946" y="366274"/>
            <a:ext cx="881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Педагогическая характеристика занятия</a:t>
            </a:r>
            <a:endParaRPr lang="ru-RU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826008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Описание учебного процесса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" y="1216024"/>
            <a:ext cx="10515600" cy="4965319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9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442153"/>
              </p:ext>
            </p:extLst>
          </p:nvPr>
        </p:nvGraphicFramePr>
        <p:xfrm>
          <a:off x="1950844" y="1216024"/>
          <a:ext cx="8890073" cy="3455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6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3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006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467">
                <a:tc>
                  <a:txBody>
                    <a:bodyPr/>
                    <a:lstStyle/>
                    <a:p>
                      <a:r>
                        <a:rPr lang="ru-RU" dirty="0"/>
                        <a:t>Этап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Продолжительность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Действия учащихся при выполнении заданий или типы заданий для учащихся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8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Организационно-мотивационный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/>
                        <a:t>5 -10 минут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Приветствие, видеоролик</a:t>
                      </a:r>
                      <a:r>
                        <a:rPr lang="ru-RU" baseline="0" dirty="0"/>
                        <a:t>, </a:t>
                      </a:r>
                      <a:r>
                        <a:rPr lang="ru-RU" dirty="0"/>
                        <a:t>обсуждение, формулирование темы занятия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977">
                <a:tc>
                  <a:txBody>
                    <a:bodyPr/>
                    <a:lstStyle/>
                    <a:p>
                      <a:r>
                        <a:rPr lang="ru-RU" dirty="0"/>
                        <a:t>Получение новых знаний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/>
                        <a:t>25 - 30 минут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Работа по группам с кейсами</a:t>
                      </a:r>
                      <a:r>
                        <a:rPr lang="ru-RU" baseline="0" dirty="0"/>
                        <a:t>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837">
                <a:tc>
                  <a:txBody>
                    <a:bodyPr/>
                    <a:lstStyle/>
                    <a:p>
                      <a:r>
                        <a:rPr lang="ru-RU" dirty="0"/>
                        <a:t>Заключительный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15 - 20</a:t>
                      </a:r>
                      <a:r>
                        <a:rPr lang="ru-RU" baseline="0" dirty="0"/>
                        <a:t> минут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Представление решений кейса.</a:t>
                      </a:r>
                      <a:endParaRPr lang="ru-RU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7EBB8B5C7D2C54F9F3F219662AA3FD4" ma:contentTypeVersion="10" ma:contentTypeDescription="Создание документа." ma:contentTypeScope="" ma:versionID="759b008cb71e8fe971a88b9f7fdc18a4">
  <xsd:schema xmlns:xsd="http://www.w3.org/2001/XMLSchema" xmlns:xs="http://www.w3.org/2001/XMLSchema" xmlns:p="http://schemas.microsoft.com/office/2006/metadata/properties" xmlns:ns2="307cf3c1-4477-4f5e-a744-4498f8c1a574" targetNamespace="http://schemas.microsoft.com/office/2006/metadata/properties" ma:root="true" ma:fieldsID="51e15f27fa7cf2938b58e631281cbe51" ns2:_="">
    <xsd:import namespace="307cf3c1-4477-4f5e-a744-4498f8c1a5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7cf3c1-4477-4f5e-a744-4498f8c1a5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935FE5-6929-4395-B630-AAFDE28D95F8}"/>
</file>

<file path=customXml/itemProps2.xml><?xml version="1.0" encoding="utf-8"?>
<ds:datastoreItem xmlns:ds="http://schemas.openxmlformats.org/officeDocument/2006/customXml" ds:itemID="{97757661-F1B0-4B06-9A18-BA7D89FBB70F}"/>
</file>

<file path=customXml/itemProps3.xml><?xml version="1.0" encoding="utf-8"?>
<ds:datastoreItem xmlns:ds="http://schemas.openxmlformats.org/officeDocument/2006/customXml" ds:itemID="{1CD8C4DA-8002-4070-B6D0-5487B222CAC9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1000</TotalTime>
  <Words>538</Words>
  <Application>Microsoft Office PowerPoint</Application>
  <PresentationFormat>Широкоэкранный</PresentationFormat>
  <Paragraphs>83</Paragraphs>
  <Slides>16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Century Gothic</vt:lpstr>
      <vt:lpstr>Comic Sans MS</vt:lpstr>
      <vt:lpstr>Times New Roman</vt:lpstr>
      <vt:lpstr>Wingdings 3</vt:lpstr>
      <vt:lpstr>Легкий дым</vt:lpstr>
      <vt:lpstr>Document</vt:lpstr>
      <vt:lpstr>РИСКИ В МИРЕ ДЕНЕГ</vt:lpstr>
      <vt:lpstr>Команда проекта:</vt:lpstr>
      <vt:lpstr>Презентация PowerPoint</vt:lpstr>
      <vt:lpstr>Презентация PowerPoint</vt:lpstr>
      <vt:lpstr>Презентация PowerPoint</vt:lpstr>
      <vt:lpstr>Общая характеристика занятия  </vt:lpstr>
      <vt:lpstr>Характеристика условий реализации проекта</vt:lpstr>
      <vt:lpstr>Презентация PowerPoint</vt:lpstr>
      <vt:lpstr>Описание учебного процесса</vt:lpstr>
      <vt:lpstr>Технологические приемы и методы повышения финансовой грамотности:  </vt:lpstr>
      <vt:lpstr>Оценка результатов деятельности  </vt:lpstr>
      <vt:lpstr>Возможные материалы занятия:</vt:lpstr>
      <vt:lpstr>Инсценировка задач</vt:lpstr>
      <vt:lpstr>Коллаж</vt:lpstr>
      <vt:lpstr>Издательская деятельность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Sony</dc:creator>
  <cp:lastModifiedBy>Ольга Каратун</cp:lastModifiedBy>
  <cp:revision>108</cp:revision>
  <dcterms:created xsi:type="dcterms:W3CDTF">2016-08-27T07:46:40Z</dcterms:created>
  <dcterms:modified xsi:type="dcterms:W3CDTF">2020-09-24T13:38:50Z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0x010100E7EBB8B5C7D2C54F9F3F219662AA3FD4</vt:lpwstr>
  </property>
</Properties>
</file>