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0" r:id="rId4"/>
    <p:sldId id="261" r:id="rId5"/>
    <p:sldId id="263" r:id="rId6"/>
    <p:sldId id="264" r:id="rId7"/>
    <p:sldId id="265" r:id="rId8"/>
    <p:sldId id="266" r:id="rId9"/>
    <p:sldId id="268" r:id="rId10"/>
    <p:sldId id="269" r:id="rId11"/>
    <p:sldId id="270" r:id="rId12"/>
    <p:sldId id="267"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9" d="100"/>
          <a:sy n="89" d="100"/>
        </p:scale>
        <p:origin x="-21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BD0D6-4FEE-4336-BCF7-6C1961582768}" type="datetimeFigureOut">
              <a:rPr lang="ru-RU" smtClean="0"/>
              <a:pPr/>
              <a:t>29.09.2020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D453C-6E31-4F2E-9B52-C80AA5F67A2B}" type="slidenum">
              <a:rPr lang="ru-RU" smtClean="0"/>
              <a:pPr/>
              <a:t>‹#›</a:t>
            </a:fld>
            <a:endParaRPr lang="ru-RU"/>
          </a:p>
        </p:txBody>
      </p:sp>
    </p:spTree>
    <p:extLst>
      <p:ext uri="{BB962C8B-B14F-4D97-AF65-F5344CB8AC3E}">
        <p14:creationId xmlns:p14="http://schemas.microsoft.com/office/powerpoint/2010/main" xmlns="" val="287489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4C06CF-E264-4254-BDD1-FD9907C6902A}" type="slidenum">
              <a:rPr lang="ru-RU" altLang="ru-RU"/>
              <a:pPr/>
              <a:t>3</a:t>
            </a:fld>
            <a:endParaRPr lang="ru-RU" altLang="ru-RU"/>
          </a:p>
        </p:txBody>
      </p:sp>
    </p:spTree>
    <p:extLst>
      <p:ext uri="{BB962C8B-B14F-4D97-AF65-F5344CB8AC3E}">
        <p14:creationId xmlns:p14="http://schemas.microsoft.com/office/powerpoint/2010/main" xmlns="" val="54090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387678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344364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330963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382635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314658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38379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406163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150331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311719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121925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E4E8AD3-CC99-449F-BF0E-846BC1181077}" type="datetimeFigureOut">
              <a:rPr lang="ru-RU" smtClean="0"/>
              <a:pPr/>
              <a:t>29.09.2020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304936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E8AD3-CC99-449F-BF0E-846BC1181077}" type="datetimeFigureOut">
              <a:rPr lang="ru-RU" smtClean="0"/>
              <a:pPr/>
              <a:t>29.09.2020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7609B-4CB7-4EFA-A0AA-71D667FF27E9}" type="slidenum">
              <a:rPr lang="ru-RU" smtClean="0"/>
              <a:pPr/>
              <a:t>‹#›</a:t>
            </a:fld>
            <a:endParaRPr lang="ru-RU"/>
          </a:p>
        </p:txBody>
      </p:sp>
    </p:spTree>
    <p:extLst>
      <p:ext uri="{BB962C8B-B14F-4D97-AF65-F5344CB8AC3E}">
        <p14:creationId xmlns:p14="http://schemas.microsoft.com/office/powerpoint/2010/main" xmlns="" val="319739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9.xml"/><Relationship Id="rId3" Type="http://schemas.openxmlformats.org/officeDocument/2006/relationships/image" Target="../media/image3.jpeg"/><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7.xml"/><Relationship Id="rId17" Type="http://schemas.openxmlformats.org/officeDocument/2006/relationships/slide" Target="slide9.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6.xml"/><Relationship Id="rId24" Type="http://schemas.openxmlformats.org/officeDocument/2006/relationships/slide" Target="slide23.xml"/><Relationship Id="rId5" Type="http://schemas.openxmlformats.org/officeDocument/2006/relationships/image" Target="../media/image4.png"/><Relationship Id="rId15" Type="http://schemas.openxmlformats.org/officeDocument/2006/relationships/slide" Target="slide11.xml"/><Relationship Id="rId23" Type="http://schemas.openxmlformats.org/officeDocument/2006/relationships/slide" Target="slide18.xml"/><Relationship Id="rId10" Type="http://schemas.openxmlformats.org/officeDocument/2006/relationships/slide" Target="slide15.xml"/><Relationship Id="rId19"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12.xml"/><Relationship Id="rId22" Type="http://schemas.openxmlformats.org/officeDocument/2006/relationships/slide" Target="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947058" y="0"/>
            <a:ext cx="9889671" cy="1569660"/>
          </a:xfrm>
          <a:prstGeom prst="rect">
            <a:avLst/>
          </a:prstGeom>
        </p:spPr>
        <p:txBody>
          <a:bodyPr wrap="square">
            <a:spAutoFit/>
          </a:bodyPr>
          <a:lstStyle/>
          <a:p>
            <a:pPr lvl="0" algn="ctr" eaLnBrk="0" fontAlgn="base" hangingPunct="0">
              <a:spcBef>
                <a:spcPct val="0"/>
              </a:spcBef>
              <a:spcAft>
                <a:spcPct val="0"/>
              </a:spcAft>
            </a:pPr>
            <a:r>
              <a:rPr lang="ru-RU" altLang="ru-RU" sz="3200" b="1" spc="50" dirty="0" smtClean="0">
                <a:ln w="0"/>
                <a:solidFill>
                  <a:schemeClr val="bg2"/>
                </a:solidFill>
                <a:effectLst>
                  <a:innerShdw blurRad="63500" dist="50800" dir="13500000">
                    <a:srgbClr val="000000">
                      <a:alpha val="50000"/>
                    </a:srgbClr>
                  </a:innerShdw>
                </a:effectLst>
                <a:latin typeface="Arial" panose="020B0604020202020204" pitchFamily="34" charset="0"/>
              </a:rPr>
              <a:t>Проект:</a:t>
            </a:r>
            <a:r>
              <a:rPr lang="ru-RU" altLang="ru-RU" sz="3200" b="1" spc="50" dirty="0">
                <a:ln w="0"/>
                <a:solidFill>
                  <a:schemeClr val="bg2"/>
                </a:solidFill>
                <a:effectLst>
                  <a:innerShdw blurRad="63500" dist="50800" dir="13500000">
                    <a:srgbClr val="000000">
                      <a:alpha val="50000"/>
                    </a:srgbClr>
                  </a:innerShdw>
                </a:effectLst>
                <a:latin typeface="Arial" panose="020B0604020202020204" pitchFamily="34" charset="0"/>
              </a:rPr>
              <a:t/>
            </a:r>
            <a:br>
              <a:rPr lang="ru-RU" altLang="ru-RU" sz="3200" b="1" spc="50" dirty="0">
                <a:ln w="0"/>
                <a:solidFill>
                  <a:schemeClr val="bg2"/>
                </a:solidFill>
                <a:effectLst>
                  <a:innerShdw blurRad="63500" dist="50800" dir="13500000">
                    <a:srgbClr val="000000">
                      <a:alpha val="50000"/>
                    </a:srgbClr>
                  </a:innerShdw>
                </a:effectLst>
                <a:latin typeface="Arial" panose="020B0604020202020204" pitchFamily="34" charset="0"/>
              </a:rPr>
            </a:br>
            <a:r>
              <a:rPr lang="ru-RU" altLang="ru-RU" sz="3200" b="1" spc="50" dirty="0" smtClean="0">
                <a:ln w="0"/>
                <a:solidFill>
                  <a:schemeClr val="bg2"/>
                </a:solidFill>
                <a:effectLst>
                  <a:innerShdw blurRad="63500" dist="50800" dir="13500000">
                    <a:srgbClr val="000000">
                      <a:alpha val="50000"/>
                    </a:srgbClr>
                  </a:innerShdw>
                </a:effectLst>
                <a:latin typeface="Arial" panose="020B0604020202020204" pitchFamily="34" charset="0"/>
              </a:rPr>
              <a:t>«Викторина по формированию финансовой </a:t>
            </a:r>
            <a:r>
              <a:rPr lang="ru-RU" altLang="ru-RU" sz="3200" b="1" spc="50" dirty="0">
                <a:ln w="0"/>
                <a:solidFill>
                  <a:schemeClr val="bg2"/>
                </a:solidFill>
                <a:effectLst>
                  <a:innerShdw blurRad="63500" dist="50800" dir="13500000">
                    <a:srgbClr val="000000">
                      <a:alpha val="50000"/>
                    </a:srgbClr>
                  </a:innerShdw>
                </a:effectLst>
                <a:latin typeface="Arial" panose="020B0604020202020204" pitchFamily="34" charset="0"/>
              </a:rPr>
              <a:t>грамотности для младших школьников»</a:t>
            </a:r>
          </a:p>
        </p:txBody>
      </p:sp>
      <p:sp>
        <p:nvSpPr>
          <p:cNvPr id="5" name="Прямоугольник 4"/>
          <p:cNvSpPr/>
          <p:nvPr/>
        </p:nvSpPr>
        <p:spPr>
          <a:xfrm>
            <a:off x="3453086" y="4992078"/>
            <a:ext cx="9455058" cy="1200329"/>
          </a:xfrm>
          <a:prstGeom prst="rect">
            <a:avLst/>
          </a:prstGeom>
          <a:noFill/>
        </p:spPr>
        <p:txBody>
          <a:bodyPr wrap="square" lIns="91440" tIns="45720" rIns="91440" bIns="45720">
            <a:spAutoFit/>
          </a:bodyPr>
          <a:lstStyle/>
          <a:p>
            <a:pPr algn="ctr"/>
            <a:r>
              <a:rPr lang="ru-RU" b="1" cap="none"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Выполнили:</a:t>
            </a:r>
          </a:p>
          <a:p>
            <a:pPr algn="ctr"/>
            <a:r>
              <a:rPr lang="ru-RU" b="1"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Учитель начальных классов ГБОУ №342 </a:t>
            </a:r>
            <a:r>
              <a:rPr lang="ru-RU" b="1" spc="50" dirty="0" err="1"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Щемелева</a:t>
            </a:r>
            <a:r>
              <a:rPr lang="ru-RU" b="1"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А.О.</a:t>
            </a:r>
            <a:br>
              <a:rPr lang="ru-RU" b="1"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br>
            <a:r>
              <a:rPr lang="ru-RU" b="1"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Учитель начальных </a:t>
            </a:r>
            <a:r>
              <a:rPr lang="ru-RU" b="1" spc="50" dirty="0" err="1"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классво</a:t>
            </a:r>
            <a:r>
              <a:rPr lang="ru-RU" b="1"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ГБОУ №   Миронова С. А.  </a:t>
            </a:r>
          </a:p>
          <a:p>
            <a:pPr algn="ctr"/>
            <a:r>
              <a:rPr lang="ru-RU" b="1"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Учитель начальных </a:t>
            </a:r>
            <a:r>
              <a:rPr lang="ru-RU" b="1" spc="50" dirty="0" err="1"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классво</a:t>
            </a:r>
            <a:r>
              <a:rPr lang="ru-RU" b="1"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ГБОУ №  Жукова А.О.</a:t>
            </a:r>
          </a:p>
        </p:txBody>
      </p:sp>
    </p:spTree>
    <p:extLst>
      <p:ext uri="{BB962C8B-B14F-4D97-AF65-F5344CB8AC3E}">
        <p14:creationId xmlns:p14="http://schemas.microsoft.com/office/powerpoint/2010/main" xmlns="" val="218654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6" name="Прямоугольник 5"/>
          <p:cNvSpPr/>
          <p:nvPr/>
        </p:nvSpPr>
        <p:spPr>
          <a:xfrm>
            <a:off x="2809477" y="687775"/>
            <a:ext cx="5465472" cy="923330"/>
          </a:xfrm>
          <a:prstGeom prst="rect">
            <a:avLst/>
          </a:prstGeom>
          <a:noFill/>
        </p:spPr>
        <p:txBody>
          <a:bodyPr wrap="none" lIns="91440" tIns="45720" rIns="91440" bIns="45720">
            <a:spAutoFit/>
          </a:bodyPr>
          <a:lstStyle/>
          <a:p>
            <a:pPr algn="ctr"/>
            <a:r>
              <a:rPr lang="ru-RU" sz="5400" b="1" cap="none" spc="0" dirty="0" smtClean="0">
                <a:ln w="6600">
                  <a:solidFill>
                    <a:schemeClr val="accent2"/>
                  </a:solidFill>
                  <a:prstDash val="solid"/>
                </a:ln>
                <a:solidFill>
                  <a:srgbClr val="FFFFFF"/>
                </a:solidFill>
                <a:effectLst>
                  <a:outerShdw dist="38100" dir="2700000" algn="tl" rotWithShape="0">
                    <a:schemeClr val="accent2"/>
                  </a:outerShdw>
                </a:effectLst>
              </a:rPr>
              <a:t>Дополни термин:</a:t>
            </a:r>
            <a:endParaRPr lang="ru-RU"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Прямоугольник 7"/>
          <p:cNvSpPr/>
          <p:nvPr/>
        </p:nvSpPr>
        <p:spPr>
          <a:xfrm>
            <a:off x="5085649" y="1612351"/>
            <a:ext cx="5460642" cy="2554545"/>
          </a:xfrm>
          <a:prstGeom prst="rect">
            <a:avLst/>
          </a:prstGeom>
          <a:noFill/>
        </p:spPr>
        <p:txBody>
          <a:bodyPr wrap="square" lIns="91440" tIns="45720" rIns="91440" bIns="45720">
            <a:spAutoFit/>
          </a:bodyPr>
          <a:lstStyle/>
          <a:p>
            <a:pPr algn="ctr"/>
            <a:r>
              <a:rPr lang="ru-RU" sz="3200" b="1" dirty="0">
                <a:latin typeface="Times New Roman" panose="02020603050405020304" pitchFamily="18" charset="0"/>
                <a:cs typeface="Times New Roman" panose="02020603050405020304" pitchFamily="18" charset="0"/>
              </a:rPr>
              <a:t>Бюджет</a:t>
            </a:r>
            <a:r>
              <a:rPr lang="ru-RU" sz="3200" dirty="0">
                <a:latin typeface="Times New Roman" panose="02020603050405020304" pitchFamily="18" charset="0"/>
                <a:cs typeface="Times New Roman" panose="02020603050405020304" pitchFamily="18" charset="0"/>
              </a:rPr>
              <a:t> – это план </a:t>
            </a:r>
            <a:r>
              <a:rPr lang="en-US" sz="3200" dirty="0" smtClean="0">
                <a:latin typeface="Times New Roman" panose="02020603050405020304" pitchFamily="18" charset="0"/>
                <a:cs typeface="Times New Roman" panose="02020603050405020304" pitchFamily="18" charset="0"/>
              </a:rPr>
              <a:t>…….</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и </a:t>
            </a:r>
            <a:r>
              <a:rPr lang="en-US" sz="3200"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семьи</a:t>
            </a:r>
            <a:r>
              <a:rPr lang="ru-RU" sz="3200" dirty="0">
                <a:latin typeface="Times New Roman" panose="02020603050405020304" pitchFamily="18" charset="0"/>
                <a:cs typeface="Times New Roman" panose="02020603050405020304" pitchFamily="18" charset="0"/>
              </a:rPr>
              <a:t>, организации или государства на определенный период времени.</a:t>
            </a:r>
            <a:endParaRPr lang="ru-RU"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9651" y="2832405"/>
            <a:ext cx="4735521" cy="2662415"/>
          </a:xfrm>
          <a:prstGeom prst="rect">
            <a:avLst/>
          </a:prstGeom>
        </p:spPr>
      </p:pic>
    </p:spTree>
    <p:extLst>
      <p:ext uri="{BB962C8B-B14F-4D97-AF65-F5344CB8AC3E}">
        <p14:creationId xmlns:p14="http://schemas.microsoft.com/office/powerpoint/2010/main" xmlns="" val="1018755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6" name="Прямоугольник 5"/>
          <p:cNvSpPr/>
          <p:nvPr/>
        </p:nvSpPr>
        <p:spPr>
          <a:xfrm>
            <a:off x="2809477" y="687775"/>
            <a:ext cx="5465472" cy="923330"/>
          </a:xfrm>
          <a:prstGeom prst="rect">
            <a:avLst/>
          </a:prstGeom>
          <a:noFill/>
        </p:spPr>
        <p:txBody>
          <a:bodyPr wrap="none" lIns="91440" tIns="45720" rIns="91440" bIns="45720">
            <a:spAutoFit/>
          </a:bodyPr>
          <a:lstStyle/>
          <a:p>
            <a:pPr algn="ctr"/>
            <a:r>
              <a:rPr lang="ru-RU" sz="5400" b="1" cap="none" spc="0" dirty="0" smtClean="0">
                <a:ln w="6600">
                  <a:solidFill>
                    <a:schemeClr val="accent2"/>
                  </a:solidFill>
                  <a:prstDash val="solid"/>
                </a:ln>
                <a:solidFill>
                  <a:srgbClr val="FFFFFF"/>
                </a:solidFill>
                <a:effectLst>
                  <a:outerShdw dist="38100" dir="2700000" algn="tl" rotWithShape="0">
                    <a:schemeClr val="accent2"/>
                  </a:outerShdw>
                </a:effectLst>
              </a:rPr>
              <a:t>Дополни термин:</a:t>
            </a:r>
            <a:endParaRPr lang="ru-RU"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Прямоугольник 7"/>
          <p:cNvSpPr/>
          <p:nvPr/>
        </p:nvSpPr>
        <p:spPr>
          <a:xfrm>
            <a:off x="5085649" y="1612351"/>
            <a:ext cx="5460642" cy="3046988"/>
          </a:xfrm>
          <a:prstGeom prst="rect">
            <a:avLst/>
          </a:prstGeom>
          <a:noFill/>
        </p:spPr>
        <p:txBody>
          <a:bodyPr wrap="square" lIns="91440" tIns="45720" rIns="91440" bIns="45720">
            <a:spAutoFit/>
          </a:bodyPr>
          <a:lstStyle/>
          <a:p>
            <a:r>
              <a:rPr lang="ru-RU" sz="3200" b="1" dirty="0" smtClean="0">
                <a:latin typeface="Times New Roman" panose="02020603050405020304" pitchFamily="18" charset="0"/>
                <a:cs typeface="Times New Roman" panose="02020603050405020304" pitchFamily="18" charset="0"/>
              </a:rPr>
              <a:t>Долг-</a:t>
            </a:r>
          </a:p>
          <a:p>
            <a:r>
              <a:rPr lang="ru-RU" sz="3200" b="1" dirty="0" smtClean="0">
                <a:latin typeface="Times New Roman" panose="02020603050405020304" pitchFamily="18" charset="0"/>
                <a:cs typeface="Times New Roman" panose="02020603050405020304" pitchFamily="18" charset="0"/>
              </a:rPr>
              <a:t>1</a:t>
            </a:r>
            <a:r>
              <a:rPr lang="ru-RU" sz="3200" b="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ru-RU" sz="3200" dirty="0" smtClean="0">
                <a:latin typeface="Times New Roman" panose="02020603050405020304" pitchFamily="18" charset="0"/>
                <a:cs typeface="Times New Roman" panose="02020603050405020304" pitchFamily="18" charset="0"/>
              </a:rPr>
              <a:t>перед </a:t>
            </a:r>
            <a:r>
              <a:rPr lang="ru-RU" sz="3200" dirty="0">
                <a:latin typeface="Times New Roman" panose="02020603050405020304" pitchFamily="18" charset="0"/>
                <a:cs typeface="Times New Roman" panose="02020603050405020304" pitchFamily="18" charset="0"/>
              </a:rPr>
              <a:t>кем-, чем-л. </a:t>
            </a:r>
            <a:endParaRPr lang="ru-RU" sz="3200" dirty="0" smtClean="0">
              <a:latin typeface="Times New Roman" panose="02020603050405020304" pitchFamily="18" charset="0"/>
              <a:cs typeface="Times New Roman" panose="02020603050405020304" pitchFamily="18" charset="0"/>
            </a:endParaRPr>
          </a:p>
          <a:p>
            <a:r>
              <a:rPr lang="ru-RU" sz="3200" b="1" dirty="0" smtClean="0">
                <a:latin typeface="Times New Roman" panose="02020603050405020304" pitchFamily="18" charset="0"/>
                <a:cs typeface="Times New Roman" panose="02020603050405020304" pitchFamily="18" charset="0"/>
              </a:rPr>
              <a:t>2</a:t>
            </a:r>
            <a:r>
              <a:rPr lang="ru-RU" sz="3200" b="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То, что </a:t>
            </a:r>
            <a:r>
              <a:rPr lang="en-US" sz="3200" dirty="0" smtClean="0">
                <a:latin typeface="Times New Roman" panose="02020603050405020304" pitchFamily="18" charset="0"/>
                <a:cs typeface="Times New Roman" panose="02020603050405020304" pitchFamily="18" charset="0"/>
              </a:rPr>
              <a:t>……..</a:t>
            </a:r>
            <a:r>
              <a:rPr lang="ru-RU" sz="3200" dirty="0" smtClean="0">
                <a:latin typeface="Times New Roman" panose="02020603050405020304" pitchFamily="18" charset="0"/>
                <a:cs typeface="Times New Roman" panose="02020603050405020304" pitchFamily="18" charset="0"/>
              </a:rPr>
              <a:t>или </a:t>
            </a:r>
            <a:r>
              <a:rPr lang="ru-RU" sz="3200" dirty="0">
                <a:latin typeface="Times New Roman" panose="02020603050405020304" pitchFamily="18" charset="0"/>
                <a:cs typeface="Times New Roman" panose="02020603050405020304" pitchFamily="18" charset="0"/>
              </a:rPr>
              <a:t>отдано </a:t>
            </a:r>
            <a:r>
              <a:rPr lang="ru-RU" sz="3200" dirty="0" smtClean="0">
                <a:latin typeface="Times New Roman" panose="02020603050405020304" pitchFamily="18" charset="0"/>
                <a:cs typeface="Times New Roman" panose="02020603050405020304" pitchFamily="18" charset="0"/>
              </a:rPr>
              <a:t>заимообразно</a:t>
            </a:r>
          </a:p>
          <a:p>
            <a:r>
              <a:rPr lang="ru-RU" sz="3200" dirty="0" smtClean="0">
                <a:latin typeface="Times New Roman" panose="02020603050405020304" pitchFamily="18" charset="0"/>
                <a:cs typeface="Times New Roman" panose="02020603050405020304" pitchFamily="18" charset="0"/>
              </a:rPr>
              <a:t>(преимущественно </a:t>
            </a:r>
            <a:r>
              <a:rPr lang="ru-RU" sz="3200" dirty="0">
                <a:latin typeface="Times New Roman" panose="02020603050405020304" pitchFamily="18" charset="0"/>
                <a:cs typeface="Times New Roman" panose="02020603050405020304" pitchFamily="18" charset="0"/>
              </a:rPr>
              <a:t>деньги).</a:t>
            </a:r>
          </a:p>
          <a:p>
            <a:pPr algn="ctr"/>
            <a:endParaRPr lang="en-US" sz="3200"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6066" y="2325845"/>
            <a:ext cx="3640985" cy="3199192"/>
          </a:xfrm>
          <a:prstGeom prst="rect">
            <a:avLst/>
          </a:prstGeom>
        </p:spPr>
      </p:pic>
    </p:spTree>
    <p:extLst>
      <p:ext uri="{BB962C8B-B14F-4D97-AF65-F5344CB8AC3E}">
        <p14:creationId xmlns:p14="http://schemas.microsoft.com/office/powerpoint/2010/main" xmlns="" val="1883493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6" name="Прямоугольник 5"/>
          <p:cNvSpPr/>
          <p:nvPr/>
        </p:nvSpPr>
        <p:spPr>
          <a:xfrm>
            <a:off x="2809477" y="687775"/>
            <a:ext cx="5465472" cy="923330"/>
          </a:xfrm>
          <a:prstGeom prst="rect">
            <a:avLst/>
          </a:prstGeom>
          <a:noFill/>
        </p:spPr>
        <p:txBody>
          <a:bodyPr wrap="none" lIns="91440" tIns="45720" rIns="91440" bIns="45720">
            <a:spAutoFit/>
          </a:bodyPr>
          <a:lstStyle/>
          <a:p>
            <a:pPr algn="ctr"/>
            <a:r>
              <a:rPr lang="ru-RU" sz="5400" b="1" cap="none" spc="0" dirty="0" smtClean="0">
                <a:ln w="6600">
                  <a:solidFill>
                    <a:schemeClr val="accent2"/>
                  </a:solidFill>
                  <a:prstDash val="solid"/>
                </a:ln>
                <a:solidFill>
                  <a:srgbClr val="FFFFFF"/>
                </a:solidFill>
                <a:effectLst>
                  <a:outerShdw dist="38100" dir="2700000" algn="tl" rotWithShape="0">
                    <a:schemeClr val="accent2"/>
                  </a:outerShdw>
                </a:effectLst>
              </a:rPr>
              <a:t>Дополни термин:</a:t>
            </a:r>
            <a:endParaRPr lang="ru-RU"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3255" y="1954541"/>
            <a:ext cx="3799268" cy="2532845"/>
          </a:xfrm>
          <a:prstGeom prst="rect">
            <a:avLst/>
          </a:prstGeom>
        </p:spPr>
      </p:pic>
      <p:sp>
        <p:nvSpPr>
          <p:cNvPr id="8" name="Прямоугольник 7"/>
          <p:cNvSpPr/>
          <p:nvPr/>
        </p:nvSpPr>
        <p:spPr>
          <a:xfrm>
            <a:off x="4902558" y="1879573"/>
            <a:ext cx="6096000" cy="1569660"/>
          </a:xfrm>
          <a:prstGeom prst="rect">
            <a:avLst/>
          </a:prstGeom>
        </p:spPr>
        <p:txBody>
          <a:bodyPr>
            <a:spAutoFit/>
          </a:bodyPr>
          <a:lstStyle/>
          <a:p>
            <a:pPr fontAlgn="t"/>
            <a:r>
              <a:rPr lang="ru-RU" sz="3200" b="1" dirty="0" smtClean="0">
                <a:solidFill>
                  <a:srgbClr val="222222"/>
                </a:solidFill>
                <a:latin typeface="Times New Roman" panose="02020603050405020304" pitchFamily="18" charset="0"/>
                <a:cs typeface="Times New Roman" panose="02020603050405020304" pitchFamily="18" charset="0"/>
              </a:rPr>
              <a:t>Валюта</a:t>
            </a:r>
            <a:r>
              <a:rPr lang="ru-RU" sz="3200" dirty="0" smtClean="0">
                <a:solidFill>
                  <a:srgbClr val="222222"/>
                </a:solidFill>
                <a:latin typeface="Times New Roman" panose="02020603050405020304" pitchFamily="18" charset="0"/>
                <a:cs typeface="Times New Roman" panose="02020603050405020304" pitchFamily="18" charset="0"/>
              </a:rPr>
              <a:t>-Денежная ………………какой-н………., </a:t>
            </a:r>
            <a:r>
              <a:rPr lang="ru-RU" sz="3200" dirty="0">
                <a:solidFill>
                  <a:srgbClr val="222222"/>
                </a:solidFill>
                <a:latin typeface="Times New Roman" panose="02020603050405020304" pitchFamily="18" charset="0"/>
                <a:cs typeface="Times New Roman" panose="02020603050405020304" pitchFamily="18" charset="0"/>
              </a:rPr>
              <a:t>а также тип денежной </a:t>
            </a:r>
            <a:r>
              <a:rPr lang="ru-RU" sz="3200" dirty="0" smtClean="0">
                <a:solidFill>
                  <a:srgbClr val="222222"/>
                </a:solidFill>
                <a:latin typeface="Times New Roman" panose="02020603050405020304" pitchFamily="18" charset="0"/>
                <a:cs typeface="Times New Roman" panose="02020603050405020304" pitchFamily="18" charset="0"/>
              </a:rPr>
              <a:t>системы.</a:t>
            </a:r>
            <a:endParaRPr lang="ru-RU" sz="32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76175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Прямоугольник 2"/>
          <p:cNvSpPr/>
          <p:nvPr/>
        </p:nvSpPr>
        <p:spPr>
          <a:xfrm>
            <a:off x="2809477" y="687775"/>
            <a:ext cx="5465472" cy="923330"/>
          </a:xfrm>
          <a:prstGeom prst="rect">
            <a:avLst/>
          </a:prstGeom>
          <a:noFill/>
        </p:spPr>
        <p:txBody>
          <a:bodyPr wrap="none" lIns="91440" tIns="45720" rIns="91440" bIns="45720">
            <a:spAutoFit/>
          </a:bodyPr>
          <a:lstStyle/>
          <a:p>
            <a:pPr algn="ctr"/>
            <a:r>
              <a:rPr lang="ru-RU" sz="5400" b="1" cap="none" spc="0" dirty="0" smtClean="0">
                <a:ln w="6600">
                  <a:solidFill>
                    <a:schemeClr val="accent2"/>
                  </a:solidFill>
                  <a:prstDash val="solid"/>
                </a:ln>
                <a:solidFill>
                  <a:srgbClr val="FFFFFF"/>
                </a:solidFill>
                <a:effectLst>
                  <a:outerShdw dist="38100" dir="2700000" algn="tl" rotWithShape="0">
                    <a:schemeClr val="accent2"/>
                  </a:outerShdw>
                </a:effectLst>
              </a:rPr>
              <a:t>Дополни термин:</a:t>
            </a:r>
            <a:endParaRPr lang="ru-RU"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Рисунок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6844" y="2251655"/>
            <a:ext cx="4547472" cy="3183230"/>
          </a:xfrm>
          <a:prstGeom prst="rect">
            <a:avLst/>
          </a:prstGeom>
        </p:spPr>
      </p:pic>
      <p:sp>
        <p:nvSpPr>
          <p:cNvPr id="4" name="Прямоугольник 3"/>
          <p:cNvSpPr/>
          <p:nvPr/>
        </p:nvSpPr>
        <p:spPr>
          <a:xfrm>
            <a:off x="5005589" y="1611105"/>
            <a:ext cx="6096000" cy="4031873"/>
          </a:xfrm>
          <a:prstGeom prst="rect">
            <a:avLst/>
          </a:prstGeom>
        </p:spPr>
        <p:txBody>
          <a:bodyPr>
            <a:spAutoFit/>
          </a:bodyPr>
          <a:lstStyle/>
          <a:p>
            <a:r>
              <a:rPr lang="ru-RU" sz="3200" b="1" dirty="0" err="1">
                <a:latin typeface="Times New Roman" panose="02020603050405020304" pitchFamily="18" charset="0"/>
                <a:cs typeface="Times New Roman" panose="02020603050405020304" pitchFamily="18" charset="0"/>
              </a:rPr>
              <a:t>Нало́г</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—………платёж</a:t>
            </a:r>
            <a:r>
              <a:rPr lang="ru-RU" sz="3200" dirty="0">
                <a:latin typeface="Times New Roman" panose="02020603050405020304" pitchFamily="18" charset="0"/>
                <a:cs typeface="Times New Roman" panose="02020603050405020304" pitchFamily="18" charset="0"/>
              </a:rPr>
              <a:t>, взимаемый с организаций и физических лиц в форме отчуждения принадлежащих им на праве собственности средств, в целях финансового обеспечения деятельности </a:t>
            </a:r>
            <a:r>
              <a:rPr lang="ru-RU" sz="3200" dirty="0" smtClean="0">
                <a:latin typeface="Times New Roman" panose="02020603050405020304" pitchFamily="18" charset="0"/>
                <a:cs typeface="Times New Roman" panose="02020603050405020304" pitchFamily="18" charset="0"/>
              </a:rPr>
              <a:t>……..и </a:t>
            </a:r>
            <a:r>
              <a:rPr lang="ru-RU" sz="3200" dirty="0">
                <a:latin typeface="Times New Roman" panose="02020603050405020304" pitchFamily="18" charset="0"/>
                <a:cs typeface="Times New Roman" panose="02020603050405020304" pitchFamily="18" charset="0"/>
              </a:rPr>
              <a:t>муниципальных образований</a:t>
            </a:r>
          </a:p>
        </p:txBody>
      </p:sp>
    </p:spTree>
    <p:extLst>
      <p:ext uri="{BB962C8B-B14F-4D97-AF65-F5344CB8AC3E}">
        <p14:creationId xmlns:p14="http://schemas.microsoft.com/office/powerpoint/2010/main" xmlns="" val="1909251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2013478" y="1222576"/>
            <a:ext cx="8532813" cy="3478212"/>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44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Герой какой сказки закопал 5 золотых монет на Поле Чудес в Стране Дураков, чтобы вырастить  золотое дерево. Как его зовут? </a:t>
            </a:r>
            <a:endParaRPr kumimoji="0" lang="ru-RU" altLang="ru-RU" sz="44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omic Sans MS" panose="030F0702030302020204" pitchFamily="66" charset="0"/>
            </a:endParaRPr>
          </a:p>
        </p:txBody>
      </p:sp>
      <p:sp>
        <p:nvSpPr>
          <p:cNvPr id="2" name="Прямоугольник 1"/>
          <p:cNvSpPr/>
          <p:nvPr/>
        </p:nvSpPr>
        <p:spPr>
          <a:xfrm>
            <a:off x="666618" y="5033155"/>
            <a:ext cx="3343544"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chemeClr val="accent2">
                    <a:lumMod val="40000"/>
                    <a:lumOff val="60000"/>
                  </a:schemeClr>
                </a:solidFill>
                <a:effectLst/>
              </a:rPr>
              <a:t>БУРАТИНО</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4206669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1793875" y="1076807"/>
            <a:ext cx="8532813" cy="4032250"/>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Назовите сказку о волшебном козлике, у которого на правой передней ноге было  особенное копытце. В каком месте топнет этим копытцем, там и появится дорогой камень. Раз топнет — один камень, два топнет — два камня, а где ножкой бить станет — там груда дорогих камней.</a:t>
            </a:r>
            <a:endParaRPr kumimoji="0" lang="ru-RU" alt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omic Sans MS" panose="030F0702030302020204" pitchFamily="66" charset="0"/>
            </a:endParaRPr>
          </a:p>
        </p:txBody>
      </p:sp>
      <p:sp>
        <p:nvSpPr>
          <p:cNvPr id="2" name="Прямоугольник 1"/>
          <p:cNvSpPr/>
          <p:nvPr/>
        </p:nvSpPr>
        <p:spPr>
          <a:xfrm>
            <a:off x="126183" y="5033155"/>
            <a:ext cx="7110472"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chemeClr val="accent2">
                    <a:lumMod val="40000"/>
                    <a:lumOff val="60000"/>
                  </a:schemeClr>
                </a:solidFill>
                <a:effectLst/>
              </a:rPr>
              <a:t>СЕРЕБРЯНОЕ КОПЫТЦЕ</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1767360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1636713" y="1377950"/>
            <a:ext cx="8532812" cy="2308225"/>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36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В какой сказке на трех сундуках с медными, серебряными, золотыми монетами сидели  три огромные собаки. </a:t>
            </a:r>
            <a:endParaRPr kumimoji="0" lang="ru-RU" altLang="ru-RU" sz="36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omic Sans MS" panose="030F0702030302020204" pitchFamily="66" charset="0"/>
            </a:endParaRPr>
          </a:p>
        </p:txBody>
      </p:sp>
      <p:sp>
        <p:nvSpPr>
          <p:cNvPr id="6" name="Прямоугольник 5"/>
          <p:cNvSpPr/>
          <p:nvPr/>
        </p:nvSpPr>
        <p:spPr>
          <a:xfrm>
            <a:off x="558371" y="4700788"/>
            <a:ext cx="5531707"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4400" b="1" i="0" u="none" strike="noStrike" kern="0" normalizeH="0" baseline="0" noProof="0" dirty="0" smtClean="0">
                <a:ln w="22225">
                  <a:solidFill>
                    <a:schemeClr val="accent2"/>
                  </a:solidFill>
                  <a:prstDash val="solid"/>
                </a:ln>
                <a:solidFill>
                  <a:schemeClr val="accent2">
                    <a:lumMod val="40000"/>
                    <a:lumOff val="60000"/>
                  </a:schemeClr>
                </a:solidFill>
                <a:uLnTx/>
                <a:uFillTx/>
                <a:latin typeface="Arial" panose="020B0604020202020204" pitchFamily="34" charset="0"/>
              </a:rPr>
              <a:t>В сказке «Огниво» </a:t>
            </a:r>
            <a:endParaRPr kumimoji="0" lang="ru-RU" sz="1800" b="1" i="0" u="none" strike="noStrike" kern="0" normalizeH="0" baseline="0" noProof="0" dirty="0" smtClean="0">
              <a:ln w="22225">
                <a:solidFill>
                  <a:schemeClr val="accent2"/>
                </a:solidFill>
                <a:prstDash val="solid"/>
              </a:ln>
              <a:solidFill>
                <a:schemeClr val="accent2">
                  <a:lumMod val="40000"/>
                  <a:lumOff val="60000"/>
                </a:schemeClr>
              </a:solidFill>
              <a:uLnTx/>
              <a:uFillTx/>
            </a:endParaRPr>
          </a:p>
        </p:txBody>
      </p:sp>
    </p:spTree>
    <p:extLst>
      <p:ext uri="{BB962C8B-B14F-4D97-AF65-F5344CB8AC3E}">
        <p14:creationId xmlns:p14="http://schemas.microsoft.com/office/powerpoint/2010/main" xmlns="" val="3335137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2013479" y="1166812"/>
            <a:ext cx="8532812" cy="212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altLang="ru-RU" sz="44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Что нашла Муха, когда пошла по полю  в сказке  Корнея Чуковского «Муха-Цокотуха»</a:t>
            </a:r>
            <a:endParaRPr kumimoji="0" lang="ru-RU" altLang="ru-RU" sz="44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omic Sans MS" panose="030F0702030302020204" pitchFamily="66" charset="0"/>
            </a:endParaRPr>
          </a:p>
        </p:txBody>
      </p:sp>
      <p:sp>
        <p:nvSpPr>
          <p:cNvPr id="2" name="Прямоугольник 1"/>
          <p:cNvSpPr/>
          <p:nvPr/>
        </p:nvSpPr>
        <p:spPr>
          <a:xfrm>
            <a:off x="676260" y="4367510"/>
            <a:ext cx="3581430" cy="923330"/>
          </a:xfrm>
          <a:prstGeom prst="rect">
            <a:avLst/>
          </a:prstGeom>
          <a:noFill/>
        </p:spPr>
        <p:txBody>
          <a:bodyPr wrap="none" lIns="91440" tIns="45720" rIns="91440" bIns="45720">
            <a:spAutoFit/>
          </a:bodyPr>
          <a:lstStyle/>
          <a:p>
            <a:pPr algn="ctr"/>
            <a:r>
              <a:rPr kumimoji="0" lang="ru-RU" altLang="ru-RU" sz="5400" b="1" i="0" u="none" strike="noStrike" kern="0" cap="none" spc="0" normalizeH="0" baseline="0" noProof="0" dirty="0" smtClean="0">
                <a:ln w="22225">
                  <a:solidFill>
                    <a:schemeClr val="accent2"/>
                  </a:solidFill>
                  <a:prstDash val="solid"/>
                </a:ln>
                <a:solidFill>
                  <a:schemeClr val="accent2">
                    <a:lumMod val="40000"/>
                    <a:lumOff val="60000"/>
                  </a:schemeClr>
                </a:solidFill>
                <a:effectLst/>
                <a:uLnTx/>
                <a:uFillTx/>
                <a:latin typeface="Arial" panose="020B0604020202020204" pitchFamily="34" charset="0"/>
              </a:rPr>
              <a:t>ДЕНЕЖКУ</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1216808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2013478" y="1077913"/>
            <a:ext cx="8532813"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altLang="ru-RU" sz="44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Назовите  сказочного героя, который чах над золотом?</a:t>
            </a:r>
            <a:endParaRPr kumimoji="0" lang="ru-RU" altLang="ru-RU" sz="44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omic Sans MS" panose="030F0702030302020204" pitchFamily="66" charset="0"/>
            </a:endParaRPr>
          </a:p>
        </p:txBody>
      </p:sp>
      <p:sp>
        <p:nvSpPr>
          <p:cNvPr id="4" name="Text Box 3"/>
          <p:cNvSpPr txBox="1">
            <a:spLocks noChangeArrowheads="1"/>
          </p:cNvSpPr>
          <p:nvPr/>
        </p:nvSpPr>
        <p:spPr bwMode="auto">
          <a:xfrm>
            <a:off x="-584199" y="4949826"/>
            <a:ext cx="4249737"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3600" b="1" dirty="0">
                <a:ln w="22225">
                  <a:solidFill>
                    <a:schemeClr val="accent2"/>
                  </a:solidFill>
                  <a:prstDash val="solid"/>
                </a:ln>
                <a:solidFill>
                  <a:schemeClr val="accent2">
                    <a:lumMod val="40000"/>
                    <a:lumOff val="60000"/>
                  </a:schemeClr>
                </a:solidFill>
              </a:rPr>
              <a:t>КОЩЕЙ</a:t>
            </a:r>
          </a:p>
          <a:p>
            <a:pPr eaLnBrk="1" hangingPunct="1">
              <a:spcBef>
                <a:spcPct val="50000"/>
              </a:spcBef>
            </a:pPr>
            <a:r>
              <a:rPr lang="ru-RU" altLang="ru-RU" sz="3600" b="1" dirty="0">
                <a:ln w="22225">
                  <a:solidFill>
                    <a:schemeClr val="accent2"/>
                  </a:solidFill>
                  <a:prstDash val="solid"/>
                </a:ln>
                <a:solidFill>
                  <a:schemeClr val="accent2">
                    <a:lumMod val="40000"/>
                    <a:lumOff val="60000"/>
                  </a:schemeClr>
                </a:solidFill>
              </a:rPr>
              <a:t>          </a:t>
            </a:r>
          </a:p>
        </p:txBody>
      </p:sp>
      <p:pic>
        <p:nvPicPr>
          <p:cNvPr id="6"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0"/>
            <a:ext cx="1213435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4334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1793875" y="1162250"/>
            <a:ext cx="8632825"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ru-RU" alt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Каждую неделю мама покупает Саше шапку или перчатки, потому что мальчик небрежно относится к своим вещам и часто их теряет. На сколько страдает семейный бюджет ежемесячно, если в неделю мама тратит на замену шапки или перчаток по 300 </a:t>
            </a:r>
            <a:br>
              <a:rPr kumimoji="0" lang="ru-RU" alt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br>
            <a:r>
              <a:rPr kumimoji="0" lang="ru-RU" alt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рублей?</a:t>
            </a:r>
          </a:p>
        </p:txBody>
      </p:sp>
      <p:sp>
        <p:nvSpPr>
          <p:cNvPr id="2" name="Прямоугольник 1"/>
          <p:cNvSpPr/>
          <p:nvPr/>
        </p:nvSpPr>
        <p:spPr>
          <a:xfrm>
            <a:off x="563505" y="4838998"/>
            <a:ext cx="3892669"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chemeClr val="accent2">
                    <a:lumMod val="40000"/>
                    <a:lumOff val="60000"/>
                  </a:schemeClr>
                </a:solidFill>
                <a:effectLst/>
              </a:rPr>
              <a:t>1200 рублей</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34321111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nextCondLst>
                <p:cond evt="onClick" delay="0">
                  <p:tgtEl>
                    <p:spTgt spid="3"/>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10545" y="142492"/>
            <a:ext cx="4419800" cy="923330"/>
          </a:xfrm>
          <a:prstGeom prst="rect">
            <a:avLst/>
          </a:prstGeom>
          <a:noFill/>
        </p:spPr>
        <p:txBody>
          <a:bodyPr wrap="none" lIns="91440" tIns="45720" rIns="91440" bIns="45720">
            <a:spAutoFit/>
          </a:bodyPr>
          <a:lstStyle/>
          <a:p>
            <a:pPr algn="ctr"/>
            <a:r>
              <a:rPr lang="ru-RU" sz="5400" b="1" cap="none" spc="0" dirty="0" smtClean="0">
                <a:ln w="6600">
                  <a:solidFill>
                    <a:schemeClr val="accent2"/>
                  </a:solidFill>
                  <a:prstDash val="solid"/>
                </a:ln>
                <a:solidFill>
                  <a:srgbClr val="FFFFFF"/>
                </a:solidFill>
                <a:effectLst>
                  <a:outerShdw dist="38100" dir="2700000" algn="tl" rotWithShape="0">
                    <a:schemeClr val="accent2"/>
                  </a:outerShdw>
                </a:effectLst>
              </a:rPr>
              <a:t>Правила игры</a:t>
            </a:r>
            <a:endParaRPr lang="ru-RU"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Прямоугольник 2"/>
          <p:cNvSpPr/>
          <p:nvPr/>
        </p:nvSpPr>
        <p:spPr>
          <a:xfrm>
            <a:off x="130629" y="1166843"/>
            <a:ext cx="9013371"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400" dirty="0" smtClean="0">
                <a:latin typeface="Times New Roman" panose="02020603050405020304" pitchFamily="18" charset="0"/>
                <a:cs typeface="Times New Roman" panose="02020603050405020304" pitchFamily="18" charset="0"/>
              </a:rPr>
              <a:t>В игре принимают участие 2 (или несколько) команды учащихся и родителей.</a:t>
            </a:r>
          </a:p>
          <a:p>
            <a:pPr algn="ctr"/>
            <a:r>
              <a:rPr lang="ru-RU" sz="2400" dirty="0" smtClean="0">
                <a:latin typeface="Times New Roman" panose="02020603050405020304" pitchFamily="18" charset="0"/>
                <a:cs typeface="Times New Roman" panose="02020603050405020304" pitchFamily="18" charset="0"/>
              </a:rPr>
              <a:t>В каждой категории по 5 вопросов. Вопросы распределены по степени сложности от 20 до 100 баллов. Учащиеся и родители делятся на команды по 6 человек. Выбирается капитан команды. Каждая команда выбирает тему и стоимость вопроса. Ведущий зачитывает вопрос, после чего у команды есть 30 секунд на обсуждение правильного ответа. По истечении времени, капитан команды озвучивает ответ. В случае правильного ответа команда получает балл, соответствующий стоимости вопроса. Если ответ не верен, баллы вычитаются. Ведущий фиксирует количество баллов каждой команды. Команды отвечают на вопросы поочередно, по завершению игры, подсчитывается количество баллов у каждой команды. Выигрывает команда, набравшая наибольшее количество баллов.</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1074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1765300" y="1149350"/>
            <a:ext cx="8632825"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ru-RU" alt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Жители села </a:t>
            </a:r>
            <a:r>
              <a:rPr kumimoji="0" lang="ru-RU" altLang="ru-RU" sz="3200" b="1" i="0" u="none" strike="noStrike" kern="0" normalizeH="0" baseline="0" noProof="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Посольск</a:t>
            </a:r>
            <a:r>
              <a:rPr kumimoji="0" lang="ru-RU" alt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 собрали в заготовительную контору 3 тонны клюквы на сумму 300 000 руб. и 2 тонны брусники на сумму 240 000 руб. Стоимость какой ягоды за 1 кг будет выгоднее?</a:t>
            </a:r>
          </a:p>
        </p:txBody>
      </p:sp>
      <p:sp>
        <p:nvSpPr>
          <p:cNvPr id="2" name="Прямоугольник 1"/>
          <p:cNvSpPr/>
          <p:nvPr/>
        </p:nvSpPr>
        <p:spPr>
          <a:xfrm>
            <a:off x="361543" y="4838998"/>
            <a:ext cx="3039294"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chemeClr val="accent2">
                    <a:lumMod val="40000"/>
                    <a:lumOff val="60000"/>
                  </a:schemeClr>
                </a:solidFill>
                <a:effectLst/>
              </a:rPr>
              <a:t>Брусники</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1356032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nextCondLst>
                <p:cond evt="onClick" delay="0">
                  <p:tgtEl>
                    <p:spTgt spid="3"/>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1651000" y="1292225"/>
            <a:ext cx="8632825" cy="3046413"/>
          </a:xfrm>
          <a:prstGeom prst="rect">
            <a:avLst/>
          </a:prstGeom>
          <a:no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Мама дала Егору 100 рублей и попросила купить хлеб за 30 </a:t>
            </a:r>
            <a:r>
              <a:rPr kumimoji="0" 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рублей и </a:t>
            </a:r>
            <a: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пакет молока за 36 рублей, а сдачу </a:t>
            </a:r>
            <a:r>
              <a:rPr kumimoji="0" 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разрешила оставить </a:t>
            </a:r>
            <a: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себе.</a:t>
            </a:r>
            <a:b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br>
            <a: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Сколько денег Егор положит себе в копилку?</a:t>
            </a:r>
          </a:p>
        </p:txBody>
      </p:sp>
      <p:sp>
        <p:nvSpPr>
          <p:cNvPr id="2" name="Прямоугольник 1"/>
          <p:cNvSpPr/>
          <p:nvPr/>
        </p:nvSpPr>
        <p:spPr>
          <a:xfrm>
            <a:off x="508450" y="4700788"/>
            <a:ext cx="2802627"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chemeClr val="accent2">
                    <a:lumMod val="40000"/>
                    <a:lumOff val="60000"/>
                  </a:schemeClr>
                </a:solidFill>
                <a:effectLst/>
              </a:rPr>
              <a:t>34 рубля</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2693869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nextCondLst>
                <p:cond evt="onClick" delay="0">
                  <p:tgtEl>
                    <p:spTgt spid="3"/>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1808162" y="1263650"/>
            <a:ext cx="8632825"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ru-RU" alt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На карманные расходы Пете Иванову дали 100 рублей. Он купил шоколадку за 24 рубля и мороженое за 48 рублей. Сколько денег осталось у Пети?</a:t>
            </a:r>
          </a:p>
        </p:txBody>
      </p:sp>
      <p:sp>
        <p:nvSpPr>
          <p:cNvPr id="4" name="Text Box 3"/>
          <p:cNvSpPr txBox="1">
            <a:spLocks noChangeArrowheads="1"/>
          </p:cNvSpPr>
          <p:nvPr/>
        </p:nvSpPr>
        <p:spPr bwMode="auto">
          <a:xfrm>
            <a:off x="-915988" y="5043488"/>
            <a:ext cx="6288088"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altLang="ru-RU" sz="3600" b="1" i="0" u="none" strike="noStrike" kern="0" normalizeH="0" baseline="0" noProof="0" dirty="0" smtClean="0">
                <a:ln w="22225">
                  <a:solidFill>
                    <a:schemeClr val="accent2"/>
                  </a:solidFill>
                  <a:prstDash val="solid"/>
                </a:ln>
                <a:solidFill>
                  <a:schemeClr val="accent2">
                    <a:lumMod val="40000"/>
                    <a:lumOff val="60000"/>
                  </a:schemeClr>
                </a:solidFill>
                <a:uLnTx/>
                <a:uFillTx/>
                <a:latin typeface="Arial" panose="020B0604020202020204" pitchFamily="34" charset="0"/>
              </a:rPr>
              <a:t>28 рублей</a:t>
            </a:r>
          </a:p>
          <a:p>
            <a:pPr marL="0" marR="0" lvl="0" indent="0" defTabSz="914400" eaLnBrk="1" fontAlgn="base" latinLnBrk="0" hangingPunct="1">
              <a:lnSpc>
                <a:spcPct val="100000"/>
              </a:lnSpc>
              <a:spcBef>
                <a:spcPct val="50000"/>
              </a:spcBef>
              <a:spcAft>
                <a:spcPct val="0"/>
              </a:spcAft>
              <a:buClrTx/>
              <a:buSzTx/>
              <a:buFontTx/>
              <a:buNone/>
              <a:tabLst/>
              <a:defRPr/>
            </a:pPr>
            <a:r>
              <a:rPr kumimoji="0" lang="ru-RU" altLang="ru-RU" sz="3600" b="1" i="0" u="none" strike="noStrike" kern="0" normalizeH="0" baseline="0" noProof="0" dirty="0" smtClean="0">
                <a:ln w="22225">
                  <a:solidFill>
                    <a:schemeClr val="accent2"/>
                  </a:solidFill>
                  <a:prstDash val="solid"/>
                </a:ln>
                <a:solidFill>
                  <a:schemeClr val="accent2">
                    <a:lumMod val="40000"/>
                    <a:lumOff val="60000"/>
                  </a:schemeClr>
                </a:solidFill>
                <a:uLnTx/>
                <a:uFillTx/>
                <a:latin typeface="Arial" panose="020B0604020202020204" pitchFamily="34" charset="0"/>
              </a:rPr>
              <a:t>          </a:t>
            </a:r>
          </a:p>
        </p:txBody>
      </p:sp>
    </p:spTree>
    <p:extLst>
      <p:ext uri="{BB962C8B-B14F-4D97-AF65-F5344CB8AC3E}">
        <p14:creationId xmlns:p14="http://schemas.microsoft.com/office/powerpoint/2010/main" xmlns="" val="643194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3" name="Text Box 2"/>
          <p:cNvSpPr txBox="1">
            <a:spLocks noChangeArrowheads="1"/>
          </p:cNvSpPr>
          <p:nvPr/>
        </p:nvSpPr>
        <p:spPr bwMode="auto">
          <a:xfrm>
            <a:off x="1679575" y="1020762"/>
            <a:ext cx="8632825" cy="4030663"/>
          </a:xfrm>
          <a:prstGeom prst="rect">
            <a:avLst/>
          </a:prstGeom>
          <a:no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На каникулах мама дала Алеше и Даше по 700 рублей </a:t>
            </a:r>
            <a:r>
              <a:rPr kumimoji="0" 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на развлечения</a:t>
            </a:r>
            <a: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 Когда дети дома были одни, они развеселились </a:t>
            </a:r>
            <a:r>
              <a:rPr kumimoji="0" 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и случайно </a:t>
            </a:r>
            <a: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разбили любимую вазу мамы. Чтобы она не ругала </a:t>
            </a:r>
            <a:r>
              <a:rPr kumimoji="0" 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их, дети </a:t>
            </a:r>
            <a: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сходили в магазин и купили вазу за 600 рублей. Сколько </a:t>
            </a:r>
            <a:r>
              <a:rPr kumimoji="0" lang="ru-RU" sz="32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денег осталось </a:t>
            </a:r>
            <a:r>
              <a:rPr kumimoji="0" lang="ru-RU" sz="32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у каждого на каникулы?</a:t>
            </a:r>
          </a:p>
        </p:txBody>
      </p:sp>
      <p:sp>
        <p:nvSpPr>
          <p:cNvPr id="4" name="Text Box 3"/>
          <p:cNvSpPr txBox="1">
            <a:spLocks noChangeArrowheads="1"/>
          </p:cNvSpPr>
          <p:nvPr/>
        </p:nvSpPr>
        <p:spPr bwMode="auto">
          <a:xfrm>
            <a:off x="-1531937" y="5208587"/>
            <a:ext cx="78486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altLang="ru-RU" sz="3600" b="1" i="0" u="none" strike="noStrike" kern="0" normalizeH="0" baseline="0" noProof="0" dirty="0" smtClean="0">
                <a:ln w="22225">
                  <a:solidFill>
                    <a:schemeClr val="accent2"/>
                  </a:solidFill>
                  <a:prstDash val="solid"/>
                </a:ln>
                <a:solidFill>
                  <a:schemeClr val="accent2">
                    <a:lumMod val="40000"/>
                    <a:lumOff val="60000"/>
                  </a:schemeClr>
                </a:solidFill>
                <a:uLnTx/>
                <a:uFillTx/>
                <a:latin typeface="Arial" panose="020B0604020202020204" pitchFamily="34" charset="0"/>
              </a:rPr>
              <a:t>по 400 рублей</a:t>
            </a:r>
          </a:p>
          <a:p>
            <a:pPr marL="0" marR="0" lvl="0" indent="0" defTabSz="914400" eaLnBrk="1" fontAlgn="base" latinLnBrk="0" hangingPunct="1">
              <a:lnSpc>
                <a:spcPct val="100000"/>
              </a:lnSpc>
              <a:spcBef>
                <a:spcPct val="50000"/>
              </a:spcBef>
              <a:spcAft>
                <a:spcPct val="0"/>
              </a:spcAft>
              <a:buClrTx/>
              <a:buSzTx/>
              <a:buFontTx/>
              <a:buNone/>
              <a:tabLst/>
              <a:defRPr/>
            </a:pPr>
            <a:r>
              <a:rPr kumimoji="0" lang="ru-RU" altLang="ru-RU" sz="3600" b="1" i="0" u="none" strike="noStrike" kern="0" normalizeH="0" baseline="0" noProof="0" dirty="0" smtClean="0">
                <a:ln w="22225">
                  <a:solidFill>
                    <a:schemeClr val="accent2"/>
                  </a:solidFill>
                  <a:prstDash val="solid"/>
                </a:ln>
                <a:solidFill>
                  <a:schemeClr val="accent2">
                    <a:lumMod val="40000"/>
                    <a:lumOff val="60000"/>
                  </a:schemeClr>
                </a:solidFill>
                <a:uLnTx/>
                <a:uFillTx/>
                <a:latin typeface="Arial" panose="020B0604020202020204" pitchFamily="34" charset="0"/>
              </a:rPr>
              <a:t>          </a:t>
            </a:r>
          </a:p>
        </p:txBody>
      </p:sp>
    </p:spTree>
    <p:extLst>
      <p:ext uri="{BB962C8B-B14F-4D97-AF65-F5344CB8AC3E}">
        <p14:creationId xmlns:p14="http://schemas.microsoft.com/office/powerpoint/2010/main" xmlns="" val="90625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1000" b="-21000"/>
          </a:stretch>
        </a:blipFill>
        <a:effectLst/>
      </p:bgPr>
    </p:bg>
    <p:spTree>
      <p:nvGrpSpPr>
        <p:cNvPr id="1" name=""/>
        <p:cNvGrpSpPr/>
        <p:nvPr/>
      </p:nvGrpSpPr>
      <p:grpSpPr>
        <a:xfrm>
          <a:off x="0" y="0"/>
          <a:ext cx="0" cy="0"/>
          <a:chOff x="0" y="0"/>
          <a:chExt cx="0" cy="0"/>
        </a:xfrm>
      </p:grpSpPr>
      <p:sp>
        <p:nvSpPr>
          <p:cNvPr id="13314" name="AutoShape 2">
            <a:hlinkClick r:id="rId4" action="ppaction://hlinksldjump"/>
          </p:cNvPr>
          <p:cNvSpPr>
            <a:spLocks noChangeArrowheads="1"/>
          </p:cNvSpPr>
          <p:nvPr/>
        </p:nvSpPr>
        <p:spPr bwMode="auto">
          <a:xfrm>
            <a:off x="3483768" y="476250"/>
            <a:ext cx="1223962" cy="865188"/>
          </a:xfrm>
          <a:prstGeom prst="bevel">
            <a:avLst>
              <a:gd name="adj" fmla="val 12500"/>
            </a:avLst>
          </a:prstGeom>
          <a:solidFill>
            <a:srgbClr val="FFC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20</a:t>
            </a:r>
          </a:p>
        </p:txBody>
      </p:sp>
      <p:sp>
        <p:nvSpPr>
          <p:cNvPr id="11267" name="AutoShape 3"/>
          <p:cNvSpPr>
            <a:spLocks noChangeArrowheads="1"/>
          </p:cNvSpPr>
          <p:nvPr/>
        </p:nvSpPr>
        <p:spPr bwMode="auto">
          <a:xfrm>
            <a:off x="188912" y="508000"/>
            <a:ext cx="2339975" cy="863600"/>
          </a:xfrm>
          <a:prstGeom prst="bevel">
            <a:avLst>
              <a:gd name="adj" fmla="val 12500"/>
            </a:avLst>
          </a:prstGeom>
          <a:blipFill>
            <a:blip r:embed="rId5" cstate="print">
              <a:extLst/>
            </a:blip>
            <a:stretch>
              <a:fillRect/>
            </a:stretch>
          </a:blipFill>
          <a:ln w="9525">
            <a:solidFill>
              <a:schemeClr val="tx1"/>
            </a:solidFill>
            <a:miter lim="800000"/>
            <a:headEnd/>
            <a:tailEnd/>
          </a:ln>
          <a:effectLst>
            <a:glow rad="12700">
              <a:schemeClr val="accent4">
                <a:lumMod val="95000"/>
                <a:lumOff val="5000"/>
                <a:alpha val="40000"/>
              </a:schemeClr>
            </a:glow>
            <a:outerShdw blurRad="50800" dist="50800" dir="5400000" sx="101000" sy="101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4000" b="1" dirty="0" smtClean="0">
                <a:ln w="6600">
                  <a:solidFill>
                    <a:schemeClr val="accent2"/>
                  </a:solidFill>
                  <a:prstDash val="solid"/>
                </a:ln>
                <a:solidFill>
                  <a:srgbClr val="FFFFFF"/>
                </a:solidFill>
                <a:effectLst>
                  <a:outerShdw dist="38100" dir="2700000" algn="tl" rotWithShape="0">
                    <a:schemeClr val="accent2"/>
                  </a:outerShdw>
                </a:effectLst>
              </a:rPr>
              <a:t>Загадки</a:t>
            </a:r>
            <a:endParaRPr lang="ru-RU" altLang="ru-RU"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268" name="AutoShape 4"/>
          <p:cNvSpPr>
            <a:spLocks noChangeArrowheads="1"/>
          </p:cNvSpPr>
          <p:nvPr/>
        </p:nvSpPr>
        <p:spPr bwMode="auto">
          <a:xfrm>
            <a:off x="204787" y="1757307"/>
            <a:ext cx="2339975" cy="863600"/>
          </a:xfrm>
          <a:prstGeom prst="bevel">
            <a:avLst>
              <a:gd name="adj" fmla="val 12500"/>
            </a:avLst>
          </a:prstGeom>
          <a:blipFill>
            <a:blip r:embed="rId5" cstate="print">
              <a:extLst/>
            </a:blip>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4000" b="1" dirty="0" smtClean="0">
                <a:ln w="6600">
                  <a:solidFill>
                    <a:schemeClr val="accent2"/>
                  </a:solidFill>
                  <a:prstDash val="solid"/>
                </a:ln>
                <a:solidFill>
                  <a:srgbClr val="FFFFFF"/>
                </a:solidFill>
                <a:effectLst>
                  <a:outerShdw dist="38100" dir="2700000" algn="tl" rotWithShape="0">
                    <a:schemeClr val="accent2"/>
                  </a:outerShdw>
                </a:effectLst>
              </a:rPr>
              <a:t>Термины</a:t>
            </a:r>
            <a:endParaRPr lang="ru-RU" altLang="ru-RU"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270" name="AutoShape 6"/>
          <p:cNvSpPr>
            <a:spLocks noChangeArrowheads="1"/>
          </p:cNvSpPr>
          <p:nvPr/>
        </p:nvSpPr>
        <p:spPr bwMode="auto">
          <a:xfrm>
            <a:off x="263525" y="3006614"/>
            <a:ext cx="2339975" cy="863600"/>
          </a:xfrm>
          <a:prstGeom prst="bevel">
            <a:avLst>
              <a:gd name="adj" fmla="val 12500"/>
            </a:avLst>
          </a:prstGeom>
          <a:blipFill>
            <a:blip r:embed="rId5" cstate="print">
              <a:extLst/>
            </a:blip>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2400" b="1" dirty="0">
                <a:ln w="6600">
                  <a:solidFill>
                    <a:schemeClr val="accent2"/>
                  </a:solidFill>
                  <a:prstDash val="solid"/>
                </a:ln>
                <a:solidFill>
                  <a:srgbClr val="FFFFFF"/>
                </a:solidFill>
                <a:effectLst>
                  <a:outerShdw dist="38100" dir="2700000" algn="tl" rotWithShape="0">
                    <a:schemeClr val="accent2"/>
                  </a:outerShdw>
                </a:effectLst>
              </a:rPr>
              <a:t>Сказки</a:t>
            </a:r>
          </a:p>
          <a:p>
            <a:pPr algn="ctr" eaLnBrk="1" hangingPunct="1">
              <a:spcBef>
                <a:spcPct val="0"/>
              </a:spcBef>
              <a:buFontTx/>
              <a:buNone/>
              <a:defRPr/>
            </a:pPr>
            <a:r>
              <a:rPr lang="ru-RU" altLang="ru-RU" sz="2400" b="1" dirty="0">
                <a:ln w="6600">
                  <a:solidFill>
                    <a:schemeClr val="accent2"/>
                  </a:solidFill>
                  <a:prstDash val="solid"/>
                </a:ln>
                <a:solidFill>
                  <a:srgbClr val="FFFFFF"/>
                </a:solidFill>
                <a:effectLst>
                  <a:outerShdw dist="38100" dir="2700000" algn="tl" rotWithShape="0">
                    <a:schemeClr val="accent2"/>
                  </a:outerShdw>
                </a:effectLst>
              </a:rPr>
              <a:t> про деньги </a:t>
            </a:r>
          </a:p>
        </p:txBody>
      </p:sp>
      <p:sp>
        <p:nvSpPr>
          <p:cNvPr id="13319" name="Text Box 11"/>
          <p:cNvSpPr txBox="1">
            <a:spLocks noChangeArrowheads="1"/>
          </p:cNvSpPr>
          <p:nvPr/>
        </p:nvSpPr>
        <p:spPr bwMode="auto">
          <a:xfrm>
            <a:off x="9480551" y="1341438"/>
            <a:ext cx="7921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a:p>
        </p:txBody>
      </p:sp>
      <p:sp>
        <p:nvSpPr>
          <p:cNvPr id="57357" name="AutoShape 13">
            <a:hlinkClick r:id="rId6" action="ppaction://hlinksldjump"/>
          </p:cNvPr>
          <p:cNvSpPr>
            <a:spLocks noChangeArrowheads="1"/>
          </p:cNvSpPr>
          <p:nvPr/>
        </p:nvSpPr>
        <p:spPr bwMode="auto">
          <a:xfrm>
            <a:off x="6953796" y="556331"/>
            <a:ext cx="1223963" cy="865187"/>
          </a:xfrm>
          <a:prstGeom prst="bevel">
            <a:avLst>
              <a:gd name="adj" fmla="val 12500"/>
            </a:avLst>
          </a:prstGeom>
          <a:solidFill>
            <a:srgbClr val="FFC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60</a:t>
            </a:r>
          </a:p>
        </p:txBody>
      </p:sp>
      <p:sp>
        <p:nvSpPr>
          <p:cNvPr id="57358" name="AutoShape 14">
            <a:hlinkClick r:id="rId7" action="ppaction://hlinksldjump"/>
          </p:cNvPr>
          <p:cNvSpPr>
            <a:spLocks noChangeArrowheads="1"/>
          </p:cNvSpPr>
          <p:nvPr/>
        </p:nvSpPr>
        <p:spPr bwMode="auto">
          <a:xfrm>
            <a:off x="8736806" y="525801"/>
            <a:ext cx="1223963" cy="865188"/>
          </a:xfrm>
          <a:prstGeom prst="bevel">
            <a:avLst>
              <a:gd name="adj" fmla="val 12500"/>
            </a:avLst>
          </a:prstGeom>
          <a:solidFill>
            <a:srgbClr val="FFC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80</a:t>
            </a:r>
          </a:p>
        </p:txBody>
      </p:sp>
      <p:sp>
        <p:nvSpPr>
          <p:cNvPr id="57359" name="AutoShape 15">
            <a:hlinkClick r:id="rId8" action="ppaction://hlinksldjump"/>
          </p:cNvPr>
          <p:cNvSpPr>
            <a:spLocks noChangeArrowheads="1"/>
          </p:cNvSpPr>
          <p:nvPr/>
        </p:nvSpPr>
        <p:spPr bwMode="auto">
          <a:xfrm>
            <a:off x="10278114" y="537738"/>
            <a:ext cx="1223962" cy="865188"/>
          </a:xfrm>
          <a:prstGeom prst="bevel">
            <a:avLst>
              <a:gd name="adj" fmla="val 12500"/>
            </a:avLst>
          </a:prstGeom>
          <a:solidFill>
            <a:srgbClr val="FFC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100</a:t>
            </a:r>
          </a:p>
        </p:txBody>
      </p:sp>
      <p:sp>
        <p:nvSpPr>
          <p:cNvPr id="57375" name="AutoShape 31">
            <a:hlinkClick r:id="rId9" action="ppaction://hlinksldjump"/>
          </p:cNvPr>
          <p:cNvSpPr>
            <a:spLocks noChangeArrowheads="1"/>
          </p:cNvSpPr>
          <p:nvPr/>
        </p:nvSpPr>
        <p:spPr bwMode="auto">
          <a:xfrm>
            <a:off x="3502819" y="3005027"/>
            <a:ext cx="1223962" cy="865187"/>
          </a:xfrm>
          <a:prstGeom prst="bevel">
            <a:avLst>
              <a:gd name="adj" fmla="val 12500"/>
            </a:avLst>
          </a:prstGeom>
          <a:solidFill>
            <a:srgbClr val="00B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57376" name="AutoShape 32">
            <a:hlinkClick r:id="rId10" action="ppaction://hlinksldjump"/>
          </p:cNvPr>
          <p:cNvSpPr>
            <a:spLocks noChangeArrowheads="1"/>
          </p:cNvSpPr>
          <p:nvPr/>
        </p:nvSpPr>
        <p:spPr bwMode="auto">
          <a:xfrm>
            <a:off x="5311379" y="3023049"/>
            <a:ext cx="1157287" cy="865187"/>
          </a:xfrm>
          <a:prstGeom prst="bevel">
            <a:avLst>
              <a:gd name="adj" fmla="val 12500"/>
            </a:avLst>
          </a:prstGeom>
          <a:solidFill>
            <a:srgbClr val="00B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57377" name="AutoShape 33">
            <a:hlinkClick r:id="rId11" action="ppaction://hlinksldjump"/>
          </p:cNvPr>
          <p:cNvSpPr>
            <a:spLocks noChangeArrowheads="1"/>
          </p:cNvSpPr>
          <p:nvPr/>
        </p:nvSpPr>
        <p:spPr bwMode="auto">
          <a:xfrm>
            <a:off x="6931071" y="3023048"/>
            <a:ext cx="1223963" cy="865187"/>
          </a:xfrm>
          <a:prstGeom prst="bevel">
            <a:avLst>
              <a:gd name="adj" fmla="val 12500"/>
            </a:avLst>
          </a:prstGeom>
          <a:solidFill>
            <a:srgbClr val="00B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60</a:t>
            </a:r>
          </a:p>
        </p:txBody>
      </p:sp>
      <p:sp>
        <p:nvSpPr>
          <p:cNvPr id="57378" name="AutoShape 34">
            <a:hlinkClick r:id="rId12" action="ppaction://hlinksldjump"/>
          </p:cNvPr>
          <p:cNvSpPr>
            <a:spLocks noChangeArrowheads="1"/>
          </p:cNvSpPr>
          <p:nvPr/>
        </p:nvSpPr>
        <p:spPr bwMode="auto">
          <a:xfrm>
            <a:off x="8736806" y="3005026"/>
            <a:ext cx="1223963" cy="865188"/>
          </a:xfrm>
          <a:prstGeom prst="bevel">
            <a:avLst>
              <a:gd name="adj" fmla="val 12500"/>
            </a:avLst>
          </a:prstGeom>
          <a:solidFill>
            <a:srgbClr val="00B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80</a:t>
            </a:r>
          </a:p>
        </p:txBody>
      </p:sp>
      <p:sp>
        <p:nvSpPr>
          <p:cNvPr id="57385" name="AutoShape 41">
            <a:hlinkClick r:id="rId13" action="ppaction://hlinksldjump"/>
          </p:cNvPr>
          <p:cNvSpPr>
            <a:spLocks noChangeArrowheads="1"/>
          </p:cNvSpPr>
          <p:nvPr/>
        </p:nvSpPr>
        <p:spPr bwMode="auto">
          <a:xfrm>
            <a:off x="10284619" y="1755719"/>
            <a:ext cx="1223963" cy="865188"/>
          </a:xfrm>
          <a:prstGeom prst="bevel">
            <a:avLst>
              <a:gd name="adj" fmla="val 12500"/>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100</a:t>
            </a:r>
          </a:p>
        </p:txBody>
      </p:sp>
      <p:sp>
        <p:nvSpPr>
          <p:cNvPr id="57386" name="AutoShape 42">
            <a:hlinkClick r:id="rId14" action="ppaction://hlinksldjump"/>
          </p:cNvPr>
          <p:cNvSpPr>
            <a:spLocks noChangeArrowheads="1"/>
          </p:cNvSpPr>
          <p:nvPr/>
        </p:nvSpPr>
        <p:spPr bwMode="auto">
          <a:xfrm>
            <a:off x="8736806" y="1739220"/>
            <a:ext cx="1223962" cy="865187"/>
          </a:xfrm>
          <a:prstGeom prst="bevel">
            <a:avLst>
              <a:gd name="adj" fmla="val 12500"/>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80</a:t>
            </a:r>
          </a:p>
        </p:txBody>
      </p:sp>
      <p:sp>
        <p:nvSpPr>
          <p:cNvPr id="57387" name="AutoShape 43">
            <a:hlinkClick r:id="rId15" action="ppaction://hlinksldjump"/>
          </p:cNvPr>
          <p:cNvSpPr>
            <a:spLocks noChangeArrowheads="1"/>
          </p:cNvSpPr>
          <p:nvPr/>
        </p:nvSpPr>
        <p:spPr bwMode="auto">
          <a:xfrm>
            <a:off x="6931071" y="1666966"/>
            <a:ext cx="1223962" cy="865187"/>
          </a:xfrm>
          <a:prstGeom prst="bevel">
            <a:avLst>
              <a:gd name="adj" fmla="val 12500"/>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60</a:t>
            </a:r>
          </a:p>
        </p:txBody>
      </p:sp>
      <p:sp>
        <p:nvSpPr>
          <p:cNvPr id="57388" name="AutoShape 44">
            <a:hlinkClick r:id="rId16" action="ppaction://hlinksldjump"/>
          </p:cNvPr>
          <p:cNvSpPr>
            <a:spLocks noChangeArrowheads="1"/>
          </p:cNvSpPr>
          <p:nvPr/>
        </p:nvSpPr>
        <p:spPr bwMode="auto">
          <a:xfrm>
            <a:off x="5364163" y="1735139"/>
            <a:ext cx="1223962" cy="865187"/>
          </a:xfrm>
          <a:prstGeom prst="bevel">
            <a:avLst>
              <a:gd name="adj" fmla="val 12500"/>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40</a:t>
            </a:r>
          </a:p>
        </p:txBody>
      </p:sp>
      <p:sp>
        <p:nvSpPr>
          <p:cNvPr id="57389" name="AutoShape 45">
            <a:hlinkClick r:id="rId17" action="ppaction://hlinksldjump"/>
          </p:cNvPr>
          <p:cNvSpPr>
            <a:spLocks noChangeArrowheads="1"/>
          </p:cNvSpPr>
          <p:nvPr/>
        </p:nvSpPr>
        <p:spPr bwMode="auto">
          <a:xfrm>
            <a:off x="3483768" y="1666967"/>
            <a:ext cx="1223962" cy="865187"/>
          </a:xfrm>
          <a:prstGeom prst="bevel">
            <a:avLst>
              <a:gd name="adj" fmla="val 12500"/>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20</a:t>
            </a:r>
          </a:p>
        </p:txBody>
      </p:sp>
      <p:sp>
        <p:nvSpPr>
          <p:cNvPr id="11289" name="AutoShape 6"/>
          <p:cNvSpPr>
            <a:spLocks noChangeArrowheads="1"/>
          </p:cNvSpPr>
          <p:nvPr/>
        </p:nvSpPr>
        <p:spPr bwMode="auto">
          <a:xfrm>
            <a:off x="204787" y="4505325"/>
            <a:ext cx="2374900" cy="863600"/>
          </a:xfrm>
          <a:prstGeom prst="bevel">
            <a:avLst>
              <a:gd name="adj" fmla="val 12500"/>
            </a:avLst>
          </a:prstGeom>
          <a:blipFill>
            <a:blip r:embed="rId5" cstate="print">
              <a:extLst/>
            </a:blip>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2400" b="1" dirty="0">
                <a:ln w="6600">
                  <a:solidFill>
                    <a:schemeClr val="accent2"/>
                  </a:solidFill>
                  <a:prstDash val="solid"/>
                </a:ln>
                <a:solidFill>
                  <a:srgbClr val="FFFFFF"/>
                </a:solidFill>
                <a:effectLst>
                  <a:outerShdw dist="38100" dir="2700000" algn="tl" rotWithShape="0">
                    <a:schemeClr val="accent2"/>
                  </a:outerShdw>
                </a:effectLst>
              </a:rPr>
              <a:t>Финансовые </a:t>
            </a:r>
          </a:p>
          <a:p>
            <a:pPr algn="ctr" eaLnBrk="1" hangingPunct="1">
              <a:spcBef>
                <a:spcPct val="0"/>
              </a:spcBef>
              <a:buFontTx/>
              <a:buNone/>
              <a:defRPr/>
            </a:pPr>
            <a:r>
              <a:rPr lang="ru-RU" altLang="ru-RU" sz="2400" b="1" dirty="0">
                <a:ln w="6600">
                  <a:solidFill>
                    <a:schemeClr val="accent2"/>
                  </a:solidFill>
                  <a:prstDash val="solid"/>
                </a:ln>
                <a:solidFill>
                  <a:srgbClr val="FFFFFF"/>
                </a:solidFill>
                <a:effectLst>
                  <a:outerShdw dist="38100" dir="2700000" algn="tl" rotWithShape="0">
                    <a:schemeClr val="accent2"/>
                  </a:outerShdw>
                </a:effectLst>
              </a:rPr>
              <a:t>задачи </a:t>
            </a:r>
          </a:p>
        </p:txBody>
      </p:sp>
      <p:sp>
        <p:nvSpPr>
          <p:cNvPr id="48" name="AutoShape 31">
            <a:hlinkClick r:id="rId18" action="ppaction://hlinksldjump"/>
          </p:cNvPr>
          <p:cNvSpPr>
            <a:spLocks noChangeArrowheads="1"/>
          </p:cNvSpPr>
          <p:nvPr/>
        </p:nvSpPr>
        <p:spPr bwMode="auto">
          <a:xfrm>
            <a:off x="3502818" y="4505325"/>
            <a:ext cx="1223963" cy="865187"/>
          </a:xfrm>
          <a:prstGeom prst="bevel">
            <a:avLst>
              <a:gd name="adj" fmla="val 12500"/>
            </a:avLst>
          </a:prstGeom>
          <a:solidFill>
            <a:srgbClr val="7030A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20</a:t>
            </a:r>
          </a:p>
        </p:txBody>
      </p:sp>
      <p:sp>
        <p:nvSpPr>
          <p:cNvPr id="32" name="AutoShape 12">
            <a:hlinkClick r:id="rId19" action="ppaction://hlinksldjump"/>
          </p:cNvPr>
          <p:cNvSpPr>
            <a:spLocks noChangeArrowheads="1"/>
          </p:cNvSpPr>
          <p:nvPr/>
        </p:nvSpPr>
        <p:spPr bwMode="auto">
          <a:xfrm>
            <a:off x="5294314" y="508000"/>
            <a:ext cx="1223962" cy="865188"/>
          </a:xfrm>
          <a:prstGeom prst="bevel">
            <a:avLst>
              <a:gd name="adj" fmla="val 12500"/>
            </a:avLst>
          </a:prstGeom>
          <a:solidFill>
            <a:srgbClr val="FFC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40</a:t>
            </a:r>
          </a:p>
        </p:txBody>
      </p:sp>
      <p:sp>
        <p:nvSpPr>
          <p:cNvPr id="13342" name="AutoShape 33" descr="http://fingramota22.ru/img/logos/federal.sv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3343" name="AutoShape 35" descr="http://fingramota22.ru/img/logos/federal.sv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3344" name="AutoShape 37" descr="http://fingramota22.ru/img/logos/federal.sv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1297" name="AutoShape 12">
            <a:hlinkClick r:id="rId20" action="ppaction://hlinksldjump"/>
          </p:cNvPr>
          <p:cNvSpPr>
            <a:spLocks noChangeArrowheads="1"/>
          </p:cNvSpPr>
          <p:nvPr/>
        </p:nvSpPr>
        <p:spPr bwMode="auto">
          <a:xfrm>
            <a:off x="5383214" y="4506914"/>
            <a:ext cx="1157287" cy="865187"/>
          </a:xfrm>
          <a:prstGeom prst="bevel">
            <a:avLst>
              <a:gd name="adj" fmla="val 12500"/>
            </a:avLst>
          </a:prstGeom>
          <a:solidFill>
            <a:srgbClr val="7030A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40</a:t>
            </a:r>
          </a:p>
        </p:txBody>
      </p:sp>
      <p:sp>
        <p:nvSpPr>
          <p:cNvPr id="11299" name="AutoShape 33">
            <a:hlinkClick r:id="rId21" action="ppaction://hlinksldjump"/>
          </p:cNvPr>
          <p:cNvSpPr>
            <a:spLocks noChangeArrowheads="1"/>
          </p:cNvSpPr>
          <p:nvPr/>
        </p:nvSpPr>
        <p:spPr bwMode="auto">
          <a:xfrm>
            <a:off x="7008812" y="4503738"/>
            <a:ext cx="1223962" cy="865187"/>
          </a:xfrm>
          <a:prstGeom prst="bevel">
            <a:avLst>
              <a:gd name="adj" fmla="val 12500"/>
            </a:avLst>
          </a:prstGeom>
          <a:solidFill>
            <a:srgbClr val="7030A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60</a:t>
            </a:r>
          </a:p>
        </p:txBody>
      </p:sp>
      <p:sp>
        <p:nvSpPr>
          <p:cNvPr id="11301" name="AutoShape 34">
            <a:hlinkClick r:id="rId22" action="ppaction://hlinksldjump"/>
          </p:cNvPr>
          <p:cNvSpPr>
            <a:spLocks noChangeArrowheads="1"/>
          </p:cNvSpPr>
          <p:nvPr/>
        </p:nvSpPr>
        <p:spPr bwMode="auto">
          <a:xfrm>
            <a:off x="8652669" y="4503738"/>
            <a:ext cx="1223962" cy="865188"/>
          </a:xfrm>
          <a:prstGeom prst="bevel">
            <a:avLst>
              <a:gd name="adj" fmla="val 12500"/>
            </a:avLst>
          </a:prstGeom>
          <a:solidFill>
            <a:srgbClr val="7030A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80</a:t>
            </a:r>
          </a:p>
        </p:txBody>
      </p:sp>
      <p:sp>
        <p:nvSpPr>
          <p:cNvPr id="42" name="AutoShape 35">
            <a:hlinkClick r:id="rId23" action="ppaction://hlinksldjump"/>
          </p:cNvPr>
          <p:cNvSpPr>
            <a:spLocks noChangeArrowheads="1"/>
          </p:cNvSpPr>
          <p:nvPr/>
        </p:nvSpPr>
        <p:spPr bwMode="auto">
          <a:xfrm>
            <a:off x="10272714" y="3060099"/>
            <a:ext cx="1223962" cy="865187"/>
          </a:xfrm>
          <a:prstGeom prst="bevel">
            <a:avLst>
              <a:gd name="adj" fmla="val 12500"/>
            </a:avLst>
          </a:prstGeom>
          <a:solidFill>
            <a:srgbClr val="00B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100</a:t>
            </a:r>
          </a:p>
        </p:txBody>
      </p:sp>
      <p:sp>
        <p:nvSpPr>
          <p:cNvPr id="11304" name="AutoShape 34">
            <a:hlinkClick r:id="rId24" action="ppaction://hlinksldjump"/>
          </p:cNvPr>
          <p:cNvSpPr>
            <a:spLocks noChangeArrowheads="1"/>
          </p:cNvSpPr>
          <p:nvPr/>
        </p:nvSpPr>
        <p:spPr bwMode="auto">
          <a:xfrm>
            <a:off x="10296526" y="4503738"/>
            <a:ext cx="1200150" cy="865187"/>
          </a:xfrm>
          <a:prstGeom prst="bevel">
            <a:avLst>
              <a:gd name="adj" fmla="val 12500"/>
            </a:avLst>
          </a:prstGeom>
          <a:solidFill>
            <a:srgbClr val="7030A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chemeClr val="accent1"/>
                </a:solidFill>
              </a:rPr>
              <a:t>100</a:t>
            </a:r>
          </a:p>
        </p:txBody>
      </p:sp>
    </p:spTree>
    <p:extLst>
      <p:ext uri="{BB962C8B-B14F-4D97-AF65-F5344CB8AC3E}">
        <p14:creationId xmlns:p14="http://schemas.microsoft.com/office/powerpoint/2010/main" xmlns="" val="302655873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48"/>
                                        </p:tgtEl>
                                        <p:attrNameLst>
                                          <p:attrName>fillcolor</p:attrName>
                                        </p:attrNameLst>
                                      </p:cBhvr>
                                      <p:to>
                                        <a:srgbClr val="F4B183"/>
                                      </p:to>
                                    </p:animClr>
                                    <p:set>
                                      <p:cBhvr>
                                        <p:cTn id="7" dur="2000" fill="hold"/>
                                        <p:tgtEl>
                                          <p:spTgt spid="48"/>
                                        </p:tgtEl>
                                        <p:attrNameLst>
                                          <p:attrName>fill.type</p:attrName>
                                        </p:attrNameLst>
                                      </p:cBhvr>
                                      <p:to>
                                        <p:strVal val="solid"/>
                                      </p:to>
                                    </p:set>
                                    <p:set>
                                      <p:cBhvr>
                                        <p:cTn id="8"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735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grpId="0" nodeType="clickEffect">
                                  <p:stCondLst>
                                    <p:cond delay="0"/>
                                  </p:stCondLst>
                                  <p:childTnLst>
                                    <p:animClr clrSpc="rgb" dir="cw">
                                      <p:cBhvr>
                                        <p:cTn id="13" dur="500" fill="hold"/>
                                        <p:tgtEl>
                                          <p:spTgt spid="57357"/>
                                        </p:tgtEl>
                                        <p:attrNameLst>
                                          <p:attrName>fillcolor</p:attrName>
                                        </p:attrNameLst>
                                      </p:cBhvr>
                                      <p:to>
                                        <a:srgbClr val="92D050"/>
                                      </p:to>
                                    </p:animClr>
                                    <p:set>
                                      <p:cBhvr>
                                        <p:cTn id="14" dur="500" fill="hold"/>
                                        <p:tgtEl>
                                          <p:spTgt spid="57357"/>
                                        </p:tgtEl>
                                        <p:attrNameLst>
                                          <p:attrName>fill.type</p:attrName>
                                        </p:attrNameLst>
                                      </p:cBhvr>
                                      <p:to>
                                        <p:strVal val="solid"/>
                                      </p:to>
                                    </p:set>
                                    <p:set>
                                      <p:cBhvr>
                                        <p:cTn id="15" dur="500" fill="hold"/>
                                        <p:tgtEl>
                                          <p:spTgt spid="57357"/>
                                        </p:tgtEl>
                                        <p:attrNameLst>
                                          <p:attrName>fill.on</p:attrName>
                                        </p:attrNameLst>
                                      </p:cBhvr>
                                      <p:to>
                                        <p:strVal val="true"/>
                                      </p:to>
                                    </p:set>
                                  </p:childTnLst>
                                </p:cTn>
                              </p:par>
                            </p:childTnLst>
                          </p:cTn>
                        </p:par>
                      </p:childTnLst>
                    </p:cTn>
                  </p:par>
                </p:childTnLst>
              </p:cTn>
              <p:nextCondLst>
                <p:cond evt="onClick" delay="0">
                  <p:tgtEl>
                    <p:spTgt spid="57357"/>
                  </p:tgtEl>
                </p:cond>
              </p:nextCondLst>
            </p:seq>
            <p:seq concurrent="1" nextAc="seek">
              <p:cTn id="16" restart="whenNotActive" fill="hold" evtFilter="cancelBubble" nodeType="interactiveSeq">
                <p:stCondLst>
                  <p:cond evt="onClick" delay="0">
                    <p:tgtEl>
                      <p:spTgt spid="5735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grpId="0" nodeType="clickEffect">
                                  <p:stCondLst>
                                    <p:cond delay="0"/>
                                  </p:stCondLst>
                                  <p:childTnLst>
                                    <p:animClr clrSpc="rgb" dir="cw">
                                      <p:cBhvr>
                                        <p:cTn id="20" dur="500" fill="hold"/>
                                        <p:tgtEl>
                                          <p:spTgt spid="57358"/>
                                        </p:tgtEl>
                                        <p:attrNameLst>
                                          <p:attrName>fillcolor</p:attrName>
                                        </p:attrNameLst>
                                      </p:cBhvr>
                                      <p:to>
                                        <a:srgbClr val="92D050"/>
                                      </p:to>
                                    </p:animClr>
                                    <p:set>
                                      <p:cBhvr>
                                        <p:cTn id="21" dur="500" fill="hold"/>
                                        <p:tgtEl>
                                          <p:spTgt spid="57358"/>
                                        </p:tgtEl>
                                        <p:attrNameLst>
                                          <p:attrName>fill.type</p:attrName>
                                        </p:attrNameLst>
                                      </p:cBhvr>
                                      <p:to>
                                        <p:strVal val="solid"/>
                                      </p:to>
                                    </p:set>
                                    <p:set>
                                      <p:cBhvr>
                                        <p:cTn id="22" dur="500" fill="hold"/>
                                        <p:tgtEl>
                                          <p:spTgt spid="57358"/>
                                        </p:tgtEl>
                                        <p:attrNameLst>
                                          <p:attrName>fill.on</p:attrName>
                                        </p:attrNameLst>
                                      </p:cBhvr>
                                      <p:to>
                                        <p:strVal val="true"/>
                                      </p:to>
                                    </p:set>
                                  </p:childTnLst>
                                </p:cTn>
                              </p:par>
                            </p:childTnLst>
                          </p:cTn>
                        </p:par>
                      </p:childTnLst>
                    </p:cTn>
                  </p:par>
                </p:childTnLst>
              </p:cTn>
              <p:nextCondLst>
                <p:cond evt="onClick" delay="0">
                  <p:tgtEl>
                    <p:spTgt spid="57358"/>
                  </p:tgtEl>
                </p:cond>
              </p:nextCondLst>
            </p:seq>
            <p:seq concurrent="1" nextAc="seek">
              <p:cTn id="23" restart="whenNotActive" fill="hold" evtFilter="cancelBubble" nodeType="interactiveSeq">
                <p:stCondLst>
                  <p:cond evt="onClick" delay="0">
                    <p:tgtEl>
                      <p:spTgt spid="57359"/>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grpId="0" nodeType="clickEffect">
                                  <p:stCondLst>
                                    <p:cond delay="0"/>
                                  </p:stCondLst>
                                  <p:childTnLst>
                                    <p:animClr clrSpc="rgb" dir="cw">
                                      <p:cBhvr>
                                        <p:cTn id="27" dur="500" fill="hold"/>
                                        <p:tgtEl>
                                          <p:spTgt spid="57359"/>
                                        </p:tgtEl>
                                        <p:attrNameLst>
                                          <p:attrName>fillcolor</p:attrName>
                                        </p:attrNameLst>
                                      </p:cBhvr>
                                      <p:to>
                                        <a:srgbClr val="92D050"/>
                                      </p:to>
                                    </p:animClr>
                                    <p:set>
                                      <p:cBhvr>
                                        <p:cTn id="28" dur="500" fill="hold"/>
                                        <p:tgtEl>
                                          <p:spTgt spid="57359"/>
                                        </p:tgtEl>
                                        <p:attrNameLst>
                                          <p:attrName>fill.type</p:attrName>
                                        </p:attrNameLst>
                                      </p:cBhvr>
                                      <p:to>
                                        <p:strVal val="solid"/>
                                      </p:to>
                                    </p:set>
                                    <p:set>
                                      <p:cBhvr>
                                        <p:cTn id="29" dur="500" fill="hold"/>
                                        <p:tgtEl>
                                          <p:spTgt spid="57359"/>
                                        </p:tgtEl>
                                        <p:attrNameLst>
                                          <p:attrName>fill.on</p:attrName>
                                        </p:attrNameLst>
                                      </p:cBhvr>
                                      <p:to>
                                        <p:strVal val="true"/>
                                      </p:to>
                                    </p:set>
                                  </p:childTnLst>
                                </p:cTn>
                              </p:par>
                            </p:childTnLst>
                          </p:cTn>
                        </p:par>
                      </p:childTnLst>
                    </p:cTn>
                  </p:par>
                </p:childTnLst>
              </p:cTn>
              <p:nextCondLst>
                <p:cond evt="onClick" delay="0">
                  <p:tgtEl>
                    <p:spTgt spid="57359"/>
                  </p:tgtEl>
                </p:cond>
              </p:nextCondLst>
            </p:seq>
            <p:seq concurrent="1" nextAc="seek">
              <p:cTn id="30" restart="whenNotActive" fill="hold" evtFilter="cancelBubble" nodeType="interactiveSeq">
                <p:stCondLst>
                  <p:cond evt="onClick" delay="0">
                    <p:tgtEl>
                      <p:spTgt spid="57375"/>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grpId="0" nodeType="clickEffect">
                                  <p:stCondLst>
                                    <p:cond delay="0"/>
                                  </p:stCondLst>
                                  <p:childTnLst>
                                    <p:animClr clrSpc="rgb" dir="cw">
                                      <p:cBhvr>
                                        <p:cTn id="34" dur="500" fill="hold"/>
                                        <p:tgtEl>
                                          <p:spTgt spid="57375"/>
                                        </p:tgtEl>
                                        <p:attrNameLst>
                                          <p:attrName>fillcolor</p:attrName>
                                        </p:attrNameLst>
                                      </p:cBhvr>
                                      <p:to>
                                        <a:srgbClr val="C5E0B3"/>
                                      </p:to>
                                    </p:animClr>
                                    <p:set>
                                      <p:cBhvr>
                                        <p:cTn id="35" dur="500" fill="hold"/>
                                        <p:tgtEl>
                                          <p:spTgt spid="57375"/>
                                        </p:tgtEl>
                                        <p:attrNameLst>
                                          <p:attrName>fill.type</p:attrName>
                                        </p:attrNameLst>
                                      </p:cBhvr>
                                      <p:to>
                                        <p:strVal val="solid"/>
                                      </p:to>
                                    </p:set>
                                    <p:set>
                                      <p:cBhvr>
                                        <p:cTn id="36" dur="500" fill="hold"/>
                                        <p:tgtEl>
                                          <p:spTgt spid="57375"/>
                                        </p:tgtEl>
                                        <p:attrNameLst>
                                          <p:attrName>fill.on</p:attrName>
                                        </p:attrNameLst>
                                      </p:cBhvr>
                                      <p:to>
                                        <p:strVal val="true"/>
                                      </p:to>
                                    </p:set>
                                  </p:childTnLst>
                                </p:cTn>
                              </p:par>
                            </p:childTnLst>
                          </p:cTn>
                        </p:par>
                      </p:childTnLst>
                    </p:cTn>
                  </p:par>
                </p:childTnLst>
              </p:cTn>
              <p:nextCondLst>
                <p:cond evt="onClick" delay="0">
                  <p:tgtEl>
                    <p:spTgt spid="57375"/>
                  </p:tgtEl>
                </p:cond>
              </p:nextCondLst>
            </p:seq>
            <p:seq concurrent="1" nextAc="seek">
              <p:cTn id="37" restart="whenNotActive" fill="hold" evtFilter="cancelBubble" nodeType="interactiveSeq">
                <p:stCondLst>
                  <p:cond evt="onClick" delay="0">
                    <p:tgtEl>
                      <p:spTgt spid="57376"/>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mph" presetSubtype="2" fill="hold" grpId="0" nodeType="clickEffect">
                                  <p:stCondLst>
                                    <p:cond delay="0"/>
                                  </p:stCondLst>
                                  <p:childTnLst>
                                    <p:animClr clrSpc="rgb" dir="cw">
                                      <p:cBhvr>
                                        <p:cTn id="41" dur="500" fill="hold"/>
                                        <p:tgtEl>
                                          <p:spTgt spid="57376"/>
                                        </p:tgtEl>
                                        <p:attrNameLst>
                                          <p:attrName>fillcolor</p:attrName>
                                        </p:attrNameLst>
                                      </p:cBhvr>
                                      <p:to>
                                        <a:srgbClr val="C5E0B3"/>
                                      </p:to>
                                    </p:animClr>
                                    <p:set>
                                      <p:cBhvr>
                                        <p:cTn id="42" dur="500" fill="hold"/>
                                        <p:tgtEl>
                                          <p:spTgt spid="57376"/>
                                        </p:tgtEl>
                                        <p:attrNameLst>
                                          <p:attrName>fill.type</p:attrName>
                                        </p:attrNameLst>
                                      </p:cBhvr>
                                      <p:to>
                                        <p:strVal val="solid"/>
                                      </p:to>
                                    </p:set>
                                    <p:set>
                                      <p:cBhvr>
                                        <p:cTn id="43" dur="500" fill="hold"/>
                                        <p:tgtEl>
                                          <p:spTgt spid="57376"/>
                                        </p:tgtEl>
                                        <p:attrNameLst>
                                          <p:attrName>fill.on</p:attrName>
                                        </p:attrNameLst>
                                      </p:cBhvr>
                                      <p:to>
                                        <p:strVal val="true"/>
                                      </p:to>
                                    </p:set>
                                  </p:childTnLst>
                                </p:cTn>
                              </p:par>
                            </p:childTnLst>
                          </p:cTn>
                        </p:par>
                      </p:childTnLst>
                    </p:cTn>
                  </p:par>
                </p:childTnLst>
              </p:cTn>
              <p:nextCondLst>
                <p:cond evt="onClick" delay="0">
                  <p:tgtEl>
                    <p:spTgt spid="57376"/>
                  </p:tgtEl>
                </p:cond>
              </p:nextCondLst>
            </p:seq>
            <p:seq concurrent="1" nextAc="seek">
              <p:cTn id="44" restart="whenNotActive" fill="hold" evtFilter="cancelBubble" nodeType="interactiveSeq">
                <p:stCondLst>
                  <p:cond evt="onClick" delay="0">
                    <p:tgtEl>
                      <p:spTgt spid="5737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grpId="0" nodeType="clickEffect">
                                  <p:stCondLst>
                                    <p:cond delay="0"/>
                                  </p:stCondLst>
                                  <p:childTnLst>
                                    <p:animClr clrSpc="rgb" dir="cw">
                                      <p:cBhvr>
                                        <p:cTn id="48" dur="500" fill="hold"/>
                                        <p:tgtEl>
                                          <p:spTgt spid="57377"/>
                                        </p:tgtEl>
                                        <p:attrNameLst>
                                          <p:attrName>fillcolor</p:attrName>
                                        </p:attrNameLst>
                                      </p:cBhvr>
                                      <p:to>
                                        <a:srgbClr val="C5E0B3"/>
                                      </p:to>
                                    </p:animClr>
                                    <p:set>
                                      <p:cBhvr>
                                        <p:cTn id="49" dur="500" fill="hold"/>
                                        <p:tgtEl>
                                          <p:spTgt spid="57377"/>
                                        </p:tgtEl>
                                        <p:attrNameLst>
                                          <p:attrName>fill.type</p:attrName>
                                        </p:attrNameLst>
                                      </p:cBhvr>
                                      <p:to>
                                        <p:strVal val="solid"/>
                                      </p:to>
                                    </p:set>
                                    <p:set>
                                      <p:cBhvr>
                                        <p:cTn id="50" dur="500" fill="hold"/>
                                        <p:tgtEl>
                                          <p:spTgt spid="57377"/>
                                        </p:tgtEl>
                                        <p:attrNameLst>
                                          <p:attrName>fill.on</p:attrName>
                                        </p:attrNameLst>
                                      </p:cBhvr>
                                      <p:to>
                                        <p:strVal val="true"/>
                                      </p:to>
                                    </p:set>
                                  </p:childTnLst>
                                </p:cTn>
                              </p:par>
                            </p:childTnLst>
                          </p:cTn>
                        </p:par>
                      </p:childTnLst>
                    </p:cTn>
                  </p:par>
                </p:childTnLst>
              </p:cTn>
              <p:nextCondLst>
                <p:cond evt="onClick" delay="0">
                  <p:tgtEl>
                    <p:spTgt spid="57377"/>
                  </p:tgtEl>
                </p:cond>
              </p:nextCondLst>
            </p:seq>
            <p:seq concurrent="1" nextAc="seek">
              <p:cTn id="51" restart="whenNotActive" fill="hold" evtFilter="cancelBubble" nodeType="interactiveSeq">
                <p:stCondLst>
                  <p:cond evt="onClick" delay="0">
                    <p:tgtEl>
                      <p:spTgt spid="57378"/>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mph" presetSubtype="2" fill="hold" grpId="0" nodeType="clickEffect">
                                  <p:stCondLst>
                                    <p:cond delay="0"/>
                                  </p:stCondLst>
                                  <p:childTnLst>
                                    <p:animClr clrSpc="rgb" dir="cw">
                                      <p:cBhvr>
                                        <p:cTn id="55" dur="500" fill="hold"/>
                                        <p:tgtEl>
                                          <p:spTgt spid="57378"/>
                                        </p:tgtEl>
                                        <p:attrNameLst>
                                          <p:attrName>fillcolor</p:attrName>
                                        </p:attrNameLst>
                                      </p:cBhvr>
                                      <p:to>
                                        <a:srgbClr val="C5E0B3"/>
                                      </p:to>
                                    </p:animClr>
                                    <p:set>
                                      <p:cBhvr>
                                        <p:cTn id="56" dur="500" fill="hold"/>
                                        <p:tgtEl>
                                          <p:spTgt spid="57378"/>
                                        </p:tgtEl>
                                        <p:attrNameLst>
                                          <p:attrName>fill.type</p:attrName>
                                        </p:attrNameLst>
                                      </p:cBhvr>
                                      <p:to>
                                        <p:strVal val="solid"/>
                                      </p:to>
                                    </p:set>
                                    <p:set>
                                      <p:cBhvr>
                                        <p:cTn id="57" dur="500" fill="hold"/>
                                        <p:tgtEl>
                                          <p:spTgt spid="57378"/>
                                        </p:tgtEl>
                                        <p:attrNameLst>
                                          <p:attrName>fill.on</p:attrName>
                                        </p:attrNameLst>
                                      </p:cBhvr>
                                      <p:to>
                                        <p:strVal val="true"/>
                                      </p:to>
                                    </p:set>
                                  </p:childTnLst>
                                </p:cTn>
                              </p:par>
                            </p:childTnLst>
                          </p:cTn>
                        </p:par>
                      </p:childTnLst>
                    </p:cTn>
                  </p:par>
                </p:childTnLst>
              </p:cTn>
              <p:nextCondLst>
                <p:cond evt="onClick" delay="0">
                  <p:tgtEl>
                    <p:spTgt spid="57378"/>
                  </p:tgtEl>
                </p:cond>
              </p:nextCondLst>
            </p:seq>
            <p:seq concurrent="1" nextAc="seek">
              <p:cTn id="58" restart="whenNotActive" fill="hold" evtFilter="cancelBubble" nodeType="interactiveSeq">
                <p:stCondLst>
                  <p:cond evt="onClick" delay="0">
                    <p:tgtEl>
                      <p:spTgt spid="57385"/>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emph" presetSubtype="2" fill="hold" grpId="0" nodeType="clickEffect">
                                  <p:stCondLst>
                                    <p:cond delay="0"/>
                                  </p:stCondLst>
                                  <p:childTnLst>
                                    <p:animClr clrSpc="rgb" dir="cw">
                                      <p:cBhvr>
                                        <p:cTn id="62" dur="500" fill="hold"/>
                                        <p:tgtEl>
                                          <p:spTgt spid="57385"/>
                                        </p:tgtEl>
                                        <p:attrNameLst>
                                          <p:attrName>fillcolor</p:attrName>
                                        </p:attrNameLst>
                                      </p:cBhvr>
                                      <p:to>
                                        <a:srgbClr val="FFFF00"/>
                                      </p:to>
                                    </p:animClr>
                                    <p:set>
                                      <p:cBhvr>
                                        <p:cTn id="63" dur="500" fill="hold"/>
                                        <p:tgtEl>
                                          <p:spTgt spid="57385"/>
                                        </p:tgtEl>
                                        <p:attrNameLst>
                                          <p:attrName>fill.type</p:attrName>
                                        </p:attrNameLst>
                                      </p:cBhvr>
                                      <p:to>
                                        <p:strVal val="solid"/>
                                      </p:to>
                                    </p:set>
                                    <p:set>
                                      <p:cBhvr>
                                        <p:cTn id="64" dur="500" fill="hold"/>
                                        <p:tgtEl>
                                          <p:spTgt spid="57385"/>
                                        </p:tgtEl>
                                        <p:attrNameLst>
                                          <p:attrName>fill.on</p:attrName>
                                        </p:attrNameLst>
                                      </p:cBhvr>
                                      <p:to>
                                        <p:strVal val="true"/>
                                      </p:to>
                                    </p:set>
                                  </p:childTnLst>
                                </p:cTn>
                              </p:par>
                            </p:childTnLst>
                          </p:cTn>
                        </p:par>
                      </p:childTnLst>
                    </p:cTn>
                  </p:par>
                </p:childTnLst>
              </p:cTn>
              <p:nextCondLst>
                <p:cond evt="onClick" delay="0">
                  <p:tgtEl>
                    <p:spTgt spid="57385"/>
                  </p:tgtEl>
                </p:cond>
              </p:nextCondLst>
            </p:seq>
            <p:seq concurrent="1" nextAc="seek">
              <p:cTn id="65" restart="whenNotActive" fill="hold" evtFilter="cancelBubble" nodeType="interactiveSeq">
                <p:stCondLst>
                  <p:cond evt="onClick" delay="0">
                    <p:tgtEl>
                      <p:spTgt spid="57386"/>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mph" presetSubtype="2" fill="hold" grpId="0" nodeType="clickEffect">
                                  <p:stCondLst>
                                    <p:cond delay="0"/>
                                  </p:stCondLst>
                                  <p:childTnLst>
                                    <p:animClr clrSpc="rgb" dir="cw">
                                      <p:cBhvr>
                                        <p:cTn id="69" dur="500" fill="hold"/>
                                        <p:tgtEl>
                                          <p:spTgt spid="57386"/>
                                        </p:tgtEl>
                                        <p:attrNameLst>
                                          <p:attrName>fillcolor</p:attrName>
                                        </p:attrNameLst>
                                      </p:cBhvr>
                                      <p:to>
                                        <a:srgbClr val="FFFF00"/>
                                      </p:to>
                                    </p:animClr>
                                    <p:set>
                                      <p:cBhvr>
                                        <p:cTn id="70" dur="500" fill="hold"/>
                                        <p:tgtEl>
                                          <p:spTgt spid="57386"/>
                                        </p:tgtEl>
                                        <p:attrNameLst>
                                          <p:attrName>fill.type</p:attrName>
                                        </p:attrNameLst>
                                      </p:cBhvr>
                                      <p:to>
                                        <p:strVal val="solid"/>
                                      </p:to>
                                    </p:set>
                                    <p:set>
                                      <p:cBhvr>
                                        <p:cTn id="71" dur="500" fill="hold"/>
                                        <p:tgtEl>
                                          <p:spTgt spid="57386"/>
                                        </p:tgtEl>
                                        <p:attrNameLst>
                                          <p:attrName>fill.on</p:attrName>
                                        </p:attrNameLst>
                                      </p:cBhvr>
                                      <p:to>
                                        <p:strVal val="true"/>
                                      </p:to>
                                    </p:set>
                                  </p:childTnLst>
                                </p:cTn>
                              </p:par>
                            </p:childTnLst>
                          </p:cTn>
                        </p:par>
                      </p:childTnLst>
                    </p:cTn>
                  </p:par>
                </p:childTnLst>
              </p:cTn>
              <p:nextCondLst>
                <p:cond evt="onClick" delay="0">
                  <p:tgtEl>
                    <p:spTgt spid="57386"/>
                  </p:tgtEl>
                </p:cond>
              </p:nextCondLst>
            </p:seq>
            <p:seq concurrent="1" nextAc="seek">
              <p:cTn id="72" restart="whenNotActive" fill="hold" evtFilter="cancelBubble" nodeType="interactiveSeq">
                <p:stCondLst>
                  <p:cond evt="onClick" delay="0">
                    <p:tgtEl>
                      <p:spTgt spid="57387"/>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emph" presetSubtype="2" fill="hold" grpId="0" nodeType="clickEffect">
                                  <p:stCondLst>
                                    <p:cond delay="0"/>
                                  </p:stCondLst>
                                  <p:childTnLst>
                                    <p:animClr clrSpc="rgb" dir="cw">
                                      <p:cBhvr>
                                        <p:cTn id="76" dur="500" fill="hold"/>
                                        <p:tgtEl>
                                          <p:spTgt spid="57387"/>
                                        </p:tgtEl>
                                        <p:attrNameLst>
                                          <p:attrName>fillcolor</p:attrName>
                                        </p:attrNameLst>
                                      </p:cBhvr>
                                      <p:to>
                                        <a:srgbClr val="FFFF00"/>
                                      </p:to>
                                    </p:animClr>
                                    <p:set>
                                      <p:cBhvr>
                                        <p:cTn id="77" dur="500" fill="hold"/>
                                        <p:tgtEl>
                                          <p:spTgt spid="57387"/>
                                        </p:tgtEl>
                                        <p:attrNameLst>
                                          <p:attrName>fill.type</p:attrName>
                                        </p:attrNameLst>
                                      </p:cBhvr>
                                      <p:to>
                                        <p:strVal val="solid"/>
                                      </p:to>
                                    </p:set>
                                    <p:set>
                                      <p:cBhvr>
                                        <p:cTn id="78" dur="500" fill="hold"/>
                                        <p:tgtEl>
                                          <p:spTgt spid="57387"/>
                                        </p:tgtEl>
                                        <p:attrNameLst>
                                          <p:attrName>fill.on</p:attrName>
                                        </p:attrNameLst>
                                      </p:cBhvr>
                                      <p:to>
                                        <p:strVal val="true"/>
                                      </p:to>
                                    </p:set>
                                  </p:childTnLst>
                                </p:cTn>
                              </p:par>
                            </p:childTnLst>
                          </p:cTn>
                        </p:par>
                      </p:childTnLst>
                    </p:cTn>
                  </p:par>
                </p:childTnLst>
              </p:cTn>
              <p:nextCondLst>
                <p:cond evt="onClick" delay="0">
                  <p:tgtEl>
                    <p:spTgt spid="57387"/>
                  </p:tgtEl>
                </p:cond>
              </p:nextCondLst>
            </p:seq>
            <p:seq concurrent="1" nextAc="seek">
              <p:cTn id="79" restart="whenNotActive" fill="hold" evtFilter="cancelBubble" nodeType="interactiveSeq">
                <p:stCondLst>
                  <p:cond evt="onClick" delay="0">
                    <p:tgtEl>
                      <p:spTgt spid="57388"/>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 presetClass="emph" presetSubtype="2" fill="hold" grpId="0" nodeType="clickEffect">
                                  <p:stCondLst>
                                    <p:cond delay="0"/>
                                  </p:stCondLst>
                                  <p:childTnLst>
                                    <p:animClr clrSpc="rgb" dir="cw">
                                      <p:cBhvr>
                                        <p:cTn id="83" dur="500" fill="hold"/>
                                        <p:tgtEl>
                                          <p:spTgt spid="57388"/>
                                        </p:tgtEl>
                                        <p:attrNameLst>
                                          <p:attrName>fillcolor</p:attrName>
                                        </p:attrNameLst>
                                      </p:cBhvr>
                                      <p:to>
                                        <a:srgbClr val="FFFF00"/>
                                      </p:to>
                                    </p:animClr>
                                    <p:set>
                                      <p:cBhvr>
                                        <p:cTn id="84" dur="500" fill="hold"/>
                                        <p:tgtEl>
                                          <p:spTgt spid="57388"/>
                                        </p:tgtEl>
                                        <p:attrNameLst>
                                          <p:attrName>fill.type</p:attrName>
                                        </p:attrNameLst>
                                      </p:cBhvr>
                                      <p:to>
                                        <p:strVal val="solid"/>
                                      </p:to>
                                    </p:set>
                                    <p:set>
                                      <p:cBhvr>
                                        <p:cTn id="85" dur="500" fill="hold"/>
                                        <p:tgtEl>
                                          <p:spTgt spid="57388"/>
                                        </p:tgtEl>
                                        <p:attrNameLst>
                                          <p:attrName>fill.on</p:attrName>
                                        </p:attrNameLst>
                                      </p:cBhvr>
                                      <p:to>
                                        <p:strVal val="true"/>
                                      </p:to>
                                    </p:set>
                                  </p:childTnLst>
                                </p:cTn>
                              </p:par>
                            </p:childTnLst>
                          </p:cTn>
                        </p:par>
                      </p:childTnLst>
                    </p:cTn>
                  </p:par>
                </p:childTnLst>
              </p:cTn>
              <p:nextCondLst>
                <p:cond evt="onClick" delay="0">
                  <p:tgtEl>
                    <p:spTgt spid="57388"/>
                  </p:tgtEl>
                </p:cond>
              </p:nextCondLst>
            </p:seq>
            <p:seq concurrent="1" nextAc="seek">
              <p:cTn id="86" restart="whenNotActive" fill="hold" evtFilter="cancelBubble" nodeType="interactiveSeq">
                <p:stCondLst>
                  <p:cond evt="onClick" delay="0">
                    <p:tgtEl>
                      <p:spTgt spid="57389"/>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emph" presetSubtype="2" fill="hold" grpId="0" nodeType="clickEffect">
                                  <p:stCondLst>
                                    <p:cond delay="0"/>
                                  </p:stCondLst>
                                  <p:childTnLst>
                                    <p:animClr clrSpc="rgb" dir="cw">
                                      <p:cBhvr>
                                        <p:cTn id="90" dur="500" fill="hold"/>
                                        <p:tgtEl>
                                          <p:spTgt spid="57389"/>
                                        </p:tgtEl>
                                        <p:attrNameLst>
                                          <p:attrName>fillcolor</p:attrName>
                                        </p:attrNameLst>
                                      </p:cBhvr>
                                      <p:to>
                                        <a:srgbClr val="FFFF00"/>
                                      </p:to>
                                    </p:animClr>
                                    <p:set>
                                      <p:cBhvr>
                                        <p:cTn id="91" dur="500" fill="hold"/>
                                        <p:tgtEl>
                                          <p:spTgt spid="57389"/>
                                        </p:tgtEl>
                                        <p:attrNameLst>
                                          <p:attrName>fill.type</p:attrName>
                                        </p:attrNameLst>
                                      </p:cBhvr>
                                      <p:to>
                                        <p:strVal val="solid"/>
                                      </p:to>
                                    </p:set>
                                    <p:set>
                                      <p:cBhvr>
                                        <p:cTn id="92" dur="500" fill="hold"/>
                                        <p:tgtEl>
                                          <p:spTgt spid="57389"/>
                                        </p:tgtEl>
                                        <p:attrNameLst>
                                          <p:attrName>fill.on</p:attrName>
                                        </p:attrNameLst>
                                      </p:cBhvr>
                                      <p:to>
                                        <p:strVal val="true"/>
                                      </p:to>
                                    </p:set>
                                  </p:childTnLst>
                                </p:cTn>
                              </p:par>
                            </p:childTnLst>
                          </p:cTn>
                        </p:par>
                      </p:childTnLst>
                    </p:cTn>
                  </p:par>
                </p:childTnLst>
              </p:cTn>
              <p:nextCondLst>
                <p:cond evt="onClick" delay="0">
                  <p:tgtEl>
                    <p:spTgt spid="57389"/>
                  </p:tgtEl>
                </p:cond>
              </p:nextCondLst>
            </p:seq>
            <p:seq concurrent="1" nextAc="seek">
              <p:cTn id="93" restart="whenNotActive" fill="hold" evtFilter="cancelBubble" nodeType="interactiveSeq">
                <p:stCondLst>
                  <p:cond evt="onClick" delay="0">
                    <p:tgtEl>
                      <p:spTgt spid="48"/>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 presetClass="emph" presetSubtype="2" fill="hold" grpId="0" nodeType="clickEffect">
                                  <p:stCondLst>
                                    <p:cond delay="0"/>
                                  </p:stCondLst>
                                  <p:childTnLst>
                                    <p:animClr clrSpc="rgb" dir="cw">
                                      <p:cBhvr>
                                        <p:cTn id="97" dur="500" fill="hold"/>
                                        <p:tgtEl>
                                          <p:spTgt spid="48"/>
                                        </p:tgtEl>
                                        <p:attrNameLst>
                                          <p:attrName>fillcolor</p:attrName>
                                        </p:attrNameLst>
                                      </p:cBhvr>
                                      <p:to>
                                        <a:srgbClr val="F4B183"/>
                                      </p:to>
                                    </p:animClr>
                                    <p:set>
                                      <p:cBhvr>
                                        <p:cTn id="98" dur="500" fill="hold"/>
                                        <p:tgtEl>
                                          <p:spTgt spid="48"/>
                                        </p:tgtEl>
                                        <p:attrNameLst>
                                          <p:attrName>fill.type</p:attrName>
                                        </p:attrNameLst>
                                      </p:cBhvr>
                                      <p:to>
                                        <p:strVal val="solid"/>
                                      </p:to>
                                    </p:set>
                                    <p:set>
                                      <p:cBhvr>
                                        <p:cTn id="99" dur="5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seq concurrent="1" nextAc="seek">
              <p:cTn id="100" restart="whenNotActive" fill="hold" evtFilter="cancelBubble" nodeType="interactiveSeq">
                <p:stCondLst>
                  <p:cond evt="onClick" delay="0">
                    <p:tgtEl>
                      <p:spTgt spid="32"/>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1" presetClass="emph" presetSubtype="2" fill="hold" grpId="0" nodeType="clickEffect">
                                  <p:stCondLst>
                                    <p:cond delay="0"/>
                                  </p:stCondLst>
                                  <p:childTnLst>
                                    <p:animClr clrSpc="rgb" dir="cw">
                                      <p:cBhvr>
                                        <p:cTn id="104" dur="500" fill="hold"/>
                                        <p:tgtEl>
                                          <p:spTgt spid="32"/>
                                        </p:tgtEl>
                                        <p:attrNameLst>
                                          <p:attrName>fillcolor</p:attrName>
                                        </p:attrNameLst>
                                      </p:cBhvr>
                                      <p:to>
                                        <a:srgbClr val="92D050"/>
                                      </p:to>
                                    </p:animClr>
                                    <p:set>
                                      <p:cBhvr>
                                        <p:cTn id="105" dur="500" fill="hold"/>
                                        <p:tgtEl>
                                          <p:spTgt spid="32"/>
                                        </p:tgtEl>
                                        <p:attrNameLst>
                                          <p:attrName>fill.type</p:attrName>
                                        </p:attrNameLst>
                                      </p:cBhvr>
                                      <p:to>
                                        <p:strVal val="solid"/>
                                      </p:to>
                                    </p:set>
                                    <p:set>
                                      <p:cBhvr>
                                        <p:cTn id="106" dur="50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107" restart="whenNotActive" fill="hold" evtFilter="cancelBubble" nodeType="interactiveSeq">
                <p:stCondLst>
                  <p:cond evt="onClick" delay="0">
                    <p:tgtEl>
                      <p:spTgt spid="42"/>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 presetClass="emph" presetSubtype="2" fill="hold" grpId="0" nodeType="clickEffect">
                                  <p:stCondLst>
                                    <p:cond delay="0"/>
                                  </p:stCondLst>
                                  <p:childTnLst>
                                    <p:animClr clrSpc="rgb" dir="cw">
                                      <p:cBhvr>
                                        <p:cTn id="111" dur="500" fill="hold"/>
                                        <p:tgtEl>
                                          <p:spTgt spid="42"/>
                                        </p:tgtEl>
                                        <p:attrNameLst>
                                          <p:attrName>fillcolor</p:attrName>
                                        </p:attrNameLst>
                                      </p:cBhvr>
                                      <p:to>
                                        <a:srgbClr val="C5E0B3"/>
                                      </p:to>
                                    </p:animClr>
                                    <p:set>
                                      <p:cBhvr>
                                        <p:cTn id="112" dur="500" fill="hold"/>
                                        <p:tgtEl>
                                          <p:spTgt spid="42"/>
                                        </p:tgtEl>
                                        <p:attrNameLst>
                                          <p:attrName>fill.type</p:attrName>
                                        </p:attrNameLst>
                                      </p:cBhvr>
                                      <p:to>
                                        <p:strVal val="solid"/>
                                      </p:to>
                                    </p:set>
                                    <p:set>
                                      <p:cBhvr>
                                        <p:cTn id="113" dur="5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14" restart="whenNotActive" fill="hold" evtFilter="cancelBubble" nodeType="interactiveSeq">
                <p:stCondLst>
                  <p:cond evt="onClick" delay="0">
                    <p:tgtEl>
                      <p:spTgt spid="1129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 presetClass="emph" presetSubtype="2" fill="hold" nodeType="clickEffect">
                                  <p:stCondLst>
                                    <p:cond delay="0"/>
                                  </p:stCondLst>
                                  <p:childTnLst>
                                    <p:animClr clrSpc="rgb" dir="cw">
                                      <p:cBhvr>
                                        <p:cTn id="118" dur="500" fill="hold"/>
                                        <p:tgtEl>
                                          <p:spTgt spid="11297"/>
                                        </p:tgtEl>
                                        <p:attrNameLst>
                                          <p:attrName>fillcolor</p:attrName>
                                        </p:attrNameLst>
                                      </p:cBhvr>
                                      <p:to>
                                        <a:srgbClr val="F4B183"/>
                                      </p:to>
                                    </p:animClr>
                                    <p:set>
                                      <p:cBhvr>
                                        <p:cTn id="119" dur="500" fill="hold"/>
                                        <p:tgtEl>
                                          <p:spTgt spid="11297"/>
                                        </p:tgtEl>
                                        <p:attrNameLst>
                                          <p:attrName>fill.type</p:attrName>
                                        </p:attrNameLst>
                                      </p:cBhvr>
                                      <p:to>
                                        <p:strVal val="solid"/>
                                      </p:to>
                                    </p:set>
                                    <p:set>
                                      <p:cBhvr>
                                        <p:cTn id="120" dur="500" fill="hold"/>
                                        <p:tgtEl>
                                          <p:spTgt spid="11297"/>
                                        </p:tgtEl>
                                        <p:attrNameLst>
                                          <p:attrName>fill.on</p:attrName>
                                        </p:attrNameLst>
                                      </p:cBhvr>
                                      <p:to>
                                        <p:strVal val="true"/>
                                      </p:to>
                                    </p:set>
                                  </p:childTnLst>
                                </p:cTn>
                              </p:par>
                            </p:childTnLst>
                          </p:cTn>
                        </p:par>
                      </p:childTnLst>
                    </p:cTn>
                  </p:par>
                </p:childTnLst>
              </p:cTn>
              <p:nextCondLst>
                <p:cond evt="onClick" delay="0">
                  <p:tgtEl>
                    <p:spTgt spid="11297"/>
                  </p:tgtEl>
                </p:cond>
              </p:nextCondLst>
            </p:seq>
            <p:seq concurrent="1" nextAc="seek">
              <p:cTn id="121" restart="whenNotActive" fill="hold" evtFilter="cancelBubble" nodeType="interactiveSeq">
                <p:stCondLst>
                  <p:cond evt="onClick" delay="0">
                    <p:tgtEl>
                      <p:spTgt spid="11299"/>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 presetClass="emph" presetSubtype="2" fill="hold" nodeType="clickEffect">
                                  <p:stCondLst>
                                    <p:cond delay="0"/>
                                  </p:stCondLst>
                                  <p:childTnLst>
                                    <p:animClr clrSpc="rgb" dir="cw">
                                      <p:cBhvr>
                                        <p:cTn id="125" dur="500" fill="hold"/>
                                        <p:tgtEl>
                                          <p:spTgt spid="11299"/>
                                        </p:tgtEl>
                                        <p:attrNameLst>
                                          <p:attrName>fillcolor</p:attrName>
                                        </p:attrNameLst>
                                      </p:cBhvr>
                                      <p:to>
                                        <a:srgbClr val="F4B183"/>
                                      </p:to>
                                    </p:animClr>
                                    <p:set>
                                      <p:cBhvr>
                                        <p:cTn id="126" dur="500" fill="hold"/>
                                        <p:tgtEl>
                                          <p:spTgt spid="11299"/>
                                        </p:tgtEl>
                                        <p:attrNameLst>
                                          <p:attrName>fill.type</p:attrName>
                                        </p:attrNameLst>
                                      </p:cBhvr>
                                      <p:to>
                                        <p:strVal val="solid"/>
                                      </p:to>
                                    </p:set>
                                    <p:set>
                                      <p:cBhvr>
                                        <p:cTn id="127" dur="500" fill="hold"/>
                                        <p:tgtEl>
                                          <p:spTgt spid="11299"/>
                                        </p:tgtEl>
                                        <p:attrNameLst>
                                          <p:attrName>fill.on</p:attrName>
                                        </p:attrNameLst>
                                      </p:cBhvr>
                                      <p:to>
                                        <p:strVal val="true"/>
                                      </p:to>
                                    </p:set>
                                  </p:childTnLst>
                                </p:cTn>
                              </p:par>
                            </p:childTnLst>
                          </p:cTn>
                        </p:par>
                      </p:childTnLst>
                    </p:cTn>
                  </p:par>
                </p:childTnLst>
              </p:cTn>
              <p:nextCondLst>
                <p:cond evt="onClick" delay="0">
                  <p:tgtEl>
                    <p:spTgt spid="11299"/>
                  </p:tgtEl>
                </p:cond>
              </p:nextCondLst>
            </p:seq>
            <p:seq concurrent="1" nextAc="seek">
              <p:cTn id="128" restart="whenNotActive" fill="hold" evtFilter="cancelBubble" nodeType="interactiveSeq">
                <p:stCondLst>
                  <p:cond evt="onClick" delay="0">
                    <p:tgtEl>
                      <p:spTgt spid="11301"/>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 presetClass="emph" presetSubtype="2" fill="hold" nodeType="clickEffect">
                                  <p:stCondLst>
                                    <p:cond delay="0"/>
                                  </p:stCondLst>
                                  <p:childTnLst>
                                    <p:animClr clrSpc="rgb" dir="cw">
                                      <p:cBhvr>
                                        <p:cTn id="132" dur="500" fill="hold"/>
                                        <p:tgtEl>
                                          <p:spTgt spid="11301"/>
                                        </p:tgtEl>
                                        <p:attrNameLst>
                                          <p:attrName>fillcolor</p:attrName>
                                        </p:attrNameLst>
                                      </p:cBhvr>
                                      <p:to>
                                        <a:srgbClr val="F4B183"/>
                                      </p:to>
                                    </p:animClr>
                                    <p:set>
                                      <p:cBhvr>
                                        <p:cTn id="133" dur="500" fill="hold"/>
                                        <p:tgtEl>
                                          <p:spTgt spid="11301"/>
                                        </p:tgtEl>
                                        <p:attrNameLst>
                                          <p:attrName>fill.type</p:attrName>
                                        </p:attrNameLst>
                                      </p:cBhvr>
                                      <p:to>
                                        <p:strVal val="solid"/>
                                      </p:to>
                                    </p:set>
                                    <p:set>
                                      <p:cBhvr>
                                        <p:cTn id="134" dur="500" fill="hold"/>
                                        <p:tgtEl>
                                          <p:spTgt spid="11301"/>
                                        </p:tgtEl>
                                        <p:attrNameLst>
                                          <p:attrName>fill.on</p:attrName>
                                        </p:attrNameLst>
                                      </p:cBhvr>
                                      <p:to>
                                        <p:strVal val="true"/>
                                      </p:to>
                                    </p:set>
                                  </p:childTnLst>
                                </p:cTn>
                              </p:par>
                            </p:childTnLst>
                          </p:cTn>
                        </p:par>
                      </p:childTnLst>
                    </p:cTn>
                  </p:par>
                </p:childTnLst>
              </p:cTn>
              <p:nextCondLst>
                <p:cond evt="onClick" delay="0">
                  <p:tgtEl>
                    <p:spTgt spid="11301"/>
                  </p:tgtEl>
                </p:cond>
              </p:nextCondLst>
            </p:seq>
            <p:seq concurrent="1" nextAc="seek">
              <p:cTn id="135" restart="whenNotActive" fill="hold" evtFilter="cancelBubble" nodeType="interactiveSeq">
                <p:stCondLst>
                  <p:cond evt="onClick" delay="0">
                    <p:tgtEl>
                      <p:spTgt spid="11304"/>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1" presetClass="emph" presetSubtype="2" fill="hold" nodeType="clickEffect">
                                  <p:stCondLst>
                                    <p:cond delay="0"/>
                                  </p:stCondLst>
                                  <p:childTnLst>
                                    <p:animClr clrSpc="rgb" dir="cw">
                                      <p:cBhvr>
                                        <p:cTn id="139" dur="500" fill="hold"/>
                                        <p:tgtEl>
                                          <p:spTgt spid="11304"/>
                                        </p:tgtEl>
                                        <p:attrNameLst>
                                          <p:attrName>fillcolor</p:attrName>
                                        </p:attrNameLst>
                                      </p:cBhvr>
                                      <p:to>
                                        <a:srgbClr val="F4B183"/>
                                      </p:to>
                                    </p:animClr>
                                    <p:set>
                                      <p:cBhvr>
                                        <p:cTn id="140" dur="500" fill="hold"/>
                                        <p:tgtEl>
                                          <p:spTgt spid="11304"/>
                                        </p:tgtEl>
                                        <p:attrNameLst>
                                          <p:attrName>fill.type</p:attrName>
                                        </p:attrNameLst>
                                      </p:cBhvr>
                                      <p:to>
                                        <p:strVal val="solid"/>
                                      </p:to>
                                    </p:set>
                                    <p:set>
                                      <p:cBhvr>
                                        <p:cTn id="141" dur="500" fill="hold"/>
                                        <p:tgtEl>
                                          <p:spTgt spid="11304"/>
                                        </p:tgtEl>
                                        <p:attrNameLst>
                                          <p:attrName>fill.on</p:attrName>
                                        </p:attrNameLst>
                                      </p:cBhvr>
                                      <p:to>
                                        <p:strVal val="true"/>
                                      </p:to>
                                    </p:set>
                                  </p:childTnLst>
                                </p:cTn>
                              </p:par>
                            </p:childTnLst>
                          </p:cTn>
                        </p:par>
                      </p:childTnLst>
                    </p:cTn>
                  </p:par>
                </p:childTnLst>
              </p:cTn>
              <p:nextCondLst>
                <p:cond evt="onClick" delay="0">
                  <p:tgtEl>
                    <p:spTgt spid="11304"/>
                  </p:tgtEl>
                </p:cond>
              </p:nextCondLst>
            </p:seq>
            <p:seq concurrent="1" nextAc="seek">
              <p:cTn id="142" restart="whenNotActive" fill="hold" evtFilter="cancelBubble" nodeType="interactiveSeq">
                <p:stCondLst>
                  <p:cond evt="onClick" delay="0">
                    <p:tgtEl>
                      <p:spTgt spid="13314"/>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2000" fill="hold"/>
                                        <p:tgtEl>
                                          <p:spTgt spid="13314"/>
                                        </p:tgtEl>
                                        <p:attrNameLst>
                                          <p:attrName>fillcolor</p:attrName>
                                        </p:attrNameLst>
                                      </p:cBhvr>
                                      <p:to>
                                        <a:srgbClr val="92D050"/>
                                      </p:to>
                                    </p:animClr>
                                    <p:set>
                                      <p:cBhvr>
                                        <p:cTn id="147" dur="2000" fill="hold"/>
                                        <p:tgtEl>
                                          <p:spTgt spid="13314"/>
                                        </p:tgtEl>
                                        <p:attrNameLst>
                                          <p:attrName>fill.type</p:attrName>
                                        </p:attrNameLst>
                                      </p:cBhvr>
                                      <p:to>
                                        <p:strVal val="solid"/>
                                      </p:to>
                                    </p:set>
                                    <p:set>
                                      <p:cBhvr>
                                        <p:cTn id="148" dur="2000" fill="hold"/>
                                        <p:tgtEl>
                                          <p:spTgt spid="13314"/>
                                        </p:tgtEl>
                                        <p:attrNameLst>
                                          <p:attrName>fill.on</p:attrName>
                                        </p:attrNameLst>
                                      </p:cBhvr>
                                      <p:to>
                                        <p:strVal val="true"/>
                                      </p:to>
                                    </p:set>
                                  </p:childTnLst>
                                </p:cTn>
                              </p:par>
                            </p:childTnLst>
                          </p:cTn>
                        </p:par>
                      </p:childTnLst>
                    </p:cTn>
                  </p:par>
                </p:childTnLst>
              </p:cTn>
              <p:nextCondLst>
                <p:cond evt="onClick" delay="0">
                  <p:tgtEl>
                    <p:spTgt spid="13314"/>
                  </p:tgtEl>
                </p:cond>
              </p:nextCondLst>
            </p:seq>
          </p:childTnLst>
        </p:cTn>
      </p:par>
    </p:tnLst>
    <p:bldLst>
      <p:bldP spid="57357" grpId="0" animBg="1"/>
      <p:bldP spid="57358" grpId="0" animBg="1"/>
      <p:bldP spid="57359" grpId="0" animBg="1"/>
      <p:bldP spid="57375" grpId="0" animBg="1"/>
      <p:bldP spid="57376" grpId="0" animBg="1"/>
      <p:bldP spid="57377" grpId="0" animBg="1"/>
      <p:bldP spid="57378" grpId="0" animBg="1"/>
      <p:bldP spid="57385" grpId="0" animBg="1"/>
      <p:bldP spid="57386" grpId="0" animBg="1"/>
      <p:bldP spid="57387" grpId="0" animBg="1"/>
      <p:bldP spid="57388" grpId="0" animBg="1"/>
      <p:bldP spid="57389" grpId="0" animBg="1"/>
      <p:bldP spid="48" grpId="0" animBg="1"/>
      <p:bldP spid="32"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995616" y="4939184"/>
            <a:ext cx="38893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4400" b="1" dirty="0">
                <a:solidFill>
                  <a:srgbClr val="990000"/>
                </a:solidFill>
              </a:rPr>
              <a:t>Супермаркет</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614" y="1861458"/>
            <a:ext cx="5154702" cy="3233952"/>
          </a:xfrm>
          <a:prstGeom prst="rect">
            <a:avLst/>
          </a:prstGeom>
        </p:spPr>
      </p:pic>
      <p:sp>
        <p:nvSpPr>
          <p:cNvPr id="5" name="Прямоугольник 4"/>
          <p:cNvSpPr/>
          <p:nvPr/>
        </p:nvSpPr>
        <p:spPr>
          <a:xfrm>
            <a:off x="5701048" y="897190"/>
            <a:ext cx="6490952" cy="3170099"/>
          </a:xfrm>
          <a:prstGeom prst="rect">
            <a:avLst/>
          </a:prstGeom>
        </p:spPr>
        <p:txBody>
          <a:bodyPr wrap="square">
            <a:spAutoFit/>
          </a:bodyPr>
          <a:lstStyle/>
          <a:p>
            <a:pPr lvl="0" algn="ctr" fontAlgn="base">
              <a:spcBef>
                <a:spcPct val="50000"/>
              </a:spcBef>
              <a:spcAft>
                <a:spcPct val="0"/>
              </a:spcAft>
              <a:defRPr/>
            </a:pP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rPr>
              <a:t>Это крупный магазин,</a:t>
            </a:r>
            <a:b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rPr>
            </a:b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rPr>
              <a:t>У него не счесть витрин.</a:t>
            </a:r>
            <a:b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rPr>
            </a:b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rPr>
              <a:t>Всё найдётся на прилавке -</a:t>
            </a:r>
            <a:b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rPr>
            </a:b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rPr>
              <a:t>От одежды до булавки.</a:t>
            </a:r>
            <a:endParaRPr lang="ru-RU" alt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ndParaRPr>
          </a:p>
        </p:txBody>
      </p:sp>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Tree>
    <p:extLst>
      <p:ext uri="{BB962C8B-B14F-4D97-AF65-F5344CB8AC3E}">
        <p14:creationId xmlns:p14="http://schemas.microsoft.com/office/powerpoint/2010/main" xmlns="" val="4232186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nextCondLst>
                <p:cond evt="onClick" delay="0">
                  <p:tgtEl>
                    <p:spTgt spid="5"/>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633357" y="1072470"/>
            <a:ext cx="6208486" cy="3170099"/>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Всё, что в жизни продаётся,</a:t>
            </a:r>
            <a:b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b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Одинаково зовётся:</a:t>
            </a:r>
            <a:b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b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И крупа, и самовар</a:t>
            </a:r>
            <a:b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b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Называются ...</a:t>
            </a:r>
            <a:endParaRPr kumimoji="0" lang="ru-RU" alt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endParaRPr>
          </a:p>
        </p:txBody>
      </p:sp>
      <p:sp>
        <p:nvSpPr>
          <p:cNvPr id="3" name="Text Box 3"/>
          <p:cNvSpPr txBox="1">
            <a:spLocks noChangeArrowheads="1"/>
          </p:cNvSpPr>
          <p:nvPr/>
        </p:nvSpPr>
        <p:spPr bwMode="auto">
          <a:xfrm>
            <a:off x="6816953" y="4242569"/>
            <a:ext cx="301284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4800" b="1">
                <a:solidFill>
                  <a:srgbClr val="C00000"/>
                </a:solidFill>
              </a:rPr>
              <a:t>        </a:t>
            </a:r>
            <a:r>
              <a:rPr lang="ru-RU" altLang="ru-RU" sz="4800" b="1">
                <a:solidFill>
                  <a:srgbClr val="990000"/>
                </a:solidFill>
              </a:rPr>
              <a:t>Товар</a:t>
            </a:r>
          </a:p>
        </p:txBody>
      </p:sp>
      <p:pic>
        <p:nvPicPr>
          <p:cNvPr id="4" name="Рисунок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62618" y="2936283"/>
            <a:ext cx="5682344" cy="2612572"/>
          </a:xfrm>
          <a:prstGeom prst="rect">
            <a:avLst/>
          </a:prstGeom>
        </p:spPr>
      </p:pic>
      <p:pic>
        <p:nvPicPr>
          <p:cNvPr id="5" name="Рисунок 4">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Tree>
    <p:extLst>
      <p:ext uri="{BB962C8B-B14F-4D97-AF65-F5344CB8AC3E}">
        <p14:creationId xmlns:p14="http://schemas.microsoft.com/office/powerpoint/2010/main" xmlns="" val="3428059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nextCondLst>
                <p:cond evt="onClick" delay="0">
                  <p:tgtEl>
                    <p:spTgt spid="2"/>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445000" y="753836"/>
            <a:ext cx="8532813" cy="3786188"/>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Эта резвая купчиха </a:t>
            </a:r>
            <a:b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b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Поступает очень лихо! </a:t>
            </a:r>
            <a:b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b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В телевизор залезает </a:t>
            </a:r>
            <a:b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b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И товары предлагает: </a:t>
            </a:r>
            <a:b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b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От компьютеров до хлама. </a:t>
            </a:r>
            <a:b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b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Имя у нее ..</a:t>
            </a:r>
            <a:r>
              <a:rPr kumimoji="0" lang="ru-RU" alt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omic Sans MS" panose="030F0702030302020204" pitchFamily="66" charset="0"/>
              </a:rPr>
              <a:t>            </a:t>
            </a:r>
          </a:p>
        </p:txBody>
      </p:sp>
      <p:sp>
        <p:nvSpPr>
          <p:cNvPr id="3" name="Text Box 3"/>
          <p:cNvSpPr txBox="1">
            <a:spLocks noChangeArrowheads="1"/>
          </p:cNvSpPr>
          <p:nvPr/>
        </p:nvSpPr>
        <p:spPr bwMode="auto">
          <a:xfrm>
            <a:off x="3706586" y="5067981"/>
            <a:ext cx="88900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altLang="ru-RU" sz="3600" b="1" i="0" u="none" strike="noStrike" kern="0" cap="none" spc="0" normalizeH="0" baseline="0" noProof="0" dirty="0" smtClean="0">
                <a:ln>
                  <a:noFill/>
                </a:ln>
                <a:solidFill>
                  <a:srgbClr val="C00000"/>
                </a:solidFill>
                <a:effectLst/>
                <a:uLnTx/>
                <a:uFillTx/>
                <a:latin typeface="Arial" panose="020B0604020202020204" pitchFamily="34" charset="0"/>
              </a:rPr>
              <a:t>     </a:t>
            </a:r>
            <a:r>
              <a:rPr kumimoji="0" lang="ru-RU" altLang="ru-RU" sz="4400" b="1" i="0" u="none" strike="noStrike" kern="0" cap="none" spc="0" normalizeH="0" baseline="0" noProof="0" dirty="0" smtClean="0">
                <a:ln>
                  <a:noFill/>
                </a:ln>
                <a:solidFill>
                  <a:srgbClr val="C00000"/>
                </a:solidFill>
                <a:effectLst/>
                <a:uLnTx/>
                <a:uFillTx/>
                <a:latin typeface="Arial" panose="020B0604020202020204" pitchFamily="34" charset="0"/>
              </a:rPr>
              <a:t>Реклама</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963509"/>
            <a:ext cx="4946076" cy="2840494"/>
          </a:xfrm>
          <a:prstGeom prst="rect">
            <a:avLst/>
          </a:prstGeom>
        </p:spPr>
      </p:pic>
      <p:pic>
        <p:nvPicPr>
          <p:cNvPr id="5" name="Рисунок 4">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Tree>
    <p:extLst>
      <p:ext uri="{BB962C8B-B14F-4D97-AF65-F5344CB8AC3E}">
        <p14:creationId xmlns:p14="http://schemas.microsoft.com/office/powerpoint/2010/main" xmlns="" val="3061969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225948" y="1310582"/>
            <a:ext cx="8532812" cy="1323975"/>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За сметану, хлеб и сыр</a:t>
            </a:r>
            <a:b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br>
            <a:r>
              <a:rPr kumimoji="0" 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В кассе чек пробьёт ...</a:t>
            </a:r>
            <a:r>
              <a:rPr kumimoji="0" lang="ru-RU" alt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panose="020B0604020202020204" pitchFamily="34" charset="0"/>
              </a:rPr>
              <a:t>            </a:t>
            </a:r>
          </a:p>
        </p:txBody>
      </p:sp>
      <p:sp>
        <p:nvSpPr>
          <p:cNvPr id="3" name="Text Box 3"/>
          <p:cNvSpPr txBox="1">
            <a:spLocks noChangeArrowheads="1"/>
          </p:cNvSpPr>
          <p:nvPr/>
        </p:nvSpPr>
        <p:spPr bwMode="auto">
          <a:xfrm>
            <a:off x="7363072" y="4400998"/>
            <a:ext cx="2747962"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ru-RU" altLang="ru-RU" sz="4400" b="1" i="0" u="none" strike="noStrike" kern="0" cap="none" spc="0" normalizeH="0" baseline="0" noProof="0" dirty="0" smtClean="0">
                <a:ln>
                  <a:noFill/>
                </a:ln>
                <a:solidFill>
                  <a:srgbClr val="C00000"/>
                </a:solidFill>
                <a:effectLst/>
                <a:uLnTx/>
                <a:uFillTx/>
                <a:latin typeface="Arial" panose="020B0604020202020204" pitchFamily="34" charset="0"/>
              </a:rPr>
              <a:t>Кассир</a:t>
            </a:r>
          </a:p>
          <a:p>
            <a:pPr marL="0" marR="0" lvl="0" indent="0" defTabSz="914400" eaLnBrk="1" fontAlgn="base" latinLnBrk="0" hangingPunct="1">
              <a:lnSpc>
                <a:spcPct val="100000"/>
              </a:lnSpc>
              <a:spcBef>
                <a:spcPct val="50000"/>
              </a:spcBef>
              <a:spcAft>
                <a:spcPct val="0"/>
              </a:spcAft>
              <a:buClrTx/>
              <a:buSzTx/>
              <a:buFontTx/>
              <a:buNone/>
              <a:tabLst/>
              <a:defRPr/>
            </a:pPr>
            <a:endParaRPr kumimoji="0" lang="ru-RU" altLang="ru-RU" sz="3600" b="1" i="0" u="none" strike="noStrike" kern="0" cap="none" spc="0" normalizeH="0" baseline="0" noProof="0" dirty="0" smtClean="0">
              <a:ln>
                <a:noFill/>
              </a:ln>
              <a:solidFill>
                <a:srgbClr val="C00000"/>
              </a:solidFill>
              <a:effectLst/>
              <a:uLnTx/>
              <a:uFillTx/>
              <a:latin typeface="Arial" panose="020B060402020202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1291" y="1310582"/>
            <a:ext cx="4092463" cy="4092463"/>
          </a:xfrm>
          <a:prstGeom prst="rect">
            <a:avLst/>
          </a:prstGeom>
        </p:spPr>
      </p:pic>
      <p:pic>
        <p:nvPicPr>
          <p:cNvPr id="5" name="Рисунок 4">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Tree>
    <p:extLst>
      <p:ext uri="{BB962C8B-B14F-4D97-AF65-F5344CB8AC3E}">
        <p14:creationId xmlns:p14="http://schemas.microsoft.com/office/powerpoint/2010/main" xmlns="" val="3976295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788065" y="933438"/>
            <a:ext cx="8532812" cy="3785652"/>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50000"/>
              </a:spcBef>
              <a:spcAft>
                <a:spcPct val="0"/>
              </a:spcAft>
              <a:defRPr/>
            </a:pP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pple-system"/>
              </a:rPr>
              <a:t>Прибыль есть, но больше надо!</a:t>
            </a: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pple-system"/>
              </a:rPr>
              <a:t>Есть другие виды вкладов.</a:t>
            </a: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pple-system"/>
              </a:rPr>
              <a:t>Есть бумаги ценные.</a:t>
            </a: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pple-system"/>
              </a:rPr>
              <a:t>Там прибыли отменные.</a:t>
            </a: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pple-system"/>
              </a:rPr>
              <a:t>Не блеф, не провокация.</a:t>
            </a: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ru-RU"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pple-system"/>
              </a:rPr>
              <a:t>Зовут бумажку? . ...</a:t>
            </a:r>
            <a:endParaRPr kumimoji="0" lang="ru-RU" altLang="ru-RU"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8789" y="1433736"/>
            <a:ext cx="3916485" cy="2785056"/>
          </a:xfrm>
          <a:prstGeom prst="rect">
            <a:avLst/>
          </a:prstGeom>
        </p:spPr>
      </p:pic>
      <p:sp>
        <p:nvSpPr>
          <p:cNvPr id="9" name="Text Box 3"/>
          <p:cNvSpPr txBox="1">
            <a:spLocks noChangeArrowheads="1"/>
          </p:cNvSpPr>
          <p:nvPr/>
        </p:nvSpPr>
        <p:spPr bwMode="auto">
          <a:xfrm>
            <a:off x="3706586" y="5067981"/>
            <a:ext cx="8890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altLang="ru-RU" sz="3600" b="1" i="0" u="none" strike="noStrike" kern="0" cap="none" spc="0" normalizeH="0" baseline="0" noProof="0" dirty="0" smtClean="0">
                <a:ln>
                  <a:noFill/>
                </a:ln>
                <a:solidFill>
                  <a:srgbClr val="C00000"/>
                </a:solidFill>
                <a:effectLst/>
                <a:uLnTx/>
                <a:uFillTx/>
                <a:latin typeface="Arial" panose="020B0604020202020204" pitchFamily="34" charset="0"/>
              </a:rPr>
              <a:t>     </a:t>
            </a:r>
            <a:r>
              <a:rPr lang="ru-RU" altLang="ru-RU" sz="4400" b="1" kern="0" dirty="0" smtClean="0">
                <a:solidFill>
                  <a:srgbClr val="C00000"/>
                </a:solidFill>
              </a:rPr>
              <a:t>Акция</a:t>
            </a:r>
            <a:endParaRPr kumimoji="0" lang="ru-RU" altLang="ru-RU" sz="4400" b="1" i="0" u="none" strike="noStrike" kern="0" cap="none" spc="0" normalizeH="0" baseline="0" noProof="0" dirty="0" smtClean="0">
              <a:ln>
                <a:noFill/>
              </a:ln>
              <a:solidFill>
                <a:srgbClr val="C00000"/>
              </a:solidFill>
              <a:effectLst/>
              <a:uLnTx/>
              <a:uFillTx/>
              <a:latin typeface="Arial" panose="020B0604020202020204" pitchFamily="34" charset="0"/>
            </a:endParaRPr>
          </a:p>
        </p:txBody>
      </p:sp>
      <p:pic>
        <p:nvPicPr>
          <p:cNvPr id="10" name="Рисунок 9">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Tree>
    <p:extLst>
      <p:ext uri="{BB962C8B-B14F-4D97-AF65-F5344CB8AC3E}">
        <p14:creationId xmlns:p14="http://schemas.microsoft.com/office/powerpoint/2010/main" xmlns="" val="3944618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6291" y="4700788"/>
            <a:ext cx="1588064" cy="1588064"/>
          </a:xfrm>
          <a:prstGeom prst="rect">
            <a:avLst/>
          </a:prstGeom>
        </p:spPr>
      </p:pic>
      <p:sp>
        <p:nvSpPr>
          <p:cNvPr id="6" name="Прямоугольник 5"/>
          <p:cNvSpPr/>
          <p:nvPr/>
        </p:nvSpPr>
        <p:spPr>
          <a:xfrm>
            <a:off x="2809477" y="687775"/>
            <a:ext cx="5465472" cy="923330"/>
          </a:xfrm>
          <a:prstGeom prst="rect">
            <a:avLst/>
          </a:prstGeom>
          <a:noFill/>
        </p:spPr>
        <p:txBody>
          <a:bodyPr wrap="none" lIns="91440" tIns="45720" rIns="91440" bIns="45720">
            <a:spAutoFit/>
          </a:bodyPr>
          <a:lstStyle/>
          <a:p>
            <a:pPr algn="ctr"/>
            <a:r>
              <a:rPr lang="ru-RU" sz="5400" b="1" cap="none" spc="0" dirty="0" smtClean="0">
                <a:ln w="6600">
                  <a:solidFill>
                    <a:schemeClr val="accent2"/>
                  </a:solidFill>
                  <a:prstDash val="solid"/>
                </a:ln>
                <a:solidFill>
                  <a:srgbClr val="FFFFFF"/>
                </a:solidFill>
                <a:effectLst>
                  <a:outerShdw dist="38100" dir="2700000" algn="tl" rotWithShape="0">
                    <a:schemeClr val="accent2"/>
                  </a:outerShdw>
                </a:effectLst>
              </a:rPr>
              <a:t>Дополни термин:</a:t>
            </a:r>
            <a:endParaRPr lang="ru-RU"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3031" y="2781837"/>
            <a:ext cx="4059189" cy="2577585"/>
          </a:xfrm>
          <a:prstGeom prst="rect">
            <a:avLst/>
          </a:prstGeom>
        </p:spPr>
      </p:pic>
      <p:sp>
        <p:nvSpPr>
          <p:cNvPr id="8" name="Прямоугольник 7"/>
          <p:cNvSpPr/>
          <p:nvPr/>
        </p:nvSpPr>
        <p:spPr>
          <a:xfrm>
            <a:off x="5085649" y="1612351"/>
            <a:ext cx="5460642" cy="3385542"/>
          </a:xfrm>
          <a:prstGeom prst="rect">
            <a:avLst/>
          </a:prstGeom>
          <a:noFill/>
        </p:spPr>
        <p:txBody>
          <a:bodyPr wrap="square" lIns="91440" tIns="45720" rIns="91440" bIns="45720">
            <a:spAutoFit/>
          </a:bodyPr>
          <a:lstStyle/>
          <a:p>
            <a:pPr algn="ctr"/>
            <a:r>
              <a:rPr lang="ru-RU" sz="3200" b="1" dirty="0">
                <a:latin typeface="Times New Roman" panose="02020603050405020304" pitchFamily="18" charset="0"/>
                <a:cs typeface="Times New Roman" panose="02020603050405020304" pitchFamily="18" charset="0"/>
              </a:rPr>
              <a:t>Банк</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a:t>
            </a:r>
          </a:p>
          <a:p>
            <a:pPr algn="ctr"/>
            <a:r>
              <a:rPr lang="ru-RU" sz="3200" dirty="0" smtClean="0">
                <a:latin typeface="Times New Roman" panose="02020603050405020304" pitchFamily="18" charset="0"/>
                <a:cs typeface="Times New Roman" panose="02020603050405020304" pitchFamily="18" charset="0"/>
              </a:rPr>
              <a:t>организация</a:t>
            </a:r>
            <a:r>
              <a:rPr lang="ru-RU" sz="3200" dirty="0">
                <a:latin typeface="Times New Roman" panose="02020603050405020304" pitchFamily="18" charset="0"/>
                <a:cs typeface="Times New Roman" panose="02020603050405020304" pitchFamily="18" charset="0"/>
              </a:rPr>
              <a:t>, основные виды деятельности которой - привлечение и размещение </a:t>
            </a:r>
            <a:r>
              <a:rPr lang="en-US" sz="3200" dirty="0" smtClean="0">
                <a:latin typeface="Times New Roman" panose="02020603050405020304" pitchFamily="18" charset="0"/>
                <a:cs typeface="Times New Roman" panose="02020603050405020304" pitchFamily="18" charset="0"/>
              </a:rPr>
              <a:t>…………</a:t>
            </a:r>
            <a:r>
              <a:rPr lang="ru-RU" sz="3200" dirty="0" smtClean="0">
                <a:latin typeface="Times New Roman" panose="02020603050405020304" pitchFamily="18" charset="0"/>
                <a:cs typeface="Times New Roman" panose="02020603050405020304" pitchFamily="18" charset="0"/>
              </a:rPr>
              <a:t>средств</a:t>
            </a:r>
            <a:r>
              <a:rPr lang="ru-RU" sz="3200" dirty="0">
                <a:latin typeface="Times New Roman" panose="02020603050405020304" pitchFamily="18" charset="0"/>
                <a:cs typeface="Times New Roman" panose="02020603050405020304" pitchFamily="18" charset="0"/>
              </a:rPr>
              <a:t>, а также </a:t>
            </a:r>
            <a:r>
              <a:rPr lang="ru-RU" sz="3200" dirty="0" smtClean="0">
                <a:latin typeface="Times New Roman" panose="02020603050405020304" pitchFamily="18" charset="0"/>
                <a:cs typeface="Times New Roman" panose="02020603050405020304" pitchFamily="18" charset="0"/>
              </a:rPr>
              <a:t>проведение</a:t>
            </a:r>
            <a:r>
              <a:rPr lang="en-US" sz="3200" dirty="0" smtClean="0">
                <a:latin typeface="Times New Roman" panose="02020603050405020304" pitchFamily="18" charset="0"/>
                <a:cs typeface="Times New Roman" panose="02020603050405020304" pitchFamily="18" charset="0"/>
              </a:rPr>
              <a:t>……….</a:t>
            </a:r>
            <a:r>
              <a:rPr lang="ru-RU" sz="5400" dirty="0" smtClean="0"/>
              <a:t>.</a:t>
            </a:r>
            <a:r>
              <a:rPr lang="ru-RU" sz="5400" dirty="0"/>
              <a:t> </a:t>
            </a:r>
            <a:endPar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xmlns="" val="3063072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549</Words>
  <Application>Microsoft Office PowerPoint</Application>
  <PresentationFormat>Произвольный</PresentationFormat>
  <Paragraphs>81</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Natali</cp:lastModifiedBy>
  <cp:revision>18</cp:revision>
  <dcterms:created xsi:type="dcterms:W3CDTF">2020-09-17T12:53:21Z</dcterms:created>
  <dcterms:modified xsi:type="dcterms:W3CDTF">2020-09-29T10:47:30Z</dcterms:modified>
</cp:coreProperties>
</file>