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1"/>
  </p:notesMasterIdLst>
  <p:handoutMasterIdLst>
    <p:handoutMasterId r:id="rId22"/>
  </p:handoutMasterIdLst>
  <p:sldIdLst>
    <p:sldId id="282" r:id="rId4"/>
    <p:sldId id="292" r:id="rId5"/>
    <p:sldId id="283" r:id="rId6"/>
    <p:sldId id="291" r:id="rId7"/>
    <p:sldId id="297" r:id="rId8"/>
    <p:sldId id="300" r:id="rId9"/>
    <p:sldId id="284" r:id="rId10"/>
    <p:sldId id="302" r:id="rId11"/>
    <p:sldId id="301" r:id="rId12"/>
    <p:sldId id="303" r:id="rId13"/>
    <p:sldId id="304" r:id="rId14"/>
    <p:sldId id="294" r:id="rId15"/>
    <p:sldId id="298" r:id="rId16"/>
    <p:sldId id="299" r:id="rId17"/>
    <p:sldId id="295" r:id="rId18"/>
    <p:sldId id="285" r:id="rId19"/>
    <p:sldId id="296" r:id="rId2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p:scale>
          <a:sx n="85" d="100"/>
          <a:sy n="85" d="100"/>
        </p:scale>
        <p:origin x="-557" y="-2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F8DD750-E9C8-498E-B02F-A465CB2BB798}" type="datetime1">
              <a:rPr lang="ru-RU" smtClean="0"/>
              <a:t>12.10.2020</a:t>
            </a:fld>
            <a:endParaRPr lang="ru-RU" dirty="0"/>
          </a:p>
        </p:txBody>
      </p:sp>
      <p:sp>
        <p:nvSpPr>
          <p:cNvPr id="4" name="Нижний колонтитул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7C6E7-B645-4B70-AC63-7A575D94CEB1}" type="datetime1">
              <a:rPr lang="ru-RU" smtClean="0"/>
              <a:pPr/>
              <a:t>12.10.2020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13830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17</a:t>
            </a:fld>
            <a:endParaRPr lang="ru-RU" dirty="0"/>
          </a:p>
        </p:txBody>
      </p:sp>
    </p:spTree>
    <p:extLst>
      <p:ext uri="{BB962C8B-B14F-4D97-AF65-F5344CB8AC3E}">
        <p14:creationId xmlns:p14="http://schemas.microsoft.com/office/powerpoint/2010/main" val="285592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2</a:t>
            </a:fld>
            <a:endParaRPr lang="ru-RU" dirty="0"/>
          </a:p>
        </p:txBody>
      </p:sp>
    </p:spTree>
    <p:extLst>
      <p:ext uri="{BB962C8B-B14F-4D97-AF65-F5344CB8AC3E}">
        <p14:creationId xmlns:p14="http://schemas.microsoft.com/office/powerpoint/2010/main" val="99446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a:t>
            </a:fld>
            <a:endParaRPr lang="ru-RU" dirty="0"/>
          </a:p>
        </p:txBody>
      </p:sp>
    </p:spTree>
    <p:extLst>
      <p:ext uri="{BB962C8B-B14F-4D97-AF65-F5344CB8AC3E}">
        <p14:creationId xmlns:p14="http://schemas.microsoft.com/office/powerpoint/2010/main" val="372303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a:t>
            </a:fld>
            <a:endParaRPr lang="ru-RU" dirty="0"/>
          </a:p>
        </p:txBody>
      </p:sp>
    </p:spTree>
    <p:extLst>
      <p:ext uri="{BB962C8B-B14F-4D97-AF65-F5344CB8AC3E}">
        <p14:creationId xmlns:p14="http://schemas.microsoft.com/office/powerpoint/2010/main" val="2682264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a:t>
            </a:fld>
            <a:endParaRPr lang="ru-RU" dirty="0"/>
          </a:p>
        </p:txBody>
      </p:sp>
    </p:spTree>
    <p:extLst>
      <p:ext uri="{BB962C8B-B14F-4D97-AF65-F5344CB8AC3E}">
        <p14:creationId xmlns:p14="http://schemas.microsoft.com/office/powerpoint/2010/main" val="401942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a:t>
            </a:fld>
            <a:endParaRPr lang="ru-RU" dirty="0"/>
          </a:p>
        </p:txBody>
      </p:sp>
    </p:spTree>
    <p:extLst>
      <p:ext uri="{BB962C8B-B14F-4D97-AF65-F5344CB8AC3E}">
        <p14:creationId xmlns:p14="http://schemas.microsoft.com/office/powerpoint/2010/main" val="212387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12</a:t>
            </a:fld>
            <a:endParaRPr lang="ru-RU" dirty="0"/>
          </a:p>
        </p:txBody>
      </p:sp>
    </p:spTree>
    <p:extLst>
      <p:ext uri="{BB962C8B-B14F-4D97-AF65-F5344CB8AC3E}">
        <p14:creationId xmlns:p14="http://schemas.microsoft.com/office/powerpoint/2010/main" val="149724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15</a:t>
            </a:fld>
            <a:endParaRPr lang="ru-RU" dirty="0"/>
          </a:p>
        </p:txBody>
      </p:sp>
    </p:spTree>
    <p:extLst>
      <p:ext uri="{BB962C8B-B14F-4D97-AF65-F5344CB8AC3E}">
        <p14:creationId xmlns:p14="http://schemas.microsoft.com/office/powerpoint/2010/main" val="316254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16</a:t>
            </a:fld>
            <a:endParaRPr lang="ru-RU" dirty="0"/>
          </a:p>
        </p:txBody>
      </p:sp>
    </p:spTree>
    <p:extLst>
      <p:ext uri="{BB962C8B-B14F-4D97-AF65-F5344CB8AC3E}">
        <p14:creationId xmlns:p14="http://schemas.microsoft.com/office/powerpoint/2010/main" val="51092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6" name="Номер слайда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7" name="Нижний колонтитул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rtlCol="0"/>
          <a:lstStyle/>
          <a:p>
            <a:pPr rtl="0"/>
            <a:r>
              <a:rPr lang="ru-RU" noProof="0" dirty="0"/>
              <a:t>Добавить нижний колонтитул</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xmlns=""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рямоугольник 13">
            <a:extLst>
              <a:ext uri="{FF2B5EF4-FFF2-40B4-BE49-F238E27FC236}">
                <a16:creationId xmlns:a16="http://schemas.microsoft.com/office/drawing/2014/main" xmlns=""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Рисунок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Спасибо за внимание!</a:t>
            </a:r>
          </a:p>
        </p:txBody>
      </p:sp>
      <p:sp>
        <p:nvSpPr>
          <p:cNvPr id="7" name="Текст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8" name="Текст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9" name="Текст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0" name="Текст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sz="14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21" name="Рисунок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Щелкните, чтобы изменить 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1">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Щелкните, чтобы изменить заголовок слайда-разделителя</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4" name="Нижний колонтитул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разделитель 2">
    <p:spTree>
      <p:nvGrpSpPr>
        <p:cNvPr id="1" name=""/>
        <p:cNvGrpSpPr/>
        <p:nvPr/>
      </p:nvGrpSpPr>
      <p:grpSpPr>
        <a:xfrm>
          <a:off x="0" y="0"/>
          <a:ext cx="0" cy="0"/>
          <a:chOff x="0" y="0"/>
          <a:chExt cx="0" cy="0"/>
        </a:xfrm>
      </p:grpSpPr>
      <p:sp>
        <p:nvSpPr>
          <p:cNvPr id="12" name="Рисунок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3800" b="1" spc="-300">
                <a:solidFill>
                  <a:schemeClr val="bg1">
                    <a:lumMod val="95000"/>
                  </a:schemeClr>
                </a:solidFill>
              </a:defRPr>
            </a:lvl1pPr>
          </a:lstStyle>
          <a:p>
            <a:pPr rtl="0"/>
            <a:r>
              <a:rPr lang="ru-RU" noProof="0" dirty="0"/>
              <a:t>Щелкните, чтобы изменить заголовок слайда-разделителя</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4" name="Нижний колонтитул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3">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Рисунок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9" name="Рисунок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0" name="Полилиния 5">
            <a:extLst>
              <a:ext uri="{FF2B5EF4-FFF2-40B4-BE49-F238E27FC236}">
                <a16:creationId xmlns:a16="http://schemas.microsoft.com/office/drawing/2014/main" xmlns=""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5">
            <a:extLst>
              <a:ext uri="{FF2B5EF4-FFF2-40B4-BE49-F238E27FC236}">
                <a16:creationId xmlns:a16="http://schemas.microsoft.com/office/drawing/2014/main" xmlns=""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5">
            <a:extLst>
              <a:ext uri="{FF2B5EF4-FFF2-40B4-BE49-F238E27FC236}">
                <a16:creationId xmlns:a16="http://schemas.microsoft.com/office/drawing/2014/main" xmlns=""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5">
            <a:extLst>
              <a:ext uri="{FF2B5EF4-FFF2-40B4-BE49-F238E27FC236}">
                <a16:creationId xmlns:a16="http://schemas.microsoft.com/office/drawing/2014/main" xmlns=""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5">
            <a:extLst>
              <a:ext uri="{FF2B5EF4-FFF2-40B4-BE49-F238E27FC236}">
                <a16:creationId xmlns:a16="http://schemas.microsoft.com/office/drawing/2014/main" xmlns=""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
        <p:nvSpPr>
          <p:cNvPr id="6" name="Заголовок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ru-RU" noProof="0" dirty="0"/>
              <a:t>Введите подпись</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рямоугольник: Скругленные углы 24">
            <a:extLst>
              <a:ext uri="{FF2B5EF4-FFF2-40B4-BE49-F238E27FC236}">
                <a16:creationId xmlns:a16="http://schemas.microsoft.com/office/drawing/2014/main" xmlns=""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Прямоугольник 8">
            <a:extLst>
              <a:ext uri="{FF2B5EF4-FFF2-40B4-BE49-F238E27FC236}">
                <a16:creationId xmlns:a16="http://schemas.microsoft.com/office/drawing/2014/main" xmlns=""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Прямоугольник 14">
            <a:extLst>
              <a:ext uri="{FF2B5EF4-FFF2-40B4-BE49-F238E27FC236}">
                <a16:creationId xmlns:a16="http://schemas.microsoft.com/office/drawing/2014/main" xmlns=""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8QTZkf3GGE&amp;feature=emb_logo"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edu.pacc.ru/"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1074;&#1072;&#1096;&#1080;&#1092;&#1080;&#1085;&#1072;&#1085;&#1089;&#1099;.&#1088;&#1092;/" TargetMode="External"/><Relationship Id="rId5" Type="http://schemas.openxmlformats.org/officeDocument/2006/relationships/hyperlink" Target="https://fmc.hse.ru/" TargetMode="External"/><Relationship Id="rId4" Type="http://schemas.openxmlformats.org/officeDocument/2006/relationships/hyperlink" Target="https://fincult.inf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Рисунок 6" descr="Изображение слайда">
            <a:extLst>
              <a:ext uri="{FF2B5EF4-FFF2-40B4-BE49-F238E27FC236}">
                <a16:creationId xmlns:a16="http://schemas.microsoft.com/office/drawing/2014/main" xmlns="" id="{FE5D908F-BAEF-2843-BC2F-691696E72E1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5" name="Надпись 24" descr="Акцент слайда для поля заголовка">
            <a:extLst>
              <a:ext uri="{FF2B5EF4-FFF2-40B4-BE49-F238E27FC236}">
                <a16:creationId xmlns:a16="http://schemas.microsoft.com/office/drawing/2014/main" xmlns="" id="{7EF238CB-AB58-4787-8F9C-A1C16929A2FA}"/>
              </a:ext>
              <a:ext uri="{C183D7F6-B498-43B3-948B-1728B52AA6E4}">
                <adec:decorative xmlns="" xmlns:adec="http://schemas.microsoft.com/office/drawing/2017/decorative" val="1"/>
              </a:ext>
            </a:extLst>
          </p:cNvPr>
          <p:cNvSpPr txBox="1">
            <a:spLocks/>
          </p:cNvSpPr>
          <p:nvPr/>
        </p:nvSpPr>
        <p:spPr>
          <a:xfrm flipH="1">
            <a:off x="-1" y="3914775"/>
            <a:ext cx="1481849" cy="2200275"/>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ru-RU" dirty="0"/>
          </a:p>
        </p:txBody>
      </p:sp>
      <p:sp>
        <p:nvSpPr>
          <p:cNvPr id="3" name="Заголовок 2">
            <a:extLst>
              <a:ext uri="{FF2B5EF4-FFF2-40B4-BE49-F238E27FC236}">
                <a16:creationId xmlns:a16="http://schemas.microsoft.com/office/drawing/2014/main" xmlns="" id="{200B3D2B-613A-41BE-987D-E6A1324B456D}"/>
              </a:ext>
            </a:extLst>
          </p:cNvPr>
          <p:cNvSpPr>
            <a:spLocks noGrp="1"/>
          </p:cNvSpPr>
          <p:nvPr>
            <p:ph type="ctrTitle"/>
          </p:nvPr>
        </p:nvSpPr>
        <p:spPr>
          <a:xfrm>
            <a:off x="948292" y="3114635"/>
            <a:ext cx="9707163" cy="2514635"/>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rtlCol="0"/>
          <a:lstStyle/>
          <a:p>
            <a:pPr algn="ctr"/>
            <a:r>
              <a:rPr lang="ru-RU" sz="5000" dirty="0">
                <a:latin typeface="Times New Roman" panose="02020603050405020304" pitchFamily="18" charset="0"/>
                <a:cs typeface="Times New Roman" panose="02020603050405020304" pitchFamily="18" charset="0"/>
              </a:rPr>
              <a:t>Содержание и методика проведения деловой игры по теме </a:t>
            </a:r>
            <a:br>
              <a:rPr lang="ru-RU" sz="5000" dirty="0">
                <a:latin typeface="Times New Roman" panose="02020603050405020304" pitchFamily="18" charset="0"/>
                <a:cs typeface="Times New Roman" panose="02020603050405020304" pitchFamily="18" charset="0"/>
              </a:rPr>
            </a:br>
            <a:r>
              <a:rPr lang="ru-RU" sz="5000" dirty="0">
                <a:solidFill>
                  <a:srgbClr val="FFFF00"/>
                </a:solidFill>
                <a:latin typeface="Times New Roman" panose="02020603050405020304" pitchFamily="18" charset="0"/>
                <a:cs typeface="Times New Roman" panose="02020603050405020304" pitchFamily="18" charset="0"/>
              </a:rPr>
              <a:t>«Финансовые махинации: как распознать и не стать жертвой?» </a:t>
            </a:r>
          </a:p>
        </p:txBody>
      </p:sp>
      <p:sp>
        <p:nvSpPr>
          <p:cNvPr id="20" name="Равнобедренный треугольник 19" descr="Тень на слайде для поля заголовка">
            <a:extLst>
              <a:ext uri="{FF2B5EF4-FFF2-40B4-BE49-F238E27FC236}">
                <a16:creationId xmlns:a16="http://schemas.microsoft.com/office/drawing/2014/main" xmlns="" id="{545D50A1-D634-4325-B06C-5450FDF7B818}"/>
              </a:ext>
              <a:ext uri="{C183D7F6-B498-43B3-948B-1728B52AA6E4}">
                <adec:decorative xmlns="" xmlns:adec="http://schemas.microsoft.com/office/drawing/2017/decorative" val="1"/>
              </a:ext>
            </a:extLst>
          </p:cNvPr>
          <p:cNvSpPr/>
          <p:nvPr/>
        </p:nvSpPr>
        <p:spPr>
          <a:xfrm rot="10800000" flipH="1">
            <a:off x="1000837" y="562927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Tree>
    <p:extLst>
      <p:ext uri="{BB962C8B-B14F-4D97-AF65-F5344CB8AC3E}">
        <p14:creationId xmlns:p14="http://schemas.microsoft.com/office/powerpoint/2010/main" val="3899961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latin typeface="Times New Roman" panose="02020603050405020304" pitchFamily="18" charset="0"/>
                <a:ea typeface="Calibri" panose="020F0502020204030204" pitchFamily="34" charset="0"/>
              </a:rPr>
              <a:t>Кейс № 3. Махинации </a:t>
            </a:r>
            <a:r>
              <a:rPr lang="ru-RU" b="1" dirty="0">
                <a:latin typeface="Times New Roman" panose="02020603050405020304" pitchFamily="18" charset="0"/>
                <a:ea typeface="Calibri" panose="020F0502020204030204" pitchFamily="34" charset="0"/>
              </a:rPr>
              <a:t>с </a:t>
            </a:r>
            <a:r>
              <a:rPr lang="ru-RU" b="1" dirty="0" smtClean="0">
                <a:latin typeface="Times New Roman" panose="02020603050405020304" pitchFamily="18" charset="0"/>
                <a:ea typeface="Calibri" panose="020F0502020204030204" pitchFamily="34" charset="0"/>
              </a:rPr>
              <a:t>инвестициями</a:t>
            </a:r>
            <a:endParaRPr lang="ru-RU" dirty="0"/>
          </a:p>
        </p:txBody>
      </p:sp>
      <p:sp>
        <p:nvSpPr>
          <p:cNvPr id="4" name="Текст 3"/>
          <p:cNvSpPr>
            <a:spLocks noGrp="1"/>
          </p:cNvSpPr>
          <p:nvPr>
            <p:ph type="body" sz="quarter" idx="32"/>
          </p:nvPr>
        </p:nvSpPr>
        <p:spPr/>
        <p:txBody>
          <a:bodyPr/>
          <a:lstStyle/>
          <a:p>
            <a:pPr algn="just">
              <a:lnSpc>
                <a:spcPct val="115000"/>
              </a:lnSpc>
              <a:spcAft>
                <a:spcPts val="0"/>
              </a:spcAft>
            </a:pPr>
            <a:r>
              <a:rPr lang="ru-RU" b="1" dirty="0" smtClean="0">
                <a:latin typeface="Times New Roman" panose="02020603050405020304" pitchFamily="18" charset="0"/>
                <a:ea typeface="Times New Roman" panose="02020603050405020304" pitchFamily="18" charset="0"/>
              </a:rPr>
              <a:t>Текст </a:t>
            </a:r>
            <a:r>
              <a:rPr lang="ru-RU" b="1" dirty="0">
                <a:latin typeface="Times New Roman" panose="02020603050405020304" pitchFamily="18" charset="0"/>
                <a:ea typeface="Times New Roman" panose="02020603050405020304" pitchFamily="18" charset="0"/>
              </a:rPr>
              <a:t>кейса:</a:t>
            </a:r>
            <a:endParaRPr lang="ru-RU"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i="1" dirty="0">
                <a:latin typeface="Times New Roman" panose="02020603050405020304" pitchFamily="18" charset="0"/>
                <a:ea typeface="Times New Roman" panose="02020603050405020304" pitchFamily="18" charset="0"/>
              </a:rPr>
              <a:t>Недавно у вас появились накопления в размере 2 </a:t>
            </a:r>
            <a:r>
              <a:rPr lang="ru-RU" sz="1400" i="1" dirty="0" err="1">
                <a:latin typeface="Times New Roman" panose="02020603050405020304" pitchFamily="18" charset="0"/>
                <a:ea typeface="Times New Roman" panose="02020603050405020304" pitchFamily="18" charset="0"/>
              </a:rPr>
              <a:t>млн.рублей</a:t>
            </a:r>
            <a:r>
              <a:rPr lang="ru-RU" sz="1400" i="1" dirty="0">
                <a:latin typeface="Times New Roman" panose="02020603050405020304" pitchFamily="18" charset="0"/>
                <a:ea typeface="Times New Roman" panose="02020603050405020304" pitchFamily="18" charset="0"/>
              </a:rPr>
              <a:t>, и вам захотелось не просто потратить их, а куда-то инвестировать.  Вы начали читать книги, смотреть </a:t>
            </a:r>
            <a:r>
              <a:rPr lang="ru-RU" sz="1400" i="1" dirty="0" err="1">
                <a:latin typeface="Times New Roman" panose="02020603050405020304" pitchFamily="18" charset="0"/>
                <a:ea typeface="Times New Roman" panose="02020603050405020304" pitchFamily="18" charset="0"/>
              </a:rPr>
              <a:t>вебинары</a:t>
            </a:r>
            <a:r>
              <a:rPr lang="ru-RU" sz="1400" i="1" dirty="0">
                <a:latin typeface="Times New Roman" panose="02020603050405020304" pitchFamily="18" charset="0"/>
                <a:ea typeface="Times New Roman" panose="02020603050405020304" pitchFamily="18" charset="0"/>
              </a:rPr>
              <a:t>, общаться со знакомыми по этой теме. Так сказать, напитываться информацией. Начали поступать предложения от трейдеров и других людей из инвесторского сегмента.</a:t>
            </a:r>
            <a:endParaRPr lang="ru-RU"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i="1" dirty="0">
                <a:latin typeface="Times New Roman" panose="02020603050405020304" pitchFamily="18" charset="0"/>
                <a:ea typeface="Times New Roman" panose="02020603050405020304" pitchFamily="18" charset="0"/>
              </a:rPr>
              <a:t>И вот одним прекрасным утром вам позвонил очередной менеджер с приятным голосом. В общем, рассказал, что они очень серьезные ребята, недавно на российском рынке, до этого работали в США. Гарантируют 50% годовых. Вернее, от 50%. И чтобы все это обсуждать не в суете, предлагает приехать к ним в офис, посмотреть на работу и лично пообщаться.</a:t>
            </a:r>
            <a:endParaRPr lang="ru-RU"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i="1" dirty="0">
                <a:latin typeface="Times New Roman" panose="02020603050405020304" pitchFamily="18" charset="0"/>
                <a:ea typeface="Times New Roman" panose="02020603050405020304" pitchFamily="18" charset="0"/>
              </a:rPr>
              <a:t>Вы решили проверить информацию и отправились в их офис, который оказался размещен в элитном бизнес-центре. После часового разговора менеджер вам разъяснил: «Я прекрасно понимаю, что информации много, все сложно, не хочу на Вас давить. Давайте поступим таким образом. Чтобы Вам было проще решить. Я Вам дам секретную рекомендацию от нашего инсайдера, которая вот пришла буквально час назад. А Вы заодно посмотрите, насколько это все работает. От Вас ничего не требуется».</a:t>
            </a:r>
            <a:endParaRPr lang="ru-RU"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i="1" dirty="0">
                <a:latin typeface="Times New Roman" panose="02020603050405020304" pitchFamily="18" charset="0"/>
                <a:ea typeface="Times New Roman" panose="02020603050405020304" pitchFamily="18" charset="0"/>
              </a:rPr>
              <a:t> Его слова вас ободряют, и вы соглашаетесь. Менеджер сообщает вам, что сегодня «Макдональдс» выплатит дивиденды, и инвесторы настолько воодушевятся от суммы, что акции к завтрашнему утру ощутимо вырастут. </a:t>
            </a:r>
            <a:endParaRPr lang="ru-RU"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i="1" dirty="0">
                <a:latin typeface="Times New Roman" panose="02020603050405020304" pitchFamily="18" charset="0"/>
                <a:ea typeface="Times New Roman" panose="02020603050405020304" pitchFamily="18" charset="0"/>
              </a:rPr>
              <a:t>Вы просыпаюсь утром. Первым делом открываете ноутбук, заходите на биржу и видите — «Макдональдс» реально вырос на 6%! </a:t>
            </a:r>
            <a:endParaRPr lang="ru-RU"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400" b="1" dirty="0" smtClean="0">
                <a:latin typeface="Times New Roman" panose="02020603050405020304" pitchFamily="18" charset="0"/>
                <a:ea typeface="Times New Roman" panose="02020603050405020304" pitchFamily="18" charset="0"/>
              </a:rPr>
              <a:t>Вопросы </a:t>
            </a:r>
            <a:r>
              <a:rPr lang="ru-RU" sz="1400" b="1" dirty="0">
                <a:latin typeface="Times New Roman" panose="02020603050405020304" pitchFamily="18" charset="0"/>
                <a:ea typeface="Times New Roman" panose="02020603050405020304" pitchFamily="18" charset="0"/>
              </a:rPr>
              <a:t>к кейсу:</a:t>
            </a:r>
            <a:endParaRPr lang="ru-RU" sz="14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1500"/>
              </a:spcAft>
              <a:buFont typeface="+mj-lt"/>
              <a:buAutoNum type="arabicPeriod"/>
            </a:pPr>
            <a:r>
              <a:rPr lang="ru-RU" sz="1400" dirty="0">
                <a:latin typeface="Times New Roman" panose="02020603050405020304" pitchFamily="18" charset="0"/>
                <a:ea typeface="Times New Roman" panose="02020603050405020304" pitchFamily="18" charset="0"/>
              </a:rPr>
              <a:t>Достаточно ли для вас этой информации, чтобы начать сотрудничество с данной компанией?</a:t>
            </a:r>
          </a:p>
          <a:p>
            <a:pPr marL="342900" lvl="0" indent="-342900" algn="just">
              <a:lnSpc>
                <a:spcPct val="115000"/>
              </a:lnSpc>
              <a:spcAft>
                <a:spcPts val="1500"/>
              </a:spcAft>
              <a:buFont typeface="+mj-lt"/>
              <a:buAutoNum type="arabicPeriod"/>
            </a:pPr>
            <a:r>
              <a:rPr lang="ru-RU" sz="1400" dirty="0">
                <a:latin typeface="Times New Roman" panose="02020603050405020304" pitchFamily="18" charset="0"/>
                <a:ea typeface="Times New Roman" panose="02020603050405020304" pitchFamily="18" charset="0"/>
              </a:rPr>
              <a:t>В чем выгода или опасность сотрудничества?</a:t>
            </a:r>
          </a:p>
          <a:p>
            <a:endParaRPr lang="ru-RU" dirty="0"/>
          </a:p>
        </p:txBody>
      </p:sp>
      <p:sp>
        <p:nvSpPr>
          <p:cNvPr id="2" name="Номер слайда 1"/>
          <p:cNvSpPr>
            <a:spLocks noGrp="1"/>
          </p:cNvSpPr>
          <p:nvPr>
            <p:ph type="sldNum" sz="quarter" idx="33"/>
          </p:nvPr>
        </p:nvSpPr>
        <p:spPr/>
        <p:txBody>
          <a:bodyPr/>
          <a:lstStyle/>
          <a:p>
            <a:pPr rtl="0"/>
            <a:fld id="{19B51A1E-902D-48AF-9020-955120F399B6}" type="slidenum">
              <a:rPr lang="ru-RU" noProof="0" smtClean="0"/>
              <a:pPr rtl="0"/>
              <a:t>10</a:t>
            </a:fld>
            <a:endParaRPr lang="ru-RU" noProof="0" dirty="0"/>
          </a:p>
        </p:txBody>
      </p:sp>
    </p:spTree>
    <p:extLst>
      <p:ext uri="{BB962C8B-B14F-4D97-AF65-F5344CB8AC3E}">
        <p14:creationId xmlns:p14="http://schemas.microsoft.com/office/powerpoint/2010/main" val="303960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lvl="0"/>
            <a:r>
              <a:rPr lang="ru-RU" b="1" dirty="0" smtClean="0">
                <a:latin typeface="Times New Roman" panose="02020603050405020304" pitchFamily="18" charset="0"/>
                <a:ea typeface="Times New Roman" panose="02020603050405020304" pitchFamily="18" charset="0"/>
              </a:rPr>
              <a:t>Кейс № 4. Махинации </a:t>
            </a:r>
            <a:r>
              <a:rPr lang="ru-RU" b="1" dirty="0">
                <a:latin typeface="Times New Roman" panose="02020603050405020304" pitchFamily="18" charset="0"/>
                <a:ea typeface="Times New Roman" panose="02020603050405020304" pitchFamily="18" charset="0"/>
              </a:rPr>
              <a:t>с </a:t>
            </a:r>
            <a:r>
              <a:rPr lang="ru-RU" b="1" dirty="0" smtClean="0">
                <a:latin typeface="Times New Roman" panose="02020603050405020304" pitchFamily="18" charset="0"/>
                <a:ea typeface="Times New Roman" panose="02020603050405020304" pitchFamily="18" charset="0"/>
              </a:rPr>
              <a:t>интернет-покупками</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endParaRPr lang="ru-RU" dirty="0"/>
          </a:p>
        </p:txBody>
      </p:sp>
      <p:sp>
        <p:nvSpPr>
          <p:cNvPr id="6" name="Текст 5"/>
          <p:cNvSpPr>
            <a:spLocks noGrp="1"/>
          </p:cNvSpPr>
          <p:nvPr>
            <p:ph type="body" sz="quarter" idx="32"/>
          </p:nvPr>
        </p:nvSpPr>
        <p:spPr>
          <a:xfrm>
            <a:off x="431800" y="1008000"/>
            <a:ext cx="11122891" cy="360000"/>
          </a:xfrm>
        </p:spPr>
        <p:txBody>
          <a:bodyPr/>
          <a:lstStyle/>
          <a:p>
            <a:pPr algn="just">
              <a:spcAft>
                <a:spcPts val="0"/>
              </a:spcAft>
            </a:pPr>
            <a:r>
              <a:rPr lang="ru-RU" sz="2000" b="1" dirty="0" smtClean="0">
                <a:latin typeface="Times New Roman" panose="02020603050405020304" pitchFamily="18" charset="0"/>
                <a:ea typeface="Times New Roman" panose="02020603050405020304" pitchFamily="18" charset="0"/>
              </a:rPr>
              <a:t>Текст </a:t>
            </a:r>
            <a:r>
              <a:rPr lang="ru-RU" sz="2000" b="1" dirty="0">
                <a:latin typeface="Times New Roman" panose="02020603050405020304" pitchFamily="18" charset="0"/>
                <a:ea typeface="Times New Roman" panose="02020603050405020304" pitchFamily="18" charset="0"/>
              </a:rPr>
              <a:t>кейса:</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i="1" dirty="0">
                <a:latin typeface="Times New Roman" panose="02020603050405020304" pitchFamily="18" charset="0"/>
                <a:ea typeface="Times New Roman" panose="02020603050405020304" pitchFamily="18" charset="0"/>
              </a:rPr>
              <a:t>Скоро день рождение у вашей мама, и вы с братом решили подарить ей </a:t>
            </a:r>
            <a:r>
              <a:rPr lang="ru-RU" sz="2000" i="1" dirty="0" err="1">
                <a:latin typeface="Times New Roman" panose="02020603050405020304" pitchFamily="18" charset="0"/>
                <a:ea typeface="Times New Roman" panose="02020603050405020304" pitchFamily="18" charset="0"/>
              </a:rPr>
              <a:t>кофемашину</a:t>
            </a:r>
            <a:r>
              <a:rPr lang="ru-RU" sz="2000" i="1" dirty="0">
                <a:latin typeface="Times New Roman" panose="02020603050405020304" pitchFamily="18" charset="0"/>
                <a:ea typeface="Times New Roman" panose="02020603050405020304" pitchFamily="18" charset="0"/>
              </a:rPr>
              <a:t>. Но для начала решили изучить различные предложения в интернет-магазинах. Для этого вы зашли на Яндекс </a:t>
            </a:r>
            <a:r>
              <a:rPr lang="ru-RU" sz="2000" i="1" dirty="0" err="1">
                <a:latin typeface="Times New Roman" panose="02020603050405020304" pitchFamily="18" charset="0"/>
                <a:ea typeface="Times New Roman" panose="02020603050405020304" pitchFamily="18" charset="0"/>
              </a:rPr>
              <a:t>Маркет</a:t>
            </a:r>
            <a:r>
              <a:rPr lang="ru-RU" sz="2000" i="1" dirty="0">
                <a:latin typeface="Times New Roman" panose="02020603050405020304" pitchFamily="18" charset="0"/>
                <a:ea typeface="Times New Roman" panose="02020603050405020304" pitchFamily="18" charset="0"/>
              </a:rPr>
              <a:t> и выбрали интернет-магазин </a:t>
            </a:r>
            <a:r>
              <a:rPr lang="ru-RU" sz="2000" i="1" dirty="0" err="1">
                <a:latin typeface="Times New Roman" panose="02020603050405020304" pitchFamily="18" charset="0"/>
                <a:ea typeface="Times New Roman" panose="02020603050405020304" pitchFamily="18" charset="0"/>
              </a:rPr>
              <a:t>Техника.ру</a:t>
            </a:r>
            <a:r>
              <a:rPr lang="ru-RU" sz="2000" i="1" dirty="0">
                <a:latin typeface="Times New Roman" panose="02020603050405020304" pitchFamily="18" charset="0"/>
                <a:ea typeface="Times New Roman" panose="02020603050405020304" pitchFamily="18" charset="0"/>
              </a:rPr>
              <a:t> (цена на данном сайте была ниже, чем у других конкурентов). У вас с братом завязался спор – он утверждал, то покупать в интернет-магазине небезопасно.</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i="1" dirty="0">
                <a:latin typeface="Times New Roman" panose="02020603050405020304" pitchFamily="18" charset="0"/>
                <a:ea typeface="Times New Roman" panose="02020603050405020304" pitchFamily="18" charset="0"/>
              </a:rPr>
              <a:t>- Не переживай (ответили Вы), я познакомился с отзывами магазина, на сайте есть вся необходимая контактная информация, реквизиты. А главное, можно выбрать способ оплаты – онлайн-оплата или оплата при получении. </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i="1" dirty="0">
                <a:latin typeface="Times New Roman" panose="02020603050405020304" pitchFamily="18" charset="0"/>
                <a:ea typeface="Times New Roman" panose="02020603050405020304" pitchFamily="18" charset="0"/>
              </a:rPr>
              <a:t>Брат пытался отговорить Вас от покупки, но в итоге Вы все-таки сошлись на мнении, что финансовая выгода важнее и сделали заказ по интернету. </a:t>
            </a:r>
            <a:endParaRPr lang="ru-RU" sz="2000" dirty="0">
              <a:latin typeface="Times New Roman" panose="02020603050405020304" pitchFamily="18" charset="0"/>
              <a:ea typeface="Times New Roman" panose="02020603050405020304" pitchFamily="18" charset="0"/>
            </a:endParaRPr>
          </a:p>
          <a:p>
            <a:pPr algn="just">
              <a:spcAft>
                <a:spcPts val="0"/>
              </a:spcAft>
            </a:pPr>
            <a:r>
              <a:rPr lang="ru-RU" sz="2000" dirty="0">
                <a:latin typeface="Times New Roman" panose="02020603050405020304" pitchFamily="18" charset="0"/>
                <a:ea typeface="Times New Roman" panose="02020603050405020304" pitchFamily="18" charset="0"/>
              </a:rPr>
              <a:t> </a:t>
            </a:r>
          </a:p>
          <a:p>
            <a:pPr algn="just">
              <a:spcAft>
                <a:spcPts val="0"/>
              </a:spcAft>
            </a:pPr>
            <a:r>
              <a:rPr lang="ru-RU" sz="2000" b="1" dirty="0">
                <a:latin typeface="Times New Roman" panose="02020603050405020304" pitchFamily="18" charset="0"/>
                <a:ea typeface="Times New Roman" panose="02020603050405020304" pitchFamily="18" charset="0"/>
              </a:rPr>
              <a:t>Вопросы к кейсу:</a:t>
            </a:r>
            <a:endParaRPr lang="ru-RU"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2000" dirty="0">
                <a:latin typeface="Times New Roman" panose="02020603050405020304" pitchFamily="18" charset="0"/>
                <a:ea typeface="Times New Roman" panose="02020603050405020304" pitchFamily="18" charset="0"/>
              </a:rPr>
              <a:t>Есть ли опасность в данной ситуации? </a:t>
            </a:r>
            <a:endParaRPr lang="ru-RU" sz="2000" dirty="0" smtClean="0">
              <a:latin typeface="Times New Roman" panose="02020603050405020304" pitchFamily="18" charset="0"/>
              <a:ea typeface="Times New Roman" panose="02020603050405020304" pitchFamily="18" charset="0"/>
            </a:endParaRPr>
          </a:p>
          <a:p>
            <a:r>
              <a:rPr lang="ru-RU" sz="2000" dirty="0" smtClean="0">
                <a:latin typeface="Times New Roman" panose="02020603050405020304" pitchFamily="18" charset="0"/>
                <a:ea typeface="Times New Roman" panose="02020603050405020304" pitchFamily="18" charset="0"/>
              </a:rPr>
              <a:t>2. На </a:t>
            </a:r>
            <a:r>
              <a:rPr lang="ru-RU" sz="2000" dirty="0">
                <a:latin typeface="Times New Roman" panose="02020603050405020304" pitchFamily="18" charset="0"/>
                <a:ea typeface="Times New Roman" panose="02020603050405020304" pitchFamily="18" charset="0"/>
              </a:rPr>
              <a:t>что нужно обращать внимание, совершая интернет-покупки? </a:t>
            </a:r>
            <a:endParaRPr lang="ru-RU" sz="2000" dirty="0"/>
          </a:p>
        </p:txBody>
      </p:sp>
    </p:spTree>
    <p:extLst>
      <p:ext uri="{BB962C8B-B14F-4D97-AF65-F5344CB8AC3E}">
        <p14:creationId xmlns:p14="http://schemas.microsoft.com/office/powerpoint/2010/main" val="147189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23FB4D5-DA14-4F29-9320-2DE0A6B571B9}"/>
              </a:ext>
            </a:extLst>
          </p:cNvPr>
          <p:cNvSpPr>
            <a:spLocks noGrp="1"/>
          </p:cNvSpPr>
          <p:nvPr>
            <p:ph type="title"/>
          </p:nvPr>
        </p:nvSpPr>
        <p:spPr/>
        <p:txBody>
          <a:bodyPr rtlCol="0"/>
          <a:lstStyle/>
          <a:p>
            <a:pPr rtl="0"/>
            <a:r>
              <a:rPr lang="ru-RU" b="1" dirty="0" smtClean="0">
                <a:latin typeface="Times New Roman" panose="02020603050405020304" pitchFamily="18" charset="0"/>
                <a:cs typeface="Times New Roman" panose="02020603050405020304" pitchFamily="18" charset="0"/>
              </a:rPr>
              <a:t>Подведение итогов игры. Головоломки</a:t>
            </a:r>
            <a:endParaRPr lang="ru-RU" b="1"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sz="half" idx="1"/>
          </p:nvPr>
        </p:nvSpPr>
        <p:spPr>
          <a:xfrm>
            <a:off x="0" y="1511566"/>
            <a:ext cx="5577429" cy="4680434"/>
          </a:xfrm>
        </p:spPr>
        <p:txBody>
          <a:bodyPr/>
          <a:lstStyle/>
          <a:p>
            <a:pPr marL="0" indent="0" algn="ctr">
              <a:buNone/>
            </a:pPr>
            <a:r>
              <a:rPr lang="ru-RU" sz="2800" b="1" dirty="0" smtClean="0">
                <a:latin typeface="Times New Roman" panose="02020603050405020304" pitchFamily="18" charset="0"/>
                <a:cs typeface="Times New Roman" panose="02020603050405020304" pitchFamily="18" charset="0"/>
              </a:rPr>
              <a:t>Пример № 1. </a:t>
            </a:r>
            <a:r>
              <a:rPr lang="ru-RU" sz="2800" i="1" dirty="0">
                <a:latin typeface="Times New Roman" panose="02020603050405020304" pitchFamily="18" charset="0"/>
                <a:cs typeface="Times New Roman" panose="02020603050405020304" pitchFamily="18" charset="0"/>
              </a:rPr>
              <a:t>Вместо смайликов следует восстановить гласные буквы</a:t>
            </a:r>
            <a:endParaRPr lang="ru-RU" sz="2800" dirty="0">
              <a:latin typeface="Times New Roman" panose="02020603050405020304" pitchFamily="18" charset="0"/>
              <a:cs typeface="Times New Roman" panose="02020603050405020304" pitchFamily="18" charset="0"/>
            </a:endParaRPr>
          </a:p>
          <a:p>
            <a:pPr marL="0" indent="0" algn="ctr">
              <a:buNone/>
            </a:pPr>
            <a:r>
              <a:rPr lang="ru-RU" sz="2800" dirty="0" smtClean="0">
                <a:latin typeface="Times New Roman" panose="02020603050405020304" pitchFamily="18" charset="0"/>
                <a:cs typeface="Times New Roman" panose="02020603050405020304" pitchFamily="18" charset="0"/>
              </a:rPr>
              <a:t>ВФ</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Н</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НС</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ХН</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К</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З</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Н</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З</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ПЛ</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ШН</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СТЬ</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Д</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ТП</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П</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a:latin typeface="Times New Roman" panose="02020603050405020304" pitchFamily="18" charset="0"/>
                <a:cs typeface="Times New Roman" panose="02020603050405020304" pitchFamily="18" charset="0"/>
              </a:rPr>
              <a:t>Т</a:t>
            </a:r>
            <a:r>
              <a:rPr lang="ru-RU" sz="2800" dirty="0">
                <a:latin typeface="Times New Roman" panose="02020603050405020304" pitchFamily="18" charset="0"/>
                <a:cs typeface="Times New Roman" panose="02020603050405020304" pitchFamily="18" charset="0"/>
                <a:sym typeface="Wingdings" panose="05000000000000000000" pitchFamily="2" charset="2"/>
              </a:rPr>
              <a:t></a:t>
            </a:r>
            <a:r>
              <a:rPr lang="ru-RU" sz="2800" dirty="0" smtClean="0">
                <a:latin typeface="Times New Roman" panose="02020603050405020304" pitchFamily="18" charset="0"/>
                <a:cs typeface="Times New Roman" panose="02020603050405020304" pitchFamily="18" charset="0"/>
              </a:rPr>
              <a:t>М</a:t>
            </a:r>
          </a:p>
          <a:p>
            <a:pPr marL="0" indent="0" algn="ctr">
              <a:buNone/>
            </a:pPr>
            <a:r>
              <a:rPr lang="ru-RU" sz="2800" b="1" dirty="0" smtClean="0">
                <a:solidFill>
                  <a:srgbClr val="C00000"/>
                </a:solidFill>
                <a:latin typeface="Times New Roman" panose="02020603050405020304" pitchFamily="18" charset="0"/>
                <a:cs typeface="Times New Roman" panose="02020603050405020304" pitchFamily="18" charset="0"/>
              </a:rPr>
              <a:t>Решение:</a:t>
            </a:r>
            <a:endParaRPr lang="ru-RU" sz="28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ru-RU" sz="2800" dirty="0">
                <a:latin typeface="Times New Roman" panose="02020603050405020304" pitchFamily="18" charset="0"/>
                <a:cs typeface="Times New Roman" panose="02020603050405020304" pitchFamily="18" charset="0"/>
              </a:rPr>
              <a:t>В финансах наказание за оплошностью идёт по пятам. </a:t>
            </a: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2800" dirty="0" smtClean="0">
                <a:latin typeface="Times New Roman" panose="02020603050405020304" pitchFamily="18" charset="0"/>
                <a:cs typeface="Times New Roman" panose="02020603050405020304" pitchFamily="18" charset="0"/>
              </a:rPr>
              <a:t>Роберт </a:t>
            </a:r>
            <a:r>
              <a:rPr lang="ru-RU" sz="2800" dirty="0">
                <a:latin typeface="Times New Roman" panose="02020603050405020304" pitchFamily="18" charset="0"/>
                <a:cs typeface="Times New Roman" panose="02020603050405020304" pitchFamily="18" charset="0"/>
              </a:rPr>
              <a:t>Ли </a:t>
            </a:r>
            <a:r>
              <a:rPr lang="ru-RU" sz="2800" dirty="0" err="1">
                <a:latin typeface="Times New Roman" panose="02020603050405020304" pitchFamily="18" charset="0"/>
                <a:cs typeface="Times New Roman" panose="02020603050405020304" pitchFamily="18" charset="0"/>
              </a:rPr>
              <a:t>Фрост</a:t>
            </a:r>
            <a:endParaRPr lang="ru-RU" sz="2800" dirty="0">
              <a:latin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sp>
        <p:nvSpPr>
          <p:cNvPr id="9" name="Номер слайда 8">
            <a:extLst>
              <a:ext uri="{FF2B5EF4-FFF2-40B4-BE49-F238E27FC236}">
                <a16:creationId xmlns:a16="http://schemas.microsoft.com/office/drawing/2014/main" xmlns="" id="{00A34EBD-7DEA-4599-A81B-0A363A0E17FC}"/>
              </a:ext>
            </a:extLst>
          </p:cNvPr>
          <p:cNvSpPr>
            <a:spLocks noGrp="1"/>
          </p:cNvSpPr>
          <p:nvPr>
            <p:ph type="sldNum" sz="quarter" idx="33"/>
          </p:nvPr>
        </p:nvSpPr>
        <p:spPr/>
        <p:txBody>
          <a:bodyPr rtlCol="0"/>
          <a:lstStyle/>
          <a:p>
            <a:pPr rtl="0"/>
            <a:fld id="{19B51A1E-902D-48AF-9020-955120F399B6}" type="slidenum">
              <a:rPr lang="ru-RU" smtClean="0"/>
              <a:pPr rtl="0"/>
              <a:t>12</a:t>
            </a:fld>
            <a:endParaRPr lang="ru-RU" dirty="0"/>
          </a:p>
        </p:txBody>
      </p:sp>
      <p:sp>
        <p:nvSpPr>
          <p:cNvPr id="11" name="Скругленный прямоугольник 10"/>
          <p:cNvSpPr/>
          <p:nvPr/>
        </p:nvSpPr>
        <p:spPr>
          <a:xfrm>
            <a:off x="5577429" y="864000"/>
            <a:ext cx="6150227" cy="58134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ru-RU" sz="2800" b="1" dirty="0" smtClean="0">
              <a:latin typeface="Times New Roman" panose="02020603050405020304" pitchFamily="18" charset="0"/>
              <a:cs typeface="Times New Roman" panose="02020603050405020304" pitchFamily="18" charset="0"/>
            </a:endParaRPr>
          </a:p>
          <a:p>
            <a:pPr algn="ctr"/>
            <a:endParaRPr lang="ru-RU" sz="2800" b="1" dirty="0">
              <a:latin typeface="Times New Roman" panose="02020603050405020304" pitchFamily="18" charset="0"/>
              <a:cs typeface="Times New Roman" panose="02020603050405020304" pitchFamily="18" charset="0"/>
            </a:endParaRPr>
          </a:p>
          <a:p>
            <a:pPr algn="ctr"/>
            <a:r>
              <a:rPr lang="ru-RU" sz="2800" b="1" dirty="0" smtClean="0">
                <a:latin typeface="Times New Roman" panose="02020603050405020304" pitchFamily="18" charset="0"/>
                <a:cs typeface="Times New Roman" panose="02020603050405020304" pitchFamily="18" charset="0"/>
              </a:rPr>
              <a:t>Пример № 2. </a:t>
            </a:r>
            <a:r>
              <a:rPr lang="ru-RU" sz="2800" i="1" dirty="0">
                <a:latin typeface="Times New Roman" panose="02020603050405020304" pitchFamily="18" charset="0"/>
                <a:cs typeface="Times New Roman" panose="02020603050405020304" pitchFamily="18" charset="0"/>
              </a:rPr>
              <a:t>Каждый шахматист знает, как ходит конь</a:t>
            </a:r>
            <a:r>
              <a:rPr lang="ru-RU" sz="2800" i="1" dirty="0" smtClean="0">
                <a:latin typeface="Times New Roman" panose="02020603050405020304" pitchFamily="18" charset="0"/>
                <a:cs typeface="Times New Roman" panose="02020603050405020304" pitchFamily="18" charset="0"/>
              </a:rPr>
              <a:t>!</a:t>
            </a:r>
          </a:p>
          <a:p>
            <a:pPr algn="ctr"/>
            <a:endParaRPr lang="ru-RU" sz="2800" i="1" dirty="0">
              <a:latin typeface="Times New Roman" panose="02020603050405020304" pitchFamily="18" charset="0"/>
              <a:cs typeface="Times New Roman" panose="02020603050405020304" pitchFamily="18" charset="0"/>
            </a:endParaRPr>
          </a:p>
          <a:p>
            <a:pPr algn="ctr"/>
            <a:endParaRPr lang="ru-RU" sz="2800" i="1" dirty="0" smtClean="0">
              <a:latin typeface="Times New Roman" panose="02020603050405020304" pitchFamily="18" charset="0"/>
              <a:cs typeface="Times New Roman" panose="02020603050405020304" pitchFamily="18" charset="0"/>
            </a:endParaRPr>
          </a:p>
          <a:p>
            <a:pPr algn="ctr"/>
            <a:endParaRPr lang="ru-RU" sz="2800" i="1" dirty="0" smtClean="0">
              <a:latin typeface="Times New Roman" panose="02020603050405020304" pitchFamily="18" charset="0"/>
              <a:cs typeface="Times New Roman" panose="02020603050405020304" pitchFamily="18" charset="0"/>
            </a:endParaRPr>
          </a:p>
          <a:p>
            <a:pPr algn="ctr"/>
            <a:endParaRPr lang="ru-RU" sz="2800" i="1" dirty="0" smtClean="0">
              <a:latin typeface="Times New Roman" panose="02020603050405020304" pitchFamily="18" charset="0"/>
              <a:cs typeface="Times New Roman" panose="02020603050405020304" pitchFamily="18" charset="0"/>
            </a:endParaRPr>
          </a:p>
          <a:p>
            <a:pPr algn="ctr"/>
            <a:endParaRPr lang="ru-RU" sz="2800" i="1" dirty="0" smtClean="0">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Решение:</a:t>
            </a:r>
          </a:p>
          <a:p>
            <a:pPr algn="ctr"/>
            <a:r>
              <a:rPr lang="ru-RU" sz="2800" dirty="0">
                <a:latin typeface="Times New Roman" panose="02020603050405020304" pitchFamily="18" charset="0"/>
                <a:cs typeface="Times New Roman" panose="02020603050405020304" pitchFamily="18" charset="0"/>
              </a:rPr>
              <a:t>Каждый мошенник рассчитывает на плохую память того, кто должен быть обманут. </a:t>
            </a:r>
            <a:r>
              <a:rPr lang="ru-RU" sz="2800" dirty="0" err="1">
                <a:latin typeface="Times New Roman" panose="02020603050405020304" pitchFamily="18" charset="0"/>
                <a:cs typeface="Times New Roman" panose="02020603050405020304" pitchFamily="18" charset="0"/>
              </a:rPr>
              <a:t>Ю.Фучик</a:t>
            </a:r>
            <a:r>
              <a:rPr lang="ru-RU" sz="2800" dirty="0">
                <a:latin typeface="Times New Roman" panose="02020603050405020304" pitchFamily="18" charset="0"/>
                <a:cs typeface="Times New Roman" panose="02020603050405020304" pitchFamily="18" charset="0"/>
              </a:rPr>
              <a:t> </a:t>
            </a:r>
          </a:p>
          <a:p>
            <a:pPr algn="ctr"/>
            <a:endParaRPr lang="ru-RU" sz="2800" b="1" dirty="0">
              <a:solidFill>
                <a:srgbClr val="C00000"/>
              </a:solidFill>
              <a:latin typeface="Times New Roman" panose="02020603050405020304" pitchFamily="18" charset="0"/>
              <a:cs typeface="Times New Roman" panose="02020603050405020304" pitchFamily="18" charset="0"/>
            </a:endParaRPr>
          </a:p>
          <a:p>
            <a:pPr algn="ctr"/>
            <a:endParaRPr lang="ru-RU" dirty="0"/>
          </a:p>
        </p:txBody>
      </p:sp>
      <p:graphicFrame>
        <p:nvGraphicFramePr>
          <p:cNvPr id="14" name="Таблица 13"/>
          <p:cNvGraphicFramePr>
            <a:graphicFrameLocks noGrp="1"/>
          </p:cNvGraphicFramePr>
          <p:nvPr>
            <p:extLst>
              <p:ext uri="{D42A27DB-BD31-4B8C-83A1-F6EECF244321}">
                <p14:modId xmlns:p14="http://schemas.microsoft.com/office/powerpoint/2010/main" val="2042636903"/>
              </p:ext>
            </p:extLst>
          </p:nvPr>
        </p:nvGraphicFramePr>
        <p:xfrm>
          <a:off x="5615449" y="2637166"/>
          <a:ext cx="5891530" cy="1929765"/>
        </p:xfrm>
        <a:graphic>
          <a:graphicData uri="http://schemas.openxmlformats.org/drawingml/2006/table">
            <a:tbl>
              <a:tblPr firstRow="1" firstCol="1" bandRow="1"/>
              <a:tblGrid>
                <a:gridCol w="1446530">
                  <a:extLst>
                    <a:ext uri="{9D8B030D-6E8A-4147-A177-3AD203B41FA5}">
                      <a16:colId xmlns:a16="http://schemas.microsoft.com/office/drawing/2014/main" xmlns="" val="2455441677"/>
                    </a:ext>
                  </a:extLst>
                </a:gridCol>
                <a:gridCol w="1551940">
                  <a:extLst>
                    <a:ext uri="{9D8B030D-6E8A-4147-A177-3AD203B41FA5}">
                      <a16:colId xmlns:a16="http://schemas.microsoft.com/office/drawing/2014/main" xmlns="" val="1168196563"/>
                    </a:ext>
                  </a:extLst>
                </a:gridCol>
                <a:gridCol w="1446530">
                  <a:extLst>
                    <a:ext uri="{9D8B030D-6E8A-4147-A177-3AD203B41FA5}">
                      <a16:colId xmlns:a16="http://schemas.microsoft.com/office/drawing/2014/main" xmlns="" val="4182411327"/>
                    </a:ext>
                  </a:extLst>
                </a:gridCol>
                <a:gridCol w="1446530">
                  <a:extLst>
                    <a:ext uri="{9D8B030D-6E8A-4147-A177-3AD203B41FA5}">
                      <a16:colId xmlns:a16="http://schemas.microsoft.com/office/drawing/2014/main" xmlns="" val="4127419676"/>
                    </a:ext>
                  </a:extLst>
                </a:gridCol>
              </a:tblGrid>
              <a:tr h="643255">
                <a:tc>
                  <a:txBody>
                    <a:bodyPr/>
                    <a:lstStyle/>
                    <a:p>
                      <a:pPr algn="ctr">
                        <a:lnSpc>
                          <a:spcPct val="115000"/>
                        </a:lnSpc>
                        <a:spcAft>
                          <a:spcPts val="23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должен</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память</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каждый</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на</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576693"/>
                  </a:ext>
                </a:extLst>
              </a:tr>
              <a:tr h="643255">
                <a:tc>
                  <a:txBody>
                    <a:bodyPr/>
                    <a:lstStyle/>
                    <a:p>
                      <a:pPr algn="ctr">
                        <a:lnSpc>
                          <a:spcPct val="115000"/>
                        </a:lnSpc>
                        <a:spcAft>
                          <a:spcPts val="230"/>
                        </a:spcAft>
                      </a:pP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рассчитывает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быть</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того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1232496"/>
                  </a:ext>
                </a:extLst>
              </a:tr>
              <a:tr h="643255">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обманут</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кто</a:t>
                      </a: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плохую</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мошенник</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5802250"/>
                  </a:ext>
                </a:extLst>
              </a:tr>
            </a:tbl>
          </a:graphicData>
        </a:graphic>
      </p:graphicFrame>
      <p:pic>
        <p:nvPicPr>
          <p:cNvPr id="2051" name="Рисунок 0" descr="3789892.e9f58ac6.1200x1200o.20c632c8755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11" y="3306773"/>
            <a:ext cx="59055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0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299888" y="525742"/>
            <a:ext cx="5472112" cy="432000"/>
          </a:xfrm>
        </p:spPr>
        <p:txBody>
          <a:bodyPr/>
          <a:lstStyle/>
          <a:p>
            <a:pPr algn="ctr"/>
            <a:r>
              <a:rPr lang="ru-RU" sz="2800" b="1" dirty="0" smtClean="0">
                <a:latin typeface="Times New Roman" panose="02020603050405020304" pitchFamily="18" charset="0"/>
                <a:cs typeface="Times New Roman" panose="02020603050405020304" pitchFamily="18" charset="0"/>
              </a:rPr>
              <a:t>Пример № 4. </a:t>
            </a:r>
            <a:r>
              <a:rPr lang="ru-RU" sz="2800" i="1" dirty="0" smtClean="0">
                <a:latin typeface="Times New Roman" panose="02020603050405020304" pitchFamily="18" charset="0"/>
                <a:ea typeface="Calibri" panose="020F0502020204030204" pitchFamily="34" charset="0"/>
              </a:rPr>
              <a:t>Следует </a:t>
            </a:r>
            <a:r>
              <a:rPr lang="ru-RU" sz="2800" i="1" dirty="0">
                <a:latin typeface="Times New Roman" panose="02020603050405020304" pitchFamily="18" charset="0"/>
                <a:ea typeface="Calibri" panose="020F0502020204030204" pitchFamily="34" charset="0"/>
              </a:rPr>
              <a:t>читать только каждую 2 </a:t>
            </a:r>
            <a:r>
              <a:rPr lang="ru-RU" sz="2800" i="1" dirty="0" smtClean="0">
                <a:latin typeface="Times New Roman" panose="02020603050405020304" pitchFamily="18" charset="0"/>
                <a:ea typeface="Calibri" panose="020F0502020204030204" pitchFamily="34" charset="0"/>
              </a:rPr>
              <a:t>букву</a:t>
            </a:r>
            <a:r>
              <a:rPr lang="ru-RU" sz="2800" dirty="0">
                <a:latin typeface="Times New Roman" panose="02020603050405020304" pitchFamily="18" charset="0"/>
                <a:ea typeface="Times New Roman" panose="02020603050405020304" pitchFamily="18" charset="0"/>
              </a:rPr>
              <a:t/>
            </a:r>
            <a:br>
              <a:rPr lang="ru-RU" sz="2800" dirty="0">
                <a:latin typeface="Times New Roman" panose="02020603050405020304" pitchFamily="18" charset="0"/>
                <a:ea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quarter" idx="32"/>
          </p:nvPr>
        </p:nvSpPr>
        <p:spPr>
          <a:xfrm>
            <a:off x="771680" y="957742"/>
            <a:ext cx="4688840" cy="360000"/>
          </a:xfrm>
        </p:spPr>
        <p:txBody>
          <a:bodyPr/>
          <a:lstStyle/>
          <a:p>
            <a:pPr algn="ctr"/>
            <a:r>
              <a:rPr lang="ru-RU" sz="2800" b="1" dirty="0" smtClean="0">
                <a:latin typeface="Times New Roman" panose="02020603050405020304" pitchFamily="18" charset="0"/>
                <a:cs typeface="Times New Roman" panose="02020603050405020304" pitchFamily="18" charset="0"/>
              </a:rPr>
              <a:t>Пример № 3 </a:t>
            </a:r>
            <a:endParaRPr lang="ru-RU" sz="2800" b="1" dirty="0">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half" idx="1"/>
            <p:extLst>
              <p:ext uri="{D42A27DB-BD31-4B8C-83A1-F6EECF244321}">
                <p14:modId xmlns:p14="http://schemas.microsoft.com/office/powerpoint/2010/main" val="1749239655"/>
              </p:ext>
            </p:extLst>
          </p:nvPr>
        </p:nvGraphicFramePr>
        <p:xfrm>
          <a:off x="157975" y="1452301"/>
          <a:ext cx="5916251" cy="1369275"/>
        </p:xfrm>
        <a:graphic>
          <a:graphicData uri="http://schemas.openxmlformats.org/drawingml/2006/table">
            <a:tbl>
              <a:tblPr firstRow="1" firstCol="1" bandRow="1"/>
              <a:tblGrid>
                <a:gridCol w="537841">
                  <a:extLst>
                    <a:ext uri="{9D8B030D-6E8A-4147-A177-3AD203B41FA5}">
                      <a16:colId xmlns:a16="http://schemas.microsoft.com/office/drawing/2014/main" xmlns="" val="2005396695"/>
                    </a:ext>
                  </a:extLst>
                </a:gridCol>
                <a:gridCol w="537841">
                  <a:extLst>
                    <a:ext uri="{9D8B030D-6E8A-4147-A177-3AD203B41FA5}">
                      <a16:colId xmlns:a16="http://schemas.microsoft.com/office/drawing/2014/main" xmlns="" val="3157741022"/>
                    </a:ext>
                  </a:extLst>
                </a:gridCol>
                <a:gridCol w="537841">
                  <a:extLst>
                    <a:ext uri="{9D8B030D-6E8A-4147-A177-3AD203B41FA5}">
                      <a16:colId xmlns:a16="http://schemas.microsoft.com/office/drawing/2014/main" xmlns="" val="2796572907"/>
                    </a:ext>
                  </a:extLst>
                </a:gridCol>
                <a:gridCol w="537841">
                  <a:extLst>
                    <a:ext uri="{9D8B030D-6E8A-4147-A177-3AD203B41FA5}">
                      <a16:colId xmlns:a16="http://schemas.microsoft.com/office/drawing/2014/main" xmlns="" val="3527608042"/>
                    </a:ext>
                  </a:extLst>
                </a:gridCol>
                <a:gridCol w="537841">
                  <a:extLst>
                    <a:ext uri="{9D8B030D-6E8A-4147-A177-3AD203B41FA5}">
                      <a16:colId xmlns:a16="http://schemas.microsoft.com/office/drawing/2014/main" xmlns="" val="2680423858"/>
                    </a:ext>
                  </a:extLst>
                </a:gridCol>
                <a:gridCol w="537841">
                  <a:extLst>
                    <a:ext uri="{9D8B030D-6E8A-4147-A177-3AD203B41FA5}">
                      <a16:colId xmlns:a16="http://schemas.microsoft.com/office/drawing/2014/main" xmlns="" val="3471165347"/>
                    </a:ext>
                  </a:extLst>
                </a:gridCol>
                <a:gridCol w="537841">
                  <a:extLst>
                    <a:ext uri="{9D8B030D-6E8A-4147-A177-3AD203B41FA5}">
                      <a16:colId xmlns:a16="http://schemas.microsoft.com/office/drawing/2014/main" xmlns="" val="1222614153"/>
                    </a:ext>
                  </a:extLst>
                </a:gridCol>
                <a:gridCol w="537841">
                  <a:extLst>
                    <a:ext uri="{9D8B030D-6E8A-4147-A177-3AD203B41FA5}">
                      <a16:colId xmlns:a16="http://schemas.microsoft.com/office/drawing/2014/main" xmlns="" val="3025825569"/>
                    </a:ext>
                  </a:extLst>
                </a:gridCol>
                <a:gridCol w="537841">
                  <a:extLst>
                    <a:ext uri="{9D8B030D-6E8A-4147-A177-3AD203B41FA5}">
                      <a16:colId xmlns:a16="http://schemas.microsoft.com/office/drawing/2014/main" xmlns="" val="4126249629"/>
                    </a:ext>
                  </a:extLst>
                </a:gridCol>
                <a:gridCol w="537841">
                  <a:extLst>
                    <a:ext uri="{9D8B030D-6E8A-4147-A177-3AD203B41FA5}">
                      <a16:colId xmlns:a16="http://schemas.microsoft.com/office/drawing/2014/main" xmlns="" val="1200090541"/>
                    </a:ext>
                  </a:extLst>
                </a:gridCol>
                <a:gridCol w="537841">
                  <a:extLst>
                    <a:ext uri="{9D8B030D-6E8A-4147-A177-3AD203B41FA5}">
                      <a16:colId xmlns:a16="http://schemas.microsoft.com/office/drawing/2014/main" xmlns="" val="2626533846"/>
                    </a:ext>
                  </a:extLst>
                </a:gridCol>
              </a:tblGrid>
              <a:tr h="273855">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Ы</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Ь</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Н</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У</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9708782"/>
                  </a:ext>
                </a:extLst>
              </a:tr>
              <a:tr h="273855">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Ь</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С</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Я</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Х</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Р</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783809"/>
                  </a:ext>
                </a:extLst>
              </a:tr>
              <a:tr h="273855">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Х.</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Г</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У</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Р</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Д</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Ы</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6718126"/>
                  </a:ext>
                </a:extLst>
              </a:tr>
              <a:tr h="273855">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А</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Ч</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О</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Т</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Э</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М</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7916773"/>
                  </a:ext>
                </a:extLst>
              </a:tr>
              <a:tr h="273855">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П</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С</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Й</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И</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Ш</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Й</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Н</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Р</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a:effectLst/>
                          <a:latin typeface="Times New Roman" panose="02020603050405020304" pitchFamily="18" charset="0"/>
                          <a:ea typeface="Calibri" panose="020F0502020204030204" pitchFamily="34" charset="0"/>
                          <a:cs typeface="Times New Roman" panose="02020603050405020304" pitchFamily="18" charset="0"/>
                        </a:rPr>
                        <a:t>Е</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3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В</a:t>
                      </a:r>
                      <a:endParaRPr lang="ru-R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76" marR="52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4453150"/>
                  </a:ext>
                </a:extLst>
              </a:tr>
            </a:tbl>
          </a:graphicData>
        </a:graphic>
      </p:graphicFrame>
      <p:sp>
        <p:nvSpPr>
          <p:cNvPr id="9" name="Текст 8"/>
          <p:cNvSpPr>
            <a:spLocks noGrp="1"/>
          </p:cNvSpPr>
          <p:nvPr>
            <p:ph type="body" sz="quarter" idx="12"/>
          </p:nvPr>
        </p:nvSpPr>
        <p:spPr>
          <a:xfrm>
            <a:off x="6299888" y="957742"/>
            <a:ext cx="5472113" cy="5900258"/>
          </a:xfrm>
        </p:spPr>
        <p:txBody>
          <a:bodyPr/>
          <a:lstStyle/>
          <a:p>
            <a:pPr marL="0" indent="0" algn="ctr">
              <a:spcAft>
                <a:spcPts val="230"/>
              </a:spcAft>
              <a:buNone/>
            </a:pPr>
            <a:endParaRPr lang="ru-RU" sz="2800" dirty="0" smtClean="0">
              <a:latin typeface="Times New Roman" panose="02020603050405020304" pitchFamily="18" charset="0"/>
              <a:ea typeface="Calibri" panose="020F0502020204030204" pitchFamily="34" charset="0"/>
            </a:endParaRPr>
          </a:p>
          <a:p>
            <a:pPr marL="0" indent="0" algn="ctr">
              <a:spcAft>
                <a:spcPts val="230"/>
              </a:spcAft>
              <a:buNone/>
            </a:pPr>
            <a:r>
              <a:rPr lang="ru-RU" sz="2800" dirty="0" smtClean="0">
                <a:latin typeface="Times New Roman" panose="02020603050405020304" pitchFamily="18" charset="0"/>
                <a:ea typeface="Calibri" panose="020F0502020204030204" pitchFamily="34" charset="0"/>
              </a:rPr>
              <a:t>УДЮУЙМФАЯЙ</a:t>
            </a:r>
            <a:r>
              <a:rPr lang="ru-RU" sz="2800" dirty="0">
                <a:latin typeface="Times New Roman" panose="02020603050405020304" pitchFamily="18" charset="0"/>
                <a:ea typeface="Calibri" panose="020F0502020204030204" pitchFamily="34" charset="0"/>
              </a:rPr>
              <a:t>, ХПАРВЕЧЖОДУЕ КЧДЕММ ДВПКУЛЧАШДДЫЪВЫАРТКЩЬ ЖДИЕАНЛЬУГЮИ, ЯИ ФНЁЕ РЗКАЖБКЫЧВРАЩЙ ШДЛУИМЁАЦТГЬ, ЖКЭОЫГЯДЧА ЖУФЖУЕ ОВСЛТОБЖЮИУЛ ЛИЭХ</a:t>
            </a:r>
            <a:r>
              <a:rPr lang="ru-RU" sz="2800" dirty="0" smtClean="0">
                <a:latin typeface="Times New Roman" panose="02020603050405020304" pitchFamily="18" charset="0"/>
                <a:ea typeface="Calibri" panose="020F0502020204030204" pitchFamily="34" charset="0"/>
              </a:rPr>
              <a:t>.</a:t>
            </a:r>
          </a:p>
          <a:p>
            <a:pPr marL="0" indent="0" algn="ctr">
              <a:spcAft>
                <a:spcPts val="230"/>
              </a:spcAft>
              <a:buNone/>
            </a:pPr>
            <a:r>
              <a:rPr lang="ru-RU" sz="2800" b="1" dirty="0" smtClean="0">
                <a:solidFill>
                  <a:srgbClr val="C00000"/>
                </a:solidFill>
                <a:latin typeface="Times New Roman" panose="02020603050405020304" pitchFamily="18" charset="0"/>
                <a:ea typeface="Times New Roman" panose="02020603050405020304" pitchFamily="18" charset="0"/>
              </a:rPr>
              <a:t>Решение:</a:t>
            </a:r>
            <a:endParaRPr lang="ru-RU" sz="2800" b="1" dirty="0">
              <a:solidFill>
                <a:srgbClr val="C00000"/>
              </a:solidFill>
              <a:latin typeface="Times New Roman" panose="02020603050405020304" pitchFamily="18" charset="0"/>
              <a:ea typeface="Times New Roman" panose="02020603050405020304" pitchFamily="18" charset="0"/>
            </a:endParaRPr>
          </a:p>
          <a:p>
            <a:pPr marL="0" indent="0" algn="ctr">
              <a:buNone/>
            </a:pPr>
            <a:r>
              <a:rPr lang="ru-RU" sz="2800" dirty="0">
                <a:latin typeface="Times New Roman" panose="02020603050405020304" pitchFamily="18" charset="0"/>
                <a:ea typeface="Calibri" panose="020F0502020204030204" pitchFamily="34" charset="0"/>
              </a:rPr>
              <a:t>Думай, прежде чем вкладывать деньги, и не забывай думать, когда уже вложил их. </a:t>
            </a:r>
            <a:endParaRPr lang="ru-RU" sz="2800" dirty="0" smtClean="0">
              <a:latin typeface="Times New Roman" panose="02020603050405020304" pitchFamily="18" charset="0"/>
              <a:ea typeface="Calibri" panose="020F0502020204030204" pitchFamily="34" charset="0"/>
            </a:endParaRPr>
          </a:p>
          <a:p>
            <a:pPr marL="0" indent="0" algn="ctr">
              <a:buNone/>
            </a:pPr>
            <a:r>
              <a:rPr lang="ru-RU" sz="2800" dirty="0" smtClean="0">
                <a:latin typeface="Times New Roman" panose="02020603050405020304" pitchFamily="18" charset="0"/>
                <a:ea typeface="Calibri" panose="020F0502020204030204" pitchFamily="34" charset="0"/>
              </a:rPr>
              <a:t>Ф</a:t>
            </a:r>
            <a:r>
              <a:rPr lang="ru-RU" sz="2800" dirty="0">
                <a:latin typeface="Times New Roman" panose="02020603050405020304" pitchFamily="18" charset="0"/>
                <a:ea typeface="Calibri" panose="020F0502020204030204" pitchFamily="34" charset="0"/>
              </a:rPr>
              <a:t>. Дойл</a:t>
            </a:r>
            <a:endParaRPr lang="ru-RU" sz="2800" dirty="0">
              <a:latin typeface="Times New Roman" panose="02020603050405020304" pitchFamily="18" charset="0"/>
              <a:ea typeface="Times New Roman" panose="02020603050405020304" pitchFamily="18" charset="0"/>
            </a:endParaRPr>
          </a:p>
          <a:p>
            <a:endParaRPr lang="ru-RU" dirty="0"/>
          </a:p>
        </p:txBody>
      </p:sp>
      <p:sp>
        <p:nvSpPr>
          <p:cNvPr id="6" name="Номер слайда 5"/>
          <p:cNvSpPr>
            <a:spLocks noGrp="1"/>
          </p:cNvSpPr>
          <p:nvPr>
            <p:ph type="sldNum" sz="quarter" idx="33"/>
          </p:nvPr>
        </p:nvSpPr>
        <p:spPr/>
        <p:txBody>
          <a:bodyPr/>
          <a:lstStyle/>
          <a:p>
            <a:pPr rtl="0"/>
            <a:fld id="{19B51A1E-902D-48AF-9020-955120F399B6}" type="slidenum">
              <a:rPr lang="ru-RU" noProof="0" smtClean="0"/>
              <a:pPr rtl="0"/>
              <a:t>13</a:t>
            </a:fld>
            <a:endParaRPr lang="ru-RU" noProof="0" dirty="0"/>
          </a:p>
        </p:txBody>
      </p:sp>
      <p:sp>
        <p:nvSpPr>
          <p:cNvPr id="12" name="Rectangle 1"/>
          <p:cNvSpPr>
            <a:spLocks noChangeArrowheads="1"/>
          </p:cNvSpPr>
          <p:nvPr/>
        </p:nvSpPr>
        <p:spPr bwMode="auto">
          <a:xfrm>
            <a:off x="339632" y="3351578"/>
            <a:ext cx="5734594"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Решение: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Вернейший способ быть обманутым – это считать себя хитрее других. Франсуа де Ларошфуко</a:t>
            </a:r>
            <a:endParaRPr kumimoji="0" lang="ru-RU" altLang="ru-RU"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141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32000" y="261258"/>
            <a:ext cx="11328000" cy="875212"/>
          </a:xfrm>
        </p:spPr>
        <p:txBody>
          <a:bodyPr/>
          <a:lstStyle/>
          <a:p>
            <a:pPr algn="ctr"/>
            <a:r>
              <a:rPr lang="ru-RU" sz="2800" b="1" dirty="0" smtClean="0">
                <a:latin typeface="Times New Roman" panose="02020603050405020304" pitchFamily="18" charset="0"/>
                <a:cs typeface="Times New Roman" panose="02020603050405020304" pitchFamily="18" charset="0"/>
              </a:rPr>
              <a:t>Пример № 5</a:t>
            </a:r>
            <a:r>
              <a:rPr lang="ru-RU" sz="2800" b="1"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Из «рассыпанных слов» следует собрать смысловую </a:t>
            </a:r>
            <a:r>
              <a:rPr lang="ru-RU" sz="2800" i="1" dirty="0" smtClean="0">
                <a:latin typeface="Times New Roman" panose="02020603050405020304" pitchFamily="18" charset="0"/>
                <a:cs typeface="Times New Roman" panose="02020603050405020304" pitchFamily="18" charset="0"/>
              </a:rPr>
              <a:t>фразу </a:t>
            </a:r>
            <a:r>
              <a:rPr lang="ru-RU" sz="2800" i="1" dirty="0">
                <a:latin typeface="Times New Roman" panose="02020603050405020304" pitchFamily="18" charset="0"/>
                <a:cs typeface="Times New Roman" panose="02020603050405020304" pitchFamily="18" charset="0"/>
              </a:rPr>
              <a:t/>
            </a:r>
            <a:br>
              <a:rPr lang="ru-RU" sz="2800" i="1" dirty="0">
                <a:latin typeface="Times New Roman" panose="02020603050405020304" pitchFamily="18" charset="0"/>
                <a:cs typeface="Times New Roman" panose="02020603050405020304" pitchFamily="18" charset="0"/>
              </a:rPr>
            </a:br>
            <a:endParaRPr lang="ru-RU" sz="2800" i="1"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432000" y="1512000"/>
            <a:ext cx="11328000" cy="1152823"/>
          </a:xfrm>
        </p:spPr>
        <p:txBody>
          <a:bodyPr/>
          <a:lstStyle/>
          <a:p>
            <a:pPr marL="0" indent="0" algn="ctr">
              <a:buNone/>
            </a:pPr>
            <a:r>
              <a:rPr lang="ru-RU" sz="2800" b="1" dirty="0">
                <a:latin typeface="Times New Roman" panose="02020603050405020304" pitchFamily="18" charset="0"/>
                <a:cs typeface="Times New Roman" panose="02020603050405020304" pitchFamily="18" charset="0"/>
              </a:rPr>
              <a:t>На, бы, и, и, тех, было, кого, водись, простаков, называют, поменьше, меньше, ловкачами, свете, хитрецами.</a:t>
            </a:r>
            <a:endParaRPr lang="ru-RU" sz="2800" dirty="0"/>
          </a:p>
        </p:txBody>
      </p:sp>
      <p:sp>
        <p:nvSpPr>
          <p:cNvPr id="6" name="Номер слайда 5"/>
          <p:cNvSpPr>
            <a:spLocks noGrp="1"/>
          </p:cNvSpPr>
          <p:nvPr>
            <p:ph type="sldNum" sz="quarter" idx="33"/>
          </p:nvPr>
        </p:nvSpPr>
        <p:spPr/>
        <p:txBody>
          <a:bodyPr/>
          <a:lstStyle/>
          <a:p>
            <a:pPr rtl="0"/>
            <a:fld id="{19B51A1E-902D-48AF-9020-955120F399B6}" type="slidenum">
              <a:rPr lang="ru-RU" noProof="0" smtClean="0"/>
              <a:pPr rtl="0"/>
              <a:t>14</a:t>
            </a:fld>
            <a:endParaRPr lang="ru-RU" noProof="0" dirty="0"/>
          </a:p>
        </p:txBody>
      </p:sp>
      <p:sp>
        <p:nvSpPr>
          <p:cNvPr id="10" name="Скругленный прямоугольник 9"/>
          <p:cNvSpPr/>
          <p:nvPr/>
        </p:nvSpPr>
        <p:spPr>
          <a:xfrm>
            <a:off x="574766" y="3435531"/>
            <a:ext cx="10855234" cy="215537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ru-RU" sz="2800" b="1" dirty="0" smtClean="0">
                <a:solidFill>
                  <a:srgbClr val="C00000"/>
                </a:solidFill>
                <a:latin typeface="Times New Roman" panose="02020603050405020304" pitchFamily="18" charset="0"/>
                <a:cs typeface="Times New Roman" panose="02020603050405020304" pitchFamily="18" charset="0"/>
              </a:rPr>
              <a:t>Решение:</a:t>
            </a:r>
          </a:p>
          <a:p>
            <a:pPr algn="ct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Водись на свете поменьше простаков, было бы меньше и тех, кого называют хитрецами и ловкачами. </a:t>
            </a:r>
            <a:endParaRPr lang="ru-RU" sz="2800" dirty="0" smtClean="0">
              <a:solidFill>
                <a:schemeClr val="tx1"/>
              </a:solidFill>
              <a:latin typeface="Times New Roman" panose="02020603050405020304" pitchFamily="18" charset="0"/>
              <a:cs typeface="Times New Roman" panose="02020603050405020304" pitchFamily="18" charset="0"/>
            </a:endParaRPr>
          </a:p>
          <a:p>
            <a:pPr algn="ctr"/>
            <a:r>
              <a:rPr lang="ru-RU" sz="2800" dirty="0" smtClean="0">
                <a:solidFill>
                  <a:schemeClr val="tx1"/>
                </a:solidFill>
                <a:latin typeface="Times New Roman" panose="02020603050405020304" pitchFamily="18" charset="0"/>
                <a:cs typeface="Times New Roman" panose="02020603050405020304" pitchFamily="18" charset="0"/>
              </a:rPr>
              <a:t>Ж</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Лабрюиер</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143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267129-D582-495A-8F4B-6B9075899DD6}"/>
              </a:ext>
            </a:extLst>
          </p:cNvPr>
          <p:cNvSpPr>
            <a:spLocks noGrp="1"/>
          </p:cNvSpPr>
          <p:nvPr>
            <p:ph type="title"/>
          </p:nvPr>
        </p:nvSpPr>
        <p:spPr>
          <a:xfrm>
            <a:off x="397953" y="251431"/>
            <a:ext cx="11328000" cy="432000"/>
          </a:xfrm>
        </p:spPr>
        <p:txBody>
          <a:bodyPr rtlCol="0"/>
          <a:lstStyle/>
          <a:p>
            <a:pPr algn="ctr" rtl="0"/>
            <a:r>
              <a:rPr lang="ru-RU" b="1" dirty="0" smtClean="0">
                <a:latin typeface="Times New Roman" panose="02020603050405020304" pitchFamily="18" charset="0"/>
                <a:cs typeface="Times New Roman" panose="02020603050405020304" pitchFamily="18" charset="0"/>
              </a:rPr>
              <a:t>Будьте внимательны!</a:t>
            </a:r>
            <a:endParaRPr lang="ru-RU" b="1" dirty="0">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xmlns="" id="{4B379698-AB4C-493D-BF95-F5781FDF2AC5}"/>
              </a:ext>
            </a:extLst>
          </p:cNvPr>
          <p:cNvSpPr>
            <a:spLocks noGrp="1"/>
          </p:cNvSpPr>
          <p:nvPr>
            <p:ph type="sldNum" sz="quarter" idx="33"/>
          </p:nvPr>
        </p:nvSpPr>
        <p:spPr/>
        <p:txBody>
          <a:bodyPr rtlCol="0"/>
          <a:lstStyle/>
          <a:p>
            <a:pPr rtl="0"/>
            <a:fld id="{19B51A1E-902D-48AF-9020-955120F399B6}" type="slidenum">
              <a:rPr lang="ru-RU" smtClean="0"/>
              <a:pPr rtl="0"/>
              <a:t>15</a:t>
            </a:fld>
            <a:endParaRPr lang="ru-RU" dirty="0"/>
          </a:p>
        </p:txBody>
      </p:sp>
      <p:pic>
        <p:nvPicPr>
          <p:cNvPr id="7" name="Рисунок 6">
            <a:hlinkClick r:id="rId3"/>
          </p:cNvPr>
          <p:cNvPicPr>
            <a:picLocks noChangeAspect="1"/>
          </p:cNvPicPr>
          <p:nvPr/>
        </p:nvPicPr>
        <p:blipFill rotWithShape="1">
          <a:blip r:embed="rId4"/>
          <a:srcRect l="3549" r="2981" b="15625"/>
          <a:stretch/>
        </p:blipFill>
        <p:spPr>
          <a:xfrm>
            <a:off x="313508" y="864000"/>
            <a:ext cx="11496891" cy="5994000"/>
          </a:xfrm>
          <a:prstGeom prst="rect">
            <a:avLst/>
          </a:prstGeom>
        </p:spPr>
      </p:pic>
    </p:spTree>
    <p:extLst>
      <p:ext uri="{BB962C8B-B14F-4D97-AF65-F5344CB8AC3E}">
        <p14:creationId xmlns:p14="http://schemas.microsoft.com/office/powerpoint/2010/main" val="2575421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ольшое изображение">
            <a:extLst>
              <a:ext uri="{FF2B5EF4-FFF2-40B4-BE49-F238E27FC236}">
                <a16:creationId xmlns:a16="http://schemas.microsoft.com/office/drawing/2014/main" xmlns="" id="{FB15BC12-29C3-3D4B-805A-8A860D70CA6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6" name="Номер слайда 5">
            <a:extLst>
              <a:ext uri="{FF2B5EF4-FFF2-40B4-BE49-F238E27FC236}">
                <a16:creationId xmlns:a16="http://schemas.microsoft.com/office/drawing/2014/main" xmlns="" id="{70202D98-AA1E-41BB-B94E-180311759C13}"/>
              </a:ext>
            </a:extLst>
          </p:cNvPr>
          <p:cNvSpPr>
            <a:spLocks noGrp="1"/>
          </p:cNvSpPr>
          <p:nvPr>
            <p:ph type="sldNum" sz="quarter" idx="15"/>
          </p:nvPr>
        </p:nvSpPr>
        <p:spPr/>
        <p:txBody>
          <a:bodyPr rtlCol="0"/>
          <a:lstStyle/>
          <a:p>
            <a:pPr rtl="0"/>
            <a:fld id="{19B51A1E-902D-48AF-9020-955120F399B6}" type="slidenum">
              <a:rPr lang="ru-RU" smtClean="0"/>
              <a:pPr rtl="0"/>
              <a:t>16</a:t>
            </a:fld>
            <a:endParaRPr lang="ru-RU" dirty="0"/>
          </a:p>
        </p:txBody>
      </p:sp>
      <p:sp>
        <p:nvSpPr>
          <p:cNvPr id="16" name="Надпись 15" descr="Контрастный элемент для блока подписи">
            <a:extLst>
              <a:ext uri="{FF2B5EF4-FFF2-40B4-BE49-F238E27FC236}">
                <a16:creationId xmlns:a16="http://schemas.microsoft.com/office/drawing/2014/main" xmlns="" id="{03888866-542D-43D4-BFE1-045D36351922}"/>
              </a:ext>
              <a:ext uri="{C183D7F6-B498-43B3-948B-1728B52AA6E4}">
                <adec:decorative xmlns="" xmlns:adec="http://schemas.microsoft.com/office/drawing/2017/decorative" val="1"/>
              </a:ext>
            </a:extLst>
          </p:cNvPr>
          <p:cNvSpPr txBox="1">
            <a:spLocks/>
          </p:cNvSpPr>
          <p:nvPr/>
        </p:nvSpPr>
        <p:spPr>
          <a:xfrm flipH="1">
            <a:off x="-1" y="4813138"/>
            <a:ext cx="691517" cy="1026777"/>
          </a:xfrm>
          <a:custGeom>
            <a:avLst/>
            <a:gdLst>
              <a:gd name="connsiteX0" fmla="*/ 1494549 w 1494549"/>
              <a:gd name="connsiteY0" fmla="*/ 0 h 2200275"/>
              <a:gd name="connsiteX1" fmla="*/ 100333 w 1494549"/>
              <a:gd name="connsiteY1" fmla="*/ 0 h 2200275"/>
              <a:gd name="connsiteX2" fmla="*/ 0 w 1494549"/>
              <a:gd name="connsiteY2" fmla="*/ 100333 h 2200275"/>
              <a:gd name="connsiteX3" fmla="*/ 0 w 1494549"/>
              <a:gd name="connsiteY3" fmla="*/ 2099942 h 2200275"/>
              <a:gd name="connsiteX4" fmla="*/ 100333 w 1494549"/>
              <a:gd name="connsiteY4" fmla="*/ 2200275 h 2200275"/>
              <a:gd name="connsiteX5" fmla="*/ 1494549 w 1494549"/>
              <a:gd name="connsiteY5" fmla="*/ 2200275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4549" h="2200275">
                <a:moveTo>
                  <a:pt x="1494549" y="0"/>
                </a:moveTo>
                <a:lnTo>
                  <a:pt x="100333" y="0"/>
                </a:lnTo>
                <a:cubicBezTo>
                  <a:pt x="44921" y="0"/>
                  <a:pt x="0" y="44921"/>
                  <a:pt x="0" y="100333"/>
                </a:cubicBezTo>
                <a:lnTo>
                  <a:pt x="0" y="2099942"/>
                </a:lnTo>
                <a:cubicBezTo>
                  <a:pt x="0" y="2155354"/>
                  <a:pt x="44921" y="2200275"/>
                  <a:pt x="100333" y="2200275"/>
                </a:cubicBezTo>
                <a:lnTo>
                  <a:pt x="1494549" y="2200275"/>
                </a:ln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ru-RU" dirty="0"/>
          </a:p>
        </p:txBody>
      </p:sp>
      <p:sp>
        <p:nvSpPr>
          <p:cNvPr id="17" name="Равнобедренный треугольник 16" descr="Акцент тени для заголовка">
            <a:extLst>
              <a:ext uri="{FF2B5EF4-FFF2-40B4-BE49-F238E27FC236}">
                <a16:creationId xmlns:a16="http://schemas.microsoft.com/office/drawing/2014/main" xmlns="" id="{667AA2A8-C66E-4F4C-A6E7-E7ABCE7E9EC3}"/>
              </a:ext>
              <a:ext uri="{C183D7F6-B498-43B3-948B-1728B52AA6E4}">
                <adec:decorative xmlns="" xmlns:adec="http://schemas.microsoft.com/office/drawing/2017/decorative" val="1"/>
              </a:ext>
            </a:extLst>
          </p:cNvPr>
          <p:cNvSpPr/>
          <p:nvPr/>
        </p:nvSpPr>
        <p:spPr>
          <a:xfrm rot="10800000" flipH="1">
            <a:off x="463958" y="561010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 name="Заголовок 11">
            <a:extLst>
              <a:ext uri="{FF2B5EF4-FFF2-40B4-BE49-F238E27FC236}">
                <a16:creationId xmlns:a16="http://schemas.microsoft.com/office/drawing/2014/main" xmlns="" id="{D8744987-7958-44D9-AE6F-009CA4C08875}"/>
              </a:ext>
            </a:extLst>
          </p:cNvPr>
          <p:cNvSpPr>
            <a:spLocks noGrp="1"/>
          </p:cNvSpPr>
          <p:nvPr>
            <p:ph type="ctrTitle"/>
          </p:nvPr>
        </p:nvSpPr>
        <p:spPr>
          <a:xfrm>
            <a:off x="2954880" y="167880"/>
            <a:ext cx="5675313" cy="694269"/>
          </a:xfrm>
        </p:spPr>
        <p:txBody>
          <a:bodyPr rtlCol="0"/>
          <a:lstStyle/>
          <a:p>
            <a:pPr algn="ctr" rtl="0"/>
            <a:r>
              <a:rPr lang="ru-RU" sz="3600" b="1" dirty="0" smtClean="0">
                <a:latin typeface="Times New Roman" panose="02020603050405020304" pitchFamily="18" charset="0"/>
                <a:cs typeface="Times New Roman" panose="02020603050405020304" pitchFamily="18" charset="0"/>
              </a:rPr>
              <a:t>Источники</a:t>
            </a:r>
            <a:endParaRPr lang="ru-RU" sz="3600" b="1" dirty="0">
              <a:latin typeface="Times New Roman" panose="02020603050405020304" pitchFamily="18" charset="0"/>
              <a:cs typeface="Times New Roman" panose="02020603050405020304" pitchFamily="18" charset="0"/>
            </a:endParaRPr>
          </a:p>
        </p:txBody>
      </p:sp>
      <p:sp>
        <p:nvSpPr>
          <p:cNvPr id="19" name="Равнобедренный треугольник 18" descr="Акцент тени для заголовка">
            <a:extLst>
              <a:ext uri="{FF2B5EF4-FFF2-40B4-BE49-F238E27FC236}">
                <a16:creationId xmlns:a16="http://schemas.microsoft.com/office/drawing/2014/main" xmlns="" id="{ABF5B12D-6F10-4377-9094-B3E79ECB1B94}"/>
              </a:ext>
              <a:ext uri="{C183D7F6-B498-43B3-948B-1728B52AA6E4}">
                <adec:decorative xmlns="" xmlns:adec="http://schemas.microsoft.com/office/drawing/2017/decorative" val="1"/>
              </a:ext>
            </a:extLst>
          </p:cNvPr>
          <p:cNvSpPr/>
          <p:nvPr/>
        </p:nvSpPr>
        <p:spPr>
          <a:xfrm rot="10800000" flipH="1" flipV="1">
            <a:off x="463958" y="4860371"/>
            <a:ext cx="225306" cy="201048"/>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 name="Прямоугольник 1"/>
          <p:cNvSpPr/>
          <p:nvPr/>
        </p:nvSpPr>
        <p:spPr>
          <a:xfrm>
            <a:off x="463957" y="1188720"/>
            <a:ext cx="11083609" cy="50025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Список литературы</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fontAlgn="base"/>
            <a:r>
              <a:rPr lang="ru-RU" dirty="0">
                <a:latin typeface="Times New Roman" panose="02020603050405020304" pitchFamily="18" charset="0"/>
                <a:cs typeface="Times New Roman" panose="02020603050405020304" pitchFamily="18" charset="0"/>
              </a:rPr>
              <a:t>Горяев А. П., Чумаченко В. В. Финансовая грамота. М: Юнайтед Пресс, 2010.</a:t>
            </a:r>
          </a:p>
          <a:p>
            <a:pPr lvl="0" fontAlgn="base"/>
            <a:r>
              <a:rPr lang="ru-RU" dirty="0">
                <a:latin typeface="Times New Roman" panose="02020603050405020304" pitchFamily="18" charset="0"/>
                <a:cs typeface="Times New Roman" panose="02020603050405020304" pitchFamily="18" charset="0"/>
              </a:rPr>
              <a:t>Горяев А. П., Чумаченко В. В. Финансовая грамота для школьников. М: Юнайтед Пресс, 2014.</a:t>
            </a:r>
          </a:p>
          <a:p>
            <a:pPr lvl="0" fontAlgn="base"/>
            <a:r>
              <a:rPr lang="ru-RU" dirty="0">
                <a:latin typeface="Times New Roman" panose="02020603050405020304" pitchFamily="18" charset="0"/>
                <a:cs typeface="Times New Roman" panose="02020603050405020304" pitchFamily="18" charset="0"/>
              </a:rPr>
              <a:t>Киреев А.П. Финансовая грамотность: материалы для учащихся. 10–11 классы </a:t>
            </a:r>
            <a:r>
              <a:rPr lang="ru-RU" dirty="0" err="1">
                <a:latin typeface="Times New Roman" panose="02020603050405020304" pitchFamily="18" charset="0"/>
                <a:cs typeface="Times New Roman" panose="02020603050405020304" pitchFamily="18" charset="0"/>
              </a:rPr>
              <a:t>общеобразоват</a:t>
            </a:r>
            <a:r>
              <a:rPr lang="ru-RU" dirty="0">
                <a:latin typeface="Times New Roman" panose="02020603050405020304" pitchFamily="18" charset="0"/>
                <a:cs typeface="Times New Roman" panose="02020603050405020304" pitchFamily="18" charset="0"/>
              </a:rPr>
              <a:t>. орг., социально-экономический профиль. – М.: ВАКО, 2020.</a:t>
            </a:r>
          </a:p>
          <a:p>
            <a:pPr lvl="0" fontAlgn="base"/>
            <a:r>
              <a:rPr lang="ru-RU" dirty="0" err="1">
                <a:latin typeface="Times New Roman" panose="02020603050405020304" pitchFamily="18" charset="0"/>
                <a:cs typeface="Times New Roman" panose="02020603050405020304" pitchFamily="18" charset="0"/>
              </a:rPr>
              <a:t>Лавренова</a:t>
            </a:r>
            <a:r>
              <a:rPr lang="ru-RU" dirty="0">
                <a:latin typeface="Times New Roman" panose="02020603050405020304" pitchFamily="18" charset="0"/>
                <a:cs typeface="Times New Roman" panose="02020603050405020304" pitchFamily="18" charset="0"/>
              </a:rPr>
              <a:t> Е.Б. Финансовая грамотность: Методические рекомендации для учителя. 10–11 классы </a:t>
            </a:r>
            <a:r>
              <a:rPr lang="ru-RU" dirty="0" err="1">
                <a:latin typeface="Times New Roman" panose="02020603050405020304" pitchFamily="18" charset="0"/>
                <a:cs typeface="Times New Roman" panose="02020603050405020304" pitchFamily="18" charset="0"/>
              </a:rPr>
              <a:t>общеобразоват</a:t>
            </a:r>
            <a:r>
              <a:rPr lang="ru-RU" dirty="0">
                <a:latin typeface="Times New Roman" panose="02020603050405020304" pitchFamily="18" charset="0"/>
                <a:cs typeface="Times New Roman" panose="02020603050405020304" pitchFamily="18" charset="0"/>
              </a:rPr>
              <a:t>. орг., социально-экономический профиль. – М.: ВАКО, 2020.</a:t>
            </a:r>
          </a:p>
          <a:p>
            <a:pPr lvl="0"/>
            <a:r>
              <a:rPr lang="ru-RU" dirty="0" smtClean="0">
                <a:latin typeface="Times New Roman" panose="02020603050405020304" pitchFamily="18" charset="0"/>
                <a:cs typeface="Times New Roman" panose="02020603050405020304" pitchFamily="18" charset="0"/>
              </a:rPr>
              <a:t>Толкачева </a:t>
            </a:r>
            <a:r>
              <a:rPr lang="ru-RU" dirty="0">
                <a:latin typeface="Times New Roman" panose="02020603050405020304" pitchFamily="18" charset="0"/>
                <a:cs typeface="Times New Roman" panose="02020603050405020304" pitchFamily="18" charset="0"/>
              </a:rPr>
              <a:t>С.В. Финансовая грамотность. Цифровой мир. 10-11 классы. Учебное пособие. М.: Просвещение, 2020.</a:t>
            </a:r>
          </a:p>
          <a:p>
            <a:pPr lvl="0"/>
            <a:r>
              <a:rPr lang="ru-RU" dirty="0">
                <a:latin typeface="Times New Roman" panose="02020603050405020304" pitchFamily="18" charset="0"/>
                <a:cs typeface="Times New Roman" panose="02020603050405020304" pitchFamily="18" charset="0"/>
              </a:rPr>
              <a:t>Трушина, Е. А. Сборник Специальных модулей по финансовой грамотности для УМК по экономике 10—11 классов / Е. А. Трушина, Я. С. </a:t>
            </a:r>
            <a:r>
              <a:rPr lang="ru-RU" dirty="0" err="1">
                <a:latin typeface="Times New Roman" panose="02020603050405020304" pitchFamily="18" charset="0"/>
                <a:cs typeface="Times New Roman" panose="02020603050405020304" pitchFamily="18" charset="0"/>
              </a:rPr>
              <a:t>Грапов</a:t>
            </a:r>
            <a:r>
              <a:rPr lang="ru-RU" dirty="0">
                <a:latin typeface="Times New Roman" panose="02020603050405020304" pitchFamily="18" charset="0"/>
                <a:cs typeface="Times New Roman" panose="02020603050405020304" pitchFamily="18" charset="0"/>
              </a:rPr>
              <a:t>, О. Д. Фёдоров, О. А. Борисова, А. В. Поляков. — М.: </a:t>
            </a:r>
            <a:r>
              <a:rPr lang="ru-RU" dirty="0" err="1">
                <a:latin typeface="Times New Roman" panose="02020603050405020304" pitchFamily="18" charset="0"/>
                <a:cs typeface="Times New Roman" panose="02020603050405020304" pitchFamily="18" charset="0"/>
              </a:rPr>
              <a:t>Вентана</a:t>
            </a:r>
            <a:r>
              <a:rPr lang="ru-RU" dirty="0">
                <a:latin typeface="Times New Roman" panose="02020603050405020304" pitchFamily="18" charset="0"/>
                <a:cs typeface="Times New Roman" panose="02020603050405020304" pitchFamily="18" charset="0"/>
              </a:rPr>
              <a:t>-Граф, 2018</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Интернет-ресурсы</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lvl="0" fontAlgn="base"/>
            <a:r>
              <a:rPr lang="ru-RU" u="sng" dirty="0">
                <a:latin typeface="Times New Roman" panose="02020603050405020304" pitchFamily="18" charset="0"/>
                <a:cs typeface="Times New Roman" panose="02020603050405020304" pitchFamily="18" charset="0"/>
                <a:hlinkClick r:id="rId4"/>
              </a:rPr>
              <a:t>https://fincult.info/</a:t>
            </a:r>
            <a:r>
              <a:rPr lang="ru-RU" dirty="0">
                <a:latin typeface="Times New Roman" panose="02020603050405020304" pitchFamily="18" charset="0"/>
                <a:cs typeface="Times New Roman" panose="02020603050405020304" pitchFamily="18" charset="0"/>
              </a:rPr>
              <a:t> - сайт ЦБ РФ. Финансовая культура.</a:t>
            </a:r>
          </a:p>
          <a:p>
            <a:pPr lvl="0" fontAlgn="base"/>
            <a:r>
              <a:rPr lang="ru-RU" u="sng" dirty="0">
                <a:latin typeface="Times New Roman" panose="02020603050405020304" pitchFamily="18" charset="0"/>
                <a:cs typeface="Times New Roman" panose="02020603050405020304" pitchFamily="18" charset="0"/>
                <a:hlinkClick r:id="rId5"/>
              </a:rPr>
              <a:t>https://fmc.hse.ru/</a:t>
            </a:r>
            <a:r>
              <a:rPr lang="ru-RU" dirty="0">
                <a:latin typeface="Times New Roman" panose="02020603050405020304" pitchFamily="18" charset="0"/>
                <a:cs typeface="Times New Roman" panose="02020603050405020304" pitchFamily="18" charset="0"/>
              </a:rPr>
              <a:t> - Федеральный методический центр по финансовой грамотности системы общего и среднего профессионального образования.</a:t>
            </a:r>
          </a:p>
          <a:p>
            <a:pPr lvl="0" fontAlgn="base"/>
            <a:r>
              <a:rPr lang="ru-RU" u="sng" dirty="0">
                <a:latin typeface="Times New Roman" panose="02020603050405020304" pitchFamily="18" charset="0"/>
                <a:cs typeface="Times New Roman" panose="02020603050405020304" pitchFamily="18" charset="0"/>
                <a:hlinkClick r:id="rId6"/>
              </a:rPr>
              <a:t>http://вашифинансы.рф/</a:t>
            </a:r>
            <a:r>
              <a:rPr lang="ru-RU" dirty="0">
                <a:latin typeface="Times New Roman" panose="02020603050405020304" pitchFamily="18" charset="0"/>
                <a:cs typeface="Times New Roman" panose="02020603050405020304" pitchFamily="18" charset="0"/>
              </a:rPr>
              <a:t> - дружи с финансами.</a:t>
            </a:r>
          </a:p>
          <a:p>
            <a:pPr lvl="0" fontAlgn="base"/>
            <a:r>
              <a:rPr lang="ru-RU" u="sng" dirty="0">
                <a:latin typeface="Times New Roman" panose="02020603050405020304" pitchFamily="18" charset="0"/>
                <a:cs typeface="Times New Roman" panose="02020603050405020304" pitchFamily="18" charset="0"/>
                <a:hlinkClick r:id="rId7"/>
              </a:rPr>
              <a:t>http://edu.pacc.ru/</a:t>
            </a:r>
            <a:r>
              <a:rPr lang="ru-RU" dirty="0">
                <a:latin typeface="Times New Roman" panose="02020603050405020304" pitchFamily="18" charset="0"/>
                <a:cs typeface="Times New Roman" panose="02020603050405020304" pitchFamily="18" charset="0"/>
              </a:rPr>
              <a:t> - образовательные проекты ПАКК.</a:t>
            </a:r>
            <a:endParaRPr lang="ru-RU"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219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Изображение">
            <a:extLst>
              <a:ext uri="{FF2B5EF4-FFF2-40B4-BE49-F238E27FC236}">
                <a16:creationId xmlns:a16="http://schemas.microsoft.com/office/drawing/2014/main" xmlns="" id="{C4330FBA-FEA8-B941-8864-B3DEDDE8040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8" name="Надпись 37" descr="Акцент для блока заголовка">
            <a:extLst>
              <a:ext uri="{FF2B5EF4-FFF2-40B4-BE49-F238E27FC236}">
                <a16:creationId xmlns:a16="http://schemas.microsoft.com/office/drawing/2014/main" xmlns="" id="{B231FB9C-F234-41D0-A4CE-8C29A5F2F553}"/>
              </a:ext>
              <a:ext uri="{C183D7F6-B498-43B3-948B-1728B52AA6E4}">
                <adec:decorative xmlns="" xmlns:adec="http://schemas.microsoft.com/office/drawing/2017/decorative" val="1"/>
              </a:ext>
            </a:extLst>
          </p:cNvPr>
          <p:cNvSpPr txBox="1">
            <a:spLocks/>
          </p:cNvSpPr>
          <p:nvPr/>
        </p:nvSpPr>
        <p:spPr>
          <a:xfrm>
            <a:off x="11354303" y="3842399"/>
            <a:ext cx="846997" cy="2200275"/>
          </a:xfrm>
          <a:custGeom>
            <a:avLst/>
            <a:gdLst>
              <a:gd name="connsiteX0" fmla="*/ 99480 w 846997"/>
              <a:gd name="connsiteY0" fmla="*/ 0 h 2200275"/>
              <a:gd name="connsiteX1" fmla="*/ 846997 w 846997"/>
              <a:gd name="connsiteY1" fmla="*/ 0 h 2200275"/>
              <a:gd name="connsiteX2" fmla="*/ 846997 w 846997"/>
              <a:gd name="connsiteY2" fmla="*/ 2200275 h 2200275"/>
              <a:gd name="connsiteX3" fmla="*/ 99480 w 846997"/>
              <a:gd name="connsiteY3" fmla="*/ 2200275 h 2200275"/>
              <a:gd name="connsiteX4" fmla="*/ 0 w 846997"/>
              <a:gd name="connsiteY4" fmla="*/ 2099942 h 2200275"/>
              <a:gd name="connsiteX5" fmla="*/ 0 w 846997"/>
              <a:gd name="connsiteY5" fmla="*/ 100333 h 2200275"/>
              <a:gd name="connsiteX6" fmla="*/ 99480 w 846997"/>
              <a:gd name="connsiteY6" fmla="*/ 0 h 220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997" h="2200275">
                <a:moveTo>
                  <a:pt x="99480" y="0"/>
                </a:moveTo>
                <a:lnTo>
                  <a:pt x="846997" y="0"/>
                </a:lnTo>
                <a:lnTo>
                  <a:pt x="846997" y="2200275"/>
                </a:lnTo>
                <a:lnTo>
                  <a:pt x="99480" y="2200275"/>
                </a:lnTo>
                <a:cubicBezTo>
                  <a:pt x="44539" y="2200275"/>
                  <a:pt x="0" y="2155354"/>
                  <a:pt x="0" y="2099942"/>
                </a:cubicBezTo>
                <a:lnTo>
                  <a:pt x="0" y="100333"/>
                </a:lnTo>
                <a:cubicBezTo>
                  <a:pt x="0" y="44921"/>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ru-RU" dirty="0"/>
          </a:p>
        </p:txBody>
      </p:sp>
      <p:sp>
        <p:nvSpPr>
          <p:cNvPr id="35" name="Равнобедренный треугольник 34" descr="Тень для блока заголовка">
            <a:extLst>
              <a:ext uri="{FF2B5EF4-FFF2-40B4-BE49-F238E27FC236}">
                <a16:creationId xmlns:a16="http://schemas.microsoft.com/office/drawing/2014/main" xmlns="" id="{FE193317-B8BD-46CA-B0A6-8A7511B086D9}"/>
              </a:ext>
              <a:ext uri="{C183D7F6-B498-43B3-948B-1728B52AA6E4}">
                <adec:decorative xmlns="" xmlns:adec="http://schemas.microsoft.com/office/drawing/2017/decorative" val="1"/>
              </a:ext>
            </a:extLst>
          </p:cNvPr>
          <p:cNvSpPr/>
          <p:nvPr/>
        </p:nvSpPr>
        <p:spPr>
          <a:xfrm rot="10800000">
            <a:off x="11359065" y="555689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2" name="Полилиния 5" descr="Сплошной контрастный блок">
            <a:extLst>
              <a:ext uri="{FF2B5EF4-FFF2-40B4-BE49-F238E27FC236}">
                <a16:creationId xmlns:a16="http://schemas.microsoft.com/office/drawing/2014/main" xmlns="" id="{85E0D4E1-E389-4671-B0E7-165A10A05425}"/>
              </a:ext>
              <a:ext uri="{C183D7F6-B498-43B3-948B-1728B52AA6E4}">
                <adec:decorative xmlns="" xmlns:adec="http://schemas.microsoft.com/office/drawing/2017/decorative"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33" name="Полилиния 5" descr="Пустой контрастный блок">
            <a:extLst>
              <a:ext uri="{FF2B5EF4-FFF2-40B4-BE49-F238E27FC236}">
                <a16:creationId xmlns:a16="http://schemas.microsoft.com/office/drawing/2014/main" xmlns="" id="{8186FEAF-6E1E-4258-94C3-5C589D4B5ADE}"/>
              </a:ext>
              <a:ext uri="{C183D7F6-B498-43B3-948B-1728B52AA6E4}">
                <adec:decorative xmlns="" xmlns:adec="http://schemas.microsoft.com/office/drawing/2017/decorative"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pic>
        <p:nvPicPr>
          <p:cNvPr id="8" name="Графический объект 7" descr="Пользователь" title="Значок — имя докладчика">
            <a:extLst>
              <a:ext uri="{FF2B5EF4-FFF2-40B4-BE49-F238E27FC236}">
                <a16:creationId xmlns:a16="http://schemas.microsoft.com/office/drawing/2014/main" xmlns=""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78512" y="3859066"/>
            <a:ext cx="218900" cy="218900"/>
          </a:xfrm>
          <a:prstGeom prst="rect">
            <a:avLst/>
          </a:prstGeom>
        </p:spPr>
      </p:pic>
      <p:pic>
        <p:nvPicPr>
          <p:cNvPr id="10" name="Графический объект 9" descr="Смартфон" title="Значок — номер телефона докладчика">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678512" y="4223565"/>
            <a:ext cx="218900" cy="218900"/>
          </a:xfrm>
          <a:prstGeom prst="rect">
            <a:avLst/>
          </a:prstGeom>
        </p:spPr>
      </p:pic>
      <p:pic>
        <p:nvPicPr>
          <p:cNvPr id="9" name="Графический объект 8" descr="Конверт" title="Значок — адрес электронной почты докладчика">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678512" y="4615862"/>
            <a:ext cx="218900" cy="218900"/>
          </a:xfrm>
          <a:prstGeom prst="rect">
            <a:avLst/>
          </a:prstGeom>
        </p:spPr>
      </p:pic>
      <p:pic>
        <p:nvPicPr>
          <p:cNvPr id="11" name="Графический объект 10" descr="Ссылка">
            <a:extLst>
              <a:ext uri="{FF2B5EF4-FFF2-40B4-BE49-F238E27FC236}">
                <a16:creationId xmlns:a16="http://schemas.microsoft.com/office/drawing/2014/main" xmlns=""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7661653" y="4942435"/>
            <a:ext cx="244786" cy="244786"/>
          </a:xfrm>
          <a:prstGeom prst="rect">
            <a:avLst/>
          </a:prstGeom>
        </p:spPr>
      </p:pic>
      <p:sp>
        <p:nvSpPr>
          <p:cNvPr id="7" name="Текст 6"/>
          <p:cNvSpPr>
            <a:spLocks noGrp="1"/>
          </p:cNvSpPr>
          <p:nvPr>
            <p:ph type="body" sz="quarter" idx="18"/>
          </p:nvPr>
        </p:nvSpPr>
        <p:spPr/>
        <p:txBody>
          <a:bodyPr/>
          <a:lstStyle/>
          <a:p>
            <a:endParaRPr lang="ru-RU"/>
          </a:p>
        </p:txBody>
      </p:sp>
      <p:sp>
        <p:nvSpPr>
          <p:cNvPr id="14" name="Заголовок 13"/>
          <p:cNvSpPr>
            <a:spLocks noGrp="1"/>
          </p:cNvSpPr>
          <p:nvPr>
            <p:ph type="ctrTitle"/>
          </p:nvPr>
        </p:nvSpPr>
        <p:spPr>
          <a:xfrm>
            <a:off x="992777" y="4086254"/>
            <a:ext cx="10892282" cy="2237271"/>
          </a:xfrm>
        </p:spPr>
        <p:txBody>
          <a:bodyPr/>
          <a:lstStyle/>
          <a:p>
            <a:pPr algn="ctr"/>
            <a:r>
              <a:rPr lang="ru-RU" spc="0" dirty="0" smtClean="0"/>
              <a:t>Спасибо за внимание!</a:t>
            </a:r>
            <a:br>
              <a:rPr lang="ru-RU" spc="0" dirty="0" smtClean="0"/>
            </a:br>
            <a:r>
              <a:rPr lang="ru-RU" spc="0" dirty="0" smtClean="0"/>
              <a:t>Выражаем благодарность преподавателям курсов за лекции, методические материалы.</a:t>
            </a:r>
            <a:endParaRPr lang="ru-RU" spc="0" dirty="0"/>
          </a:p>
        </p:txBody>
      </p:sp>
    </p:spTree>
    <p:extLst>
      <p:ext uri="{BB962C8B-B14F-4D97-AF65-F5344CB8AC3E}">
        <p14:creationId xmlns:p14="http://schemas.microsoft.com/office/powerpoint/2010/main" val="4153678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слайда-разделителя">
            <a:extLst>
              <a:ext uri="{FF2B5EF4-FFF2-40B4-BE49-F238E27FC236}">
                <a16:creationId xmlns:a16="http://schemas.microsoft.com/office/drawing/2014/main" xmlns="" id="{177FEC3E-B2FE-9045-8D49-89B1E3D20CB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4" name="Надпись 23" descr="Контрастный элемент для поля заголовка">
            <a:extLst>
              <a:ext uri="{FF2B5EF4-FFF2-40B4-BE49-F238E27FC236}">
                <a16:creationId xmlns:a16="http://schemas.microsoft.com/office/drawing/2014/main" xmlns="" id="{993B1474-02E3-4509-B5C5-84427653BA68}"/>
              </a:ext>
              <a:ext uri="{C183D7F6-B498-43B3-948B-1728B52AA6E4}">
                <adec:decorative xmlns="" xmlns:adec="http://schemas.microsoft.com/office/drawing/2017/decorative" val="1"/>
              </a:ext>
            </a:extLst>
          </p:cNvPr>
          <p:cNvSpPr txBox="1">
            <a:spLocks/>
          </p:cNvSpPr>
          <p:nvPr/>
        </p:nvSpPr>
        <p:spPr>
          <a:xfrm>
            <a:off x="11387102" y="2928857"/>
            <a:ext cx="804898" cy="3140150"/>
          </a:xfrm>
          <a:custGeom>
            <a:avLst/>
            <a:gdLst>
              <a:gd name="connsiteX0" fmla="*/ 99480 w 804898"/>
              <a:gd name="connsiteY0" fmla="*/ 0 h 3140150"/>
              <a:gd name="connsiteX1" fmla="*/ 804898 w 804898"/>
              <a:gd name="connsiteY1" fmla="*/ 0 h 3140150"/>
              <a:gd name="connsiteX2" fmla="*/ 804898 w 804898"/>
              <a:gd name="connsiteY2" fmla="*/ 357262 h 3140150"/>
              <a:gd name="connsiteX3" fmla="*/ 804898 w 804898"/>
              <a:gd name="connsiteY3" fmla="*/ 2782888 h 3140150"/>
              <a:gd name="connsiteX4" fmla="*/ 804898 w 804898"/>
              <a:gd name="connsiteY4" fmla="*/ 3140150 h 3140150"/>
              <a:gd name="connsiteX5" fmla="*/ 99480 w 804898"/>
              <a:gd name="connsiteY5" fmla="*/ 3140150 h 3140150"/>
              <a:gd name="connsiteX6" fmla="*/ 0 w 804898"/>
              <a:gd name="connsiteY6" fmla="*/ 3013250 h 3140150"/>
              <a:gd name="connsiteX7" fmla="*/ 0 w 804898"/>
              <a:gd name="connsiteY7" fmla="*/ 2655988 h 3140150"/>
              <a:gd name="connsiteX8" fmla="*/ 0 w 804898"/>
              <a:gd name="connsiteY8" fmla="*/ 484162 h 3140150"/>
              <a:gd name="connsiteX9" fmla="*/ 0 w 804898"/>
              <a:gd name="connsiteY9" fmla="*/ 126900 h 3140150"/>
              <a:gd name="connsiteX10" fmla="*/ 99480 w 804898"/>
              <a:gd name="connsiteY10" fmla="*/ 0 h 314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898" h="3140150">
                <a:moveTo>
                  <a:pt x="99480" y="0"/>
                </a:moveTo>
                <a:lnTo>
                  <a:pt x="804898" y="0"/>
                </a:lnTo>
                <a:lnTo>
                  <a:pt x="804898" y="357262"/>
                </a:lnTo>
                <a:lnTo>
                  <a:pt x="804898" y="2782888"/>
                </a:lnTo>
                <a:lnTo>
                  <a:pt x="804898" y="3140150"/>
                </a:lnTo>
                <a:lnTo>
                  <a:pt x="99480" y="3140150"/>
                </a:lnTo>
                <a:cubicBezTo>
                  <a:pt x="44539" y="3140150"/>
                  <a:pt x="0" y="3083334"/>
                  <a:pt x="0" y="3013250"/>
                </a:cubicBezTo>
                <a:lnTo>
                  <a:pt x="0" y="2655988"/>
                </a:lnTo>
                <a:lnTo>
                  <a:pt x="0" y="484162"/>
                </a:lnTo>
                <a:lnTo>
                  <a:pt x="0" y="126900"/>
                </a:lnTo>
                <a:cubicBezTo>
                  <a:pt x="0" y="56816"/>
                  <a:pt x="44539" y="0"/>
                  <a:pt x="99480" y="0"/>
                </a:cubicBezTo>
                <a:close/>
              </a:path>
            </a:pathLst>
          </a:custGeom>
          <a:gradFill>
            <a:gsLst>
              <a:gs pos="100000">
                <a:schemeClr val="tx1">
                  <a:lumMod val="75000"/>
                  <a:lumOff val="25000"/>
                </a:schemeClr>
              </a:gs>
              <a:gs pos="0">
                <a:schemeClr val="tx1"/>
              </a:gs>
            </a:gsLst>
            <a:lin ang="0" scaled="0"/>
          </a:gradFill>
          <a:ln w="3175">
            <a:solidFill>
              <a:schemeClr val="tx1">
                <a:lumMod val="85000"/>
                <a:lumOff val="15000"/>
              </a:schemeClr>
            </a:solidFill>
          </a:ln>
        </p:spPr>
        <p:txBody>
          <a:bodyPr vert="horz" wrap="square"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pPr rtl="0"/>
            <a:endParaRPr lang="ru-RU" dirty="0"/>
          </a:p>
        </p:txBody>
      </p:sp>
      <p:sp>
        <p:nvSpPr>
          <p:cNvPr id="18" name="Равнобедренный треугольник 17" descr="Тень для поля заголовка">
            <a:extLst>
              <a:ext uri="{FF2B5EF4-FFF2-40B4-BE49-F238E27FC236}">
                <a16:creationId xmlns:a16="http://schemas.microsoft.com/office/drawing/2014/main" xmlns="" id="{FAB4748B-F532-4C70-827A-5FEA8C084327}"/>
              </a:ext>
              <a:ext uri="{C183D7F6-B498-43B3-948B-1728B52AA6E4}">
                <adec:decorative xmlns="" xmlns:adec="http://schemas.microsoft.com/office/drawing/2017/decorative" val="1"/>
              </a:ext>
            </a:extLst>
          </p:cNvPr>
          <p:cNvSpPr/>
          <p:nvPr/>
        </p:nvSpPr>
        <p:spPr>
          <a:xfrm rot="10800000">
            <a:off x="11391864" y="5548307"/>
            <a:ext cx="450092"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 name="Заголовок 2">
            <a:extLst>
              <a:ext uri="{FF2B5EF4-FFF2-40B4-BE49-F238E27FC236}">
                <a16:creationId xmlns:a16="http://schemas.microsoft.com/office/drawing/2014/main" xmlns="" id="{200B3D2B-613A-41BE-987D-E6A1324B456D}"/>
              </a:ext>
            </a:extLst>
          </p:cNvPr>
          <p:cNvSpPr>
            <a:spLocks noGrp="1"/>
          </p:cNvSpPr>
          <p:nvPr>
            <p:ph type="ctrTitle"/>
          </p:nvPr>
        </p:nvSpPr>
        <p:spPr>
          <a:xfrm>
            <a:off x="5580318" y="2031880"/>
            <a:ext cx="6019499" cy="2866691"/>
          </a:xfrm>
        </p:spPr>
        <p:txBody>
          <a:bodyPr rtlCol="0"/>
          <a:lstStyle/>
          <a:p>
            <a:pPr algn="ctr">
              <a:lnSpc>
                <a:spcPct val="100000"/>
              </a:lnSpc>
            </a:pPr>
            <a:r>
              <a:rPr lang="ru-RU" sz="2400" spc="0" dirty="0" err="1">
                <a:latin typeface="Times New Roman" panose="02020603050405020304" pitchFamily="18" charset="0"/>
                <a:cs typeface="Times New Roman" panose="02020603050405020304" pitchFamily="18" charset="0"/>
              </a:rPr>
              <a:t>Макотченко</a:t>
            </a:r>
            <a:r>
              <a:rPr lang="ru-RU" sz="2400" spc="0" dirty="0">
                <a:latin typeface="Times New Roman" panose="02020603050405020304" pitchFamily="18" charset="0"/>
                <a:cs typeface="Times New Roman" panose="02020603050405020304" pitchFamily="18" charset="0"/>
              </a:rPr>
              <a:t> </a:t>
            </a:r>
            <a:r>
              <a:rPr lang="ru-RU" sz="2400" spc="0" dirty="0" smtClean="0">
                <a:latin typeface="Times New Roman" panose="02020603050405020304" pitchFamily="18" charset="0"/>
                <a:cs typeface="Times New Roman" panose="02020603050405020304" pitchFamily="18" charset="0"/>
              </a:rPr>
              <a:t> М. В., </a:t>
            </a:r>
            <a:r>
              <a:rPr lang="ru-RU" sz="2400" spc="0" dirty="0">
                <a:latin typeface="Times New Roman" panose="02020603050405020304" pitchFamily="18" charset="0"/>
                <a:cs typeface="Times New Roman" panose="02020603050405020304" pitchFamily="18" charset="0"/>
              </a:rPr>
              <a:t>ГБОУ СОШ </a:t>
            </a:r>
            <a:r>
              <a:rPr lang="ru-RU" sz="2400" spc="0" dirty="0" smtClean="0">
                <a:latin typeface="Times New Roman" panose="02020603050405020304" pitchFamily="18" charset="0"/>
                <a:cs typeface="Times New Roman" panose="02020603050405020304" pitchFamily="18" charset="0"/>
              </a:rPr>
              <a:t>313</a:t>
            </a:r>
            <a:r>
              <a:rPr lang="ru-RU" sz="2400" spc="0" dirty="0">
                <a:latin typeface="Times New Roman" panose="02020603050405020304" pitchFamily="18" charset="0"/>
                <a:cs typeface="Times New Roman" panose="02020603050405020304" pitchFamily="18" charset="0"/>
              </a:rPr>
              <a:t/>
            </a:r>
            <a:br>
              <a:rPr lang="ru-RU" sz="2400" spc="0" dirty="0">
                <a:latin typeface="Times New Roman" panose="02020603050405020304" pitchFamily="18" charset="0"/>
                <a:cs typeface="Times New Roman" panose="02020603050405020304" pitchFamily="18" charset="0"/>
              </a:rPr>
            </a:br>
            <a:r>
              <a:rPr lang="ru-RU" sz="2400" spc="0" dirty="0">
                <a:latin typeface="Times New Roman" panose="02020603050405020304" pitchFamily="18" charset="0"/>
                <a:cs typeface="Times New Roman" panose="02020603050405020304" pitchFamily="18" charset="0"/>
              </a:rPr>
              <a:t>Нестеренко </a:t>
            </a:r>
            <a:r>
              <a:rPr lang="ru-RU" sz="2400" spc="0" dirty="0" smtClean="0">
                <a:latin typeface="Times New Roman" panose="02020603050405020304" pitchFamily="18" charset="0"/>
                <a:cs typeface="Times New Roman" panose="02020603050405020304" pitchFamily="18" charset="0"/>
              </a:rPr>
              <a:t>А. В., </a:t>
            </a:r>
            <a:r>
              <a:rPr lang="ru-RU" sz="2400" spc="0" dirty="0">
                <a:latin typeface="Times New Roman" panose="02020603050405020304" pitchFamily="18" charset="0"/>
                <a:cs typeface="Times New Roman" panose="02020603050405020304" pitchFamily="18" charset="0"/>
              </a:rPr>
              <a:t>ГБОУ СОШ 368 </a:t>
            </a:r>
            <a:r>
              <a:rPr lang="ru-RU" sz="2400" spc="0" dirty="0" smtClean="0">
                <a:latin typeface="Times New Roman" panose="02020603050405020304" pitchFamily="18" charset="0"/>
                <a:cs typeface="Times New Roman" panose="02020603050405020304" pitchFamily="18" charset="0"/>
              </a:rPr>
              <a:t/>
            </a:r>
            <a:br>
              <a:rPr lang="ru-RU" sz="2400" spc="0" dirty="0" smtClean="0">
                <a:latin typeface="Times New Roman" panose="02020603050405020304" pitchFamily="18" charset="0"/>
                <a:cs typeface="Times New Roman" panose="02020603050405020304" pitchFamily="18" charset="0"/>
              </a:rPr>
            </a:br>
            <a:r>
              <a:rPr lang="ru-RU" sz="2400" spc="0" dirty="0" smtClean="0">
                <a:latin typeface="Times New Roman" panose="02020603050405020304" pitchFamily="18" charset="0"/>
                <a:cs typeface="Times New Roman" panose="02020603050405020304" pitchFamily="18" charset="0"/>
              </a:rPr>
              <a:t>Павленко С. Н., </a:t>
            </a:r>
            <a:r>
              <a:rPr lang="ru-RU" sz="2400" spc="0" dirty="0">
                <a:latin typeface="Times New Roman" panose="02020603050405020304" pitchFamily="18" charset="0"/>
                <a:cs typeface="Times New Roman" panose="02020603050405020304" pitchFamily="18" charset="0"/>
              </a:rPr>
              <a:t>ГБОУ СОШ 368 </a:t>
            </a:r>
            <a:r>
              <a:rPr lang="ru-RU" sz="2400" spc="0" dirty="0" smtClean="0">
                <a:latin typeface="Times New Roman" panose="02020603050405020304" pitchFamily="18" charset="0"/>
                <a:cs typeface="Times New Roman" panose="02020603050405020304" pitchFamily="18" charset="0"/>
              </a:rPr>
              <a:t>Фокина Ю. В., </a:t>
            </a:r>
            <a:r>
              <a:rPr lang="ru-RU" sz="2400" spc="0" dirty="0">
                <a:latin typeface="Times New Roman" panose="02020603050405020304" pitchFamily="18" charset="0"/>
                <a:cs typeface="Times New Roman" panose="02020603050405020304" pitchFamily="18" charset="0"/>
              </a:rPr>
              <a:t>ГБОУ СОШ 301 </a:t>
            </a:r>
            <a:r>
              <a:rPr lang="ru-RU" sz="2400" spc="0" dirty="0" smtClean="0">
                <a:latin typeface="Times New Roman" panose="02020603050405020304" pitchFamily="18" charset="0"/>
                <a:cs typeface="Times New Roman" panose="02020603050405020304" pitchFamily="18" charset="0"/>
              </a:rPr>
              <a:t>Харьковская С. Г., </a:t>
            </a:r>
            <a:r>
              <a:rPr lang="ru-RU" sz="2400" spc="0" dirty="0">
                <a:latin typeface="Times New Roman" panose="02020603050405020304" pitchFamily="18" charset="0"/>
                <a:cs typeface="Times New Roman" panose="02020603050405020304" pitchFamily="18" charset="0"/>
              </a:rPr>
              <a:t>ГБОУ Гимназия 205 </a:t>
            </a:r>
            <a:r>
              <a:rPr lang="ru-RU" sz="2400" spc="0" dirty="0" smtClean="0">
                <a:latin typeface="Times New Roman" panose="02020603050405020304" pitchFamily="18" charset="0"/>
                <a:cs typeface="Times New Roman" panose="02020603050405020304" pitchFamily="18" charset="0"/>
              </a:rPr>
              <a:t/>
            </a:r>
            <a:br>
              <a:rPr lang="ru-RU" sz="2400" spc="0" dirty="0" smtClean="0">
                <a:latin typeface="Times New Roman" panose="02020603050405020304" pitchFamily="18" charset="0"/>
                <a:cs typeface="Times New Roman" panose="02020603050405020304" pitchFamily="18" charset="0"/>
              </a:rPr>
            </a:br>
            <a:r>
              <a:rPr lang="ru-RU" sz="2400" spc="0" dirty="0" err="1" smtClean="0">
                <a:latin typeface="Times New Roman" panose="02020603050405020304" pitchFamily="18" charset="0"/>
                <a:cs typeface="Times New Roman" panose="02020603050405020304" pitchFamily="18" charset="0"/>
              </a:rPr>
              <a:t>Шангина</a:t>
            </a:r>
            <a:r>
              <a:rPr lang="ru-RU" sz="2400" spc="0" dirty="0" smtClean="0">
                <a:latin typeface="Times New Roman" panose="02020603050405020304" pitchFamily="18" charset="0"/>
                <a:cs typeface="Times New Roman" panose="02020603050405020304" pitchFamily="18" charset="0"/>
              </a:rPr>
              <a:t> Т. М., </a:t>
            </a:r>
            <a:r>
              <a:rPr lang="ru-RU" sz="2400" spc="0" dirty="0">
                <a:latin typeface="Times New Roman" panose="02020603050405020304" pitchFamily="18" charset="0"/>
                <a:cs typeface="Times New Roman" panose="02020603050405020304" pitchFamily="18" charset="0"/>
              </a:rPr>
              <a:t>ГБОУ Гимназия </a:t>
            </a:r>
            <a:r>
              <a:rPr lang="ru-RU" sz="2400" spc="0" dirty="0" smtClean="0">
                <a:latin typeface="Times New Roman" panose="02020603050405020304" pitchFamily="18" charset="0"/>
                <a:cs typeface="Times New Roman" panose="02020603050405020304" pitchFamily="18" charset="0"/>
              </a:rPr>
              <a:t>441</a:t>
            </a:r>
            <a:r>
              <a:rPr lang="ru-RU" sz="2400" spc="0" dirty="0">
                <a:latin typeface="Times New Roman" panose="02020603050405020304" pitchFamily="18" charset="0"/>
                <a:cs typeface="Times New Roman" panose="02020603050405020304" pitchFamily="18" charset="0"/>
              </a:rPr>
              <a:t/>
            </a:r>
            <a:br>
              <a:rPr lang="ru-RU" sz="2400" spc="0" dirty="0">
                <a:latin typeface="Times New Roman" panose="02020603050405020304" pitchFamily="18" charset="0"/>
                <a:cs typeface="Times New Roman" panose="02020603050405020304" pitchFamily="18" charset="0"/>
              </a:rPr>
            </a:br>
            <a:endParaRPr lang="ru-RU" sz="2400" spc="0" dirty="0">
              <a:latin typeface="Times New Roman" panose="02020603050405020304" pitchFamily="18" charset="0"/>
              <a:cs typeface="Times New Roman" panose="02020603050405020304" pitchFamily="18" charset="0"/>
            </a:endParaRPr>
          </a:p>
        </p:txBody>
      </p:sp>
      <p:sp>
        <p:nvSpPr>
          <p:cNvPr id="15" name="Полилиния 5" descr="Контрастный блок">
            <a:extLst>
              <a:ext uri="{FF2B5EF4-FFF2-40B4-BE49-F238E27FC236}">
                <a16:creationId xmlns:a16="http://schemas.microsoft.com/office/drawing/2014/main" xmlns="" id="{7746F873-A4ED-4E4C-BB89-CA0FBB9E9582}"/>
              </a:ext>
              <a:ext uri="{C183D7F6-B498-43B3-948B-1728B52AA6E4}">
                <adec:decorative xmlns="" xmlns:adec="http://schemas.microsoft.com/office/drawing/2017/decorative" val="1"/>
              </a:ext>
            </a:extLst>
          </p:cNvPr>
          <p:cNvSpPr>
            <a:spLocks noChangeAspect="1"/>
          </p:cNvSpPr>
          <p:nvPr/>
        </p:nvSpPr>
        <p:spPr bwMode="auto">
          <a:xfrm>
            <a:off x="456656" y="5118766"/>
            <a:ext cx="751030" cy="65906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16" name="Полилиния 5" descr="Пустой контрастный блок">
            <a:extLst>
              <a:ext uri="{FF2B5EF4-FFF2-40B4-BE49-F238E27FC236}">
                <a16:creationId xmlns:a16="http://schemas.microsoft.com/office/drawing/2014/main" xmlns="" id="{E0D7A780-33BC-4E68-9763-AB62376D5024}"/>
              </a:ext>
              <a:ext uri="{C183D7F6-B498-43B3-948B-1728B52AA6E4}">
                <adec:decorative xmlns="" xmlns:adec="http://schemas.microsoft.com/office/drawing/2017/decorative" val="1"/>
              </a:ext>
            </a:extLst>
          </p:cNvPr>
          <p:cNvSpPr>
            <a:spLocks noChangeAspect="1"/>
          </p:cNvSpPr>
          <p:nvPr/>
        </p:nvSpPr>
        <p:spPr bwMode="auto">
          <a:xfrm>
            <a:off x="5580319" y="154334"/>
            <a:ext cx="5806783"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5" name="Номер слайда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rtlCol="0"/>
          <a:lstStyle/>
          <a:p>
            <a:pPr rtl="0"/>
            <a:fld id="{19B51A1E-902D-48AF-9020-955120F399B6}" type="slidenum">
              <a:rPr lang="ru-RU" smtClean="0"/>
              <a:pPr/>
              <a:t>2</a:t>
            </a:fld>
            <a:endParaRPr lang="ru-RU" dirty="0"/>
          </a:p>
        </p:txBody>
      </p:sp>
      <p:sp>
        <p:nvSpPr>
          <p:cNvPr id="2" name="Прямоугольник 1"/>
          <p:cNvSpPr/>
          <p:nvPr/>
        </p:nvSpPr>
        <p:spPr>
          <a:xfrm>
            <a:off x="6823705" y="549761"/>
            <a:ext cx="3546164" cy="707886"/>
          </a:xfrm>
          <a:prstGeom prst="rect">
            <a:avLst/>
          </a:prstGeom>
        </p:spPr>
        <p:txBody>
          <a:bodyPr wrap="none">
            <a:spAutoFit/>
          </a:bodyPr>
          <a:lstStyle/>
          <a:p>
            <a:r>
              <a:rPr lang="ru-RU" sz="4000" b="1" dirty="0"/>
              <a:t>Авторы </a:t>
            </a:r>
            <a:r>
              <a:rPr lang="ru-RU" sz="4000" b="1" dirty="0" smtClean="0"/>
              <a:t>проекта</a:t>
            </a:r>
            <a:endParaRPr lang="ru-RU" sz="4000" b="1" dirty="0"/>
          </a:p>
        </p:txBody>
      </p:sp>
    </p:spTree>
    <p:extLst>
      <p:ext uri="{BB962C8B-B14F-4D97-AF65-F5344CB8AC3E}">
        <p14:creationId xmlns:p14="http://schemas.microsoft.com/office/powerpoint/2010/main" val="409167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60F281-4FF6-4617-A809-AC9C15ECF18A}"/>
              </a:ext>
            </a:extLst>
          </p:cNvPr>
          <p:cNvSpPr>
            <a:spLocks noGrp="1"/>
          </p:cNvSpPr>
          <p:nvPr>
            <p:ph type="title"/>
          </p:nvPr>
        </p:nvSpPr>
        <p:spPr>
          <a:xfrm>
            <a:off x="248194" y="402418"/>
            <a:ext cx="5472000" cy="432000"/>
          </a:xfrm>
        </p:spPr>
        <p:txBody>
          <a:bodyPr rtlCol="0"/>
          <a:lstStyle/>
          <a:p>
            <a:pPr rtl="0"/>
            <a:r>
              <a:rPr lang="ru-RU" b="1" dirty="0" smtClean="0">
                <a:latin typeface="Times New Roman" panose="02020603050405020304" pitchFamily="18" charset="0"/>
                <a:cs typeface="Times New Roman" panose="02020603050405020304" pitchFamily="18" charset="0"/>
              </a:rPr>
              <a:t>Цель:</a:t>
            </a:r>
            <a:endParaRPr lang="ru-RU" b="1"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248194" y="1008000"/>
            <a:ext cx="7067006" cy="1452298"/>
          </a:xfrm>
        </p:spPr>
        <p:txBody>
          <a:bodyPr rtlCol="0"/>
          <a:lstStyle/>
          <a:p>
            <a:r>
              <a:rPr lang="ru-RU" sz="2400" b="1" dirty="0">
                <a:latin typeface="Times New Roman" panose="02020603050405020304" pitchFamily="18" charset="0"/>
                <a:cs typeface="Times New Roman" panose="02020603050405020304" pitchFamily="18" charset="0"/>
              </a:rPr>
              <a:t>Формирование у учащихся представления об основных видах финансовых махинаций и способах защиты от финансового мошенничества</a:t>
            </a:r>
          </a:p>
        </p:txBody>
      </p:sp>
      <p:sp>
        <p:nvSpPr>
          <p:cNvPr id="4" name="Объект 3">
            <a:extLst>
              <a:ext uri="{FF2B5EF4-FFF2-40B4-BE49-F238E27FC236}">
                <a16:creationId xmlns:a16="http://schemas.microsoft.com/office/drawing/2014/main" xmlns="" id="{D355C61F-C8F1-4977-8E1F-F16C0D9EA88C}"/>
              </a:ext>
            </a:extLst>
          </p:cNvPr>
          <p:cNvSpPr>
            <a:spLocks noGrp="1"/>
          </p:cNvSpPr>
          <p:nvPr>
            <p:ph sz="half" idx="1"/>
          </p:nvPr>
        </p:nvSpPr>
        <p:spPr>
          <a:xfrm>
            <a:off x="227947" y="2171091"/>
            <a:ext cx="6883200" cy="4302000"/>
          </a:xfrm>
        </p:spPr>
        <p:txBody>
          <a:bodyPr rtlCol="0"/>
          <a:lstStyle/>
          <a:p>
            <a:pPr marL="0" indent="0">
              <a:buNone/>
            </a:pPr>
            <a:r>
              <a:rPr lang="ru-RU" sz="3200" b="1" dirty="0">
                <a:latin typeface="Times New Roman" panose="02020603050405020304" pitchFamily="18" charset="0"/>
                <a:cs typeface="Times New Roman" panose="02020603050405020304" pitchFamily="18" charset="0"/>
              </a:rPr>
              <a:t>Планируемые результаты </a:t>
            </a:r>
            <a:r>
              <a:rPr lang="ru-RU" sz="3200" b="1" dirty="0" smtClean="0">
                <a:latin typeface="Times New Roman" panose="02020603050405020304" pitchFamily="18" charset="0"/>
                <a:cs typeface="Times New Roman" panose="02020603050405020304" pitchFamily="18" charset="0"/>
              </a:rPr>
              <a:t>обучения:</a:t>
            </a:r>
          </a:p>
          <a:p>
            <a:pPr>
              <a:buFontTx/>
              <a:buChar char="-"/>
            </a:pPr>
            <a:r>
              <a:rPr lang="ru-RU" sz="2400" dirty="0" smtClean="0">
                <a:latin typeface="Times New Roman" panose="02020603050405020304" pitchFamily="18" charset="0"/>
                <a:cs typeface="Times New Roman" panose="02020603050405020304" pitchFamily="18" charset="0"/>
              </a:rPr>
              <a:t>Уметь </a:t>
            </a:r>
            <a:r>
              <a:rPr lang="ru-RU" sz="2400" dirty="0">
                <a:latin typeface="Times New Roman" panose="02020603050405020304" pitchFamily="18" charset="0"/>
                <a:cs typeface="Times New Roman" panose="02020603050405020304" pitchFamily="18" charset="0"/>
              </a:rPr>
              <a:t>критически оценивать и сравнивать финансовые предложения с учётом их преимуществ и недостатков; уметь принимать финансовые решения в типичных жизненных ситуациях; </a:t>
            </a:r>
            <a:endParaRPr lang="ru-RU" sz="2400" dirty="0" smtClean="0">
              <a:latin typeface="Times New Roman" panose="02020603050405020304" pitchFamily="18" charset="0"/>
              <a:cs typeface="Times New Roman" panose="02020603050405020304" pitchFamily="18" charset="0"/>
            </a:endParaRPr>
          </a:p>
          <a:p>
            <a:pPr>
              <a:buFontTx/>
              <a:buChar char="-"/>
            </a:pPr>
            <a:r>
              <a:rPr lang="ru-RU" sz="2400" dirty="0" smtClean="0">
                <a:latin typeface="Times New Roman" panose="02020603050405020304" pitchFamily="18" charset="0"/>
                <a:cs typeface="Times New Roman" panose="02020603050405020304" pitchFamily="18" charset="0"/>
              </a:rPr>
              <a:t>Иметь </a:t>
            </a:r>
            <a:r>
              <a:rPr lang="ru-RU" sz="2400" dirty="0">
                <a:latin typeface="Times New Roman" panose="02020603050405020304" pitchFamily="18" charset="0"/>
                <a:cs typeface="Times New Roman" panose="02020603050405020304" pitchFamily="18" charset="0"/>
              </a:rPr>
              <a:t>представление об основных видах финансовых махинаций и способах защиты от финансового мошенничества;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smtClean="0">
                <a:latin typeface="Times New Roman" panose="02020603050405020304" pitchFamily="18" charset="0"/>
                <a:cs typeface="Times New Roman" panose="02020603050405020304" pitchFamily="18" charset="0"/>
              </a:rPr>
              <a:t>- Знать </a:t>
            </a:r>
            <a:r>
              <a:rPr lang="ru-RU" sz="2400" dirty="0">
                <a:latin typeface="Times New Roman" panose="02020603050405020304" pitchFamily="18" charset="0"/>
                <a:cs typeface="Times New Roman" panose="02020603050405020304" pitchFamily="18" charset="0"/>
              </a:rPr>
              <a:t>и защищать свои права как потребителя финансовых </a:t>
            </a:r>
            <a:r>
              <a:rPr lang="ru-RU" sz="2400" dirty="0" smtClean="0">
                <a:latin typeface="Times New Roman" panose="02020603050405020304" pitchFamily="18" charset="0"/>
                <a:cs typeface="Times New Roman" panose="02020603050405020304" pitchFamily="18" charset="0"/>
              </a:rPr>
              <a:t>услуг.</a:t>
            </a:r>
            <a:endParaRPr lang="ru-RU" sz="2400" dirty="0">
              <a:latin typeface="Times New Roman" panose="02020603050405020304" pitchFamily="18"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a:p>
            <a:pPr marL="0" indent="0">
              <a:buNone/>
            </a:pPr>
            <a:endParaRPr lang="ru-RU" sz="3200" b="1" dirty="0" smtClean="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52FD3342-E198-5348-9EE9-579E8FFF9DD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7486763" y="1425171"/>
            <a:ext cx="4142063" cy="3421149"/>
          </a:xfrm>
        </p:spPr>
      </p:pic>
      <p:sp>
        <p:nvSpPr>
          <p:cNvPr id="15" name="Полилиния 5" descr="Смещенное изображение пустой фигуры">
            <a:extLst>
              <a:ext uri="{FF2B5EF4-FFF2-40B4-BE49-F238E27FC236}">
                <a16:creationId xmlns:a16="http://schemas.microsoft.com/office/drawing/2014/main" xmlns="" id="{764DA446-807B-4C83-BB5A-59E3FABC93F3}"/>
              </a:ext>
              <a:ext uri="{C183D7F6-B498-43B3-948B-1728B52AA6E4}">
                <adec:decorative xmlns="" xmlns:adec="http://schemas.microsoft.com/office/drawing/2017/decorative" val="1"/>
              </a:ext>
            </a:extLst>
          </p:cNvPr>
          <p:cNvSpPr>
            <a:spLocks noChangeAspect="1"/>
          </p:cNvSpPr>
          <p:nvPr/>
        </p:nvSpPr>
        <p:spPr bwMode="auto">
          <a:xfrm>
            <a:off x="7568456" y="834418"/>
            <a:ext cx="2400131" cy="210623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16" name="Полилиния 5" descr="Смещенное изображение сплошной фигуры">
            <a:extLst>
              <a:ext uri="{FF2B5EF4-FFF2-40B4-BE49-F238E27FC236}">
                <a16:creationId xmlns:a16="http://schemas.microsoft.com/office/drawing/2014/main" xmlns="" id="{F28CDBF8-0191-43F9-98FE-B98B08813979}"/>
              </a:ext>
              <a:ext uri="{C183D7F6-B498-43B3-948B-1728B52AA6E4}">
                <adec:decorative xmlns="" xmlns:adec="http://schemas.microsoft.com/office/drawing/2017/decorative" val="1"/>
              </a:ext>
            </a:extLst>
          </p:cNvPr>
          <p:cNvSpPr>
            <a:spLocks noChangeAspect="1"/>
          </p:cNvSpPr>
          <p:nvPr/>
        </p:nvSpPr>
        <p:spPr bwMode="auto">
          <a:xfrm>
            <a:off x="9144138" y="1491596"/>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6" name="Номер слайда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3</a:t>
            </a:fld>
            <a:endParaRPr lang="ru-RU" dirty="0"/>
          </a:p>
        </p:txBody>
      </p:sp>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C6CDA85C-88C0-6444-B1E8-D661956A20E8}"/>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tretch>
            <a:fillRect/>
          </a:stretch>
        </p:blipFill>
        <p:spPr>
          <a:xfrm>
            <a:off x="6379331" y="1698968"/>
            <a:ext cx="5348325" cy="3838450"/>
          </a:xfrm>
        </p:spPr>
      </p:pic>
      <p:sp>
        <p:nvSpPr>
          <p:cNvPr id="66" name="Полилиния 5" descr="Пустой контрастный блок">
            <a:extLst>
              <a:ext uri="{FF2B5EF4-FFF2-40B4-BE49-F238E27FC236}">
                <a16:creationId xmlns:a16="http://schemas.microsoft.com/office/drawing/2014/main" xmlns="" id="{3EEE5409-3F6C-485D-B4C2-5247917F1018}"/>
              </a:ext>
              <a:ext uri="{C183D7F6-B498-43B3-948B-1728B52AA6E4}">
                <adec:decorative xmlns="" xmlns:adec="http://schemas.microsoft.com/office/drawing/2017/decorative" val="1"/>
              </a:ext>
            </a:extLst>
          </p:cNvPr>
          <p:cNvSpPr>
            <a:spLocks noChangeAspect="1"/>
          </p:cNvSpPr>
          <p:nvPr/>
        </p:nvSpPr>
        <p:spPr bwMode="auto">
          <a:xfrm>
            <a:off x="5363366" y="497489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67" name="Полилиния 5" descr="Сплошной контрастный блок">
            <a:extLst>
              <a:ext uri="{FF2B5EF4-FFF2-40B4-BE49-F238E27FC236}">
                <a16:creationId xmlns:a16="http://schemas.microsoft.com/office/drawing/2014/main" xmlns="" id="{0D74D4D5-6A4C-4248-8A92-B8CA1C918EB6}"/>
              </a:ext>
              <a:ext uri="{C183D7F6-B498-43B3-948B-1728B52AA6E4}">
                <adec:decorative xmlns="" xmlns:adec="http://schemas.microsoft.com/office/drawing/2017/decorative" val="1"/>
              </a:ext>
            </a:extLst>
          </p:cNvPr>
          <p:cNvSpPr>
            <a:spLocks noChangeAspect="1"/>
          </p:cNvSpPr>
          <p:nvPr/>
        </p:nvSpPr>
        <p:spPr bwMode="auto">
          <a:xfrm>
            <a:off x="6650080" y="4752199"/>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6" name="Номер слайда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rtlCol="0"/>
          <a:lstStyle/>
          <a:p>
            <a:pPr rtl="0"/>
            <a:fld id="{19B51A1E-902D-48AF-9020-955120F399B6}" type="slidenum">
              <a:rPr lang="ru-RU" smtClean="0"/>
              <a:pPr rtl="0"/>
              <a:t>4</a:t>
            </a:fld>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148979843"/>
              </p:ext>
            </p:extLst>
          </p:nvPr>
        </p:nvGraphicFramePr>
        <p:xfrm>
          <a:off x="0" y="1082391"/>
          <a:ext cx="6282692" cy="1261872"/>
        </p:xfrm>
        <a:graphic>
          <a:graphicData uri="http://schemas.openxmlformats.org/drawingml/2006/table">
            <a:tbl>
              <a:tblPr>
                <a:tableStyleId>{6E25E649-3F16-4E02-A733-19D2CDBF48F0}</a:tableStyleId>
              </a:tblPr>
              <a:tblGrid>
                <a:gridCol w="2094230">
                  <a:extLst>
                    <a:ext uri="{9D8B030D-6E8A-4147-A177-3AD203B41FA5}">
                      <a16:colId xmlns:a16="http://schemas.microsoft.com/office/drawing/2014/main" xmlns="" val="2131863489"/>
                    </a:ext>
                  </a:extLst>
                </a:gridCol>
                <a:gridCol w="4188462">
                  <a:extLst>
                    <a:ext uri="{9D8B030D-6E8A-4147-A177-3AD203B41FA5}">
                      <a16:colId xmlns:a16="http://schemas.microsoft.com/office/drawing/2014/main" xmlns="" val="3319013715"/>
                    </a:ext>
                  </a:extLst>
                </a:gridCol>
              </a:tblGrid>
              <a:tr h="264160">
                <a:tc>
                  <a:txBody>
                    <a:bodyPr/>
                    <a:lstStyle/>
                    <a:p>
                      <a:pPr algn="l">
                        <a:lnSpc>
                          <a:spcPct val="115000"/>
                        </a:lnSpc>
                        <a:spcAft>
                          <a:spcPts val="0"/>
                        </a:spcAft>
                      </a:pPr>
                      <a:r>
                        <a:rPr lang="ru-RU" sz="2400" b="1" dirty="0">
                          <a:effectLst/>
                          <a:latin typeface="Times New Roman" panose="02020603050405020304" pitchFamily="18" charset="0"/>
                          <a:cs typeface="Times New Roman" panose="02020603050405020304" pitchFamily="18" charset="0"/>
                        </a:rPr>
                        <a:t>Тип урока</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ru-RU" sz="2400" dirty="0">
                          <a:effectLst/>
                          <a:latin typeface="Times New Roman" panose="02020603050405020304" pitchFamily="18" charset="0"/>
                          <a:cs typeface="Times New Roman" panose="02020603050405020304" pitchFamily="18" charset="0"/>
                        </a:rPr>
                        <a:t>Урок совершенствования знаний, умений и навыков</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88840499"/>
                  </a:ext>
                </a:extLst>
              </a:tr>
              <a:tr h="264160">
                <a:tc>
                  <a:txBody>
                    <a:bodyPr/>
                    <a:lstStyle/>
                    <a:p>
                      <a:pPr algn="l">
                        <a:lnSpc>
                          <a:spcPct val="115000"/>
                        </a:lnSpc>
                        <a:spcAft>
                          <a:spcPts val="0"/>
                        </a:spcAft>
                      </a:pPr>
                      <a:r>
                        <a:rPr lang="ru-RU" sz="2400" b="1" dirty="0">
                          <a:effectLst/>
                          <a:latin typeface="Times New Roman" panose="02020603050405020304" pitchFamily="18" charset="0"/>
                          <a:cs typeface="Times New Roman" panose="02020603050405020304" pitchFamily="18" charset="0"/>
                        </a:rPr>
                        <a:t>Вид урока </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ru-RU" sz="2400" dirty="0">
                          <a:effectLst/>
                          <a:latin typeface="Times New Roman" panose="02020603050405020304" pitchFamily="18" charset="0"/>
                          <a:cs typeface="Times New Roman" panose="02020603050405020304" pitchFamily="18" charset="0"/>
                        </a:rPr>
                        <a:t>Деловая игра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59261511"/>
                  </a:ext>
                </a:extLst>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435695378"/>
              </p:ext>
            </p:extLst>
          </p:nvPr>
        </p:nvGraphicFramePr>
        <p:xfrm>
          <a:off x="0" y="2706886"/>
          <a:ext cx="6282692" cy="3364992"/>
        </p:xfrm>
        <a:graphic>
          <a:graphicData uri="http://schemas.openxmlformats.org/drawingml/2006/table">
            <a:tbl>
              <a:tblPr>
                <a:tableStyleId>{6E25E649-3F16-4E02-A733-19D2CDBF48F0}</a:tableStyleId>
              </a:tblPr>
              <a:tblGrid>
                <a:gridCol w="2136681">
                  <a:extLst>
                    <a:ext uri="{9D8B030D-6E8A-4147-A177-3AD203B41FA5}">
                      <a16:colId xmlns:a16="http://schemas.microsoft.com/office/drawing/2014/main" xmlns="" val="1227958107"/>
                    </a:ext>
                  </a:extLst>
                </a:gridCol>
                <a:gridCol w="4146011">
                  <a:extLst>
                    <a:ext uri="{9D8B030D-6E8A-4147-A177-3AD203B41FA5}">
                      <a16:colId xmlns:a16="http://schemas.microsoft.com/office/drawing/2014/main" xmlns="" val="2990233334"/>
                    </a:ext>
                  </a:extLst>
                </a:gridCol>
              </a:tblGrid>
              <a:tr h="371475">
                <a:tc>
                  <a:txBody>
                    <a:bodyPr/>
                    <a:lstStyle/>
                    <a:p>
                      <a:pPr algn="l">
                        <a:lnSpc>
                          <a:spcPct val="115000"/>
                        </a:lnSpc>
                        <a:spcAft>
                          <a:spcPts val="0"/>
                        </a:spcAft>
                      </a:pPr>
                      <a:r>
                        <a:rPr lang="ru-RU" sz="2400" b="1" dirty="0">
                          <a:effectLst/>
                          <a:latin typeface="Times New Roman" panose="02020603050405020304" pitchFamily="18" charset="0"/>
                          <a:cs typeface="Times New Roman" panose="02020603050405020304" pitchFamily="18" charset="0"/>
                        </a:rPr>
                        <a:t>Формы и методы обучения</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ru-RU" sz="2400" dirty="0">
                          <a:effectLst/>
                          <a:latin typeface="Times New Roman" panose="02020603050405020304" pitchFamily="18" charset="0"/>
                          <a:cs typeface="Times New Roman" panose="02020603050405020304" pitchFamily="18" charset="0"/>
                        </a:rPr>
                        <a:t>Метод: кейс-метод, проблемный метод</a:t>
                      </a:r>
                    </a:p>
                    <a:p>
                      <a:pPr algn="l">
                        <a:lnSpc>
                          <a:spcPct val="115000"/>
                        </a:lnSpc>
                        <a:spcAft>
                          <a:spcPts val="0"/>
                        </a:spcAft>
                      </a:pPr>
                      <a:r>
                        <a:rPr lang="ru-RU" sz="2400" dirty="0">
                          <a:effectLst/>
                          <a:latin typeface="Times New Roman" panose="02020603050405020304" pitchFamily="18" charset="0"/>
                          <a:cs typeface="Times New Roman" panose="02020603050405020304" pitchFamily="18" charset="0"/>
                        </a:rPr>
                        <a:t>Формы: групповая, практическая.</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49149279"/>
                  </a:ext>
                </a:extLst>
              </a:tr>
              <a:tr h="288925">
                <a:tc>
                  <a:txBody>
                    <a:bodyPr/>
                    <a:lstStyle/>
                    <a:p>
                      <a:pPr algn="l">
                        <a:lnSpc>
                          <a:spcPct val="115000"/>
                        </a:lnSpc>
                        <a:spcAft>
                          <a:spcPts val="0"/>
                        </a:spcAft>
                      </a:pPr>
                      <a:r>
                        <a:rPr lang="ru-RU" sz="2400" b="1" dirty="0">
                          <a:effectLst/>
                          <a:latin typeface="Times New Roman" panose="02020603050405020304" pitchFamily="18" charset="0"/>
                          <a:cs typeface="Times New Roman" panose="02020603050405020304" pitchFamily="18" charset="0"/>
                        </a:rPr>
                        <a:t>Оборудование</a:t>
                      </a:r>
                      <a:endParaRPr lang="ru-RU"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ru-RU" sz="2400" dirty="0" smtClean="0">
                          <a:effectLst/>
                          <a:latin typeface="Times New Roman" panose="02020603050405020304" pitchFamily="18" charset="0"/>
                          <a:cs typeface="Times New Roman" panose="02020603050405020304" pitchFamily="18" charset="0"/>
                        </a:rPr>
                        <a:t>Проектор</a:t>
                      </a:r>
                      <a:r>
                        <a:rPr lang="ru-RU" sz="2400" dirty="0">
                          <a:effectLst/>
                          <a:latin typeface="Times New Roman" panose="02020603050405020304" pitchFamily="18" charset="0"/>
                          <a:cs typeface="Times New Roman" panose="02020603050405020304" pitchFamily="18" charset="0"/>
                        </a:rPr>
                        <a:t>, экран, презентация «Финансовые махинации», карточки с кейсами, карточки с головоломками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86434228"/>
                  </a:ext>
                </a:extLst>
              </a:tr>
            </a:tbl>
          </a:graphicData>
        </a:graphic>
      </p:graphicFrame>
    </p:spTree>
    <p:extLst>
      <p:ext uri="{BB962C8B-B14F-4D97-AF65-F5344CB8AC3E}">
        <p14:creationId xmlns:p14="http://schemas.microsoft.com/office/powerpoint/2010/main" val="3640701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A5083B-CC27-4F1C-AD03-E3DBEC1C9E78}"/>
              </a:ext>
            </a:extLst>
          </p:cNvPr>
          <p:cNvSpPr>
            <a:spLocks noGrp="1"/>
          </p:cNvSpPr>
          <p:nvPr>
            <p:ph type="title"/>
          </p:nvPr>
        </p:nvSpPr>
        <p:spPr>
          <a:xfrm>
            <a:off x="194509" y="196473"/>
            <a:ext cx="5472000" cy="432000"/>
          </a:xfrm>
        </p:spPr>
        <p:txBody>
          <a:bodyPr rtlCol="0"/>
          <a:lstStyle/>
          <a:p>
            <a:pPr rtl="0"/>
            <a:r>
              <a:rPr lang="ru-RU" b="1" dirty="0" smtClean="0">
                <a:latin typeface="Times New Roman" panose="02020603050405020304" pitchFamily="18" charset="0"/>
                <a:cs typeface="Times New Roman" panose="02020603050405020304" pitchFamily="18" charset="0"/>
              </a:rPr>
              <a:t>Мотивация</a:t>
            </a:r>
            <a:endParaRPr lang="ru-RU" b="1" dirty="0">
              <a:latin typeface="Times New Roman" panose="02020603050405020304" pitchFamily="18" charset="0"/>
              <a:cs typeface="Times New Roman" panose="02020603050405020304" pitchFamily="18" charset="0"/>
            </a:endParaRPr>
          </a:p>
        </p:txBody>
      </p:sp>
      <p:sp>
        <p:nvSpPr>
          <p:cNvPr id="6" name="Номер слайда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rtlCol="0"/>
          <a:lstStyle/>
          <a:p>
            <a:pPr rtl="0"/>
            <a:fld id="{19B51A1E-902D-48AF-9020-955120F399B6}" type="slidenum">
              <a:rPr lang="ru-RU" smtClean="0"/>
              <a:pPr rtl="0"/>
              <a:t>5</a:t>
            </a:fld>
            <a:endParaRPr lang="ru-RU" dirty="0"/>
          </a:p>
        </p:txBody>
      </p:sp>
      <p:pic>
        <p:nvPicPr>
          <p:cNvPr id="9" name="Рисунок 8"/>
          <p:cNvPicPr/>
          <p:nvPr/>
        </p:nvPicPr>
        <p:blipFill>
          <a:blip r:embed="rId3">
            <a:extLst>
              <a:ext uri="{28A0092B-C50C-407E-A947-70E740481C1C}">
                <a14:useLocalDpi xmlns:a14="http://schemas.microsoft.com/office/drawing/2010/main" val="0"/>
              </a:ext>
            </a:extLst>
          </a:blip>
          <a:srcRect/>
          <a:stretch>
            <a:fillRect/>
          </a:stretch>
        </p:blipFill>
        <p:spPr bwMode="auto">
          <a:xfrm>
            <a:off x="5738286" y="1401818"/>
            <a:ext cx="5806757" cy="5456182"/>
          </a:xfrm>
          <a:prstGeom prst="rect">
            <a:avLst/>
          </a:prstGeom>
          <a:noFill/>
        </p:spPr>
      </p:pic>
      <p:sp>
        <p:nvSpPr>
          <p:cNvPr id="12" name="Прямоугольник с двумя усеченными противолежащими углами 11"/>
          <p:cNvSpPr/>
          <p:nvPr/>
        </p:nvSpPr>
        <p:spPr>
          <a:xfrm>
            <a:off x="0" y="880560"/>
            <a:ext cx="5555674" cy="5631075"/>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Вот </a:t>
            </a:r>
            <a:r>
              <a:rPr lang="ru-RU" dirty="0">
                <a:latin typeface="Times New Roman" panose="02020603050405020304" pitchFamily="18" charset="0"/>
                <a:cs typeface="Times New Roman" panose="02020603050405020304" pitchFamily="18" charset="0"/>
              </a:rPr>
              <a:t>уже несколько месяцев я пытаюсь получить кредит на покупку автомобиля. Я пыталась получить кредит в нескольких банках, но мне все отказывали и отказывали. Собиралась идти к другу и занимать у него. Сумма нужна немаленькая – 600 тыс. руб. И вот два дня назад я получила письмо на электронную почту от банка с предложением по кредиту 6,3% годовых. Меня это очень заинтересовало, я вышла на сайт банка и оставила заявку. Вчера позвонила девушка и сказала, что деньги можно получить, оформив карту банка, а для этого </a:t>
            </a:r>
            <a:r>
              <a:rPr lang="ru-RU" dirty="0" err="1">
                <a:latin typeface="Times New Roman" panose="02020603050405020304" pitchFamily="18" charset="0"/>
                <a:cs typeface="Times New Roman" panose="02020603050405020304" pitchFamily="18" charset="0"/>
              </a:rPr>
              <a:t>переве-сти</a:t>
            </a:r>
            <a:r>
              <a:rPr lang="ru-RU" dirty="0">
                <a:latin typeface="Times New Roman" panose="02020603050405020304" pitchFamily="18" charset="0"/>
                <a:cs typeface="Times New Roman" panose="02020603050405020304" pitchFamily="18" charset="0"/>
              </a:rPr>
              <a:t> 2200 рублей, без блица-перевода и курьерской доставки бумаг не обойтись. Сотрудница объяснила: как переведу деньги, курьер </a:t>
            </a:r>
            <a:r>
              <a:rPr lang="ru-RU" dirty="0" err="1">
                <a:latin typeface="Times New Roman" panose="02020603050405020304" pitchFamily="18" charset="0"/>
                <a:cs typeface="Times New Roman" panose="02020603050405020304" pitchFamily="18" charset="0"/>
              </a:rPr>
              <a:t>подъ</a:t>
            </a:r>
            <a:r>
              <a:rPr lang="ru-RU" dirty="0">
                <a:latin typeface="Times New Roman" panose="02020603050405020304" pitchFamily="18" charset="0"/>
                <a:cs typeface="Times New Roman" panose="02020603050405020304" pitchFamily="18" charset="0"/>
              </a:rPr>
              <a:t>-едет через 20 минут с подготовленным договором в любое удобное для меня место. </a:t>
            </a:r>
          </a:p>
        </p:txBody>
      </p:sp>
      <p:sp>
        <p:nvSpPr>
          <p:cNvPr id="13" name="Прямоугольная выноска 12"/>
          <p:cNvSpPr/>
          <p:nvPr/>
        </p:nvSpPr>
        <p:spPr>
          <a:xfrm>
            <a:off x="4987636" y="0"/>
            <a:ext cx="6414655" cy="1246909"/>
          </a:xfrm>
          <a:prstGeom prst="wedgeRectCallout">
            <a:avLst>
              <a:gd name="adj1" fmla="val -48044"/>
              <a:gd name="adj2" fmla="val 94722"/>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just">
              <a:lnSpc>
                <a:spcPts val="1650"/>
              </a:lnSpc>
              <a:spcAft>
                <a:spcPts val="0"/>
              </a:spcAft>
            </a:pPr>
            <a:r>
              <a:rPr lang="ru-RU" sz="2000" b="1" dirty="0" smtClean="0">
                <a:latin typeface="Times New Roman" panose="02020603050405020304" pitchFamily="18" charset="0"/>
                <a:cs typeface="Times New Roman" panose="02020603050405020304" pitchFamily="18" charset="0"/>
              </a:rPr>
              <a:t>Вопросы: </a:t>
            </a:r>
          </a:p>
          <a:p>
            <a:pPr lvl="0" algn="just">
              <a:lnSpc>
                <a:spcPts val="1650"/>
              </a:lnSpc>
              <a:spcAft>
                <a:spcPts val="0"/>
              </a:spcAft>
            </a:pPr>
            <a:endParaRPr lang="ru-RU" sz="2000" b="1" dirty="0" smtClean="0">
              <a:latin typeface="Times New Roman" panose="02020603050405020304" pitchFamily="18" charset="0"/>
              <a:cs typeface="Times New Roman" panose="02020603050405020304" pitchFamily="18" charset="0"/>
            </a:endParaRPr>
          </a:p>
          <a:p>
            <a:pPr lvl="0" algn="just">
              <a:lnSpc>
                <a:spcPts val="1650"/>
              </a:lnSpc>
              <a:spcAft>
                <a:spcPts val="0"/>
              </a:spcAft>
            </a:pP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ru-RU" sz="2000" dirty="0" smtClean="0">
                <a:latin typeface="Times New Roman" panose="02020603050405020304" pitchFamily="18" charset="0"/>
                <a:ea typeface="Times New Roman" panose="02020603050405020304" pitchFamily="18" charset="0"/>
              </a:rPr>
              <a:t>Как </a:t>
            </a:r>
            <a:r>
              <a:rPr lang="ru-RU" sz="2000" dirty="0">
                <a:latin typeface="Times New Roman" panose="02020603050405020304" pitchFamily="18" charset="0"/>
                <a:ea typeface="Times New Roman" panose="02020603050405020304" pitchFamily="18" charset="0"/>
              </a:rPr>
              <a:t>вы думаете следует ли мне воспользоваться данным предложением?</a:t>
            </a:r>
          </a:p>
          <a:p>
            <a:pPr lvl="0" algn="just">
              <a:lnSpc>
                <a:spcPts val="1650"/>
              </a:lnSpc>
              <a:spcAft>
                <a:spcPts val="1500"/>
              </a:spcAft>
            </a:pPr>
            <a:r>
              <a:rPr lang="ru-RU" sz="2000" dirty="0" smtClean="0">
                <a:latin typeface="Times New Roman" panose="02020603050405020304" pitchFamily="18" charset="0"/>
                <a:ea typeface="Times New Roman" panose="02020603050405020304" pitchFamily="18" charset="0"/>
              </a:rPr>
              <a:t>2. Как </a:t>
            </a:r>
            <a:r>
              <a:rPr lang="ru-RU" sz="2000" dirty="0">
                <a:latin typeface="Times New Roman" panose="02020603050405020304" pitchFamily="18" charset="0"/>
                <a:ea typeface="Times New Roman" panose="02020603050405020304" pitchFamily="18" charset="0"/>
              </a:rPr>
              <a:t>бы оценили информацию на сайте банка? и</a:t>
            </a:r>
            <a:r>
              <a:rPr lang="ru-RU" sz="2000" dirty="0" smtClean="0">
                <a:latin typeface="Times New Roman" panose="02020603050405020304" pitchFamily="18" charset="0"/>
                <a:ea typeface="Times New Roman" panose="02020603050405020304" pitchFamily="18" charset="0"/>
              </a:rPr>
              <a:t> др.</a:t>
            </a:r>
            <a:endParaRPr lang="ru-RU"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385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264687" y="3532057"/>
            <a:ext cx="11328000" cy="432000"/>
          </a:xfrm>
        </p:spPr>
        <p:txBody>
          <a:bodyPr/>
          <a:lstStyle/>
          <a:p>
            <a:pPr algn="ctr"/>
            <a:r>
              <a:rPr lang="ru-RU" sz="4400" b="1" dirty="0" smtClean="0">
                <a:solidFill>
                  <a:srgbClr val="002060"/>
                </a:solidFill>
                <a:latin typeface="Times New Roman" panose="02020603050405020304" pitchFamily="18" charset="0"/>
                <a:cs typeface="Times New Roman" panose="02020603050405020304" pitchFamily="18" charset="0"/>
              </a:rPr>
              <a:t>Формирование </a:t>
            </a:r>
            <a:br>
              <a:rPr lang="ru-RU" sz="4400" b="1" dirty="0" smtClean="0">
                <a:solidFill>
                  <a:srgbClr val="002060"/>
                </a:solidFill>
                <a:latin typeface="Times New Roman" panose="02020603050405020304" pitchFamily="18" charset="0"/>
                <a:cs typeface="Times New Roman" panose="02020603050405020304" pitchFamily="18" charset="0"/>
              </a:rPr>
            </a:br>
            <a:r>
              <a:rPr lang="ru-RU" sz="4400" b="1" dirty="0" smtClean="0">
                <a:solidFill>
                  <a:srgbClr val="002060"/>
                </a:solidFill>
                <a:latin typeface="Times New Roman" panose="02020603050405020304" pitchFamily="18" charset="0"/>
                <a:cs typeface="Times New Roman" panose="02020603050405020304" pitchFamily="18" charset="0"/>
              </a:rPr>
              <a:t>групп</a:t>
            </a:r>
            <a:endParaRPr lang="ru-RU" sz="4400" b="1" dirty="0">
              <a:solidFill>
                <a:srgbClr val="002060"/>
              </a:solidFill>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33"/>
          </p:nvPr>
        </p:nvSpPr>
        <p:spPr/>
        <p:txBody>
          <a:bodyPr/>
          <a:lstStyle/>
          <a:p>
            <a:pPr rtl="0"/>
            <a:fld id="{19B51A1E-902D-48AF-9020-955120F399B6}" type="slidenum">
              <a:rPr lang="ru-RU" noProof="0" smtClean="0"/>
              <a:pPr rtl="0"/>
              <a:t>6</a:t>
            </a:fld>
            <a:endParaRPr lang="ru-RU" noProof="0" dirty="0"/>
          </a:p>
        </p:txBody>
      </p:sp>
      <p:pic>
        <p:nvPicPr>
          <p:cNvPr id="4098" name="Picture 2" descr="https://sun9-69.userapi.com/c840323/v840323956/19381/ZCxtF12Fj4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21" y="427991"/>
            <a:ext cx="5651191" cy="14216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strakhanskijselsovet.astrobl.ru/special/sites/default/files/vsemirnyy_den_prav_potrebiteley.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36978" b="3951"/>
          <a:stretch/>
        </p:blipFill>
        <p:spPr bwMode="auto">
          <a:xfrm>
            <a:off x="6185973" y="424374"/>
            <a:ext cx="5390073" cy="14253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15248" y="1944772"/>
            <a:ext cx="5240136"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2 ГРУППЫ «МОШЕННИКОВ»</a:t>
            </a:r>
            <a:endParaRPr lang="ru-RU" sz="2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569841" y="1944772"/>
            <a:ext cx="4823310"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2 ГРУППЫ «ПОТРЕБИТЕЛЕЙ»</a:t>
            </a:r>
            <a:endParaRPr lang="ru-RU" sz="2400"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1620981" y="2480926"/>
            <a:ext cx="2064327" cy="5385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ЦЕЛЬ</a:t>
            </a:r>
            <a:endParaRPr lang="ru-RU" b="1" dirty="0">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5"/>
          <a:stretch>
            <a:fillRect/>
          </a:stretch>
        </p:blipFill>
        <p:spPr>
          <a:xfrm>
            <a:off x="8131290" y="2480926"/>
            <a:ext cx="2060627" cy="548688"/>
          </a:xfrm>
          <a:prstGeom prst="rect">
            <a:avLst/>
          </a:prstGeom>
        </p:spPr>
      </p:pic>
      <p:sp>
        <p:nvSpPr>
          <p:cNvPr id="16" name="Штриховая стрелка вправо 15"/>
          <p:cNvSpPr/>
          <p:nvPr/>
        </p:nvSpPr>
        <p:spPr>
          <a:xfrm rot="5400000">
            <a:off x="1794162" y="3653111"/>
            <a:ext cx="1717964" cy="102523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Штриховая стрелка вправо 18"/>
          <p:cNvSpPr/>
          <p:nvPr/>
        </p:nvSpPr>
        <p:spPr>
          <a:xfrm rot="5400000">
            <a:off x="8302621" y="3670933"/>
            <a:ext cx="1717964" cy="102523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574937" y="5171435"/>
            <a:ext cx="4800627" cy="13059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Инсценировать </a:t>
            </a:r>
            <a:r>
              <a:rPr lang="ru-RU" sz="2400" b="1" dirty="0">
                <a:latin typeface="Times New Roman" panose="02020603050405020304" pitchFamily="18" charset="0"/>
                <a:cs typeface="Times New Roman" panose="02020603050405020304" pitchFamily="18" charset="0"/>
              </a:rPr>
              <a:t>предложенные кейсы</a:t>
            </a:r>
          </a:p>
        </p:txBody>
      </p:sp>
      <p:sp>
        <p:nvSpPr>
          <p:cNvPr id="21" name="Прямоугольник 20"/>
          <p:cNvSpPr/>
          <p:nvPr/>
        </p:nvSpPr>
        <p:spPr>
          <a:xfrm>
            <a:off x="6388819" y="5171435"/>
            <a:ext cx="4800627" cy="13059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sz="2400" dirty="0" smtClean="0"/>
          </a:p>
          <a:p>
            <a:pPr algn="ctr"/>
            <a:r>
              <a:rPr lang="ru-RU" sz="2400" b="1" dirty="0">
                <a:latin typeface="Times New Roman" panose="02020603050405020304" pitchFamily="18" charset="0"/>
                <a:cs typeface="Times New Roman" panose="02020603050405020304" pitchFamily="18" charset="0"/>
              </a:rPr>
              <a:t>О</a:t>
            </a:r>
            <a:r>
              <a:rPr lang="ru-RU" sz="2400" b="1" dirty="0" smtClean="0">
                <a:latin typeface="Times New Roman" panose="02020603050405020304" pitchFamily="18" charset="0"/>
                <a:cs typeface="Times New Roman" panose="02020603050405020304" pitchFamily="18" charset="0"/>
              </a:rPr>
              <a:t>бсудить </a:t>
            </a:r>
            <a:r>
              <a:rPr lang="ru-RU" sz="2400" b="1" dirty="0">
                <a:latin typeface="Times New Roman" panose="02020603050405020304" pitchFamily="18" charset="0"/>
                <a:cs typeface="Times New Roman" panose="02020603050405020304" pitchFamily="18" charset="0"/>
              </a:rPr>
              <a:t>разыгранные ситуации и выявить, при необходимости, признаки </a:t>
            </a:r>
            <a:r>
              <a:rPr lang="ru-RU" sz="2400" b="1" dirty="0" smtClean="0">
                <a:latin typeface="Times New Roman" panose="02020603050405020304" pitchFamily="18" charset="0"/>
                <a:cs typeface="Times New Roman" panose="02020603050405020304" pitchFamily="18" charset="0"/>
              </a:rPr>
              <a:t>мошенничества</a:t>
            </a:r>
            <a:endParaRPr lang="ru-RU" sz="2400" b="1" dirty="0">
              <a:latin typeface="Times New Roman" panose="02020603050405020304" pitchFamily="18" charset="0"/>
              <a:cs typeface="Times New Roman" panose="02020603050405020304" pitchFamily="18" charset="0"/>
            </a:endParaRPr>
          </a:p>
          <a:p>
            <a:pPr algn="ct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56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a:xfrm>
            <a:off x="399656" y="105429"/>
            <a:ext cx="11328000" cy="432000"/>
          </a:xfrm>
        </p:spPr>
        <p:txBody>
          <a:bodyPr/>
          <a:lstStyle/>
          <a:p>
            <a:pPr algn="ctr"/>
            <a:r>
              <a:rPr lang="ru-RU" b="1" dirty="0" smtClean="0">
                <a:latin typeface="Times New Roman" panose="02020603050405020304" pitchFamily="18" charset="0"/>
                <a:cs typeface="Times New Roman" panose="02020603050405020304" pitchFamily="18" charset="0"/>
              </a:rPr>
              <a:t>Варианты кейсов для групп «Мошенники»</a:t>
            </a:r>
            <a:endParaRPr lang="ru-RU" b="1" dirty="0">
              <a:latin typeface="Times New Roman" panose="02020603050405020304" pitchFamily="18" charset="0"/>
              <a:cs typeface="Times New Roman" panose="02020603050405020304" pitchFamily="18" charset="0"/>
            </a:endParaRPr>
          </a:p>
        </p:txBody>
      </p:sp>
      <p:sp>
        <p:nvSpPr>
          <p:cNvPr id="8" name="Номер слайда 7">
            <a:extLst>
              <a:ext uri="{FF2B5EF4-FFF2-40B4-BE49-F238E27FC236}">
                <a16:creationId xmlns:a16="http://schemas.microsoft.com/office/drawing/2014/main" xmlns="" id="{E6AC9832-FB01-464A-9824-61887B77997E}"/>
              </a:ext>
            </a:extLst>
          </p:cNvPr>
          <p:cNvSpPr>
            <a:spLocks noGrp="1"/>
          </p:cNvSpPr>
          <p:nvPr>
            <p:ph type="sldNum" sz="quarter" idx="33"/>
          </p:nvPr>
        </p:nvSpPr>
        <p:spPr/>
        <p:txBody>
          <a:bodyPr rtlCol="0"/>
          <a:lstStyle/>
          <a:p>
            <a:pPr rtl="0"/>
            <a:fld id="{19B51A1E-902D-48AF-9020-955120F399B6}" type="slidenum">
              <a:rPr lang="ru-RU" smtClean="0"/>
              <a:pPr rtl="0"/>
              <a:t>7</a:t>
            </a:fld>
            <a:endParaRPr lang="ru-RU" dirty="0"/>
          </a:p>
        </p:txBody>
      </p:sp>
      <p:graphicFrame>
        <p:nvGraphicFramePr>
          <p:cNvPr id="18" name="Таблица 17"/>
          <p:cNvGraphicFramePr>
            <a:graphicFrameLocks noGrp="1"/>
          </p:cNvGraphicFramePr>
          <p:nvPr>
            <p:extLst>
              <p:ext uri="{D42A27DB-BD31-4B8C-83A1-F6EECF244321}">
                <p14:modId xmlns:p14="http://schemas.microsoft.com/office/powerpoint/2010/main" val="2894085122"/>
              </p:ext>
            </p:extLst>
          </p:nvPr>
        </p:nvGraphicFramePr>
        <p:xfrm>
          <a:off x="522511" y="537429"/>
          <a:ext cx="10789922" cy="6278880"/>
        </p:xfrm>
        <a:graphic>
          <a:graphicData uri="http://schemas.openxmlformats.org/drawingml/2006/table">
            <a:tbl>
              <a:tblPr firstRow="1" bandRow="1">
                <a:tableStyleId>{BDBED569-4797-4DF1-A0F4-6AAB3CD982D8}</a:tableStyleId>
              </a:tblPr>
              <a:tblGrid>
                <a:gridCol w="5394961">
                  <a:extLst>
                    <a:ext uri="{9D8B030D-6E8A-4147-A177-3AD203B41FA5}">
                      <a16:colId xmlns:a16="http://schemas.microsoft.com/office/drawing/2014/main" xmlns="" val="1636790946"/>
                    </a:ext>
                  </a:extLst>
                </a:gridCol>
                <a:gridCol w="5394961">
                  <a:extLst>
                    <a:ext uri="{9D8B030D-6E8A-4147-A177-3AD203B41FA5}">
                      <a16:colId xmlns:a16="http://schemas.microsoft.com/office/drawing/2014/main" xmlns="" val="3890092336"/>
                    </a:ext>
                  </a:extLst>
                </a:gridCol>
              </a:tblGrid>
              <a:tr h="1346370">
                <a:tc>
                  <a:txBody>
                    <a:bodyPr/>
                    <a:lstStyle/>
                    <a:p>
                      <a:pPr algn="ctr"/>
                      <a:r>
                        <a:rPr lang="ru-RU" sz="2800" dirty="0" smtClean="0">
                          <a:solidFill>
                            <a:srgbClr val="C00000"/>
                          </a:solidFill>
                          <a:latin typeface="Times New Roman" panose="02020603050405020304" pitchFamily="18" charset="0"/>
                          <a:cs typeface="Times New Roman" panose="02020603050405020304" pitchFamily="18" charset="0"/>
                        </a:rPr>
                        <a:t>Кейс № 1</a:t>
                      </a:r>
                    </a:p>
                    <a:p>
                      <a:pPr algn="ctr"/>
                      <a:r>
                        <a:rPr lang="ru-RU" sz="2800" dirty="0" smtClean="0">
                          <a:solidFill>
                            <a:schemeClr val="tx1"/>
                          </a:solidFill>
                          <a:latin typeface="Times New Roman" panose="02020603050405020304" pitchFamily="18" charset="0"/>
                          <a:cs typeface="Times New Roman" panose="02020603050405020304" pitchFamily="18" charset="0"/>
                        </a:rPr>
                        <a:t>Махинации с кредитами </a:t>
                      </a:r>
                      <a:endParaRPr lang="ru-RU"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800" dirty="0" smtClean="0">
                          <a:solidFill>
                            <a:srgbClr val="C00000"/>
                          </a:solidFill>
                          <a:latin typeface="Times New Roman" panose="02020603050405020304" pitchFamily="18" charset="0"/>
                          <a:cs typeface="Times New Roman" panose="02020603050405020304" pitchFamily="18" charset="0"/>
                        </a:rPr>
                        <a:t>Кейс № 2</a:t>
                      </a:r>
                    </a:p>
                    <a:p>
                      <a:pPr algn="ctr"/>
                      <a:r>
                        <a:rPr lang="ru-RU" sz="2800" dirty="0" smtClean="0">
                          <a:solidFill>
                            <a:schemeClr val="tx1"/>
                          </a:solidFill>
                          <a:latin typeface="Times New Roman" panose="02020603050405020304" pitchFamily="18" charset="0"/>
                          <a:cs typeface="Times New Roman" panose="02020603050405020304" pitchFamily="18" charset="0"/>
                        </a:rPr>
                        <a:t>Махинации с банковскими картами </a:t>
                      </a:r>
                      <a:endParaRPr lang="ru-RU"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4263381"/>
                  </a:ext>
                </a:extLst>
              </a:tr>
              <a:tr h="1705402">
                <a:tc>
                  <a:txBody>
                    <a:bodyPr/>
                    <a:lstStyle/>
                    <a:p>
                      <a:endParaRPr lang="ru-RU" dirty="0"/>
                    </a:p>
                  </a:txBody>
                  <a:tcPr/>
                </a:tc>
                <a:tc>
                  <a:txBody>
                    <a:bodyPr/>
                    <a:lstStyle/>
                    <a:p>
                      <a:endParaRPr lang="ru-RU" dirty="0" smtClean="0"/>
                    </a:p>
                    <a:p>
                      <a:endParaRPr lang="ru-RU" dirty="0" smtClean="0"/>
                    </a:p>
                    <a:p>
                      <a:endParaRPr lang="ru-RU" dirty="0" smtClean="0"/>
                    </a:p>
                    <a:p>
                      <a:endParaRPr lang="ru-RU" dirty="0" smtClean="0"/>
                    </a:p>
                    <a:p>
                      <a:endParaRPr lang="ru-RU" dirty="0" smtClean="0"/>
                    </a:p>
                    <a:p>
                      <a:endParaRPr lang="ru-RU" dirty="0"/>
                    </a:p>
                  </a:txBody>
                  <a:tcPr/>
                </a:tc>
                <a:extLst>
                  <a:ext uri="{0D108BD9-81ED-4DB2-BD59-A6C34878D82A}">
                    <a16:rowId xmlns:a16="http://schemas.microsoft.com/office/drawing/2014/main" xmlns="" val="3367790739"/>
                  </a:ext>
                </a:extLst>
              </a:tr>
              <a:tr h="1346370">
                <a:tc>
                  <a:txBody>
                    <a:bodyPr/>
                    <a:lstStyle/>
                    <a:p>
                      <a:pPr algn="ctr"/>
                      <a:r>
                        <a:rPr lang="ru-RU" sz="2800" b="1" dirty="0" smtClean="0">
                          <a:solidFill>
                            <a:srgbClr val="C00000"/>
                          </a:solidFill>
                          <a:latin typeface="Times New Roman" panose="02020603050405020304" pitchFamily="18" charset="0"/>
                          <a:cs typeface="Times New Roman" panose="02020603050405020304" pitchFamily="18" charset="0"/>
                        </a:rPr>
                        <a:t>Кейс № 3</a:t>
                      </a:r>
                    </a:p>
                    <a:p>
                      <a:pPr algn="ctr"/>
                      <a:r>
                        <a:rPr lang="ru-RU" sz="2800" b="1" dirty="0" smtClean="0">
                          <a:solidFill>
                            <a:schemeClr val="tx1"/>
                          </a:solidFill>
                          <a:latin typeface="Times New Roman" panose="02020603050405020304" pitchFamily="18" charset="0"/>
                          <a:cs typeface="Times New Roman" panose="02020603050405020304" pitchFamily="18" charset="0"/>
                        </a:rPr>
                        <a:t>Махинации с инвестициями</a:t>
                      </a:r>
                      <a:endParaRPr lang="ru-RU"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solidFill>
                            <a:srgbClr val="00B050"/>
                          </a:solidFill>
                          <a:latin typeface="Times New Roman" panose="02020603050405020304" pitchFamily="18" charset="0"/>
                          <a:cs typeface="Times New Roman" panose="02020603050405020304" pitchFamily="18" charset="0"/>
                        </a:rPr>
                        <a:t>Кейс № 4</a:t>
                      </a:r>
                    </a:p>
                    <a:p>
                      <a:pPr marL="0" marR="0" indent="0" algn="ctr" defTabSz="914400" rtl="0" eaLnBrk="1" fontAlgn="auto" latinLnBrk="0" hangingPunct="1">
                        <a:lnSpc>
                          <a:spcPct val="100000"/>
                        </a:lnSpc>
                        <a:spcBef>
                          <a:spcPts val="0"/>
                        </a:spcBef>
                        <a:spcAft>
                          <a:spcPts val="0"/>
                        </a:spcAft>
                        <a:buClrTx/>
                        <a:buSzTx/>
                        <a:buFontTx/>
                        <a:buNone/>
                        <a:tabLst/>
                        <a:defRPr/>
                      </a:pPr>
                      <a:r>
                        <a:rPr lang="ru-RU" sz="2800" b="1" dirty="0" smtClean="0">
                          <a:effectLst/>
                          <a:latin typeface="Times New Roman" panose="02020603050405020304" pitchFamily="18" charset="0"/>
                          <a:ea typeface="Times New Roman" panose="02020603050405020304" pitchFamily="18" charset="0"/>
                        </a:rPr>
                        <a:t>Махинации с интернет-покупками </a:t>
                      </a:r>
                    </a:p>
                  </a:txBody>
                  <a:tcPr/>
                </a:tc>
                <a:extLst>
                  <a:ext uri="{0D108BD9-81ED-4DB2-BD59-A6C34878D82A}">
                    <a16:rowId xmlns:a16="http://schemas.microsoft.com/office/drawing/2014/main" xmlns="" val="3526974404"/>
                  </a:ext>
                </a:extLst>
              </a:tr>
              <a:tr h="1765241">
                <a:tc>
                  <a:txBody>
                    <a:bodyPr/>
                    <a:lstStyle/>
                    <a:p>
                      <a:endParaRPr lang="ru-RU" dirty="0"/>
                    </a:p>
                  </a:txBody>
                  <a:tcPr/>
                </a:tc>
                <a:tc>
                  <a:txBody>
                    <a:bodyPr/>
                    <a:lstStyle/>
                    <a:p>
                      <a:pPr algn="ctr"/>
                      <a:endParaRPr lang="ru-RU" sz="2800" b="1" dirty="0" smtClean="0">
                        <a:effectLst/>
                        <a:latin typeface="Times New Roman" panose="02020603050405020304" pitchFamily="18" charset="0"/>
                      </a:endParaRPr>
                    </a:p>
                    <a:p>
                      <a:pPr algn="ctr"/>
                      <a:endParaRPr lang="ru-RU" sz="2800" b="1" dirty="0" smtClean="0">
                        <a:effectLst/>
                        <a:latin typeface="Times New Roman" panose="02020603050405020304" pitchFamily="18" charset="0"/>
                      </a:endParaRPr>
                    </a:p>
                    <a:p>
                      <a:pPr algn="ctr"/>
                      <a:endParaRPr lang="ru-RU" sz="2800" dirty="0" smtClean="0"/>
                    </a:p>
                    <a:p>
                      <a:pPr algn="ctr"/>
                      <a:endParaRPr lang="ru-RU" sz="2800" dirty="0"/>
                    </a:p>
                  </a:txBody>
                  <a:tcPr/>
                </a:tc>
                <a:extLst>
                  <a:ext uri="{0D108BD9-81ED-4DB2-BD59-A6C34878D82A}">
                    <a16:rowId xmlns:a16="http://schemas.microsoft.com/office/drawing/2014/main" xmlns="" val="1539902496"/>
                  </a:ext>
                </a:extLst>
              </a:tr>
            </a:tbl>
          </a:graphicData>
        </a:graphic>
      </p:graphicFrame>
      <p:pic>
        <p:nvPicPr>
          <p:cNvPr id="20" name="Рисунок 19"/>
          <p:cNvPicPr>
            <a:picLocks noChangeAspect="1"/>
          </p:cNvPicPr>
          <p:nvPr/>
        </p:nvPicPr>
        <p:blipFill>
          <a:blip r:embed="rId3"/>
          <a:stretch>
            <a:fillRect/>
          </a:stretch>
        </p:blipFill>
        <p:spPr>
          <a:xfrm>
            <a:off x="7278121" y="5129408"/>
            <a:ext cx="2827949" cy="1590721"/>
          </a:xfrm>
          <a:prstGeom prst="rect">
            <a:avLst/>
          </a:prstGeom>
        </p:spPr>
      </p:pic>
      <p:pic>
        <p:nvPicPr>
          <p:cNvPr id="21" name="Рисунок 20"/>
          <p:cNvPicPr>
            <a:picLocks noChangeAspect="1"/>
          </p:cNvPicPr>
          <p:nvPr/>
        </p:nvPicPr>
        <p:blipFill>
          <a:blip r:embed="rId4"/>
          <a:stretch>
            <a:fillRect/>
          </a:stretch>
        </p:blipFill>
        <p:spPr>
          <a:xfrm>
            <a:off x="2184367" y="5116119"/>
            <a:ext cx="2406015" cy="1604010"/>
          </a:xfrm>
          <a:prstGeom prst="rect">
            <a:avLst/>
          </a:prstGeom>
        </p:spPr>
      </p:pic>
      <p:pic>
        <p:nvPicPr>
          <p:cNvPr id="22" name="Рисунок 21"/>
          <p:cNvPicPr>
            <a:picLocks noChangeAspect="1"/>
          </p:cNvPicPr>
          <p:nvPr/>
        </p:nvPicPr>
        <p:blipFill>
          <a:blip r:embed="rId5"/>
          <a:stretch>
            <a:fillRect/>
          </a:stretch>
        </p:blipFill>
        <p:spPr>
          <a:xfrm>
            <a:off x="2184367" y="1957173"/>
            <a:ext cx="2406015" cy="1619587"/>
          </a:xfrm>
          <a:prstGeom prst="rect">
            <a:avLst/>
          </a:prstGeom>
        </p:spPr>
      </p:pic>
      <p:pic>
        <p:nvPicPr>
          <p:cNvPr id="23" name="Рисунок 22"/>
          <p:cNvPicPr>
            <a:picLocks noChangeAspect="1"/>
          </p:cNvPicPr>
          <p:nvPr/>
        </p:nvPicPr>
        <p:blipFill>
          <a:blip r:embed="rId6"/>
          <a:stretch>
            <a:fillRect/>
          </a:stretch>
        </p:blipFill>
        <p:spPr>
          <a:xfrm>
            <a:off x="7278121" y="1988764"/>
            <a:ext cx="2827949" cy="1556038"/>
          </a:xfrm>
          <a:prstGeom prst="rect">
            <a:avLst/>
          </a:prstGeom>
        </p:spPr>
      </p:pic>
    </p:spTree>
    <p:extLst>
      <p:ext uri="{BB962C8B-B14F-4D97-AF65-F5344CB8AC3E}">
        <p14:creationId xmlns:p14="http://schemas.microsoft.com/office/powerpoint/2010/main" val="3188837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dirty="0" smtClean="0">
                <a:latin typeface="Times New Roman" panose="02020603050405020304" pitchFamily="18" charset="0"/>
                <a:ea typeface="Times New Roman" panose="02020603050405020304" pitchFamily="18" charset="0"/>
              </a:rPr>
              <a:t>Кейс № 1. Махинации </a:t>
            </a:r>
            <a:r>
              <a:rPr lang="ru-RU" b="1" dirty="0">
                <a:latin typeface="Times New Roman" panose="02020603050405020304" pitchFamily="18" charset="0"/>
                <a:ea typeface="Times New Roman" panose="02020603050405020304" pitchFamily="18" charset="0"/>
              </a:rPr>
              <a:t>с </a:t>
            </a:r>
            <a:r>
              <a:rPr lang="ru-RU" b="1" dirty="0" smtClean="0">
                <a:latin typeface="Times New Roman" panose="02020603050405020304" pitchFamily="18" charset="0"/>
                <a:ea typeface="Times New Roman" panose="02020603050405020304" pitchFamily="18" charset="0"/>
              </a:rPr>
              <a:t>кредитами</a:t>
            </a:r>
            <a:endParaRPr lang="ru-RU" dirty="0"/>
          </a:p>
        </p:txBody>
      </p:sp>
      <p:sp>
        <p:nvSpPr>
          <p:cNvPr id="6" name="Текст 5"/>
          <p:cNvSpPr>
            <a:spLocks noGrp="1"/>
          </p:cNvSpPr>
          <p:nvPr>
            <p:ph type="body" sz="quarter" idx="32"/>
          </p:nvPr>
        </p:nvSpPr>
        <p:spPr/>
        <p:txBody>
          <a:bodyPr/>
          <a:lstStyle/>
          <a:p>
            <a:pPr algn="just">
              <a:lnSpc>
                <a:spcPct val="115000"/>
              </a:lnSpc>
              <a:spcAft>
                <a:spcPts val="0"/>
              </a:spcAft>
            </a:pPr>
            <a:r>
              <a:rPr lang="ru-RU" b="1" dirty="0" smtClean="0">
                <a:latin typeface="Times New Roman" panose="02020603050405020304" pitchFamily="18" charset="0"/>
                <a:ea typeface="Times New Roman" panose="02020603050405020304" pitchFamily="18" charset="0"/>
              </a:rPr>
              <a:t>Текст </a:t>
            </a:r>
            <a:r>
              <a:rPr lang="ru-RU" b="1" dirty="0">
                <a:latin typeface="Times New Roman" panose="02020603050405020304" pitchFamily="18" charset="0"/>
                <a:ea typeface="Times New Roman" panose="02020603050405020304" pitchFamily="18" charset="0"/>
              </a:rPr>
              <a:t>кейса:</a:t>
            </a:r>
            <a:endParaRPr lang="ru-RU"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200" i="1" dirty="0">
                <a:latin typeface="Times New Roman" panose="02020603050405020304" pitchFamily="18" charset="0"/>
                <a:ea typeface="Times New Roman" panose="02020603050405020304" pitchFamily="18" charset="0"/>
              </a:rPr>
              <a:t>Нижегородец </a:t>
            </a: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собирается купить автомобиль. Но свободных денег у него почти нет (около 200 тысяч в наличии) и он оставляет онлайн заявку на кредит в какой-либо банк/банки. Через очень короткое время ему звонят и предлагают взять кредит. Милая девушка просит передать прямо по телефону паспортные данные Заёмщика, мол, это необходимо для проверки кредитной истории. Данные продиктованы. Девушка задаёт ещё какие-то вопросы (место работы, цель кредита…) и обещает перезвонить через 3-4 часа.  Через какое-то время Заёмщику перезванивают и говорят, что кредит одобрен в трёх банках и приглашают на оформление документов. Можно приехать сразу в автосалон и там оформить кредит на машину. Дают ссылку на сайт автосалона. </a:t>
            </a: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изучает сайт: красивые картинки и выгодные цены привлекают его. Если </a:t>
            </a: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колеблется, то ему предлагают дополнительные опции – резину в подарок, оформление с 70% скидкой КАСКО и даже оплатить дорогу в Москву (автосалон находится в Москве). </a:t>
            </a:r>
            <a:endParaRPr lang="ru-RU" sz="1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приезжает в московский автосалон. Его встречают очень милые девушки, которые уверяют </a:t>
            </a:r>
            <a:r>
              <a:rPr lang="ru-RU" sz="1200" i="1" dirty="0" err="1">
                <a:latin typeface="Times New Roman" panose="02020603050405020304" pitchFamily="18" charset="0"/>
                <a:ea typeface="Times New Roman" panose="02020603050405020304" pitchFamily="18" charset="0"/>
              </a:rPr>
              <a:t>Наивнюка</a:t>
            </a:r>
            <a:r>
              <a:rPr lang="ru-RU" sz="1200" i="1" dirty="0">
                <a:latin typeface="Times New Roman" panose="02020603050405020304" pitchFamily="18" charset="0"/>
                <a:ea typeface="Times New Roman" panose="02020603050405020304" pitchFamily="18" charset="0"/>
              </a:rPr>
              <a:t>, что </a:t>
            </a:r>
            <a:r>
              <a:rPr lang="ru-RU" sz="1200" i="1" dirty="0" err="1">
                <a:latin typeface="Times New Roman" panose="02020603050405020304" pitchFamily="18" charset="0"/>
                <a:ea typeface="Times New Roman" panose="02020603050405020304" pitchFamily="18" charset="0"/>
              </a:rPr>
              <a:t>колл</a:t>
            </a:r>
            <a:r>
              <a:rPr lang="ru-RU" sz="1200" i="1" dirty="0">
                <a:latin typeface="Times New Roman" panose="02020603050405020304" pitchFamily="18" charset="0"/>
                <a:ea typeface="Times New Roman" panose="02020603050405020304" pitchFamily="18" charset="0"/>
              </a:rPr>
              <a:t>-центр, пообещавший кредит к ним никакого отношения не имеет, но они готовы оформить кредит прямо сейчас. </a:t>
            </a: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конечно, потерял время на дорогу… Но!  </a:t>
            </a:r>
            <a:r>
              <a:rPr lang="ru-RU" sz="1200" i="1" dirty="0" err="1">
                <a:latin typeface="Times New Roman" panose="02020603050405020304" pitchFamily="18" charset="0"/>
                <a:ea typeface="Times New Roman" panose="02020603050405020304" pitchFamily="18" charset="0"/>
              </a:rPr>
              <a:t>Наивнюка</a:t>
            </a:r>
            <a:r>
              <a:rPr lang="ru-RU" sz="1200" i="1" dirty="0">
                <a:latin typeface="Times New Roman" panose="02020603050405020304" pitchFamily="18" charset="0"/>
                <a:ea typeface="Times New Roman" panose="02020603050405020304" pitchFamily="18" charset="0"/>
              </a:rPr>
              <a:t> окружают красивые машины, да и желание купить автомобиль не исчезло. Девушки улыбаются, обещают сделать всё очень быстро, т.к. кредитный отдел есть прямо в автосалоне.  </a:t>
            </a: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подаёт заявку уже на месте. Пока готовятся документы, </a:t>
            </a:r>
            <a:r>
              <a:rPr lang="ru-RU" sz="1200" i="1" dirty="0" err="1">
                <a:latin typeface="Times New Roman" panose="02020603050405020304" pitchFamily="18" charset="0"/>
                <a:ea typeface="Times New Roman" panose="02020603050405020304" pitchFamily="18" charset="0"/>
              </a:rPr>
              <a:t>Наивнюку</a:t>
            </a:r>
            <a:r>
              <a:rPr lang="ru-RU" sz="1200" i="1" dirty="0">
                <a:latin typeface="Times New Roman" panose="02020603050405020304" pitchFamily="18" charset="0"/>
                <a:ea typeface="Times New Roman" panose="02020603050405020304" pitchFamily="18" charset="0"/>
              </a:rPr>
              <a:t> предлагают заплатить первоначальный взнос в размере 200 тысяч рублей. - Данный платёж снизит % кредитную нагрузку. Потенциальный Заёмщик отдаёт 200 тысяч и подписывает договор о первом взносе. </a:t>
            </a:r>
            <a:endParaRPr lang="ru-RU" sz="1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ru-RU" sz="1200" i="1" dirty="0" err="1">
                <a:latin typeface="Times New Roman" panose="02020603050405020304" pitchFamily="18" charset="0"/>
                <a:ea typeface="Times New Roman" panose="02020603050405020304" pitchFamily="18" charset="0"/>
              </a:rPr>
              <a:t>Наивнюку</a:t>
            </a:r>
            <a:r>
              <a:rPr lang="ru-RU" sz="1200" i="1" dirty="0">
                <a:latin typeface="Times New Roman" panose="02020603050405020304" pitchFamily="18" charset="0"/>
                <a:ea typeface="Times New Roman" panose="02020603050405020304" pitchFamily="18" charset="0"/>
              </a:rPr>
              <a:t> приносят кредитный договор. Он его внимательно читает и видит, что %% там совсем-совсем другие. Они гораздо выше первоначально обещанных. - Ну, это же экспресс-кредит! Что Вы хотели?</a:t>
            </a:r>
            <a:endParaRPr lang="ru-RU" sz="1200" dirty="0">
              <a:latin typeface="Times New Roman" panose="02020603050405020304" pitchFamily="18" charset="0"/>
              <a:ea typeface="Times New Roman" panose="02020603050405020304" pitchFamily="18" charset="0"/>
            </a:endParaRPr>
          </a:p>
          <a:p>
            <a:pPr algn="just">
              <a:lnSpc>
                <a:spcPct val="115000"/>
              </a:lnSpc>
              <a:spcAft>
                <a:spcPts val="1500"/>
              </a:spcAft>
            </a:pPr>
            <a:r>
              <a:rPr lang="ru-RU" sz="1200" i="1" dirty="0" err="1">
                <a:latin typeface="Times New Roman" panose="02020603050405020304" pitchFamily="18" charset="0"/>
                <a:ea typeface="Times New Roman" panose="02020603050405020304" pitchFamily="18" charset="0"/>
              </a:rPr>
              <a:t>Наивнюк</a:t>
            </a:r>
            <a:r>
              <a:rPr lang="ru-RU" sz="1200" i="1" dirty="0">
                <a:latin typeface="Times New Roman" panose="02020603050405020304" pitchFamily="18" charset="0"/>
                <a:ea typeface="Times New Roman" panose="02020603050405020304" pitchFamily="18" charset="0"/>
              </a:rPr>
              <a:t> отказывается подписывать такой договор и требует вернуть деньги.  Но их не возвращают. - Вы подписали договор о первом взносе. Ваша подпись? Это сумму мы не можем вернуть. Она – «сгораемая». Поэтому Вы либо берёте кредит и 200 тысяч будут первым платежом, либо задаток оставляете у нас и уходите без машины. Вам решать. </a:t>
            </a:r>
            <a:endParaRPr lang="ru-RU" sz="1200" dirty="0">
              <a:latin typeface="Times New Roman" panose="02020603050405020304" pitchFamily="18" charset="0"/>
              <a:ea typeface="Times New Roman" panose="02020603050405020304" pitchFamily="18" charset="0"/>
            </a:endParaRPr>
          </a:p>
          <a:p>
            <a:pPr>
              <a:lnSpc>
                <a:spcPts val="1650"/>
              </a:lnSpc>
              <a:spcAft>
                <a:spcPts val="0"/>
              </a:spcAft>
            </a:pPr>
            <a:r>
              <a:rPr lang="ru-RU" sz="1200" b="1" dirty="0">
                <a:latin typeface="Times New Roman" panose="02020603050405020304" pitchFamily="18" charset="0"/>
                <a:ea typeface="Times New Roman" panose="02020603050405020304" pitchFamily="18" charset="0"/>
              </a:rPr>
              <a:t>Вопросы к кейсу:</a:t>
            </a:r>
            <a:r>
              <a:rPr lang="ru-RU" sz="1200" dirty="0">
                <a:latin typeface="Times New Roman" panose="02020603050405020304" pitchFamily="18" charset="0"/>
                <a:ea typeface="Times New Roman" panose="02020603050405020304" pitchFamily="18" charset="0"/>
              </a:rPr>
              <a:t> </a:t>
            </a:r>
          </a:p>
          <a:p>
            <a:pPr marL="342900" lvl="0" indent="-342900" algn="just">
              <a:lnSpc>
                <a:spcPct val="115000"/>
              </a:lnSpc>
              <a:spcAft>
                <a:spcPts val="0"/>
              </a:spcAft>
              <a:buFont typeface="+mj-lt"/>
              <a:buAutoNum type="arabicPeriod"/>
            </a:pPr>
            <a:r>
              <a:rPr lang="ru-RU" sz="1200" dirty="0">
                <a:latin typeface="Times New Roman" panose="02020603050405020304" pitchFamily="18" charset="0"/>
                <a:ea typeface="Times New Roman" panose="02020603050405020304" pitchFamily="18" charset="0"/>
              </a:rPr>
              <a:t>Какие тревожные маркеры не заметил </a:t>
            </a:r>
            <a:r>
              <a:rPr lang="ru-RU" sz="1200" dirty="0" err="1">
                <a:latin typeface="Times New Roman" panose="02020603050405020304" pitchFamily="18" charset="0"/>
                <a:ea typeface="Times New Roman" panose="02020603050405020304" pitchFamily="18" charset="0"/>
              </a:rPr>
              <a:t>Наивнюк</a:t>
            </a:r>
            <a:r>
              <a:rPr lang="ru-RU" sz="1200" dirty="0">
                <a:latin typeface="Times New Roman" panose="02020603050405020304" pitchFamily="18" charset="0"/>
                <a:ea typeface="Times New Roman" panose="02020603050405020304" pitchFamily="18" charset="0"/>
              </a:rPr>
              <a:t>? </a:t>
            </a:r>
            <a:endParaRPr lang="ru-RU" sz="1200" dirty="0" smtClean="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mj-lt"/>
              <a:buAutoNum type="arabicPeriod"/>
            </a:pPr>
            <a:r>
              <a:rPr lang="ru-RU" sz="1200" dirty="0" smtClean="0">
                <a:latin typeface="Times New Roman" panose="02020603050405020304" pitchFamily="18" charset="0"/>
                <a:ea typeface="Times New Roman" panose="02020603050405020304" pitchFamily="18" charset="0"/>
              </a:rPr>
              <a:t>Какую </a:t>
            </a:r>
            <a:r>
              <a:rPr lang="ru-RU" sz="1200" dirty="0">
                <a:latin typeface="Times New Roman" panose="02020603050405020304" pitchFamily="18" charset="0"/>
                <a:ea typeface="Times New Roman" panose="02020603050405020304" pitchFamily="18" charset="0"/>
              </a:rPr>
              <a:t>ошибку совершил </a:t>
            </a:r>
            <a:r>
              <a:rPr lang="ru-RU" sz="1200" dirty="0" err="1">
                <a:latin typeface="Times New Roman" panose="02020603050405020304" pitchFamily="18" charset="0"/>
                <a:ea typeface="Times New Roman" panose="02020603050405020304" pitchFamily="18" charset="0"/>
              </a:rPr>
              <a:t>Наивнюк</a:t>
            </a:r>
            <a:r>
              <a:rPr lang="ru-RU" sz="1200" dirty="0">
                <a:latin typeface="Times New Roman" panose="02020603050405020304" pitchFamily="18" charset="0"/>
                <a:ea typeface="Times New Roman" panose="02020603050405020304" pitchFamily="18" charset="0"/>
              </a:rPr>
              <a:t>, внося первый платёж?  </a:t>
            </a:r>
            <a:endParaRPr lang="ru-RU" dirty="0"/>
          </a:p>
        </p:txBody>
      </p:sp>
    </p:spTree>
    <p:extLst>
      <p:ext uri="{BB962C8B-B14F-4D97-AF65-F5344CB8AC3E}">
        <p14:creationId xmlns:p14="http://schemas.microsoft.com/office/powerpoint/2010/main" val="403500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3344" y="1171391"/>
            <a:ext cx="11042073" cy="4557658"/>
          </a:xfrm>
          <a:prstGeom prst="rect">
            <a:avLst/>
          </a:prstGeom>
        </p:spPr>
        <p:txBody>
          <a:bodyPr wrap="square">
            <a:spAutoFit/>
          </a:bodyPr>
          <a:lstStyle/>
          <a:p>
            <a:pPr algn="just">
              <a:lnSpc>
                <a:spcPct val="115000"/>
              </a:lnSpc>
              <a:spcAft>
                <a:spcPts val="0"/>
              </a:spcAft>
            </a:pPr>
            <a:r>
              <a:rPr lang="ru-RU" sz="2000" i="1" dirty="0">
                <a:latin typeface="Times New Roman" panose="02020603050405020304" pitchFamily="18" charset="0"/>
                <a:ea typeface="Times New Roman" panose="02020603050405020304" pitchFamily="18" charset="0"/>
              </a:rPr>
              <a:t>Жительница города N пришла в отделение банка для снятия наличных с банковской карты.  Вставив карту в </a:t>
            </a:r>
            <a:r>
              <a:rPr lang="ru-RU" sz="2000" i="1" dirty="0" err="1">
                <a:latin typeface="Times New Roman" panose="02020603050405020304" pitchFamily="18" charset="0"/>
                <a:ea typeface="Times New Roman" panose="02020603050405020304" pitchFamily="18" charset="0"/>
              </a:rPr>
              <a:t>картридер</a:t>
            </a:r>
            <a:r>
              <a:rPr lang="ru-RU" sz="2000" i="1" dirty="0">
                <a:latin typeface="Times New Roman" panose="02020603050405020304" pitchFamily="18" charset="0"/>
                <a:ea typeface="Times New Roman" panose="02020603050405020304" pitchFamily="18" charset="0"/>
              </a:rPr>
              <a:t>, никаких действий не произошло. Банкомат принял карту, но не считал. Карта в банкомате, банкомат статичен, женщина в замешательстве.  К ней подошёл молодой человек приятной внешности. И ссылаясь на схожесть ситуации начал давать Советы. Одним из вариантов решения «проблемы» стал ввод </a:t>
            </a:r>
            <a:r>
              <a:rPr lang="ru-RU" sz="2000" i="1" dirty="0" err="1">
                <a:latin typeface="Times New Roman" panose="02020603050405020304" pitchFamily="18" charset="0"/>
                <a:ea typeface="Times New Roman" panose="02020603050405020304" pitchFamily="18" charset="0"/>
              </a:rPr>
              <a:t>пин</a:t>
            </a:r>
            <a:r>
              <a:rPr lang="ru-RU" sz="2000" i="1" dirty="0">
                <a:latin typeface="Times New Roman" panose="02020603050405020304" pitchFamily="18" charset="0"/>
                <a:ea typeface="Times New Roman" panose="02020603050405020304" pitchFamily="18" charset="0"/>
              </a:rPr>
              <a:t>-кода. Данное действие никаких результатов не дало.  Женщина отошла от банкомата в поисках сотрудников банка. По возвращению в банкомате карты не оказалось. Молодого человека, естественно, тоже. </a:t>
            </a:r>
            <a:endParaRPr lang="ru-RU" sz="2000" dirty="0">
              <a:latin typeface="Times New Roman" panose="02020603050405020304" pitchFamily="18" charset="0"/>
              <a:ea typeface="Times New Roman" panose="02020603050405020304" pitchFamily="18" charset="0"/>
            </a:endParaRPr>
          </a:p>
          <a:p>
            <a:pPr>
              <a:lnSpc>
                <a:spcPts val="1650"/>
              </a:lnSpc>
              <a:spcAft>
                <a:spcPts val="0"/>
              </a:spcAft>
            </a:pPr>
            <a:endParaRPr lang="ru-RU" sz="2000" b="1" dirty="0" smtClean="0">
              <a:latin typeface="Times New Roman" panose="02020603050405020304" pitchFamily="18" charset="0"/>
              <a:ea typeface="Times New Roman" panose="02020603050405020304" pitchFamily="18" charset="0"/>
            </a:endParaRPr>
          </a:p>
          <a:p>
            <a:pPr>
              <a:lnSpc>
                <a:spcPts val="1650"/>
              </a:lnSpc>
              <a:spcAft>
                <a:spcPts val="0"/>
              </a:spcAft>
            </a:pPr>
            <a:endParaRPr lang="ru-RU" sz="2000" b="1" dirty="0">
              <a:latin typeface="Times New Roman" panose="02020603050405020304" pitchFamily="18" charset="0"/>
              <a:ea typeface="Times New Roman" panose="02020603050405020304" pitchFamily="18" charset="0"/>
            </a:endParaRPr>
          </a:p>
          <a:p>
            <a:pPr>
              <a:lnSpc>
                <a:spcPts val="1650"/>
              </a:lnSpc>
              <a:spcAft>
                <a:spcPts val="0"/>
              </a:spcAft>
            </a:pPr>
            <a:r>
              <a:rPr lang="ru-RU" sz="2000" b="1" dirty="0">
                <a:latin typeface="Times New Roman" panose="02020603050405020304" pitchFamily="18" charset="0"/>
                <a:ea typeface="Times New Roman" panose="02020603050405020304" pitchFamily="18" charset="0"/>
              </a:rPr>
              <a:t> </a:t>
            </a:r>
            <a:endParaRPr lang="ru-RU" sz="2000" dirty="0">
              <a:latin typeface="Times New Roman" panose="02020603050405020304" pitchFamily="18" charset="0"/>
              <a:ea typeface="Times New Roman" panose="02020603050405020304" pitchFamily="18" charset="0"/>
            </a:endParaRPr>
          </a:p>
          <a:p>
            <a:pPr>
              <a:lnSpc>
                <a:spcPts val="1650"/>
              </a:lnSpc>
              <a:spcAft>
                <a:spcPts val="0"/>
              </a:spcAft>
            </a:pPr>
            <a:r>
              <a:rPr lang="ru-RU" sz="2000" b="1" dirty="0">
                <a:latin typeface="Times New Roman" panose="02020603050405020304" pitchFamily="18" charset="0"/>
                <a:ea typeface="Times New Roman" panose="02020603050405020304" pitchFamily="18" charset="0"/>
              </a:rPr>
              <a:t>Вопросы к кейсу:</a:t>
            </a:r>
            <a:r>
              <a:rPr lang="ru-RU" sz="2000" dirty="0">
                <a:latin typeface="Times New Roman" panose="02020603050405020304" pitchFamily="18" charset="0"/>
                <a:ea typeface="Times New Roman" panose="02020603050405020304" pitchFamily="18" charset="0"/>
              </a:rPr>
              <a:t> </a:t>
            </a:r>
          </a:p>
          <a:p>
            <a:pPr marL="342900" lvl="0" indent="-342900" algn="just">
              <a:spcAft>
                <a:spcPts val="1500"/>
              </a:spcAft>
              <a:buFont typeface="+mj-lt"/>
              <a:buAutoNum type="romanUcPeriod"/>
            </a:pPr>
            <a:r>
              <a:rPr lang="ru-RU" sz="2000" dirty="0">
                <a:latin typeface="Times New Roman" panose="02020603050405020304" pitchFamily="18" charset="0"/>
                <a:ea typeface="Times New Roman" panose="02020603050405020304" pitchFamily="18" charset="0"/>
              </a:rPr>
              <a:t>В чём опасность ситуации? </a:t>
            </a:r>
          </a:p>
          <a:p>
            <a:pPr marL="342900" lvl="0" indent="-342900" algn="just">
              <a:spcAft>
                <a:spcPts val="0"/>
              </a:spcAft>
              <a:buFont typeface="+mj-lt"/>
              <a:buAutoNum type="romanUcPeriod"/>
            </a:pPr>
            <a:r>
              <a:rPr lang="ru-RU" sz="2000" dirty="0">
                <a:latin typeface="Times New Roman" panose="02020603050405020304" pitchFamily="18" charset="0"/>
                <a:ea typeface="Times New Roman" panose="02020603050405020304" pitchFamily="18" charset="0"/>
              </a:rPr>
              <a:t>Как избежать отрицательных последствий?  </a:t>
            </a:r>
          </a:p>
          <a:p>
            <a:pPr marL="342900" lvl="0" indent="-342900" algn="just">
              <a:spcAft>
                <a:spcPts val="0"/>
              </a:spcAft>
              <a:buFont typeface="+mj-lt"/>
              <a:buAutoNum type="romanUcPeriod"/>
            </a:pPr>
            <a:r>
              <a:rPr lang="ru-RU" sz="2000" dirty="0" smtClean="0">
                <a:latin typeface="Times New Roman" panose="02020603050405020304" pitchFamily="18" charset="0"/>
                <a:ea typeface="Times New Roman" panose="02020603050405020304" pitchFamily="18" charset="0"/>
              </a:rPr>
              <a:t>Как </a:t>
            </a:r>
            <a:r>
              <a:rPr lang="ru-RU" sz="2000" dirty="0">
                <a:latin typeface="Times New Roman" panose="02020603050405020304" pitchFamily="18" charset="0"/>
                <a:ea typeface="Times New Roman" panose="02020603050405020304" pitchFamily="18" charset="0"/>
              </a:rPr>
              <a:t>не стать жертвой </a:t>
            </a:r>
            <a:r>
              <a:rPr lang="ru-RU" sz="2000" dirty="0" err="1">
                <a:latin typeface="Times New Roman" panose="02020603050405020304" pitchFamily="18" charset="0"/>
                <a:ea typeface="Times New Roman" panose="02020603050405020304" pitchFamily="18" charset="0"/>
              </a:rPr>
              <a:t>кеш-треппинга</a:t>
            </a:r>
            <a:r>
              <a:rPr lang="ru-RU" sz="2000" dirty="0">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180109" y="138545"/>
            <a:ext cx="11568545"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Кейс № </a:t>
            </a:r>
            <a:r>
              <a:rPr lang="ru-RU" sz="3200" b="1" dirty="0">
                <a:latin typeface="Times New Roman" panose="02020603050405020304" pitchFamily="18" charset="0"/>
                <a:cs typeface="Times New Roman" panose="02020603050405020304" pitchFamily="18" charset="0"/>
              </a:rPr>
              <a:t>2. Махинации с банковскими </a:t>
            </a:r>
            <a:r>
              <a:rPr lang="ru-RU" sz="3200" b="1" dirty="0" smtClean="0">
                <a:latin typeface="Times New Roman" panose="02020603050405020304" pitchFamily="18" charset="0"/>
                <a:cs typeface="Times New Roman" panose="02020603050405020304" pitchFamily="18" charset="0"/>
              </a:rPr>
              <a:t>картами </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890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552_TF16411253.potx" id="{484AC4F0-DFB1-44B1-A48A-4A4E5B9BAE55}" vid="{642D7752-446B-4E16-8C1E-EACC99EB30B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A50AA-654B-45CA-B6AD-FDA9E9535EF9}">
  <ds:schemaRefs>
    <ds:schemaRef ds:uri="http://schemas.microsoft.com/sharepoint/v3"/>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fb0879af-3eba-417a-a55a-ffe6dcd6ca77"/>
    <ds:schemaRef ds:uri="6dc4bcd6-49db-4c07-9060-8acfc67cef9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Геометрическая презентация</Template>
  <TotalTime>0</TotalTime>
  <Words>1504</Words>
  <Application>Microsoft Office PowerPoint</Application>
  <PresentationFormat>Произвольный</PresentationFormat>
  <Paragraphs>216</Paragraphs>
  <Slides>17</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Содержание и методика проведения деловой игры по теме  «Финансовые махинации: как распознать и не стать жертвой?» </vt:lpstr>
      <vt:lpstr>Макотченко  М. В., ГБОУ СОШ 313 Нестеренко А. В., ГБОУ СОШ 368  Павленко С. Н., ГБОУ СОШ 368 Фокина Ю. В., ГБОУ СОШ 301 Харьковская С. Г., ГБОУ Гимназия 205  Шангина Т. М., ГБОУ Гимназия 441 </vt:lpstr>
      <vt:lpstr>Цель:</vt:lpstr>
      <vt:lpstr>Презентация PowerPoint</vt:lpstr>
      <vt:lpstr>Мотивация</vt:lpstr>
      <vt:lpstr>Формирование  групп</vt:lpstr>
      <vt:lpstr>Варианты кейсов для групп «Мошенники»</vt:lpstr>
      <vt:lpstr>Кейс № 1. Махинации с кредитами</vt:lpstr>
      <vt:lpstr>Презентация PowerPoint</vt:lpstr>
      <vt:lpstr>Кейс № 3. Махинации с инвестициями</vt:lpstr>
      <vt:lpstr>Кейс № 4. Махинации с интернет-покупками </vt:lpstr>
      <vt:lpstr>Подведение итогов игры. Головоломки</vt:lpstr>
      <vt:lpstr>Пример № 4. Следует читать только каждую 2 букву </vt:lpstr>
      <vt:lpstr>Пример № 5. Из «рассыпанных слов» следует собрать смысловую фразу  </vt:lpstr>
      <vt:lpstr>Будьте внимательны!</vt:lpstr>
      <vt:lpstr>Источники</vt:lpstr>
      <vt:lpstr>Спасибо за внимание! Выражаем благодарность преподавателям курсов за лекции, методические материалы.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2020-10-08T19:59:10Z</dcterms:created>
  <dcterms:modified xsi:type="dcterms:W3CDTF">2020-10-12T10:43:05Z</dcterms:modified>
</cp:coreProperties>
</file>