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4"/>
  </p:handoutMasterIdLst>
  <p:sldIdLst>
    <p:sldId id="256" r:id="rId2"/>
    <p:sldId id="285" r:id="rId3"/>
    <p:sldId id="317" r:id="rId4"/>
    <p:sldId id="329" r:id="rId5"/>
    <p:sldId id="328" r:id="rId6"/>
    <p:sldId id="319" r:id="rId7"/>
    <p:sldId id="320" r:id="rId8"/>
    <p:sldId id="257" r:id="rId9"/>
    <p:sldId id="284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12" r:id="rId31"/>
    <p:sldId id="316" r:id="rId32"/>
    <p:sldId id="314" r:id="rId33"/>
    <p:sldId id="315" r:id="rId34"/>
    <p:sldId id="311" r:id="rId35"/>
    <p:sldId id="323" r:id="rId36"/>
    <p:sldId id="324" r:id="rId37"/>
    <p:sldId id="325" r:id="rId38"/>
    <p:sldId id="326" r:id="rId39"/>
    <p:sldId id="327" r:id="rId40"/>
    <p:sldId id="309" r:id="rId41"/>
    <p:sldId id="310" r:id="rId42"/>
    <p:sldId id="275" r:id="rId43"/>
  </p:sldIdLst>
  <p:sldSz cx="9144000" cy="6858000" type="screen4x3"/>
  <p:notesSz cx="7102475" cy="89916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CC"/>
    <a:srgbClr val="84A5CA"/>
    <a:srgbClr val="5F5F5F"/>
    <a:srgbClr val="AAC1DA"/>
    <a:srgbClr val="D1DBEB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9" autoAdjust="0"/>
    <p:restoredTop sz="94660" autoAdjust="0"/>
  </p:normalViewPr>
  <p:slideViewPr>
    <p:cSldViewPr>
      <p:cViewPr>
        <p:scale>
          <a:sx n="102" d="100"/>
          <a:sy n="102" d="100"/>
        </p:scale>
        <p:origin x="-474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B945A2C-8E92-4D96-9E8B-B9A17A3D5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5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2800" b="1" smtClean="0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16C0A-3076-4E9A-B4F0-BA40FF538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37058-CE04-4E2B-89F3-A251AE05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868DB-A6C8-4FA0-94A5-09CADA4E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F1E6F-7AFE-4091-99D2-E5A1FBF9A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6CEE8-881D-4596-BCEA-748C2D7A8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E24D2-D5D2-4F6B-98D8-8D30760DF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148C7-2EB4-46B3-82B8-1413B0E68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414DB-6A81-47DC-B998-E0F073014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538B6-0C07-4623-8925-719E2C8D5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1A324-E573-42C0-BBC2-A589F0B2B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3BCCD-B327-4B20-A0C2-0E5931CB6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gray">
          <a:xfrm>
            <a:off x="655638" y="360363"/>
            <a:ext cx="8497887" cy="7191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18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C1D200B-47A5-45D8-80C5-BC04042EC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Rectangle 24"/>
          <p:cNvSpPr>
            <a:spLocks noChangeArrowheads="1"/>
          </p:cNvSpPr>
          <p:nvPr/>
        </p:nvSpPr>
        <p:spPr bwMode="gray">
          <a:xfrm>
            <a:off x="0" y="719138"/>
            <a:ext cx="328613" cy="361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25"/>
          <p:cNvSpPr>
            <a:spLocks noChangeArrowheads="1"/>
          </p:cNvSpPr>
          <p:nvPr/>
        </p:nvSpPr>
        <p:spPr bwMode="gray">
          <a:xfrm>
            <a:off x="328613" y="357188"/>
            <a:ext cx="328612" cy="361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Rectangle 26"/>
          <p:cNvSpPr>
            <a:spLocks noChangeArrowheads="1"/>
          </p:cNvSpPr>
          <p:nvPr/>
        </p:nvSpPr>
        <p:spPr bwMode="gray">
          <a:xfrm>
            <a:off x="657225" y="0"/>
            <a:ext cx="328613" cy="361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28"/>
          <p:cNvSpPr>
            <a:spLocks noChangeArrowheads="1"/>
          </p:cNvSpPr>
          <p:nvPr/>
        </p:nvSpPr>
        <p:spPr bwMode="gray">
          <a:xfrm>
            <a:off x="657225" y="361950"/>
            <a:ext cx="328613" cy="3619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29"/>
          <p:cNvSpPr>
            <a:spLocks noChangeArrowheads="1"/>
          </p:cNvSpPr>
          <p:nvPr/>
        </p:nvSpPr>
        <p:spPr bwMode="gray">
          <a:xfrm>
            <a:off x="328613" y="719138"/>
            <a:ext cx="328612" cy="3619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0" y="68263"/>
            <a:ext cx="25908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ru/c/c2/EthnAfrica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http://www.numizmatik.ru/catalognew/i/21297.jpg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 rot="21386403">
            <a:off x="1685925" y="3471863"/>
            <a:ext cx="46038" cy="509587"/>
          </a:xfrm>
        </p:spPr>
        <p:txBody>
          <a:bodyPr/>
          <a:lstStyle/>
          <a:p>
            <a:pPr eaLnBrk="1" hangingPunct="1"/>
            <a:endParaRPr lang="ru-RU" sz="16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857250"/>
            <a:ext cx="8358188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6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ГЕОБОНИСТИКА 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КАК</a:t>
            </a:r>
          </a:p>
          <a:p>
            <a:pPr>
              <a:lnSpc>
                <a:spcPct val="150000"/>
              </a:lnSpc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 СРЕДСТВО ИЗУЧЕНИЯ</a:t>
            </a:r>
          </a:p>
          <a:p>
            <a:pPr>
              <a:lnSpc>
                <a:spcPct val="150000"/>
              </a:lnSpc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ГЕОГРАФИИ  СТРАН МИРА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3021013" y="3663107"/>
            <a:ext cx="6143625" cy="2308324"/>
          </a:xfrm>
          <a:noFill/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indent="450850" algn="r"/>
            <a:r>
              <a:rPr lang="ru-RU" sz="24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Выполнили: команда №8</a:t>
            </a:r>
            <a:br>
              <a:rPr lang="ru-RU" sz="24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Орловская С.П.</a:t>
            </a:r>
            <a:br>
              <a:rPr lang="ru-RU" sz="24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Инкина Н.Ю.</a:t>
            </a:r>
            <a:br>
              <a:rPr lang="ru-RU" sz="24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Рассказова И.В.</a:t>
            </a:r>
            <a:br>
              <a:rPr lang="ru-RU" sz="24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Чулкова Е.В.</a:t>
            </a:r>
            <a:br>
              <a:rPr lang="ru-RU" sz="24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Савельева К.И.</a:t>
            </a:r>
            <a:endParaRPr lang="ru-RU" sz="2400" b="0" i="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" name="Picture 8" descr="ppic04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706938"/>
            <a:ext cx="550545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25" y="214313"/>
            <a:ext cx="7534275" cy="1071562"/>
          </a:xfrm>
        </p:spPr>
        <p:txBody>
          <a:bodyPr/>
          <a:lstStyle/>
          <a:p>
            <a:pPr eaLnBrk="1" hangingPunct="1"/>
            <a:r>
              <a:rPr lang="ru-RU" sz="2400" smtClean="0"/>
              <a:t>50 кенийских шиллингов</a:t>
            </a:r>
            <a:br>
              <a:rPr lang="ru-RU" sz="2400" smtClean="0"/>
            </a:br>
            <a:r>
              <a:rPr lang="ru-RU" sz="2400" smtClean="0"/>
              <a:t>1000 джибутийских франков</a:t>
            </a:r>
          </a:p>
        </p:txBody>
      </p:sp>
      <p:sp>
        <p:nvSpPr>
          <p:cNvPr id="12291" name="Rectangle 9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1600200"/>
            <a:ext cx="4038600" cy="2152650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12292" name="Picture 6" descr="50 шиллингов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 l="4448" t="50137" r="-95"/>
          <a:stretch>
            <a:fillRect/>
          </a:stretch>
        </p:blipFill>
        <p:spPr>
          <a:xfrm>
            <a:off x="1042988" y="3860800"/>
            <a:ext cx="7345362" cy="2782888"/>
          </a:xfrm>
        </p:spPr>
      </p:pic>
      <p:pic>
        <p:nvPicPr>
          <p:cNvPr id="12293" name="Picture 7" descr="1000 франков"/>
          <p:cNvPicPr>
            <a:picLocks noChangeAspect="1" noChangeArrowheads="1"/>
          </p:cNvPicPr>
          <p:nvPr/>
        </p:nvPicPr>
        <p:blipFill>
          <a:blip r:embed="rId3" cstate="print"/>
          <a:srcRect l="8133" b="50093"/>
          <a:stretch>
            <a:fillRect/>
          </a:stretch>
        </p:blipFill>
        <p:spPr bwMode="auto">
          <a:xfrm>
            <a:off x="3887788" y="1268413"/>
            <a:ext cx="468471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rel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285875"/>
            <a:ext cx="3429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/>
          <a:p>
            <a:pPr>
              <a:defRPr/>
            </a:pPr>
            <a:fld id="{EC0776AC-3AD6-4181-9838-810AAA1F4738}" type="slidenum">
              <a:rPr lang="ru-R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>
                <a:defRPr/>
              </a:pPr>
              <a:t>11</a:t>
            </a:fld>
            <a:endParaRPr lang="ru-RU" sz="12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2000 франков Бурунди.    Река </a:t>
            </a:r>
            <a:r>
              <a:rPr lang="en-US" sz="2400" smtClean="0"/>
              <a:t>  </a:t>
            </a:r>
            <a:r>
              <a:rPr lang="ru-RU" sz="2400" smtClean="0"/>
              <a:t>Конго</a:t>
            </a:r>
          </a:p>
        </p:txBody>
      </p:sp>
      <p:pic>
        <p:nvPicPr>
          <p:cNvPr id="13316" name="Picture 6" descr="2000 франков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l="4823" b="50940"/>
          <a:stretch>
            <a:fillRect/>
          </a:stretch>
        </p:blipFill>
        <p:spPr>
          <a:xfrm>
            <a:off x="468313" y="3284538"/>
            <a:ext cx="8675687" cy="3573462"/>
          </a:xfrm>
        </p:spPr>
      </p:pic>
      <p:pic>
        <p:nvPicPr>
          <p:cNvPr id="16390" name="Picture 6" descr="Река Заир (Конг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143000"/>
            <a:ext cx="4000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4356100" y="1341438"/>
            <a:ext cx="4787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Расположена в Центральной Африке </a:t>
            </a:r>
          </a:p>
          <a:p>
            <a:r>
              <a:rPr lang="ru-RU" b="1"/>
              <a:t>Самая полноводная и вторая по длине река Африки</a:t>
            </a:r>
          </a:p>
          <a:p>
            <a:r>
              <a:rPr lang="ru-RU" b="1"/>
              <a:t>Вытекает под именем Чамбези между озёрами Ньяса и Танганьика на высоте 1590 метров над уровнем моря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/>
          <a:p>
            <a:pPr>
              <a:defRPr/>
            </a:pPr>
            <a:fld id="{12628A16-C8C7-4EBA-8914-2FFE7CA26C32}" type="slidenum">
              <a:rPr lang="ru-R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>
                <a:defRPr/>
              </a:pPr>
              <a:t>12</a:t>
            </a:fld>
            <a:endParaRPr lang="ru-RU" sz="12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5 замбийских квач. 50 долларов Зимбабве.</a:t>
            </a:r>
            <a:br>
              <a:rPr lang="ru-RU" sz="2000" smtClean="0"/>
            </a:br>
            <a:r>
              <a:rPr lang="ru-RU" sz="2000" smtClean="0"/>
              <a:t> Водопад Виктория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sz="half" idx="4294967295"/>
          </p:nvPr>
        </p:nvSpPr>
        <p:spPr>
          <a:xfrm>
            <a:off x="4859338" y="1196975"/>
            <a:ext cx="4033837" cy="216058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Водопад открыт в середине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XIX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века Давидом Ливингстоном. </a:t>
            </a:r>
          </a:p>
          <a:p>
            <a:pPr eaLnBrk="1" hangingPunct="1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Высота 120 метров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7412" name="Picture 4" descr="5 квач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 l="3877" b="50342"/>
          <a:stretch>
            <a:fillRect/>
          </a:stretch>
        </p:blipFill>
        <p:spPr>
          <a:xfrm>
            <a:off x="500063" y="1285875"/>
            <a:ext cx="4572000" cy="2730500"/>
          </a:xfrm>
        </p:spPr>
      </p:pic>
      <p:pic>
        <p:nvPicPr>
          <p:cNvPr id="17413" name="Picture 5" descr="50 доллар"/>
          <p:cNvPicPr>
            <a:picLocks noChangeAspect="1" noChangeArrowheads="1"/>
          </p:cNvPicPr>
          <p:nvPr/>
        </p:nvPicPr>
        <p:blipFill>
          <a:blip r:embed="rId3" cstate="print"/>
          <a:srcRect l="6477" t="50647"/>
          <a:stretch>
            <a:fillRect/>
          </a:stretch>
        </p:blipFill>
        <p:spPr bwMode="auto">
          <a:xfrm>
            <a:off x="500063" y="3890963"/>
            <a:ext cx="8643937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2286000" y="2925763"/>
            <a:ext cx="4572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2"/>
              </a:buClr>
            </a:pPr>
            <a:endParaRPr lang="ru-RU" b="1"/>
          </a:p>
          <a:p>
            <a:pPr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/>
          <a:p>
            <a:pPr>
              <a:defRPr/>
            </a:pPr>
            <a:fld id="{5E5D8DA8-6729-4B14-B6A8-EF85F7A64505}" type="slidenum">
              <a:rPr lang="ru-R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>
                <a:defRPr/>
              </a:pPr>
              <a:t>13</a:t>
            </a:fld>
            <a:endParaRPr lang="ru-RU" sz="12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Танзания. Лев на фоне горы Килиманджаро. Носорог</a:t>
            </a:r>
          </a:p>
        </p:txBody>
      </p:sp>
      <p:pic>
        <p:nvPicPr>
          <p:cNvPr id="19459" name="Picture 8" descr="2000 шиллингов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l="5060" t="48384"/>
          <a:stretch>
            <a:fillRect/>
          </a:stretch>
        </p:blipFill>
        <p:spPr>
          <a:xfrm>
            <a:off x="428625" y="3929063"/>
            <a:ext cx="4683125" cy="2643187"/>
          </a:xfrm>
        </p:spPr>
      </p:pic>
      <p:pic>
        <p:nvPicPr>
          <p:cNvPr id="19460" name="Picture 9" descr="5000 шиллингов"/>
          <p:cNvPicPr>
            <a:picLocks noChangeAspect="1" noChangeArrowheads="1"/>
          </p:cNvPicPr>
          <p:nvPr/>
        </p:nvPicPr>
        <p:blipFill>
          <a:blip r:embed="rId3" cstate="print"/>
          <a:srcRect l="7904" r="-1514" b="51860"/>
          <a:stretch>
            <a:fillRect/>
          </a:stretch>
        </p:blipFill>
        <p:spPr bwMode="auto">
          <a:xfrm>
            <a:off x="4857750" y="4000500"/>
            <a:ext cx="4143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Ле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341438"/>
            <a:ext cx="45339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park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1357313"/>
            <a:ext cx="3857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2000 малагасийских ариаров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457200" y="6092825"/>
            <a:ext cx="7900988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Баобаб. Диаметр ствола до 10 метров</a:t>
            </a:r>
          </a:p>
        </p:txBody>
      </p:sp>
      <p:pic>
        <p:nvPicPr>
          <p:cNvPr id="22531" name="Picture 4" descr="2000 ариари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l="5768" t="48169"/>
          <a:stretch>
            <a:fillRect/>
          </a:stretch>
        </p:blipFill>
        <p:spPr>
          <a:xfrm>
            <a:off x="285750" y="2060575"/>
            <a:ext cx="5186363" cy="3841750"/>
          </a:xfrm>
        </p:spPr>
      </p:pic>
      <p:pic>
        <p:nvPicPr>
          <p:cNvPr id="16389" name="Picture 6" descr="b_009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1571625"/>
            <a:ext cx="5040313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500063"/>
            <a:ext cx="7391400" cy="487362"/>
          </a:xfrm>
        </p:spPr>
        <p:txBody>
          <a:bodyPr/>
          <a:lstStyle/>
          <a:p>
            <a:pPr eaLnBrk="1" hangingPunct="1"/>
            <a:r>
              <a:rPr lang="ru-RU" smtClean="0"/>
              <a:t>Замбия. Статуя свободы.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864076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003800" y="2708275"/>
            <a:ext cx="1655763" cy="3457575"/>
          </a:xfrm>
          <a:prstGeom prst="rect">
            <a:avLst/>
          </a:prstGeom>
          <a:noFill/>
          <a:ln w="825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/>
          <a:p>
            <a:pPr>
              <a:defRPr/>
            </a:pPr>
            <a:endParaRPr lang="ru-RU" sz="1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3200" smtClean="0"/>
              <a:t>Нигерия. Население  Африки</a:t>
            </a:r>
          </a:p>
        </p:txBody>
      </p:sp>
      <p:pic>
        <p:nvPicPr>
          <p:cNvPr id="28675" name="Picture 4" descr="50 найр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l="5768" t="50357"/>
          <a:stretch>
            <a:fillRect/>
          </a:stretch>
        </p:blipFill>
        <p:spPr>
          <a:xfrm>
            <a:off x="285750" y="1773238"/>
            <a:ext cx="5619750" cy="3743325"/>
          </a:xfrm>
        </p:spPr>
      </p:pic>
      <p:pic>
        <p:nvPicPr>
          <p:cNvPr id="28678" name="Picture 6" descr="Изображение:EthnAfric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0800" y="1285875"/>
            <a:ext cx="4926013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/>
          <a:p>
            <a:pPr>
              <a:defRPr/>
            </a:pPr>
            <a:fld id="{C4F4FC9E-031E-4AFD-B7E9-5580B42CDE90}" type="slidenum">
              <a:rPr lang="ru-R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>
                <a:defRPr/>
              </a:pPr>
              <a:t>17</a:t>
            </a:fld>
            <a:endParaRPr lang="ru-RU" sz="12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100000 бразильских реалов </a:t>
            </a:r>
            <a:br>
              <a:rPr lang="ru-RU" smtClean="0"/>
            </a:br>
            <a:r>
              <a:rPr lang="ru-RU" smtClean="0"/>
              <a:t>Река Амазонка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sz="half" idx="4294967295"/>
          </p:nvPr>
        </p:nvSpPr>
        <p:spPr>
          <a:xfrm>
            <a:off x="5105400" y="1557338"/>
            <a:ext cx="4038600" cy="53006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000" smtClean="0"/>
              <a:t>Река Амазонка  величайшая в мире по размерам бассейна (7,2 млн. кв.км.) и водоносности. Она протекает по территории Амазонской низменности</a:t>
            </a:r>
            <a:endParaRPr lang="ru-RU" sz="2400" smtClean="0"/>
          </a:p>
        </p:txBody>
      </p:sp>
      <p:pic>
        <p:nvPicPr>
          <p:cNvPr id="19461" name="Picture 3" descr="100000 крузейров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l="7423" t="51060"/>
          <a:stretch>
            <a:fillRect/>
          </a:stretch>
        </p:blipFill>
        <p:spPr>
          <a:xfrm>
            <a:off x="2286000" y="3857625"/>
            <a:ext cx="6643688" cy="2786063"/>
          </a:xfrm>
        </p:spPr>
      </p:pic>
      <p:pic>
        <p:nvPicPr>
          <p:cNvPr id="32777" name="Picture 9" descr="Закат на реке Амазон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214438"/>
            <a:ext cx="39306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Бразилия. Колибри. Когтистая обезьяна. </a:t>
            </a:r>
          </a:p>
        </p:txBody>
      </p:sp>
      <p:pic>
        <p:nvPicPr>
          <p:cNvPr id="20483" name="Picture 3" descr="100000 крузейров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l="4590" r="-1041" b="51384"/>
          <a:stretch>
            <a:fillRect/>
          </a:stretch>
        </p:blipFill>
        <p:spPr>
          <a:xfrm>
            <a:off x="285750" y="4214813"/>
            <a:ext cx="6019800" cy="2300287"/>
          </a:xfrm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1500188"/>
            <a:ext cx="25717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Колибр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412875"/>
            <a:ext cx="43926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/>
          <a:p>
            <a:pPr>
              <a:defRPr/>
            </a:pPr>
            <a:endParaRPr lang="ru-RU" sz="1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457200"/>
            <a:ext cx="7891462" cy="487363"/>
          </a:xfrm>
        </p:spPr>
        <p:txBody>
          <a:bodyPr/>
          <a:lstStyle/>
          <a:p>
            <a:pPr eaLnBrk="1" hangingPunct="1"/>
            <a:r>
              <a:rPr lang="ru-RU" smtClean="0"/>
              <a:t>Суринам. Труженик.  Перу. Работа в шахте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sz="half" idx="4294967295"/>
          </p:nvPr>
        </p:nvSpPr>
        <p:spPr>
          <a:xfrm>
            <a:off x="9144000" y="1571625"/>
            <a:ext cx="1778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4000500"/>
            <a:ext cx="58293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268413"/>
            <a:ext cx="60007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57188" y="1428750"/>
            <a:ext cx="8229600" cy="12858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Цель исследования в том, чтобы на основе </a:t>
            </a:r>
            <a:r>
              <a:rPr lang="ru-RU" sz="2400" dirty="0" err="1" smtClean="0"/>
              <a:t>п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ривлечения</a:t>
            </a:r>
            <a:r>
              <a:rPr lang="ru-RU" sz="2400" dirty="0" smtClean="0"/>
              <a:t> комплекса </a:t>
            </a:r>
            <a:r>
              <a:rPr lang="ru-RU" sz="1600" dirty="0" err="1" smtClean="0"/>
              <a:t>бонисти</a:t>
            </a:r>
            <a:r>
              <a:rPr lang="ru-RU" sz="1600" dirty="0" smtClean="0"/>
              <a:t> источников, изучить изображения на денежных знаках в странах современного мира.</a:t>
            </a:r>
            <a:endParaRPr lang="ru-RU" sz="16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500063" y="1571625"/>
            <a:ext cx="814387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600" b="1">
                <a:solidFill>
                  <a:schemeClr val="bg1"/>
                </a:solidFill>
              </a:rPr>
              <a:t>Цель исследования</a:t>
            </a:r>
            <a:r>
              <a:rPr lang="ru-RU" sz="3600">
                <a:solidFill>
                  <a:schemeClr val="bg1"/>
                </a:solidFill>
              </a:rPr>
              <a:t>:</a:t>
            </a:r>
            <a:endParaRPr lang="ru-RU" sz="4000">
              <a:solidFill>
                <a:schemeClr val="tx2"/>
              </a:solidFill>
            </a:endParaRPr>
          </a:p>
          <a:p>
            <a:pPr algn="l"/>
            <a:r>
              <a:rPr lang="ru-RU" sz="4000">
                <a:solidFill>
                  <a:schemeClr val="tx2"/>
                </a:solidFill>
              </a:rPr>
              <a:t>на основе привлечения комплекса бонистических источников, изучить изображения на денежных знаках в странах современного мира</a:t>
            </a: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857250" y="285750"/>
            <a:ext cx="5553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600" b="1">
                <a:solidFill>
                  <a:srgbClr val="FFFFFF"/>
                </a:solidFill>
              </a:rPr>
              <a:t>Цель исследования</a:t>
            </a:r>
            <a:r>
              <a:rPr lang="ru-RU" sz="3600">
                <a:solidFill>
                  <a:srgbClr val="FFFFFF"/>
                </a:solidFill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/>
          <a:p>
            <a:pPr>
              <a:defRPr/>
            </a:pPr>
            <a:endParaRPr lang="ru-RU" sz="1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214313"/>
            <a:ext cx="8501063" cy="1000125"/>
          </a:xfrm>
        </p:spPr>
        <p:txBody>
          <a:bodyPr/>
          <a:lstStyle/>
          <a:p>
            <a:pPr eaLnBrk="1" hangingPunct="1"/>
            <a:r>
              <a:rPr lang="ru-RU" smtClean="0"/>
              <a:t>      Северная Корея. Гора Пэктусан. Япония. Гора Фудзияма.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5757863" y="1412875"/>
            <a:ext cx="3386137" cy="4856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</a:t>
            </a:r>
            <a:r>
              <a:rPr lang="ru-RU" sz="2400" smtClean="0"/>
              <a:t>В Азии расположены высочайшие горные системы и крупнейшие вулканы земного шара.</a:t>
            </a:r>
          </a:p>
        </p:txBody>
      </p:sp>
      <p:pic>
        <p:nvPicPr>
          <p:cNvPr id="41988" name="Picture 5" descr="1000 иен"/>
          <p:cNvPicPr>
            <a:picLocks noChangeAspect="1" noChangeArrowheads="1"/>
          </p:cNvPicPr>
          <p:nvPr/>
        </p:nvPicPr>
        <p:blipFill>
          <a:blip r:embed="rId2" cstate="print"/>
          <a:srcRect l="6004" t="49171"/>
          <a:stretch>
            <a:fillRect/>
          </a:stretch>
        </p:blipFill>
        <p:spPr bwMode="auto">
          <a:xfrm>
            <a:off x="714375" y="4065588"/>
            <a:ext cx="77152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00188"/>
            <a:ext cx="5429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/>
          <a:p>
            <a:pPr>
              <a:defRPr/>
            </a:pPr>
            <a:fld id="{52714053-2116-46D6-878E-71BBC1A497C7}" type="slidenum">
              <a:rPr lang="ru-R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>
                <a:defRPr/>
              </a:pPr>
              <a:t>21</a:t>
            </a:fld>
            <a:endParaRPr lang="ru-RU" sz="12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2400" smtClean="0"/>
              <a:t>Вьетнам. Слон, тянущий бревна.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ru-RU" sz="2400" smtClean="0"/>
              <a:t>Шри-Ланка. Павлин.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pic>
        <p:nvPicPr>
          <p:cNvPr id="45059" name="Picture 4" descr="1000 донг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l="7896" t="49786"/>
          <a:stretch>
            <a:fillRect/>
          </a:stretch>
        </p:blipFill>
        <p:spPr>
          <a:xfrm>
            <a:off x="285750" y="1844675"/>
            <a:ext cx="4929188" cy="3468688"/>
          </a:xfrm>
        </p:spPr>
      </p:pic>
      <p:pic>
        <p:nvPicPr>
          <p:cNvPr id="45062" name="Picture 4" descr="1000 рупий"/>
          <p:cNvPicPr>
            <a:picLocks noChangeAspect="1" noChangeArrowheads="1"/>
          </p:cNvPicPr>
          <p:nvPr/>
        </p:nvPicPr>
        <p:blipFill>
          <a:blip r:embed="rId3" cstate="print"/>
          <a:srcRect t="5272" r="50111"/>
          <a:stretch>
            <a:fillRect/>
          </a:stretch>
        </p:blipFill>
        <p:spPr bwMode="auto">
          <a:xfrm>
            <a:off x="5219700" y="1341438"/>
            <a:ext cx="348773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/>
          <a:p>
            <a:pPr>
              <a:defRPr/>
            </a:pPr>
            <a:fld id="{6833231E-62B4-417A-B2D7-99D65BE937F7}" type="slidenum">
              <a:rPr lang="ru-R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>
                <a:defRPr/>
              </a:pPr>
              <a:t>22</a:t>
            </a:fld>
            <a:endParaRPr lang="ru-RU" sz="12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285750"/>
            <a:ext cx="8429625" cy="928688"/>
          </a:xfrm>
        </p:spPr>
        <p:txBody>
          <a:bodyPr/>
          <a:lstStyle/>
          <a:p>
            <a:pPr eaLnBrk="1" hangingPunct="1"/>
            <a:r>
              <a:rPr lang="ru-RU" sz="2400" smtClean="0"/>
              <a:t>              Китай. </a:t>
            </a:r>
            <a:br>
              <a:rPr lang="ru-RU" sz="2400" smtClean="0"/>
            </a:br>
            <a:r>
              <a:rPr lang="ru-RU" sz="2400" smtClean="0"/>
              <a:t>                            Северная Корея. 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5219700" y="1600200"/>
            <a:ext cx="3467100" cy="1812925"/>
          </a:xfrm>
        </p:spPr>
        <p:txBody>
          <a:bodyPr/>
          <a:lstStyle/>
          <a:p>
            <a:pPr eaLnBrk="1" hangingPunct="1"/>
            <a:r>
              <a:rPr lang="ru-RU" smtClean="0"/>
              <a:t>Символы строительства социализма</a:t>
            </a:r>
          </a:p>
        </p:txBody>
      </p:sp>
      <p:pic>
        <p:nvPicPr>
          <p:cNvPr id="24581" name="Picture 4" descr="50 юань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l="8841" t="48367"/>
          <a:stretch>
            <a:fillRect/>
          </a:stretch>
        </p:blipFill>
        <p:spPr>
          <a:xfrm>
            <a:off x="571500" y="1143000"/>
            <a:ext cx="4714875" cy="3116263"/>
          </a:xfrm>
        </p:spPr>
      </p:pic>
      <p:pic>
        <p:nvPicPr>
          <p:cNvPr id="24582" name="Picture 5" descr="50 вон"/>
          <p:cNvPicPr>
            <a:picLocks noChangeAspect="1" noChangeArrowheads="1"/>
          </p:cNvPicPr>
          <p:nvPr/>
        </p:nvPicPr>
        <p:blipFill>
          <a:blip r:embed="rId3" cstate="print"/>
          <a:srcRect l="5295" t="49901"/>
          <a:stretch>
            <a:fillRect/>
          </a:stretch>
        </p:blipFill>
        <p:spPr bwMode="auto">
          <a:xfrm>
            <a:off x="2700338" y="3857625"/>
            <a:ext cx="61960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Индонезия. Сбор чая.</a:t>
            </a:r>
            <a:br>
              <a:rPr lang="ru-RU" sz="2400" smtClean="0"/>
            </a:br>
            <a:r>
              <a:rPr lang="ru-RU" sz="2400" smtClean="0"/>
              <a:t>Вьетнам. Камбоджа. Уборка урожая.</a:t>
            </a:r>
          </a:p>
        </p:txBody>
      </p:sp>
      <p:pic>
        <p:nvPicPr>
          <p:cNvPr id="25603" name="Picture 4" descr="200 донг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l="5060" t="49901"/>
          <a:stretch>
            <a:fillRect/>
          </a:stretch>
        </p:blipFill>
        <p:spPr>
          <a:xfrm>
            <a:off x="3214688" y="1214438"/>
            <a:ext cx="5327650" cy="2919412"/>
          </a:xfrm>
        </p:spPr>
      </p:pic>
      <p:pic>
        <p:nvPicPr>
          <p:cNvPr id="25604" name="Picture 5" descr="2000 риэль"/>
          <p:cNvPicPr>
            <a:picLocks noChangeAspect="1" noChangeArrowheads="1"/>
          </p:cNvPicPr>
          <p:nvPr/>
        </p:nvPicPr>
        <p:blipFill>
          <a:blip r:embed="rId3" cstate="print"/>
          <a:srcRect l="5295" t="49634"/>
          <a:stretch>
            <a:fillRect/>
          </a:stretch>
        </p:blipFill>
        <p:spPr bwMode="auto">
          <a:xfrm>
            <a:off x="2071688" y="4071938"/>
            <a:ext cx="55467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20000 рупий"/>
          <p:cNvPicPr>
            <a:picLocks noChangeAspect="1" noChangeArrowheads="1"/>
          </p:cNvPicPr>
          <p:nvPr/>
        </p:nvPicPr>
        <p:blipFill>
          <a:blip r:embed="rId4" cstate="print"/>
          <a:srcRect l="6004" b="50391"/>
          <a:stretch>
            <a:fillRect/>
          </a:stretch>
        </p:blipFill>
        <p:spPr bwMode="auto">
          <a:xfrm>
            <a:off x="285750" y="1214438"/>
            <a:ext cx="46085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/>
          <a:p>
            <a:pPr>
              <a:defRPr/>
            </a:pPr>
            <a:fld id="{0093E8AC-BCFC-41C8-95C1-152F9135A24D}" type="slidenum">
              <a:rPr lang="ru-R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>
                <a:defRPr/>
              </a:pPr>
              <a:t>24</a:t>
            </a:fld>
            <a:endParaRPr lang="ru-RU" sz="12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14313"/>
            <a:ext cx="8243887" cy="1314450"/>
          </a:xfrm>
        </p:spPr>
        <p:txBody>
          <a:bodyPr/>
          <a:lstStyle/>
          <a:p>
            <a:pPr eaLnBrk="1" hangingPunct="1"/>
            <a:r>
              <a:rPr lang="ru-RU" sz="2400" smtClean="0"/>
              <a:t>Австралия. Колониальное прошлое. Елизавета </a:t>
            </a:r>
            <a:r>
              <a:rPr lang="en-US" sz="2400" smtClean="0"/>
              <a:t>II</a:t>
            </a:r>
            <a:endParaRPr lang="ru-RU" sz="2400" smtClean="0"/>
          </a:p>
        </p:txBody>
      </p:sp>
      <p:pic>
        <p:nvPicPr>
          <p:cNvPr id="55299" name="Picture 3" descr="5 долларов"/>
          <p:cNvPicPr>
            <a:picLocks noChangeAspect="1" noChangeArrowheads="1"/>
          </p:cNvPicPr>
          <p:nvPr/>
        </p:nvPicPr>
        <p:blipFill>
          <a:blip r:embed="rId2" cstate="print"/>
          <a:srcRect l="5997" r="3215" b="49850"/>
          <a:stretch>
            <a:fillRect/>
          </a:stretch>
        </p:blipFill>
        <p:spPr bwMode="auto">
          <a:xfrm>
            <a:off x="3429000" y="2714625"/>
            <a:ext cx="54610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sail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428750"/>
            <a:ext cx="3749675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/>
          <a:p>
            <a:pPr>
              <a:defRPr/>
            </a:pPr>
            <a:endParaRPr lang="ru-RU" sz="1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Новая Зеландия. Своеобразие животного мира. Пингвин хойхо и голубые утки.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457200" y="4697413"/>
            <a:ext cx="8229600" cy="13589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Австралия и Океания огромный заповедник, где сохранились многие растения и животные, что населяли Землю в далёкие времена и исчезли на других материках.</a:t>
            </a:r>
          </a:p>
        </p:txBody>
      </p:sp>
      <p:pic>
        <p:nvPicPr>
          <p:cNvPr id="27653" name="Picture 3" descr="5 долларов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l="6339" r="378" b="52100"/>
          <a:stretch>
            <a:fillRect/>
          </a:stretch>
        </p:blipFill>
        <p:spPr>
          <a:xfrm>
            <a:off x="4071938" y="1428750"/>
            <a:ext cx="4711700" cy="3143250"/>
          </a:xfrm>
        </p:spPr>
      </p:pic>
      <p:pic>
        <p:nvPicPr>
          <p:cNvPr id="27654" name="Picture 4" descr="10 долларов"/>
          <p:cNvPicPr>
            <a:picLocks noChangeAspect="1" noChangeArrowheads="1"/>
          </p:cNvPicPr>
          <p:nvPr/>
        </p:nvPicPr>
        <p:blipFill>
          <a:blip r:embed="rId3" cstate="print"/>
          <a:srcRect l="6010" r="378" b="51384"/>
          <a:stretch>
            <a:fillRect/>
          </a:stretch>
        </p:blipFill>
        <p:spPr bwMode="auto">
          <a:xfrm>
            <a:off x="214313" y="1428750"/>
            <a:ext cx="55086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z="2400" smtClean="0"/>
              <a:t>Канадские доллары Зимородок. Скопа</a:t>
            </a:r>
          </a:p>
        </p:txBody>
      </p:sp>
      <p:pic>
        <p:nvPicPr>
          <p:cNvPr id="6246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214438"/>
            <a:ext cx="5699125" cy="2452687"/>
          </a:xfrm>
        </p:spPr>
      </p:pic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3857625"/>
            <a:ext cx="6346825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Евро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41767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1428750"/>
            <a:ext cx="4392612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/>
          <a:p>
            <a:pPr>
              <a:defRPr/>
            </a:pPr>
            <a:fld id="{3901629D-56B1-4E01-A6A7-3750852CA883}" type="slidenum">
              <a:rPr lang="ru-RU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>
                <a:defRPr/>
              </a:pPr>
              <a:t>28</a:t>
            </a:fld>
            <a:endParaRPr lang="ru-RU" sz="12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143000"/>
            <a:ext cx="39290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3000"/>
            <a:ext cx="407193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643188"/>
            <a:ext cx="392906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500313"/>
            <a:ext cx="40655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rf_2004_1000_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3857625"/>
            <a:ext cx="39290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rf_2004_1000_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857625"/>
            <a:ext cx="40719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rf_1997_5000_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5143500"/>
            <a:ext cx="39290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rf_1997_5000_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5143500"/>
            <a:ext cx="40719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Прямоугольник 11"/>
          <p:cNvSpPr>
            <a:spLocks noChangeArrowheads="1"/>
          </p:cNvSpPr>
          <p:nvPr/>
        </p:nvSpPr>
        <p:spPr bwMode="auto">
          <a:xfrm>
            <a:off x="714375" y="214313"/>
            <a:ext cx="814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100 рублей – Москва.</a:t>
            </a:r>
            <a:br>
              <a:rPr lang="ru-RU"/>
            </a:br>
            <a:r>
              <a:rPr lang="ru-RU"/>
              <a:t> 500 рублей – Архангельск. 1000 рублей – Ярославль.</a:t>
            </a:r>
            <a:br>
              <a:rPr lang="ru-RU"/>
            </a:br>
            <a:r>
              <a:rPr lang="ru-RU"/>
              <a:t> 5000 рублей – Хабаровск.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Антарктические доллары</a:t>
            </a:r>
          </a:p>
        </p:txBody>
      </p:sp>
      <p:pic>
        <p:nvPicPr>
          <p:cNvPr id="31747" name="Picture 3" descr="dollar1_199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571625"/>
            <a:ext cx="4105275" cy="4522788"/>
          </a:xfrm>
        </p:spPr>
      </p:pic>
      <p:pic>
        <p:nvPicPr>
          <p:cNvPr id="31748" name="Picture 4" descr="dollars5_19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313"/>
            <a:ext cx="4032250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dollar10_19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500188"/>
            <a:ext cx="4203700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Задачи: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229600" cy="4495800"/>
          </a:xfrm>
        </p:spPr>
        <p:txBody>
          <a:bodyPr/>
          <a:lstStyle/>
          <a:p>
            <a:pPr marL="609600" indent="-609600" eaLnBrk="1" hangingPunct="1"/>
            <a:r>
              <a:rPr lang="ru-RU" sz="3200" smtClean="0">
                <a:solidFill>
                  <a:schemeClr val="tx2"/>
                </a:solidFill>
              </a:rPr>
              <a:t>изучить историю возникновения денег;</a:t>
            </a:r>
          </a:p>
          <a:p>
            <a:pPr marL="609600" indent="-609600" eaLnBrk="1" hangingPunct="1"/>
            <a:r>
              <a:rPr lang="ru-RU" sz="3200" smtClean="0">
                <a:solidFill>
                  <a:schemeClr val="tx2"/>
                </a:solidFill>
              </a:rPr>
              <a:t>исследовать изображения на денежных знаках, опираясь на основы бонистики;</a:t>
            </a:r>
          </a:p>
          <a:p>
            <a:pPr marL="609600" indent="-609600" eaLnBrk="1" hangingPunct="1"/>
            <a:r>
              <a:rPr lang="ru-RU" sz="3200" smtClean="0">
                <a:solidFill>
                  <a:schemeClr val="tx2"/>
                </a:solidFill>
              </a:rPr>
              <a:t>исследовать влияние природы, населения и хозяйства государств мира на изображения на  денежных знаках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512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name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428625"/>
          <a:ext cx="8429625" cy="6415088"/>
        </p:xfrm>
        <a:graphic>
          <a:graphicData uri="http://schemas.openxmlformats.org/drawingml/2006/table">
            <a:tbl>
              <a:tblPr/>
              <a:tblGrid>
                <a:gridCol w="1722278"/>
                <a:gridCol w="3061271"/>
                <a:gridCol w="3646076"/>
              </a:tblGrid>
              <a:tr h="1051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валюта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Изображение на деньгах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9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Природные объекты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Япония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Йена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Гора Фудзияма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Армения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Драм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Пейзаж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Бразилия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Водопад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Бруней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Доллар Брунея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Водопад в тропическом лесу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Бурунди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Франк Бурунди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Пейзаж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Боливия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Боливиано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Гора Боливар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Гвинея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Гвинейский франк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Пейзаж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Джибути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Джибутский франк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Лесной пейзаж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Замбия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амбийская квача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Водопад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Индийская рупия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Массив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Кенченджанга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Иран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Иранский риал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Демавеид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Йемен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Горные ущелья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Канада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Канадский Доллар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Река Оттава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Катар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Катарский риал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Юань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Горный пейзаж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Кыргызстан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Горный пейзаж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Латвия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Латвийский лат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Река Даугава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Мадагаскар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алагасийский ариар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Бухта Форт - до -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615950"/>
          <a:ext cx="8429625" cy="6242050"/>
        </p:xfrm>
        <a:graphic>
          <a:graphicData uri="http://schemas.openxmlformats.org/drawingml/2006/table">
            <a:tbl>
              <a:tblPr/>
              <a:tblGrid>
                <a:gridCol w="2000250"/>
                <a:gridCol w="2643188"/>
                <a:gridCol w="3786188"/>
              </a:tblGrid>
              <a:tr h="72239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Промышленные объекты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Бангладеш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Фабрика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Бахрейн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бахрейнский динар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Ткачи и фабрика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Бурунди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Франк Бурунди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Грузовой порт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Гибралтар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гибралтарский фунт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Гавань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Венесуэла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боливар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Дамба Гури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8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Вьетнам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вьетнамский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донг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на верфь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Нефтяные вышки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Прядильные фабрики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8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Гвинея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гвинейский франк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Промышленные объекты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Плотина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Джибути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джибутский франк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Гавань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Замбия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замбийская квача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Очистка меди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Зимбабве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зимбабвийский доллар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Плотина и водохранилище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Лаос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лаосский кип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оросительной системы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Промышленный комплекс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8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Ливия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ливийский динар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Поливальная установка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Мавритания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мавританская угия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Фабрика, промпредприятие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8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Мадагаскар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малагасийский ариар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Ручная работа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Горные работы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Индонезия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индонезийская рупия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Промышленность,строительство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217" marR="552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143000" y="571500"/>
            <a:ext cx="7391400" cy="373063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Сельскохозяйственные работы</a:t>
            </a:r>
            <a:r>
              <a:rPr lang="ru-RU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ru-RU" smtClean="0">
                <a:latin typeface="Calibri" pitchFamily="34" charset="0"/>
                <a:cs typeface="Times New Roman" pitchFamily="18" charset="0"/>
              </a:rPr>
            </a:br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1143000"/>
          <a:ext cx="8215313" cy="5286375"/>
        </p:xfrm>
        <a:graphic>
          <a:graphicData uri="http://schemas.openxmlformats.org/drawingml/2006/table">
            <a:tbl>
              <a:tblPr/>
              <a:tblGrid>
                <a:gridCol w="2839499"/>
                <a:gridCol w="2536315"/>
                <a:gridCol w="2839499"/>
              </a:tblGrid>
              <a:tr h="37759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Бурунди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Франк Бурунди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урожая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9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Вьетнам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вьетнамский донг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Трактор, сбор урожая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Слон, тяговые бревна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седи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урожая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9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Джибути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джибутский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франк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Пастух с овцами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Верблюд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Замбия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замбийская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квача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Уборка хлопка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Индонезия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индонезийская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рупия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чая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9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кенийский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шиллинг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Караван верблюдов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Уборка хлопка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Конголезский франк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Лесные работы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Лаос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лаосский кип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кофе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Либерия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либерийский доллар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сока Гевеи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5607" marR="656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500063"/>
          <a:ext cx="8572500" cy="5953125"/>
        </p:xfrm>
        <a:graphic>
          <a:graphicData uri="http://schemas.openxmlformats.org/drawingml/2006/table">
            <a:tbl>
              <a:tblPr/>
              <a:tblGrid>
                <a:gridCol w="2962728"/>
                <a:gridCol w="2647044"/>
                <a:gridCol w="2962728"/>
              </a:tblGrid>
              <a:tr h="71425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Растения и животные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91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Бруней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доллар Брунея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Нижний ярус тропического леса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Тропические кустарники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Мадагаскар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малагасийский ариар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Баобаб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Каймановы острова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доллар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Орхидея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5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Ботсвана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ботсванская пула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Птица с рыбой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Страус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Бразилия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Птицы, бабочки, обезьяны, черепахи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Венесуэла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боливар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Броненосцы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5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Гамбия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даласи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Райский удод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Священный ибис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Замбия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замбийская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квача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Зебра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кенийский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шиллинг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Лев и львята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5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Коморские острова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Коморские франки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Леммур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883" marR="588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16" descr="1000 юань"/>
          <p:cNvPicPr>
            <a:picLocks noChangeAspect="1" noChangeArrowheads="1"/>
          </p:cNvPicPr>
          <p:nvPr/>
        </p:nvPicPr>
        <p:blipFill>
          <a:blip r:embed="rId2" r:link="rId3" cstate="print"/>
          <a:srcRect l="4587" b="50169"/>
          <a:stretch>
            <a:fillRect/>
          </a:stretch>
        </p:blipFill>
        <p:spPr bwMode="auto">
          <a:xfrm>
            <a:off x="571500" y="1341438"/>
            <a:ext cx="828675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Тайвань</a:t>
            </a:r>
            <a:r>
              <a:rPr lang="en-US" sz="2400" smtClean="0"/>
              <a:t>.</a:t>
            </a:r>
            <a:r>
              <a:rPr lang="ru-RU" sz="2400" smtClean="0"/>
              <a:t> 1000 юаней</a:t>
            </a:r>
            <a:r>
              <a:rPr lang="en-US" sz="2400" smtClean="0"/>
              <a:t/>
            </a:r>
            <a:br>
              <a:rPr lang="en-US" sz="2400" smtClean="0"/>
            </a:br>
            <a:endParaRPr lang="ru-RU" sz="2400" smtClean="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476375" y="692150"/>
            <a:ext cx="6408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 географии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6656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Картинка 2 из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143000"/>
            <a:ext cx="757237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66675"/>
            <a:ext cx="184150" cy="323850"/>
          </a:xfrm>
          <a:prstGeom prst="rect">
            <a:avLst/>
          </a:prstGeom>
          <a:solidFill>
            <a:srgbClr val="C4DCE7"/>
          </a:solidFill>
          <a:ln w="9525" algn="ctr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bIns="0" anchor="ctr">
            <a:spAutoFit/>
          </a:bodyPr>
          <a:lstStyle/>
          <a:p>
            <a:pPr algn="l" eaLnBrk="0" hangingPunct="0"/>
            <a:endParaRPr lang="ru-RU"/>
          </a:p>
        </p:txBody>
      </p:sp>
      <p:sp>
        <p:nvSpPr>
          <p:cNvPr id="37892" name="Прямоугольник 4"/>
          <p:cNvSpPr>
            <a:spLocks noChangeArrowheads="1"/>
          </p:cNvSpPr>
          <p:nvPr/>
        </p:nvSpPr>
        <p:spPr bwMode="auto">
          <a:xfrm>
            <a:off x="857250" y="500063"/>
            <a:ext cx="7572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Царская100 рублевая купюра 1910 год</a:t>
            </a:r>
            <a:endParaRPr 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38915" name="Прямоугольник 4"/>
          <p:cNvSpPr>
            <a:spLocks noChangeArrowheads="1"/>
          </p:cNvSpPr>
          <p:nvPr/>
        </p:nvSpPr>
        <p:spPr bwMode="auto">
          <a:xfrm>
            <a:off x="1071563" y="428625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Царская1000 рублевая купюра 1917 года</a:t>
            </a:r>
            <a:endParaRPr lang="ru-RU"/>
          </a:p>
        </p:txBody>
      </p:sp>
      <p:pic>
        <p:nvPicPr>
          <p:cNvPr id="38916" name="Picture 2" descr="Картинка 5 из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143000"/>
            <a:ext cx="8358187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714375" y="571500"/>
            <a:ext cx="7358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Царская 5 рублевая купюра 1909 года</a:t>
            </a:r>
            <a:r>
              <a:rPr lang="ru-RU"/>
              <a:t> </a:t>
            </a:r>
          </a:p>
        </p:txBody>
      </p:sp>
      <p:pic>
        <p:nvPicPr>
          <p:cNvPr id="39939" name="Picture 2" descr="Картинка 2 из 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214438"/>
            <a:ext cx="7358062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1214438" y="500063"/>
            <a:ext cx="70723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ru-RU" sz="2400" b="1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Царский1 рубль, купюра 1898 года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ru-RU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endParaRPr lang="ru-RU">
              <a:solidFill>
                <a:srgbClr val="000000"/>
              </a:solidFill>
            </a:endParaRPr>
          </a:p>
        </p:txBody>
      </p:sp>
      <p:pic>
        <p:nvPicPr>
          <p:cNvPr id="40964" name="Picture 2" descr="Картинка 15 из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143000"/>
            <a:ext cx="82867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4"/>
          <p:cNvSpPr>
            <a:spLocks noChangeArrowheads="1"/>
          </p:cNvSpPr>
          <p:nvPr/>
        </p:nvSpPr>
        <p:spPr bwMode="auto">
          <a:xfrm>
            <a:off x="1285875" y="500063"/>
            <a:ext cx="664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solidFill>
                  <a:schemeClr val="bg1"/>
                </a:solidFill>
                <a:cs typeface="Times New Roman" pitchFamily="18" charset="0"/>
              </a:rPr>
              <a:t>Царская монета 1811 года.2 копейки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41987" name="Picture 2" descr="Картинка 37 из 15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285875"/>
            <a:ext cx="387191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 descr="Картинка 38 из 15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313"/>
            <a:ext cx="42148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Планируемые результаты</a:t>
            </a: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2286000" y="1720850"/>
            <a:ext cx="4572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 денежных знаках изображают  географические, исторические, культурные, экономические и  социальные объекты, что позволяет полнее изучить не только географию, но и историю государств мира. Презентация может быть использована на занятиях по финансовой грамотности, а также во внеурочной деятельности.</a:t>
            </a:r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ВЫВОД: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chemeClr val="tx2"/>
                </a:solidFill>
              </a:rPr>
              <a:t>    </a:t>
            </a:r>
            <a:r>
              <a:rPr lang="ru-RU" sz="3600" smtClean="0">
                <a:solidFill>
                  <a:schemeClr val="tx2"/>
                </a:solidFill>
              </a:rPr>
              <a:t>На  денежных знаках изображают  географические, исторические, культурные, экономические и  социальные объекты, что позволяет полнее изучить не только географию, но и историю государств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2913" y="103188"/>
            <a:ext cx="7413625" cy="969962"/>
          </a:xfrm>
        </p:spPr>
        <p:txBody>
          <a:bodyPr/>
          <a:lstStyle/>
          <a:p>
            <a:pPr eaLnBrk="1" hangingPunct="1"/>
            <a:r>
              <a:rPr lang="ru-RU" sz="2400" smtClean="0"/>
              <a:t>      Используемая  литература: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4881562"/>
          </a:xfrm>
        </p:spPr>
        <p:txBody>
          <a:bodyPr/>
          <a:lstStyle/>
          <a:p>
            <a:pPr eaLnBrk="1" hangingPunct="1"/>
            <a:r>
              <a:rPr lang="en-US" sz="1700" smtClean="0"/>
              <a:t>Pick Albert “Standard catalog of world paper money. General issues”? USA. 1984.</a:t>
            </a:r>
            <a:endParaRPr lang="ru-RU" sz="1700" smtClean="0"/>
          </a:p>
          <a:p>
            <a:pPr eaLnBrk="1" hangingPunct="1"/>
            <a:r>
              <a:rPr lang="en-US" sz="1700" smtClean="0"/>
              <a:t>Chester L. Krause and Clifford Mishle “Standard catalog of world coins”, USA, </a:t>
            </a:r>
            <a:endParaRPr lang="ru-RU" sz="1700" smtClean="0"/>
          </a:p>
          <a:p>
            <a:pPr eaLnBrk="1" hangingPunct="1"/>
            <a:r>
              <a:rPr lang="ru-RU" sz="1700" smtClean="0"/>
              <a:t>Зограф А.Н. Античные монеты. – М.: Издательство АН СССР</a:t>
            </a:r>
          </a:p>
          <a:p>
            <a:pPr eaLnBrk="1" hangingPunct="1"/>
            <a:r>
              <a:rPr lang="ru-RU" sz="1700" smtClean="0"/>
              <a:t>Максимов М.М. Очерк о золоте.- М.: Недра</a:t>
            </a:r>
          </a:p>
          <a:p>
            <a:pPr eaLnBrk="1" hangingPunct="1"/>
            <a:r>
              <a:rPr lang="ru-RU" sz="1700" smtClean="0"/>
              <a:t>Максимов М.М., Горнунг М.Б. Очерк о первой меди. - М. :Недра, 1976.</a:t>
            </a:r>
          </a:p>
          <a:p>
            <a:pPr eaLnBrk="1" hangingPunct="1"/>
            <a:r>
              <a:rPr lang="ru-RU" sz="1700" smtClean="0"/>
              <a:t>Максимов А.И., Тараканов В.И., Смиренный И.Н. Бумажные денежные знаки России и СССР- М.: Финансы и статистика, 1991.</a:t>
            </a:r>
          </a:p>
          <a:p>
            <a:pPr eaLnBrk="1" hangingPunct="1"/>
            <a:r>
              <a:rPr lang="ru-RU" sz="1700" smtClean="0"/>
              <a:t>Стандартный каталог бумажных денег мира Альберта Пика. США, 1995.</a:t>
            </a:r>
          </a:p>
          <a:p>
            <a:pPr eaLnBrk="1" hangingPunct="1"/>
            <a:r>
              <a:rPr lang="ru-RU" sz="1700" smtClean="0"/>
              <a:t>Новый универсальный справочник стран и народов мира/ сост. Стандик А.Г.м – Изд. 2-е – Ростов н/Д: Феникс, 2007.- 980</a:t>
            </a:r>
          </a:p>
          <a:p>
            <a:pPr eaLnBrk="1" hangingPunct="1"/>
            <a:r>
              <a:rPr lang="ru-RU" sz="1700" smtClean="0"/>
              <a:t>http://www.fox-notes.ru</a:t>
            </a:r>
          </a:p>
          <a:p>
            <a:pPr eaLnBrk="1" hangingPunct="1"/>
            <a:r>
              <a:rPr lang="ru-RU" sz="1700" smtClean="0"/>
              <a:t>http://www.landmoneys.ru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WordArt 5"/>
          <p:cNvSpPr>
            <a:spLocks noChangeArrowheads="1" noChangeShapeType="1" noTextEdit="1"/>
          </p:cNvSpPr>
          <p:nvPr/>
        </p:nvSpPr>
        <p:spPr bwMode="gray">
          <a:xfrm>
            <a:off x="2195513" y="2132013"/>
            <a:ext cx="5689600" cy="7921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3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Методы исследования</a:t>
            </a:r>
            <a:endParaRPr lang="en-US" dirty="0"/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1000125" y="571500"/>
            <a:ext cx="487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Методы исследования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3270250" y="3244850"/>
            <a:ext cx="2286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Сплошная выборка</a:t>
            </a:r>
          </a:p>
          <a:p>
            <a:r>
              <a:rPr lang="ru-RU"/>
              <a:t>Анализ</a:t>
            </a:r>
          </a:p>
          <a:p>
            <a:r>
              <a:rPr lang="ru-RU"/>
              <a:t>классификация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928688" y="642938"/>
            <a:ext cx="5011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Объект   исследования: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1500188"/>
            <a:ext cx="87868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3600" dirty="0">
                <a:solidFill>
                  <a:schemeClr val="tx2"/>
                </a:solidFill>
                <a:latin typeface="Arial" pitchFamily="34" charset="0"/>
              </a:rPr>
              <a:t>       </a:t>
            </a:r>
            <a:r>
              <a:rPr lang="ru-RU" sz="3600" dirty="0">
                <a:solidFill>
                  <a:schemeClr val="tx2"/>
                </a:solidFill>
                <a:latin typeface="+mj-lt"/>
              </a:rPr>
              <a:t>денежные знаки государств мира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571750"/>
            <a:ext cx="88582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just" eaLnBrk="0" hangingPunct="0">
              <a:defRPr/>
            </a:pPr>
            <a:endParaRPr lang="ru-RU" sz="36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r>
              <a:rPr lang="ru-RU" sz="36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3600" dirty="0">
                <a:solidFill>
                  <a:schemeClr val="accent4"/>
                </a:solidFill>
                <a:latin typeface="+mj-lt"/>
                <a:ea typeface="Calibri" pitchFamily="34" charset="0"/>
                <a:cs typeface="Times New Roman" pitchFamily="18" charset="0"/>
              </a:rPr>
              <a:t>Предмет исследования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:</a:t>
            </a:r>
          </a:p>
          <a:p>
            <a:pPr indent="450850" algn="just" eaLnBrk="0" hangingPunct="0">
              <a:defRPr/>
            </a:pPr>
            <a:endParaRPr lang="ru-RU" sz="3600" dirty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изображения на банкнотах и монетах</a:t>
            </a:r>
            <a:endParaRPr lang="ru-RU" sz="36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500063" y="1571625"/>
            <a:ext cx="7886700" cy="4767263"/>
            <a:chOff x="716" y="964"/>
            <a:chExt cx="3697" cy="3003"/>
          </a:xfrm>
        </p:grpSpPr>
        <p:sp>
          <p:nvSpPr>
            <p:cNvPr id="9220" name="Oval 4"/>
            <p:cNvSpPr>
              <a:spLocks noChangeArrowheads="1"/>
            </p:cNvSpPr>
            <p:nvPr/>
          </p:nvSpPr>
          <p:spPr bwMode="auto">
            <a:xfrm>
              <a:off x="3234" y="1310"/>
              <a:ext cx="468" cy="13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1" name="Oval 5"/>
            <p:cNvSpPr>
              <a:spLocks noChangeArrowheads="1"/>
            </p:cNvSpPr>
            <p:nvPr/>
          </p:nvSpPr>
          <p:spPr bwMode="auto">
            <a:xfrm>
              <a:off x="2406" y="2404"/>
              <a:ext cx="792" cy="22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2" name="Oval 6"/>
            <p:cNvSpPr>
              <a:spLocks noChangeArrowheads="1"/>
            </p:cNvSpPr>
            <p:nvPr/>
          </p:nvSpPr>
          <p:spPr bwMode="auto">
            <a:xfrm>
              <a:off x="3264" y="3648"/>
              <a:ext cx="1149" cy="319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auto">
            <a:xfrm>
              <a:off x="912" y="2789"/>
              <a:ext cx="933" cy="259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gray">
            <a:xfrm rot="-7829975">
              <a:off x="3251" y="2221"/>
              <a:ext cx="605" cy="121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gray">
            <a:xfrm rot="-743917">
              <a:off x="1698" y="2021"/>
              <a:ext cx="636" cy="109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226" name="Group 10"/>
            <p:cNvGrpSpPr>
              <a:grpSpLocks/>
            </p:cNvGrpSpPr>
            <p:nvPr/>
          </p:nvGrpSpPr>
          <p:grpSpPr bwMode="auto">
            <a:xfrm>
              <a:off x="2156" y="964"/>
              <a:ext cx="1473" cy="1305"/>
              <a:chOff x="2300" y="1012"/>
              <a:chExt cx="1473" cy="1305"/>
            </a:xfrm>
          </p:grpSpPr>
          <p:sp>
            <p:nvSpPr>
              <p:cNvPr id="9238" name="Rectangle 11"/>
              <p:cNvSpPr>
                <a:spLocks noChangeArrowheads="1"/>
              </p:cNvSpPr>
              <p:nvPr/>
            </p:nvSpPr>
            <p:spPr bwMode="gray">
              <a:xfrm rot="-3205350">
                <a:off x="3175" y="1380"/>
                <a:ext cx="376" cy="83"/>
              </a:xfrm>
              <a:prstGeom prst="rect">
                <a:avLst/>
              </a:prstGeom>
              <a:gradFill rotWithShape="1">
                <a:gsLst>
                  <a:gs pos="0">
                    <a:srgbClr val="454545"/>
                  </a:gs>
                  <a:gs pos="50000">
                    <a:srgbClr val="969696"/>
                  </a:gs>
                  <a:gs pos="100000">
                    <a:srgbClr val="454545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701" name="Oval 13"/>
              <p:cNvSpPr>
                <a:spLocks noChangeArrowheads="1"/>
              </p:cNvSpPr>
              <p:nvPr/>
            </p:nvSpPr>
            <p:spPr bwMode="gray">
              <a:xfrm>
                <a:off x="2300" y="1012"/>
                <a:ext cx="1473" cy="130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ru-RU" sz="2400" b="1" dirty="0">
                    <a:solidFill>
                      <a:srgbClr val="00B0F0"/>
                    </a:solidFill>
                    <a:latin typeface="Arial" pitchFamily="34" charset="0"/>
                  </a:rPr>
                  <a:t>ГЕОБОНИСТИКА</a:t>
                </a:r>
              </a:p>
            </p:txBody>
          </p:sp>
        </p:grpSp>
        <p:sp>
          <p:nvSpPr>
            <p:cNvPr id="114708" name="Text Box 20"/>
            <p:cNvSpPr txBox="1">
              <a:spLocks noChangeArrowheads="1"/>
            </p:cNvSpPr>
            <p:nvPr/>
          </p:nvSpPr>
          <p:spPr bwMode="gray">
            <a:xfrm>
              <a:off x="3421" y="977"/>
              <a:ext cx="87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grpSp>
          <p:nvGrpSpPr>
            <p:cNvPr id="9228" name="Group 21"/>
            <p:cNvGrpSpPr>
              <a:grpSpLocks/>
            </p:cNvGrpSpPr>
            <p:nvPr/>
          </p:nvGrpSpPr>
          <p:grpSpPr bwMode="auto">
            <a:xfrm>
              <a:off x="716" y="1603"/>
              <a:ext cx="1197" cy="1128"/>
              <a:chOff x="860" y="1651"/>
              <a:chExt cx="1197" cy="1128"/>
            </a:xfrm>
          </p:grpSpPr>
          <p:grpSp>
            <p:nvGrpSpPr>
              <p:cNvPr id="9234" name="Group 22"/>
              <p:cNvGrpSpPr>
                <a:grpSpLocks/>
              </p:cNvGrpSpPr>
              <p:nvPr/>
            </p:nvGrpSpPr>
            <p:grpSpPr bwMode="auto">
              <a:xfrm>
                <a:off x="912" y="1651"/>
                <a:ext cx="1099" cy="1128"/>
                <a:chOff x="2016" y="1920"/>
                <a:chExt cx="1680" cy="1680"/>
              </a:xfrm>
            </p:grpSpPr>
            <p:sp>
              <p:nvSpPr>
                <p:cNvPr id="114711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7254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237" name="Freeform 2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74 w 1321"/>
                    <a:gd name="T1" fmla="*/ 126 h 712"/>
                    <a:gd name="T2" fmla="*/ 1088 w 1321"/>
                    <a:gd name="T3" fmla="*/ 139 h 712"/>
                    <a:gd name="T4" fmla="*/ 1091 w 1321"/>
                    <a:gd name="T5" fmla="*/ 151 h 712"/>
                    <a:gd name="T6" fmla="*/ 1086 w 1321"/>
                    <a:gd name="T7" fmla="*/ 162 h 712"/>
                    <a:gd name="T8" fmla="*/ 1072 w 1321"/>
                    <a:gd name="T9" fmla="*/ 171 h 712"/>
                    <a:gd name="T10" fmla="*/ 1051 w 1321"/>
                    <a:gd name="T11" fmla="*/ 182 h 712"/>
                    <a:gd name="T12" fmla="*/ 1023 w 1321"/>
                    <a:gd name="T13" fmla="*/ 190 h 712"/>
                    <a:gd name="T14" fmla="*/ 988 w 1321"/>
                    <a:gd name="T15" fmla="*/ 197 h 712"/>
                    <a:gd name="T16" fmla="*/ 948 w 1321"/>
                    <a:gd name="T17" fmla="*/ 204 h 712"/>
                    <a:gd name="T18" fmla="*/ 902 w 1321"/>
                    <a:gd name="T19" fmla="*/ 209 h 712"/>
                    <a:gd name="T20" fmla="*/ 852 w 1321"/>
                    <a:gd name="T21" fmla="*/ 214 h 712"/>
                    <a:gd name="T22" fmla="*/ 799 w 1321"/>
                    <a:gd name="T23" fmla="*/ 216 h 712"/>
                    <a:gd name="T24" fmla="*/ 740 w 1321"/>
                    <a:gd name="T25" fmla="*/ 221 h 712"/>
                    <a:gd name="T26" fmla="*/ 681 w 1321"/>
                    <a:gd name="T27" fmla="*/ 222 h 712"/>
                    <a:gd name="T28" fmla="*/ 657 w 1321"/>
                    <a:gd name="T29" fmla="*/ 223 h 712"/>
                    <a:gd name="T30" fmla="*/ 393 w 1321"/>
                    <a:gd name="T31" fmla="*/ 223 h 712"/>
                    <a:gd name="T32" fmla="*/ 389 w 1321"/>
                    <a:gd name="T33" fmla="*/ 223 h 712"/>
                    <a:gd name="T34" fmla="*/ 337 w 1321"/>
                    <a:gd name="T35" fmla="*/ 222 h 712"/>
                    <a:gd name="T36" fmla="*/ 287 w 1321"/>
                    <a:gd name="T37" fmla="*/ 221 h 712"/>
                    <a:gd name="T38" fmla="*/ 240 w 1321"/>
                    <a:gd name="T39" fmla="*/ 218 h 712"/>
                    <a:gd name="T40" fmla="*/ 195 w 1321"/>
                    <a:gd name="T41" fmla="*/ 215 h 712"/>
                    <a:gd name="T42" fmla="*/ 155 w 1321"/>
                    <a:gd name="T43" fmla="*/ 212 h 712"/>
                    <a:gd name="T44" fmla="*/ 118 w 1321"/>
                    <a:gd name="T45" fmla="*/ 207 h 712"/>
                    <a:gd name="T46" fmla="*/ 82 w 1321"/>
                    <a:gd name="T47" fmla="*/ 203 h 712"/>
                    <a:gd name="T48" fmla="*/ 57 w 1321"/>
                    <a:gd name="T49" fmla="*/ 198 h 712"/>
                    <a:gd name="T50" fmla="*/ 29 w 1321"/>
                    <a:gd name="T51" fmla="*/ 191 h 712"/>
                    <a:gd name="T52" fmla="*/ 18 w 1321"/>
                    <a:gd name="T53" fmla="*/ 183 h 712"/>
                    <a:gd name="T54" fmla="*/ 6 w 1321"/>
                    <a:gd name="T55" fmla="*/ 174 h 712"/>
                    <a:gd name="T56" fmla="*/ 0 w 1321"/>
                    <a:gd name="T57" fmla="*/ 164 h 712"/>
                    <a:gd name="T58" fmla="*/ 0 w 1321"/>
                    <a:gd name="T59" fmla="*/ 163 h 712"/>
                    <a:gd name="T60" fmla="*/ 4 w 1321"/>
                    <a:gd name="T61" fmla="*/ 151 h 712"/>
                    <a:gd name="T62" fmla="*/ 16 w 1321"/>
                    <a:gd name="T63" fmla="*/ 140 h 712"/>
                    <a:gd name="T64" fmla="*/ 41 w 1321"/>
                    <a:gd name="T65" fmla="*/ 116 h 712"/>
                    <a:gd name="T66" fmla="*/ 76 w 1321"/>
                    <a:gd name="T67" fmla="*/ 93 h 712"/>
                    <a:gd name="T68" fmla="*/ 122 w 1321"/>
                    <a:gd name="T69" fmla="*/ 74 h 712"/>
                    <a:gd name="T70" fmla="*/ 169 w 1321"/>
                    <a:gd name="T71" fmla="*/ 54 h 712"/>
                    <a:gd name="T72" fmla="*/ 223 w 1321"/>
                    <a:gd name="T73" fmla="*/ 38 h 712"/>
                    <a:gd name="T74" fmla="*/ 282 w 1321"/>
                    <a:gd name="T75" fmla="*/ 26 h 712"/>
                    <a:gd name="T76" fmla="*/ 342 w 1321"/>
                    <a:gd name="T77" fmla="*/ 14 h 712"/>
                    <a:gd name="T78" fmla="*/ 411 w 1321"/>
                    <a:gd name="T79" fmla="*/ 7 h 712"/>
                    <a:gd name="T80" fmla="*/ 480 w 1321"/>
                    <a:gd name="T81" fmla="*/ 4 h 712"/>
                    <a:gd name="T82" fmla="*/ 551 w 1321"/>
                    <a:gd name="T83" fmla="*/ 0 h 712"/>
                    <a:gd name="T84" fmla="*/ 551 w 1321"/>
                    <a:gd name="T85" fmla="*/ 0 h 712"/>
                    <a:gd name="T86" fmla="*/ 627 w 1321"/>
                    <a:gd name="T87" fmla="*/ 4 h 712"/>
                    <a:gd name="T88" fmla="*/ 700 w 1321"/>
                    <a:gd name="T89" fmla="*/ 7 h 712"/>
                    <a:gd name="T90" fmla="*/ 770 w 1321"/>
                    <a:gd name="T91" fmla="*/ 16 h 712"/>
                    <a:gd name="T92" fmla="*/ 835 w 1321"/>
                    <a:gd name="T93" fmla="*/ 28 h 712"/>
                    <a:gd name="T94" fmla="*/ 894 w 1321"/>
                    <a:gd name="T95" fmla="*/ 43 h 712"/>
                    <a:gd name="T96" fmla="*/ 949 w 1321"/>
                    <a:gd name="T97" fmla="*/ 61 h 712"/>
                    <a:gd name="T98" fmla="*/ 998 w 1321"/>
                    <a:gd name="T99" fmla="*/ 80 h 712"/>
                    <a:gd name="T100" fmla="*/ 1040 w 1321"/>
                    <a:gd name="T101" fmla="*/ 102 h 712"/>
                    <a:gd name="T102" fmla="*/ 1074 w 1321"/>
                    <a:gd name="T103" fmla="*/ 126 h 712"/>
                    <a:gd name="T104" fmla="*/ 1074 w 1321"/>
                    <a:gd name="T105" fmla="*/ 126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4713" name="Text Box 25"/>
              <p:cNvSpPr txBox="1">
                <a:spLocks noChangeArrowheads="1"/>
              </p:cNvSpPr>
              <p:nvPr/>
            </p:nvSpPr>
            <p:spPr bwMode="gray">
              <a:xfrm>
                <a:off x="860" y="2152"/>
                <a:ext cx="1197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ru-RU" sz="2800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География</a:t>
                </a:r>
                <a:endParaRPr lang="en-US" sz="28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p:grpSp>
        <p:grpSp>
          <p:nvGrpSpPr>
            <p:cNvPr id="9229" name="Group 26"/>
            <p:cNvGrpSpPr>
              <a:grpSpLocks/>
            </p:cNvGrpSpPr>
            <p:nvPr/>
          </p:nvGrpSpPr>
          <p:grpSpPr bwMode="auto">
            <a:xfrm>
              <a:off x="3134" y="2397"/>
              <a:ext cx="1279" cy="1253"/>
              <a:chOff x="3278" y="2445"/>
              <a:chExt cx="1279" cy="1253"/>
            </a:xfrm>
          </p:grpSpPr>
          <p:grpSp>
            <p:nvGrpSpPr>
              <p:cNvPr id="9230" name="Group 27"/>
              <p:cNvGrpSpPr>
                <a:grpSpLocks/>
              </p:cNvGrpSpPr>
              <p:nvPr/>
            </p:nvGrpSpPr>
            <p:grpSpPr bwMode="auto">
              <a:xfrm>
                <a:off x="3278" y="2445"/>
                <a:ext cx="1268" cy="1253"/>
                <a:chOff x="2016" y="1920"/>
                <a:chExt cx="1680" cy="1680"/>
              </a:xfrm>
            </p:grpSpPr>
            <p:sp>
              <p:nvSpPr>
                <p:cNvPr id="114716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451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4717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sp>
            <p:nvSpPr>
              <p:cNvPr id="114718" name="Text Box 30"/>
              <p:cNvSpPr txBox="1">
                <a:spLocks noChangeArrowheads="1"/>
              </p:cNvSpPr>
              <p:nvPr/>
            </p:nvSpPr>
            <p:spPr bwMode="gray">
              <a:xfrm>
                <a:off x="3284" y="2988"/>
                <a:ext cx="127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ru-RU" sz="2800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Бонистика</a:t>
                </a:r>
                <a:endParaRPr lang="en-US" sz="28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14438"/>
            <a:ext cx="8229600" cy="5357812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ru-RU" smtClean="0">
                <a:solidFill>
                  <a:srgbClr val="C00000"/>
                </a:solidFill>
              </a:rPr>
              <a:t>Бонистика</a:t>
            </a:r>
            <a:r>
              <a:rPr lang="ru-RU" smtClean="0">
                <a:solidFill>
                  <a:schemeClr val="tx2"/>
                </a:solidFill>
              </a:rPr>
              <a:t> -   </a:t>
            </a:r>
            <a:r>
              <a:rPr lang="ru-RU" smtClean="0">
                <a:solidFill>
                  <a:schemeClr val="tx2"/>
                </a:solidFill>
                <a:cs typeface="Arial" charset="0"/>
              </a:rPr>
              <a:t>научная дисциплина, изучающая бумажные денежные знаки, облигации, акции и прочие финансовые обязательства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mtClean="0">
                <a:solidFill>
                  <a:schemeClr val="tx2"/>
                </a:solidFill>
                <a:cs typeface="Arial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mtClean="0">
                <a:solidFill>
                  <a:srgbClr val="C00000"/>
                </a:solidFill>
              </a:rPr>
              <a:t>Геобонистика </a:t>
            </a:r>
            <a:r>
              <a:rPr lang="ru-RU" smtClean="0">
                <a:solidFill>
                  <a:schemeClr val="tx2"/>
                </a:solidFill>
              </a:rPr>
              <a:t>— </a:t>
            </a:r>
            <a:r>
              <a:rPr lang="ru-RU" smtClean="0">
                <a:solidFill>
                  <a:schemeClr val="tx2"/>
                </a:solidFill>
                <a:cs typeface="Arial" charset="0"/>
              </a:rPr>
              <a:t>вспомогательная географическая дисциплина, изучающая денежные знаки, отражающие географические особенности стран</a:t>
            </a:r>
          </a:p>
          <a:p>
            <a:pPr lvl="1" eaLnBrk="1" hangingPunct="1">
              <a:lnSpc>
                <a:spcPct val="80000"/>
              </a:lnSpc>
            </a:pPr>
            <a:endParaRPr lang="ru-RU" smtClean="0">
              <a:solidFill>
                <a:schemeClr val="tx2"/>
              </a:solidFill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smtClean="0">
                <a:solidFill>
                  <a:srgbClr val="C00000"/>
                </a:solidFill>
              </a:rPr>
              <a:t>Нумизматика</a:t>
            </a:r>
            <a:r>
              <a:rPr lang="ru-RU" smtClean="0">
                <a:solidFill>
                  <a:schemeClr val="tx2"/>
                </a:solidFill>
              </a:rPr>
              <a:t>  – </a:t>
            </a:r>
            <a:r>
              <a:rPr lang="ru-RU" smtClean="0">
                <a:solidFill>
                  <a:schemeClr val="tx2"/>
                </a:solidFill>
                <a:cs typeface="Arial" charset="0"/>
              </a:rPr>
              <a:t>раздел науки, изучающий историю монет, денежных слитков, медалей</a:t>
            </a:r>
            <a:endParaRPr lang="ru-RU" b="1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ru-RU" smtClean="0">
              <a:solidFill>
                <a:schemeClr val="tx2"/>
              </a:solidFill>
            </a:endParaRPr>
          </a:p>
        </p:txBody>
      </p:sp>
      <p:sp>
        <p:nvSpPr>
          <p:cNvPr id="10243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Термины: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Роль денег</a:t>
            </a:r>
          </a:p>
        </p:txBody>
      </p:sp>
      <p:pic>
        <p:nvPicPr>
          <p:cNvPr id="9219" name="Picture 5" descr="b0037_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3716338"/>
            <a:ext cx="4038600" cy="2679700"/>
          </a:xfrm>
        </p:spPr>
      </p:pic>
      <p:sp>
        <p:nvSpPr>
          <p:cNvPr id="9220" name="Rectangle 7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495800"/>
          </a:xfrm>
        </p:spPr>
        <p:txBody>
          <a:bodyPr/>
          <a:lstStyle/>
          <a:p>
            <a:pPr eaLnBrk="1" hangingPunct="1"/>
            <a:r>
              <a:rPr lang="ru-RU" smtClean="0"/>
              <a:t>средства обращения;</a:t>
            </a:r>
          </a:p>
          <a:p>
            <a:pPr eaLnBrk="1" hangingPunct="1"/>
            <a:r>
              <a:rPr lang="ru-RU" smtClean="0"/>
              <a:t>меры стоимости;</a:t>
            </a:r>
          </a:p>
          <a:p>
            <a:pPr eaLnBrk="1" hangingPunct="1"/>
            <a:r>
              <a:rPr lang="ru-RU" smtClean="0"/>
              <a:t>средства сбережения </a:t>
            </a:r>
          </a:p>
        </p:txBody>
      </p:sp>
      <p:pic>
        <p:nvPicPr>
          <p:cNvPr id="9222" name="Picture 8" descr="ppic04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716338"/>
            <a:ext cx="4032250" cy="26654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9220" grpId="0"/>
      <p:bldP spid="9221" grpId="0" build="p"/>
    </p:bldLst>
  </p:timing>
</p:sld>
</file>

<file path=ppt/theme/theme1.xml><?xml version="1.0" encoding="utf-8"?>
<a:theme xmlns:a="http://schemas.openxmlformats.org/drawingml/2006/main" name="cdb2004117gl">
  <a:themeElements>
    <a:clrScheme name="sample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cdb2004117gl</Template>
  <TotalTime>288</TotalTime>
  <Words>961</Words>
  <Application>Microsoft Office PowerPoint</Application>
  <PresentationFormat>Экран (4:3)</PresentationFormat>
  <Paragraphs>280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Verdana</vt:lpstr>
      <vt:lpstr>Wingdings</vt:lpstr>
      <vt:lpstr>Calibri</vt:lpstr>
      <vt:lpstr>Times New Roman</vt:lpstr>
      <vt:lpstr>cdb2004117gl</vt:lpstr>
      <vt:lpstr>     Выполнили: команда №8 Орловская С.П. Инкина Н.Ю. Рассказова И.В. Чулкова Е.В. Савельева К.И.</vt:lpstr>
      <vt:lpstr>Цель исследования в том, чтобы на основе п  ривлечения комплекса бонисти источников, изучить изображения на денежных знаках в странах современного мира.</vt:lpstr>
      <vt:lpstr>Задачи:</vt:lpstr>
      <vt:lpstr>Планируемые результаты</vt:lpstr>
      <vt:lpstr>Слайд 5</vt:lpstr>
      <vt:lpstr>Слайд 6</vt:lpstr>
      <vt:lpstr>Слайд 7</vt:lpstr>
      <vt:lpstr>Термины:</vt:lpstr>
      <vt:lpstr>Роль денег</vt:lpstr>
      <vt:lpstr>50 кенийских шиллингов 1000 джибутийских франков</vt:lpstr>
      <vt:lpstr>2000 франков Бурунди.    Река   Конго</vt:lpstr>
      <vt:lpstr>5 замбийских квач. 50 долларов Зимбабве.  Водопад Виктория</vt:lpstr>
      <vt:lpstr>Танзания. Лев на фоне горы Килиманджаро. Носорог</vt:lpstr>
      <vt:lpstr>2000 малагасийских ариаров</vt:lpstr>
      <vt:lpstr>Замбия. Статуя свободы.</vt:lpstr>
      <vt:lpstr> Нигерия. Население  Африки</vt:lpstr>
      <vt:lpstr>100000 бразильских реалов  Река Амазонка</vt:lpstr>
      <vt:lpstr>Бразилия. Колибри. Когтистая обезьяна. </vt:lpstr>
      <vt:lpstr>Суринам. Труженик.  Перу. Работа в шахте</vt:lpstr>
      <vt:lpstr>      Северная Корея. Гора Пэктусан. Япония. Гора Фудзияма.</vt:lpstr>
      <vt:lpstr>  Вьетнам. Слон, тянущий бревна.  Шри-Ланка. Павлин.  </vt:lpstr>
      <vt:lpstr>              Китай.                              Северная Корея. </vt:lpstr>
      <vt:lpstr>Индонезия. Сбор чая. Вьетнам. Камбоджа. Уборка урожая.</vt:lpstr>
      <vt:lpstr>Австралия. Колониальное прошлое. Елизавета II</vt:lpstr>
      <vt:lpstr>Новая Зеландия. Своеобразие животного мира. Пингвин хойхо и голубые утки.</vt:lpstr>
      <vt:lpstr> Канадские доллары Зимородок. Скопа</vt:lpstr>
      <vt:lpstr>Евро</vt:lpstr>
      <vt:lpstr>Слайд 28</vt:lpstr>
      <vt:lpstr> Антарктические доллары</vt:lpstr>
      <vt:lpstr>Слайд 30</vt:lpstr>
      <vt:lpstr>Слайд 31</vt:lpstr>
      <vt:lpstr>Сельскохозяйственные работы </vt:lpstr>
      <vt:lpstr>Слайд 33</vt:lpstr>
      <vt:lpstr>Тайвань. 1000 юаней </vt:lpstr>
      <vt:lpstr>Слайд 35</vt:lpstr>
      <vt:lpstr>Слайд 36</vt:lpstr>
      <vt:lpstr>Слайд 37</vt:lpstr>
      <vt:lpstr>Слайд 38</vt:lpstr>
      <vt:lpstr>Слайд 39</vt:lpstr>
      <vt:lpstr>ВЫВОД:</vt:lpstr>
      <vt:lpstr>      Используемая  литература:</vt:lpstr>
      <vt:lpstr>Слайд 42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Орловский</dc:creator>
  <cp:lastModifiedBy>Natali</cp:lastModifiedBy>
  <cp:revision>37</cp:revision>
  <dcterms:created xsi:type="dcterms:W3CDTF">2011-04-20T19:36:56Z</dcterms:created>
  <dcterms:modified xsi:type="dcterms:W3CDTF">2020-09-29T10:54:07Z</dcterms:modified>
</cp:coreProperties>
</file>