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8" r:id="rId2"/>
    <p:sldId id="257" r:id="rId3"/>
    <p:sldId id="259" r:id="rId4"/>
    <p:sldId id="264" r:id="rId5"/>
    <p:sldId id="263" r:id="rId6"/>
    <p:sldId id="266" r:id="rId7"/>
    <p:sldId id="267" r:id="rId8"/>
    <p:sldId id="268" r:id="rId9"/>
    <p:sldId id="269" r:id="rId10"/>
    <p:sldId id="270" r:id="rId11"/>
    <p:sldId id="271" r:id="rId12"/>
    <p:sldId id="272" r:id="rId13"/>
    <p:sldId id="273" r:id="rId14"/>
    <p:sldId id="274"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04C8B-14FD-4D1E-828C-B1B635B4E771}" type="datetimeFigureOut">
              <a:rPr lang="ru-RU" smtClean="0"/>
              <a:t>17.09.2020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994B49-4766-4096-BB56-082237AAE1DB}"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A994B49-4766-4096-BB56-082237AAE1DB}" type="slidenum">
              <a:rPr lang="ru-RU" smtClean="0"/>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4610073A-385E-4ED5-A744-B71C5C67364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4610073A-385E-4ED5-A744-B71C5C67364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4610073A-385E-4ED5-A744-B71C5C67364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4610073A-385E-4ED5-A744-B71C5C67364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610073A-385E-4ED5-A744-B71C5C67364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DAF4533-9056-4F4E-B199-D8E1628B8AA0}" type="datetimeFigureOut">
              <a:rPr lang="ru-RU" smtClean="0"/>
              <a:pPr/>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610073A-385E-4ED5-A744-B71C5C67364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DAF4533-9056-4F4E-B199-D8E1628B8AA0}" type="datetimeFigureOut">
              <a:rPr lang="ru-RU" smtClean="0"/>
              <a:pPr/>
              <a:t>17.09.2020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610073A-385E-4ED5-A744-B71C5C67364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rot="10152756" flipV="1">
            <a:off x="1182087" y="3187069"/>
            <a:ext cx="6801534" cy="1400352"/>
          </a:xfrm>
        </p:spPr>
        <p:txBody>
          <a:bodyPr>
            <a:noAutofit/>
          </a:bodyPr>
          <a:lstStyle/>
          <a:p>
            <a:r>
              <a:rPr lang="ru-RU" sz="6600" b="1" dirty="0" smtClean="0">
                <a:solidFill>
                  <a:srgbClr val="002060"/>
                </a:solidFill>
                <a:latin typeface="Monotype Corsiva" pitchFamily="66" charset="0"/>
              </a:rPr>
              <a:t>Игра </a:t>
            </a:r>
            <a:endParaRPr lang="ru-RU" sz="6600" b="1" dirty="0" smtClean="0">
              <a:solidFill>
                <a:srgbClr val="002060"/>
              </a:solidFill>
              <a:latin typeface="Monotype Corsiva" pitchFamily="66" charset="0"/>
            </a:endParaRPr>
          </a:p>
          <a:p>
            <a:r>
              <a:rPr lang="ru-RU" sz="6600" b="1" dirty="0" smtClean="0">
                <a:solidFill>
                  <a:srgbClr val="002060"/>
                </a:solidFill>
                <a:latin typeface="Monotype Corsiva" pitchFamily="66" charset="0"/>
              </a:rPr>
              <a:t>«</a:t>
            </a:r>
            <a:r>
              <a:rPr lang="ru-RU" sz="6600" b="1" dirty="0" smtClean="0">
                <a:solidFill>
                  <a:srgbClr val="002060"/>
                </a:solidFill>
                <a:latin typeface="Monotype Corsiva" pitchFamily="66" charset="0"/>
              </a:rPr>
              <a:t>Финансовая грамотность»</a:t>
            </a:r>
          </a:p>
          <a:p>
            <a:endParaRPr lang="ru-RU" sz="4800" i="1" dirty="0">
              <a:solidFill>
                <a:schemeClr val="tx2">
                  <a:lumMod val="75000"/>
                </a:schemeClr>
              </a:solidFill>
              <a:latin typeface="Georgia" pitchFamily="18" charset="0"/>
            </a:endParaRPr>
          </a:p>
        </p:txBody>
      </p:sp>
      <p:sp>
        <p:nvSpPr>
          <p:cNvPr id="5" name="TextBox 4"/>
          <p:cNvSpPr txBox="1"/>
          <p:nvPr/>
        </p:nvSpPr>
        <p:spPr>
          <a:xfrm>
            <a:off x="3995936" y="6309320"/>
            <a:ext cx="784189" cy="400110"/>
          </a:xfrm>
          <a:prstGeom prst="rect">
            <a:avLst/>
          </a:prstGeom>
          <a:noFill/>
        </p:spPr>
        <p:txBody>
          <a:bodyPr wrap="none" rtlCol="0">
            <a:spAutoFit/>
          </a:bodyPr>
          <a:lstStyle/>
          <a:p>
            <a:r>
              <a:rPr lang="ru-RU" sz="2000" dirty="0" smtClean="0">
                <a:solidFill>
                  <a:schemeClr val="tx2">
                    <a:lumMod val="75000"/>
                  </a:schemeClr>
                </a:solidFill>
                <a:latin typeface="Georgia" pitchFamily="18" charset="0"/>
              </a:rPr>
              <a:t>2020</a:t>
            </a:r>
            <a:endParaRPr lang="ru-RU" sz="2000" dirty="0">
              <a:solidFill>
                <a:schemeClr val="tx2">
                  <a:lumMod val="75000"/>
                </a:schemeClr>
              </a:solidFill>
              <a:latin typeface="Georgia" pitchFamily="18" charset="0"/>
            </a:endParaRPr>
          </a:p>
        </p:txBody>
      </p:sp>
      <p:pic>
        <p:nvPicPr>
          <p:cNvPr id="6" name="Рисунок 5" descr="C:\Users\bulyasha\Desktop\Новый рисунок.bmp"/>
          <p:cNvPicPr/>
          <p:nvPr/>
        </p:nvPicPr>
        <p:blipFill>
          <a:blip r:embed="rId2" cstate="print"/>
          <a:srcRect/>
          <a:stretch>
            <a:fillRect/>
          </a:stretch>
        </p:blipFill>
        <p:spPr bwMode="auto">
          <a:xfrm>
            <a:off x="4283968" y="4005064"/>
            <a:ext cx="1152128" cy="1296144"/>
          </a:xfrm>
          <a:prstGeom prst="roundRect">
            <a:avLst>
              <a:gd name="adj" fmla="val 16667"/>
            </a:avLst>
          </a:prstGeom>
          <a:ln>
            <a:noFill/>
          </a:ln>
          <a:effectLst>
            <a:outerShdw blurRad="76200" dist="38100" dir="7800000" algn="tl" rotWithShape="0">
              <a:srgbClr val="000000">
                <a:alpha val="40000"/>
              </a:srgbClr>
            </a:outerShdw>
          </a:effectLst>
          <a:scene3d>
            <a:camera prst="isometricOffAxis2Left"/>
            <a:lightRig rig="contrasting" dir="t">
              <a:rot lat="0" lon="0" rev="4200000"/>
            </a:lightRig>
          </a:scene3d>
          <a:sp3d prstMaterial="plastic">
            <a:bevelT w="381000" h="114300" prst="relaxedInset"/>
            <a:contourClr>
              <a:srgbClr val="969696"/>
            </a:contourClr>
          </a:sp3d>
        </p:spPr>
      </p:pic>
      <p:pic>
        <p:nvPicPr>
          <p:cNvPr id="7" name="Рисунок 6" descr="C:\Users\bulyasha\AppData\Local\Microsoft\Windows\Temporary Internet Files\Content.Word\Новый рисунок (1).bmp"/>
          <p:cNvPicPr/>
          <p:nvPr/>
        </p:nvPicPr>
        <p:blipFill>
          <a:blip r:embed="rId3" cstate="print"/>
          <a:srcRect/>
          <a:stretch>
            <a:fillRect/>
          </a:stretch>
        </p:blipFill>
        <p:spPr bwMode="auto">
          <a:xfrm>
            <a:off x="7884368" y="692696"/>
            <a:ext cx="904754" cy="1224136"/>
          </a:xfrm>
          <a:prstGeom prst="roundRect">
            <a:avLst>
              <a:gd name="adj" fmla="val 16667"/>
            </a:avLst>
          </a:prstGeom>
          <a:ln>
            <a:noFill/>
          </a:ln>
          <a:effectLst>
            <a:outerShdw blurRad="76200" dist="38100" dir="7800000" algn="tl" rotWithShape="0">
              <a:srgbClr val="000000">
                <a:alpha val="40000"/>
              </a:srgbClr>
            </a:outerShdw>
          </a:effectLst>
          <a:scene3d>
            <a:camera prst="isometricOffAxis1Right"/>
            <a:lightRig rig="contrasting" dir="t">
              <a:rot lat="0" lon="0" rev="4200000"/>
            </a:lightRig>
          </a:scene3d>
          <a:sp3d prstMaterial="plastic">
            <a:bevelT w="381000" h="114300" prst="relaxedInset"/>
            <a:contourClr>
              <a:srgbClr val="969696"/>
            </a:contourClr>
          </a:sp3d>
        </p:spPr>
      </p:pic>
      <p:sp>
        <p:nvSpPr>
          <p:cNvPr id="9217" name="Rectangle 1"/>
          <p:cNvSpPr>
            <a:spLocks noChangeArrowheads="1"/>
          </p:cNvSpPr>
          <p:nvPr/>
        </p:nvSpPr>
        <p:spPr bwMode="auto">
          <a:xfrm>
            <a:off x="5580112" y="3068960"/>
            <a:ext cx="338437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a:r>
              <a:rPr lang="ru-RU" sz="1400" b="1" dirty="0" smtClean="0">
                <a:solidFill>
                  <a:srgbClr val="002060"/>
                </a:solidFill>
                <a:latin typeface="Times New Roman" pitchFamily="18" charset="0"/>
                <a:cs typeface="Times New Roman" pitchFamily="18" charset="0"/>
              </a:rPr>
              <a:t>Государственное бюджетное профессиональное  образовательное</a:t>
            </a:r>
          </a:p>
          <a:p>
            <a:pPr algn="r"/>
            <a:r>
              <a:rPr lang="ru-RU" sz="1400" b="1" dirty="0" smtClean="0">
                <a:solidFill>
                  <a:srgbClr val="002060"/>
                </a:solidFill>
                <a:latin typeface="Times New Roman" pitchFamily="18" charset="0"/>
                <a:cs typeface="Times New Roman" pitchFamily="18" charset="0"/>
              </a:rPr>
              <a:t>учреждение «Аргаяшский аграрный техникум»</a:t>
            </a:r>
          </a:p>
          <a:p>
            <a:pPr algn="r"/>
            <a:r>
              <a:rPr lang="ru-RU" sz="1400" b="1" dirty="0" smtClean="0">
                <a:solidFill>
                  <a:srgbClr val="002060"/>
                </a:solidFill>
                <a:latin typeface="Times New Roman" pitchFamily="18" charset="0"/>
                <a:cs typeface="Times New Roman" pitchFamily="18" charset="0"/>
              </a:rPr>
              <a:t>филиал с. Долгодеревенское</a:t>
            </a:r>
          </a:p>
          <a:p>
            <a:pPr marL="0" marR="0" lvl="0" indent="0" algn="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Аллабердина</a:t>
            </a: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Э.А.</a:t>
            </a:r>
            <a:endParaRPr kumimoji="0" lang="ru-RU" sz="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Дружков А.А.</a:t>
            </a:r>
            <a:endParaRPr kumimoji="0" lang="ru-RU" sz="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Кучумова</a:t>
            </a: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Т.М.</a:t>
            </a:r>
            <a:endParaRPr kumimoji="0" lang="ru-RU" sz="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Сбродова</a:t>
            </a:r>
            <a:r>
              <a:rPr kumimoji="0" lang="ru-RU" sz="1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Н.С.</a:t>
            </a:r>
            <a:endParaRPr kumimoji="0" lang="ru-RU" sz="11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algn="r" eaLnBrk="0" fontAlgn="base" hangingPunct="0">
              <a:spcBef>
                <a:spcPct val="0"/>
              </a:spcBef>
              <a:spcAft>
                <a:spcPct val="0"/>
              </a:spcAft>
            </a:pPr>
            <a:r>
              <a:rPr lang="ru-RU" sz="1400" b="1" dirty="0" smtClean="0">
                <a:solidFill>
                  <a:srgbClr val="002060"/>
                </a:solidFill>
                <a:latin typeface="Times New Roman" pitchFamily="18" charset="0"/>
                <a:ea typeface="Times New Roman" pitchFamily="18" charset="0"/>
                <a:cs typeface="Times New Roman" pitchFamily="18" charset="0"/>
              </a:rPr>
              <a:t>Ушакова И.А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88640"/>
            <a:ext cx="2520280" cy="116205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3100" dirty="0" smtClean="0">
                <a:latin typeface="Monotype Corsiva" pitchFamily="66" charset="0"/>
              </a:rPr>
              <a:t> </a:t>
            </a:r>
            <a:r>
              <a:rPr lang="ru-RU" sz="3100" dirty="0" smtClean="0">
                <a:solidFill>
                  <a:schemeClr val="accent1">
                    <a:lumMod val="75000"/>
                  </a:schemeClr>
                </a:solidFill>
                <a:latin typeface="Monotype Corsiva" pitchFamily="66" charset="0"/>
              </a:rPr>
              <a:t>Кейс 4. «Деньга деньгу родит»</a:t>
            </a:r>
            <a:r>
              <a:rPr lang="ru-RU" sz="2400" dirty="0" smtClean="0"/>
              <a:t/>
            </a:r>
            <a:br>
              <a:rPr lang="ru-RU" sz="2400" dirty="0" smtClean="0"/>
            </a:br>
            <a:endParaRPr lang="ru-RU" sz="2200" dirty="0">
              <a:latin typeface="Times New Roman" pitchFamily="18" charset="0"/>
              <a:cs typeface="Times New Roman" pitchFamily="18" charset="0"/>
            </a:endParaRPr>
          </a:p>
        </p:txBody>
      </p:sp>
      <p:sp>
        <p:nvSpPr>
          <p:cNvPr id="5" name="Текст 4"/>
          <p:cNvSpPr>
            <a:spLocks noGrp="1"/>
          </p:cNvSpPr>
          <p:nvPr>
            <p:ph type="body" idx="2"/>
          </p:nvPr>
        </p:nvSpPr>
        <p:spPr>
          <a:xfrm>
            <a:off x="251520" y="1844824"/>
            <a:ext cx="2448272" cy="4691063"/>
          </a:xfrm>
        </p:spPr>
        <p:txBody>
          <a:bodyPr>
            <a:normAutofit lnSpcReduction="10000"/>
          </a:bodyPr>
          <a:lstStyle/>
          <a:p>
            <a:r>
              <a:rPr lang="ru-RU" sz="2800" dirty="0" smtClean="0">
                <a:solidFill>
                  <a:schemeClr val="accent1">
                    <a:lumMod val="75000"/>
                  </a:schemeClr>
                </a:solidFill>
                <a:latin typeface="Times New Roman" pitchFamily="18" charset="0"/>
                <a:cs typeface="Times New Roman" pitchFamily="18" charset="0"/>
              </a:rPr>
              <a:t>Цель: формирование знаний о рациональном использовании личных средств путем их возможного размещения на банковские депозиты.</a:t>
            </a:r>
            <a:endParaRPr lang="ru-RU" dirty="0">
              <a:solidFill>
                <a:schemeClr val="accent1">
                  <a:lumMod val="75000"/>
                </a:schemeClr>
              </a:solidFill>
              <a:latin typeface="Times New Roman" pitchFamily="18" charset="0"/>
              <a:cs typeface="Times New Roman" pitchFamily="18" charset="0"/>
            </a:endParaRPr>
          </a:p>
        </p:txBody>
      </p:sp>
      <p:pic>
        <p:nvPicPr>
          <p:cNvPr id="6" name="Содержимое 5" descr="333.png"/>
          <p:cNvPicPr>
            <a:picLocks noGrp="1" noChangeAspect="1"/>
          </p:cNvPicPr>
          <p:nvPr>
            <p:ph sz="half" idx="1"/>
          </p:nvPr>
        </p:nvPicPr>
        <p:blipFill>
          <a:blip r:embed="rId2" cstate="print"/>
          <a:stretch>
            <a:fillRect/>
          </a:stretch>
        </p:blipFill>
        <p:spPr>
          <a:xfrm>
            <a:off x="2843808" y="404664"/>
            <a:ext cx="6121400" cy="2656148"/>
          </a:xfrm>
        </p:spPr>
      </p:pic>
      <p:sp>
        <p:nvSpPr>
          <p:cNvPr id="7" name="Прямоугольник 6"/>
          <p:cNvSpPr/>
          <p:nvPr/>
        </p:nvSpPr>
        <p:spPr>
          <a:xfrm>
            <a:off x="2915816" y="2996952"/>
            <a:ext cx="5976664" cy="2862322"/>
          </a:xfrm>
          <a:prstGeom prst="rect">
            <a:avLst/>
          </a:prstGeom>
        </p:spPr>
        <p:txBody>
          <a:bodyPr wrap="square">
            <a:spAutoFit/>
          </a:bodyPr>
          <a:lstStyle/>
          <a:p>
            <a:r>
              <a:rPr lang="ru-RU" sz="2000" dirty="0" smtClean="0">
                <a:solidFill>
                  <a:schemeClr val="accent1">
                    <a:lumMod val="75000"/>
                  </a:schemeClr>
                </a:solidFill>
                <a:latin typeface="Times New Roman" pitchFamily="18" charset="0"/>
                <a:cs typeface="Times New Roman" pitchFamily="18" charset="0"/>
              </a:rPr>
              <a:t>Студент 1 курса Артем стал призером Студенческой инициативы. На его счет в одном из банков Челябинска  25 мая 2018 года была перечислена премия в размере 100000 рублей. Может ли Артем самостоятельно распоряжаться деньгами?  На какой вклад следует разместить указанную сумму, чтобы  к Новому году  снять деньги и получить максимальную выгоду? Чему будет равен процент по вкладу, который получит Артем в этом случае?</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2592288" cy="144016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3100" dirty="0" smtClean="0">
                <a:latin typeface="Monotype Corsiva" pitchFamily="66" charset="0"/>
              </a:rPr>
              <a:t> </a:t>
            </a:r>
            <a:r>
              <a:rPr lang="ru-RU" sz="3100" dirty="0" smtClean="0">
                <a:solidFill>
                  <a:schemeClr val="accent1">
                    <a:lumMod val="75000"/>
                  </a:schemeClr>
                </a:solidFill>
                <a:latin typeface="Monotype Corsiva" pitchFamily="66" charset="0"/>
              </a:rPr>
              <a:t>Кейс 5. «Копейка к копейке – проживёт семейка»</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251520" y="2348880"/>
            <a:ext cx="2448272" cy="4259015"/>
          </a:xfrm>
        </p:spPr>
        <p:txBody>
          <a:bodyPr>
            <a:normAutofit fontScale="92500" lnSpcReduction="10000"/>
          </a:bodyPr>
          <a:lstStyle/>
          <a:p>
            <a:r>
              <a:rPr lang="ru-RU" sz="2800" dirty="0" smtClean="0">
                <a:solidFill>
                  <a:schemeClr val="accent1">
                    <a:lumMod val="75000"/>
                  </a:schemeClr>
                </a:solidFill>
                <a:latin typeface="Times New Roman" pitchFamily="18" charset="0"/>
                <a:cs typeface="Times New Roman" pitchFamily="18" charset="0"/>
              </a:rPr>
              <a:t>Цели: формирование  знаний о  доходах и расходах семьи, понимания необходимости  бережного отношения к семейному бюджету</a:t>
            </a:r>
            <a:endParaRPr lang="ru-RU" dirty="0">
              <a:solidFill>
                <a:schemeClr val="accent1">
                  <a:lumMod val="75000"/>
                </a:schemeClr>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2843808" y="188640"/>
            <a:ext cx="6120680" cy="6480720"/>
          </a:xfrm>
        </p:spPr>
        <p:txBody>
          <a:bodyPr>
            <a:normAutofit/>
          </a:bodyPr>
          <a:lstStyle/>
          <a:p>
            <a:pPr marL="0">
              <a:buNone/>
            </a:pPr>
            <a:r>
              <a:rPr lang="ru-RU" sz="2000" dirty="0" smtClean="0">
                <a:solidFill>
                  <a:schemeClr val="accent1">
                    <a:lumMod val="75000"/>
                  </a:schemeClr>
                </a:solidFill>
                <a:latin typeface="Times New Roman" pitchFamily="18" charset="0"/>
                <a:cs typeface="Times New Roman" pitchFamily="18" charset="0"/>
              </a:rPr>
              <a:t>Семья Мельниковых состоит из папы, мамы, дочки. Папа работает инженером и получает  40000 рублей в месяц, мама работает в МФЦ  и зарабатывает 20000 рублей в месяц.  Семнадцатилетняя дочь Даша учится в колледже, ее стипендия составляет 3% от зарплаты папы. В месяц расходная часть семейного бюджета составляет 45000 рублей. Даша мечтает побывать в Олимпийском парке в Сочи.  Средняя стоимость билета на самолет компании "Аэрофлот" 6514 рублей в одну сторону. Проживание в  отеле "без звезд" без питания в трехместном номере - 1500 рублей с каждого. Совокупный расход на питание в день на 1000 меньше, чем расход на проживание. Сможет ли семья Мельниковых в течение года накопить средства для отдыха в Сочи в течение двух недель? Могут ли родители подарить Даше </a:t>
            </a:r>
            <a:r>
              <a:rPr lang="ru-RU" sz="2000" dirty="0" err="1" smtClean="0">
                <a:solidFill>
                  <a:schemeClr val="accent1">
                    <a:lumMod val="75000"/>
                  </a:schemeClr>
                </a:solidFill>
                <a:latin typeface="Times New Roman" pitchFamily="18" charset="0"/>
                <a:cs typeface="Times New Roman" pitchFamily="18" charset="0"/>
              </a:rPr>
              <a:t>Айфон</a:t>
            </a:r>
            <a:r>
              <a:rPr lang="ru-RU" sz="2000" dirty="0" smtClean="0">
                <a:solidFill>
                  <a:schemeClr val="accent1">
                    <a:lumMod val="75000"/>
                  </a:schemeClr>
                </a:solidFill>
                <a:latin typeface="Times New Roman" pitchFamily="18" charset="0"/>
                <a:cs typeface="Times New Roman" pitchFamily="18" charset="0"/>
              </a:rPr>
              <a:t> 10 (64 ГБ) за отличную учебу? Относятся ли отдых в Сочи и покупка </a:t>
            </a:r>
            <a:r>
              <a:rPr lang="ru-RU" sz="2000" dirty="0" err="1" smtClean="0">
                <a:solidFill>
                  <a:schemeClr val="accent1">
                    <a:lumMod val="75000"/>
                  </a:schemeClr>
                </a:solidFill>
                <a:latin typeface="Times New Roman" pitchFamily="18" charset="0"/>
                <a:cs typeface="Times New Roman" pitchFamily="18" charset="0"/>
              </a:rPr>
              <a:t>Айфона</a:t>
            </a:r>
            <a:r>
              <a:rPr lang="ru-RU" sz="2000" dirty="0" smtClean="0">
                <a:solidFill>
                  <a:schemeClr val="accent1">
                    <a:lumMod val="75000"/>
                  </a:schemeClr>
                </a:solidFill>
                <a:latin typeface="Times New Roman" pitchFamily="18" charset="0"/>
                <a:cs typeface="Times New Roman" pitchFamily="18" charset="0"/>
              </a:rPr>
              <a:t> 10 к обязательным расходам семьи?</a:t>
            </a:r>
          </a:p>
          <a:p>
            <a:pPr marL="0" indent="-88900">
              <a:buNone/>
            </a:pPr>
            <a:endParaRPr lang="ru-RU" dirty="0">
              <a:solidFill>
                <a:schemeClr val="tx2">
                  <a:lumMod val="75000"/>
                </a:schemeClr>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2339752" cy="144016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3100" dirty="0" smtClean="0">
                <a:solidFill>
                  <a:schemeClr val="accent1">
                    <a:lumMod val="75000"/>
                  </a:schemeClr>
                </a:solidFill>
                <a:latin typeface="Monotype Corsiva" pitchFamily="66" charset="0"/>
              </a:rPr>
              <a:t>Кейс </a:t>
            </a:r>
            <a:r>
              <a:rPr lang="ru-RU" sz="3100" dirty="0" smtClean="0">
                <a:solidFill>
                  <a:schemeClr val="accent1">
                    <a:lumMod val="75000"/>
                  </a:schemeClr>
                </a:solidFill>
                <a:latin typeface="Monotype Corsiva" pitchFamily="66" charset="0"/>
              </a:rPr>
              <a:t>6. «Без копейки рубля нет»</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179512" y="1844824"/>
            <a:ext cx="2088232" cy="4691063"/>
          </a:xfrm>
        </p:spPr>
        <p:txBody>
          <a:bodyPr>
            <a:normAutofit fontScale="77500" lnSpcReduction="20000"/>
          </a:bodyPr>
          <a:lstStyle/>
          <a:p>
            <a:r>
              <a:rPr lang="ru-RU" sz="2800" dirty="0" smtClean="0">
                <a:solidFill>
                  <a:schemeClr val="accent1">
                    <a:lumMod val="75000"/>
                  </a:schemeClr>
                </a:solidFill>
                <a:latin typeface="Times New Roman" pitchFamily="18" charset="0"/>
                <a:cs typeface="Times New Roman" pitchFamily="18" charset="0"/>
              </a:rPr>
              <a:t>Цель: дать студентам навыки работы с экономической информацией, научить осмыслять и принимать верные решения в мире различных услуг (на примере услуг связи).</a:t>
            </a:r>
            <a:endParaRPr lang="ru-RU" dirty="0">
              <a:solidFill>
                <a:schemeClr val="accent1">
                  <a:lumMod val="75000"/>
                </a:schemeClr>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2339752" y="0"/>
            <a:ext cx="6804248" cy="6858000"/>
          </a:xfrm>
        </p:spPr>
        <p:txBody>
          <a:bodyPr>
            <a:noAutofit/>
          </a:bodyPr>
          <a:lstStyle/>
          <a:p>
            <a:pPr marL="0">
              <a:buNone/>
            </a:pPr>
            <a:r>
              <a:rPr lang="ru-RU" sz="1700" dirty="0" smtClean="0">
                <a:solidFill>
                  <a:schemeClr val="accent1">
                    <a:lumMod val="75000"/>
                  </a:schemeClr>
                </a:solidFill>
                <a:latin typeface="Times New Roman" pitchFamily="18" charset="0"/>
                <a:cs typeface="Times New Roman" pitchFamily="18" charset="0"/>
              </a:rPr>
              <a:t>Пете подарили смартфон и теперь ему нужно выбрать оптимальный тариф сотового оператора (он может выбрать любого: МТС, </a:t>
            </a:r>
            <a:r>
              <a:rPr lang="ru-RU" sz="1700" dirty="0" err="1" smtClean="0">
                <a:solidFill>
                  <a:schemeClr val="accent1">
                    <a:lumMod val="75000"/>
                  </a:schemeClr>
                </a:solidFill>
                <a:latin typeface="Times New Roman" pitchFamily="18" charset="0"/>
                <a:cs typeface="Times New Roman" pitchFamily="18" charset="0"/>
              </a:rPr>
              <a:t>Билайн</a:t>
            </a:r>
            <a:r>
              <a:rPr lang="ru-RU" sz="1700" dirty="0" smtClean="0">
                <a:solidFill>
                  <a:schemeClr val="accent1">
                    <a:lumMod val="75000"/>
                  </a:schemeClr>
                </a:solidFill>
                <a:latin typeface="Times New Roman" pitchFamily="18" charset="0"/>
                <a:cs typeface="Times New Roman" pitchFamily="18" charset="0"/>
              </a:rPr>
              <a:t>, Мегафон) для него, с учетом следующих параметров: интернет трафик; голосовые вызовы внутри и вне сети;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 наличие или отсутствие абонентской платы. При этом он активно пользуется социальными сетями, </a:t>
            </a:r>
            <a:r>
              <a:rPr lang="ru-RU" sz="1700" dirty="0" err="1" smtClean="0">
                <a:solidFill>
                  <a:schemeClr val="accent1">
                    <a:lumMod val="75000"/>
                  </a:schemeClr>
                </a:solidFill>
                <a:latin typeface="Times New Roman" pitchFamily="18" charset="0"/>
                <a:cs typeface="Times New Roman" pitchFamily="18" charset="0"/>
              </a:rPr>
              <a:t>мессенджерами</a:t>
            </a:r>
            <a:r>
              <a:rPr lang="ru-RU" sz="1700" dirty="0" smtClean="0">
                <a:solidFill>
                  <a:schemeClr val="accent1">
                    <a:lumMod val="75000"/>
                  </a:schemeClr>
                </a:solidFill>
                <a:latin typeface="Times New Roman" pitchFamily="18" charset="0"/>
                <a:cs typeface="Times New Roman" pitchFamily="18" charset="0"/>
              </a:rPr>
              <a:t> и другими сервисами интернета (в среднем от 6 до 10 </a:t>
            </a:r>
            <a:r>
              <a:rPr lang="ru-RU" sz="1700" dirty="0" err="1" smtClean="0">
                <a:solidFill>
                  <a:schemeClr val="accent1">
                    <a:lumMod val="75000"/>
                  </a:schemeClr>
                </a:solidFill>
                <a:latin typeface="Times New Roman" pitchFamily="18" charset="0"/>
                <a:cs typeface="Times New Roman" pitchFamily="18" charset="0"/>
              </a:rPr>
              <a:t>гб</a:t>
            </a:r>
            <a:r>
              <a:rPr lang="ru-RU" sz="1700" dirty="0" smtClean="0">
                <a:solidFill>
                  <a:schemeClr val="accent1">
                    <a:lumMod val="75000"/>
                  </a:schemeClr>
                </a:solidFill>
                <a:latin typeface="Times New Roman" pitchFamily="18" charset="0"/>
                <a:cs typeface="Times New Roman" pitchFamily="18" charset="0"/>
              </a:rPr>
              <a:t> в месяц),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 отправляет обычно от 200 до 300 в месяц, звонит часто и подолгу. Из множества тарифных планов он остановился на следующих: "</a:t>
            </a:r>
            <a:r>
              <a:rPr lang="ru-RU" sz="1700" dirty="0" err="1" smtClean="0">
                <a:solidFill>
                  <a:schemeClr val="accent1">
                    <a:lumMod val="75000"/>
                  </a:schemeClr>
                </a:solidFill>
                <a:latin typeface="Times New Roman" pitchFamily="18" charset="0"/>
                <a:cs typeface="Times New Roman" pitchFamily="18" charset="0"/>
              </a:rPr>
              <a:t>Хайп</a:t>
            </a:r>
            <a:r>
              <a:rPr lang="ru-RU" sz="1700" dirty="0" smtClean="0">
                <a:solidFill>
                  <a:schemeClr val="accent1">
                    <a:lumMod val="75000"/>
                  </a:schemeClr>
                </a:solidFill>
                <a:latin typeface="Times New Roman" pitchFamily="18" charset="0"/>
                <a:cs typeface="Times New Roman" pitchFamily="18" charset="0"/>
              </a:rPr>
              <a:t>" от МТС; "Включайся" от Мегафон; "Все" от </a:t>
            </a:r>
            <a:r>
              <a:rPr lang="ru-RU" sz="1700" dirty="0" err="1" smtClean="0">
                <a:solidFill>
                  <a:schemeClr val="accent1">
                    <a:lumMod val="75000"/>
                  </a:schemeClr>
                </a:solidFill>
                <a:latin typeface="Times New Roman" pitchFamily="18" charset="0"/>
                <a:cs typeface="Times New Roman" pitchFamily="18" charset="0"/>
              </a:rPr>
              <a:t>Билайн</a:t>
            </a:r>
            <a:r>
              <a:rPr lang="ru-RU" sz="1700" dirty="0" smtClean="0">
                <a:solidFill>
                  <a:schemeClr val="accent1">
                    <a:lumMod val="75000"/>
                  </a:schemeClr>
                </a:solidFill>
                <a:latin typeface="Times New Roman" pitchFamily="18" charset="0"/>
                <a:cs typeface="Times New Roman" pitchFamily="18" charset="0"/>
              </a:rPr>
              <a:t> (за основу взяты реальные тарифы указанных операторов на 4 ноября 2017). Их условия следующие:</a:t>
            </a:r>
          </a:p>
          <a:p>
            <a:pPr marL="0" lvl="0">
              <a:buNone/>
            </a:pPr>
            <a:r>
              <a:rPr lang="ru-RU" sz="1700" dirty="0" smtClean="0">
                <a:solidFill>
                  <a:schemeClr val="accent1">
                    <a:lumMod val="75000"/>
                  </a:schemeClr>
                </a:solidFill>
                <a:latin typeface="Times New Roman" pitchFamily="18" charset="0"/>
                <a:cs typeface="Times New Roman" pitchFamily="18" charset="0"/>
              </a:rPr>
              <a:t>"</a:t>
            </a:r>
            <a:r>
              <a:rPr lang="ru-RU" sz="1700" dirty="0" err="1" smtClean="0">
                <a:solidFill>
                  <a:schemeClr val="accent1">
                    <a:lumMod val="75000"/>
                  </a:schemeClr>
                </a:solidFill>
                <a:latin typeface="Times New Roman" pitchFamily="18" charset="0"/>
                <a:cs typeface="Times New Roman" pitchFamily="18" charset="0"/>
              </a:rPr>
              <a:t>Хайп</a:t>
            </a:r>
            <a:r>
              <a:rPr lang="ru-RU" sz="1700" dirty="0" smtClean="0">
                <a:solidFill>
                  <a:schemeClr val="accent1">
                    <a:lumMod val="75000"/>
                  </a:schemeClr>
                </a:solidFill>
                <a:latin typeface="Times New Roman" pitchFamily="18" charset="0"/>
                <a:cs typeface="Times New Roman" pitchFamily="18" charset="0"/>
              </a:rPr>
              <a:t>" от МТС: абонентская плата в месяц – 500 рублей,  в нее включены услуги: интернет-трафик (</a:t>
            </a:r>
            <a:r>
              <a:rPr lang="ru-RU" sz="1700" dirty="0" err="1" smtClean="0">
                <a:solidFill>
                  <a:schemeClr val="accent1">
                    <a:lumMod val="75000"/>
                  </a:schemeClr>
                </a:solidFill>
                <a:latin typeface="Times New Roman" pitchFamily="18" charset="0"/>
                <a:cs typeface="Times New Roman" pitchFamily="18" charset="0"/>
              </a:rPr>
              <a:t>безлимитно</a:t>
            </a:r>
            <a:r>
              <a:rPr lang="ru-RU" sz="1700" dirty="0" smtClean="0">
                <a:solidFill>
                  <a:schemeClr val="accent1">
                    <a:lumMod val="75000"/>
                  </a:schemeClr>
                </a:solidFill>
                <a:latin typeface="Times New Roman" pitchFamily="18" charset="0"/>
                <a:cs typeface="Times New Roman" pitchFamily="18" charset="0"/>
              </a:rPr>
              <a:t> на социальные сети и </a:t>
            </a:r>
            <a:r>
              <a:rPr lang="ru-RU" sz="1700" dirty="0" err="1" smtClean="0">
                <a:solidFill>
                  <a:schemeClr val="accent1">
                    <a:lumMod val="75000"/>
                  </a:schemeClr>
                </a:solidFill>
                <a:latin typeface="Times New Roman" pitchFamily="18" charset="0"/>
                <a:cs typeface="Times New Roman" pitchFamily="18" charset="0"/>
              </a:rPr>
              <a:t>мессенджеры</a:t>
            </a:r>
            <a:r>
              <a:rPr lang="ru-RU" sz="1700" dirty="0" smtClean="0">
                <a:solidFill>
                  <a:schemeClr val="accent1">
                    <a:lumMod val="75000"/>
                  </a:schemeClr>
                </a:solidFill>
                <a:latin typeface="Times New Roman" pitchFamily="18" charset="0"/>
                <a:cs typeface="Times New Roman" pitchFamily="18" charset="0"/>
              </a:rPr>
              <a:t>) – 7гб; звонки - </a:t>
            </a:r>
            <a:r>
              <a:rPr lang="ru-RU" sz="1700" dirty="0" err="1" smtClean="0">
                <a:solidFill>
                  <a:schemeClr val="accent1">
                    <a:lumMod val="75000"/>
                  </a:schemeClr>
                </a:solidFill>
                <a:latin typeface="Times New Roman" pitchFamily="18" charset="0"/>
                <a:cs typeface="Times New Roman" pitchFamily="18" charset="0"/>
              </a:rPr>
              <a:t>безлимитно</a:t>
            </a:r>
            <a:r>
              <a:rPr lang="ru-RU" sz="1700" dirty="0" smtClean="0">
                <a:solidFill>
                  <a:schemeClr val="accent1">
                    <a:lumMod val="75000"/>
                  </a:schemeClr>
                </a:solidFill>
                <a:latin typeface="Times New Roman" pitchFamily="18" charset="0"/>
                <a:cs typeface="Times New Roman" pitchFamily="18" charset="0"/>
              </a:rPr>
              <a:t> на МТС России; 100 минут – на остальных операторов региона;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 – 200.</a:t>
            </a:r>
          </a:p>
          <a:p>
            <a:pPr marL="0" lvl="0">
              <a:buNone/>
            </a:pPr>
            <a:r>
              <a:rPr lang="ru-RU" sz="1700" dirty="0" smtClean="0">
                <a:solidFill>
                  <a:schemeClr val="accent1">
                    <a:lumMod val="75000"/>
                  </a:schemeClr>
                </a:solidFill>
                <a:latin typeface="Times New Roman" pitchFamily="18" charset="0"/>
                <a:cs typeface="Times New Roman" pitchFamily="18" charset="0"/>
              </a:rPr>
              <a:t>"Включайся" от Мегафон: абонентская плата в месяц – 500 рублей,  в нее включены: интернет (</a:t>
            </a:r>
            <a:r>
              <a:rPr lang="ru-RU" sz="1700" dirty="0" err="1" smtClean="0">
                <a:solidFill>
                  <a:schemeClr val="accent1">
                    <a:lumMod val="75000"/>
                  </a:schemeClr>
                </a:solidFill>
                <a:latin typeface="Times New Roman" pitchFamily="18" charset="0"/>
                <a:cs typeface="Times New Roman" pitchFamily="18" charset="0"/>
              </a:rPr>
              <a:t>безлимитно</a:t>
            </a:r>
            <a:r>
              <a:rPr lang="ru-RU" sz="1700" dirty="0" smtClean="0">
                <a:solidFill>
                  <a:schemeClr val="accent1">
                    <a:lumMod val="75000"/>
                  </a:schemeClr>
                </a:solidFill>
                <a:latin typeface="Times New Roman" pitchFamily="18" charset="0"/>
                <a:cs typeface="Times New Roman" pitchFamily="18" charset="0"/>
              </a:rPr>
              <a:t> на  социальные сети и </a:t>
            </a:r>
            <a:r>
              <a:rPr lang="ru-RU" sz="1700" dirty="0" err="1" smtClean="0">
                <a:solidFill>
                  <a:schemeClr val="accent1">
                    <a:lumMod val="75000"/>
                  </a:schemeClr>
                </a:solidFill>
                <a:latin typeface="Times New Roman" pitchFamily="18" charset="0"/>
                <a:cs typeface="Times New Roman" pitchFamily="18" charset="0"/>
              </a:rPr>
              <a:t>мессенджеры</a:t>
            </a:r>
            <a:r>
              <a:rPr lang="ru-RU" sz="1700" dirty="0" smtClean="0">
                <a:solidFill>
                  <a:schemeClr val="accent1">
                    <a:lumMod val="75000"/>
                  </a:schemeClr>
                </a:solidFill>
                <a:latin typeface="Times New Roman" pitchFamily="18" charset="0"/>
                <a:cs typeface="Times New Roman" pitchFamily="18" charset="0"/>
              </a:rPr>
              <a:t>) – 6гб; звонки – 250 мин на операторов домашнего региона, после исчерпания </a:t>
            </a:r>
            <a:r>
              <a:rPr lang="ru-RU" sz="1700" dirty="0" err="1" smtClean="0">
                <a:solidFill>
                  <a:schemeClr val="accent1">
                    <a:lumMod val="75000"/>
                  </a:schemeClr>
                </a:solidFill>
                <a:latin typeface="Times New Roman" pitchFamily="18" charset="0"/>
                <a:cs typeface="Times New Roman" pitchFamily="18" charset="0"/>
              </a:rPr>
              <a:t>безлимитно</a:t>
            </a:r>
            <a:r>
              <a:rPr lang="ru-RU" sz="1700" dirty="0" smtClean="0">
                <a:solidFill>
                  <a:schemeClr val="accent1">
                    <a:lumMod val="75000"/>
                  </a:schemeClr>
                </a:solidFill>
                <a:latin typeface="Times New Roman" pitchFamily="18" charset="0"/>
                <a:cs typeface="Times New Roman" pitchFamily="18" charset="0"/>
              </a:rPr>
              <a:t> на Мегафон домашнего региона;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 не включены в абонентскую плату, есть дополнительная опция за 50руб в мес. – </a:t>
            </a:r>
            <a:r>
              <a:rPr lang="ru-RU" sz="1700" dirty="0" err="1" smtClean="0">
                <a:solidFill>
                  <a:schemeClr val="accent1">
                    <a:lumMod val="75000"/>
                  </a:schemeClr>
                </a:solidFill>
                <a:latin typeface="Times New Roman" pitchFamily="18" charset="0"/>
                <a:cs typeface="Times New Roman" pitchFamily="18" charset="0"/>
              </a:rPr>
              <a:t>безлимитные</a:t>
            </a:r>
            <a:r>
              <a:rPr lang="ru-RU" sz="1700" dirty="0" smtClean="0">
                <a:solidFill>
                  <a:schemeClr val="accent1">
                    <a:lumMod val="75000"/>
                  </a:schemeClr>
                </a:solidFill>
                <a:latin typeface="Times New Roman" pitchFamily="18" charset="0"/>
                <a:cs typeface="Times New Roman" pitchFamily="18" charset="0"/>
              </a:rPr>
              <a:t>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a:t>
            </a:r>
          </a:p>
          <a:p>
            <a:pPr marL="0" lvl="0">
              <a:buNone/>
            </a:pPr>
            <a:r>
              <a:rPr lang="ru-RU" sz="1700" dirty="0" smtClean="0">
                <a:solidFill>
                  <a:schemeClr val="accent1">
                    <a:lumMod val="75000"/>
                  </a:schemeClr>
                </a:solidFill>
                <a:latin typeface="Times New Roman" pitchFamily="18" charset="0"/>
                <a:cs typeface="Times New Roman" pitchFamily="18" charset="0"/>
              </a:rPr>
              <a:t>"Все" от </a:t>
            </a:r>
            <a:r>
              <a:rPr lang="ru-RU" sz="1700" dirty="0" err="1" smtClean="0">
                <a:solidFill>
                  <a:schemeClr val="accent1">
                    <a:lumMod val="75000"/>
                  </a:schemeClr>
                </a:solidFill>
                <a:latin typeface="Times New Roman" pitchFamily="18" charset="0"/>
                <a:cs typeface="Times New Roman" pitchFamily="18" charset="0"/>
              </a:rPr>
              <a:t>Билайна</a:t>
            </a:r>
            <a:r>
              <a:rPr lang="ru-RU" sz="1700" dirty="0" smtClean="0">
                <a:solidFill>
                  <a:schemeClr val="accent1">
                    <a:lumMod val="75000"/>
                  </a:schemeClr>
                </a:solidFill>
                <a:latin typeface="Times New Roman" pitchFamily="18" charset="0"/>
                <a:cs typeface="Times New Roman" pitchFamily="18" charset="0"/>
              </a:rPr>
              <a:t>: абонентская плата в месяц – 550руб,  в нее включены: интернет (плюс еще 6 </a:t>
            </a:r>
            <a:r>
              <a:rPr lang="ru-RU" sz="1700" dirty="0" err="1" smtClean="0">
                <a:solidFill>
                  <a:schemeClr val="accent1">
                    <a:lumMod val="75000"/>
                  </a:schemeClr>
                </a:solidFill>
                <a:latin typeface="Times New Roman" pitchFamily="18" charset="0"/>
                <a:cs typeface="Times New Roman" pitchFamily="18" charset="0"/>
              </a:rPr>
              <a:t>гб</a:t>
            </a:r>
            <a:r>
              <a:rPr lang="ru-RU" sz="1700" dirty="0" smtClean="0">
                <a:solidFill>
                  <a:schemeClr val="accent1">
                    <a:lumMod val="75000"/>
                  </a:schemeClr>
                </a:solidFill>
                <a:latin typeface="Times New Roman" pitchFamily="18" charset="0"/>
                <a:cs typeface="Times New Roman" pitchFamily="18" charset="0"/>
              </a:rPr>
              <a:t> при внесении абонентской  платы одним платежом на месяц вперед) – 6гб; звонки – 400 мин на всех операторов домашнего региона, </a:t>
            </a:r>
            <a:r>
              <a:rPr lang="ru-RU" sz="1700" dirty="0" err="1" smtClean="0">
                <a:solidFill>
                  <a:schemeClr val="accent1">
                    <a:lumMod val="75000"/>
                  </a:schemeClr>
                </a:solidFill>
                <a:latin typeface="Times New Roman" pitchFamily="18" charset="0"/>
                <a:cs typeface="Times New Roman" pitchFamily="18" charset="0"/>
              </a:rPr>
              <a:t>безлимитно</a:t>
            </a:r>
            <a:r>
              <a:rPr lang="ru-RU" sz="1700" dirty="0" smtClean="0">
                <a:solidFill>
                  <a:schemeClr val="accent1">
                    <a:lumMod val="75000"/>
                  </a:schemeClr>
                </a:solidFill>
                <a:latin typeface="Times New Roman" pitchFamily="18" charset="0"/>
                <a:cs typeface="Times New Roman" pitchFamily="18" charset="0"/>
              </a:rPr>
              <a:t> на </a:t>
            </a:r>
            <a:r>
              <a:rPr lang="ru-RU" sz="1700" dirty="0" err="1" smtClean="0">
                <a:solidFill>
                  <a:schemeClr val="accent1">
                    <a:lumMod val="75000"/>
                  </a:schemeClr>
                </a:solidFill>
                <a:latin typeface="Times New Roman" pitchFamily="18" charset="0"/>
                <a:cs typeface="Times New Roman" pitchFamily="18" charset="0"/>
              </a:rPr>
              <a:t>Билайн</a:t>
            </a:r>
            <a:r>
              <a:rPr lang="ru-RU" sz="1700" dirty="0" smtClean="0">
                <a:solidFill>
                  <a:schemeClr val="accent1">
                    <a:lumMod val="75000"/>
                  </a:schemeClr>
                </a:solidFill>
                <a:latin typeface="Times New Roman" pitchFamily="18" charset="0"/>
                <a:cs typeface="Times New Roman" pitchFamily="18" charset="0"/>
              </a:rPr>
              <a:t> Россия; </a:t>
            </a:r>
            <a:r>
              <a:rPr lang="ru-RU" sz="1700" dirty="0" err="1" smtClean="0">
                <a:solidFill>
                  <a:schemeClr val="accent1">
                    <a:lumMod val="75000"/>
                  </a:schemeClr>
                </a:solidFill>
                <a:latin typeface="Times New Roman" pitchFamily="18" charset="0"/>
                <a:cs typeface="Times New Roman" pitchFamily="18" charset="0"/>
              </a:rPr>
              <a:t>смс</a:t>
            </a:r>
            <a:r>
              <a:rPr lang="ru-RU" sz="1700" dirty="0" smtClean="0">
                <a:solidFill>
                  <a:schemeClr val="accent1">
                    <a:lumMod val="75000"/>
                  </a:schemeClr>
                </a:solidFill>
                <a:latin typeface="Times New Roman" pitchFamily="18" charset="0"/>
                <a:cs typeface="Times New Roman" pitchFamily="18" charset="0"/>
              </a:rPr>
              <a:t> – 500.</a:t>
            </a:r>
            <a:endParaRPr lang="ru-RU" sz="1700"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88640"/>
            <a:ext cx="2413502" cy="144016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2800" dirty="0" smtClean="0">
                <a:solidFill>
                  <a:schemeClr val="accent1">
                    <a:lumMod val="75000"/>
                  </a:schemeClr>
                </a:solidFill>
                <a:latin typeface="Monotype Corsiva" pitchFamily="66" charset="0"/>
              </a:rPr>
              <a:t>Кейс 7. </a:t>
            </a:r>
            <a:r>
              <a:rPr lang="ru-RU" sz="2800" dirty="0" smtClean="0">
                <a:solidFill>
                  <a:schemeClr val="accent1">
                    <a:lumMod val="75000"/>
                  </a:schemeClr>
                </a:solidFill>
                <a:latin typeface="Monotype Corsiva" pitchFamily="66" charset="0"/>
              </a:rPr>
              <a:t>«Денежки труд любят</a:t>
            </a:r>
            <a:r>
              <a:rPr lang="ru-RU" sz="2800" dirty="0" smtClean="0">
                <a:solidFill>
                  <a:schemeClr val="accent1">
                    <a:lumMod val="75000"/>
                  </a:schemeClr>
                </a:solidFill>
                <a:latin typeface="Monotype Corsiva" pitchFamily="66" charset="0"/>
              </a:rPr>
              <a:t>»</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251520" y="1844824"/>
            <a:ext cx="1944216" cy="4691063"/>
          </a:xfrm>
        </p:spPr>
        <p:txBody>
          <a:bodyPr>
            <a:normAutofit/>
          </a:bodyPr>
          <a:lstStyle/>
          <a:p>
            <a:r>
              <a:rPr lang="ru-RU" sz="2200" dirty="0" smtClean="0">
                <a:solidFill>
                  <a:schemeClr val="accent1">
                    <a:lumMod val="75000"/>
                  </a:schemeClr>
                </a:solidFill>
                <a:latin typeface="Times New Roman" pitchFamily="18" charset="0"/>
                <a:cs typeface="Times New Roman" pitchFamily="18" charset="0"/>
              </a:rPr>
              <a:t>Цель: студентам необходимо продемонстрировать знание английского языка экономической направленности</a:t>
            </a:r>
            <a:endParaRPr lang="ru-RU" sz="2200" dirty="0">
              <a:solidFill>
                <a:schemeClr val="accent1">
                  <a:lumMod val="75000"/>
                </a:schemeClr>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2483768" y="0"/>
            <a:ext cx="6480720" cy="6858000"/>
          </a:xfrm>
        </p:spPr>
        <p:txBody>
          <a:bodyPr>
            <a:noAutofit/>
          </a:bodyPr>
          <a:lstStyle/>
          <a:p>
            <a:pPr marL="0" algn="just">
              <a:buNone/>
            </a:pPr>
            <a:r>
              <a:rPr lang="ru-RU" sz="1700" dirty="0" smtClean="0">
                <a:solidFill>
                  <a:schemeClr val="accent1">
                    <a:lumMod val="75000"/>
                  </a:schemeClr>
                </a:solidFill>
                <a:latin typeface="Times New Roman" pitchFamily="18" charset="0"/>
                <a:cs typeface="Times New Roman" pitchFamily="18" charset="0"/>
              </a:rPr>
              <a:t> </a:t>
            </a:r>
            <a:r>
              <a:rPr lang="en-US" sz="2000" dirty="0" smtClean="0">
                <a:solidFill>
                  <a:schemeClr val="accent1">
                    <a:lumMod val="75000"/>
                  </a:schemeClr>
                </a:solidFill>
                <a:latin typeface="Times New Roman" pitchFamily="18" charset="0"/>
                <a:cs typeface="Times New Roman" pitchFamily="18" charset="0"/>
              </a:rPr>
              <a:t>In Russia for the period of 2009-2014 the family income had on average an annual 10-15% increase. However, now it tends even not to overbalance the inflation rate. To explore this phenomenon a knowledge of what components any family budget consists of is needed. Family budget is usually considered to include the difference between familial income and familial spending. Common sources of income are salaries, governmental subsidies and income from property or savings. Moreover, family budget can be organized in different ways: some people collect and share all the money, while others keep their income separately. </a:t>
            </a:r>
            <a:endParaRPr lang="ru-RU" sz="2000" dirty="0" smtClean="0">
              <a:solidFill>
                <a:schemeClr val="accent1">
                  <a:lumMod val="75000"/>
                </a:schemeClr>
              </a:solidFill>
              <a:latin typeface="Times New Roman" pitchFamily="18" charset="0"/>
              <a:cs typeface="Times New Roman" pitchFamily="18" charset="0"/>
            </a:endParaRPr>
          </a:p>
          <a:p>
            <a:pPr marL="0" algn="just">
              <a:buNone/>
            </a:pPr>
            <a:r>
              <a:rPr lang="en-US" sz="2000" dirty="0" smtClean="0">
                <a:solidFill>
                  <a:schemeClr val="accent1">
                    <a:lumMod val="75000"/>
                  </a:schemeClr>
                </a:solidFill>
                <a:latin typeface="Times New Roman" pitchFamily="18" charset="0"/>
                <a:cs typeface="Times New Roman" pitchFamily="18" charset="0"/>
              </a:rPr>
              <a:t>   There are families that have to save money in order to exist. Being on the edge of survival people </a:t>
            </a:r>
            <a:r>
              <a:rPr lang="en-US" sz="2000" dirty="0" err="1" smtClean="0">
                <a:solidFill>
                  <a:schemeClr val="accent1">
                    <a:lumMod val="75000"/>
                  </a:schemeClr>
                </a:solidFill>
                <a:latin typeface="Times New Roman" pitchFamily="18" charset="0"/>
                <a:cs typeface="Times New Roman" pitchFamily="18" charset="0"/>
              </a:rPr>
              <a:t>investthe</a:t>
            </a:r>
            <a:r>
              <a:rPr lang="en-US" sz="2000" dirty="0" smtClean="0">
                <a:solidFill>
                  <a:schemeClr val="accent1">
                    <a:lumMod val="75000"/>
                  </a:schemeClr>
                </a:solidFill>
                <a:latin typeface="Times New Roman" pitchFamily="18" charset="0"/>
                <a:cs typeface="Times New Roman" pitchFamily="18" charset="0"/>
              </a:rPr>
              <a:t> last of their money in unsuccessful business projects or financial pyramids. But it will not be necessary if the members of the family organize their budget considering their real needs and abilities. There is a popular belief that money itself is worthless. However, it gives us access to the goods and services we need and that is why money is certainly worth being treated appropriately.</a:t>
            </a:r>
            <a:r>
              <a:rPr lang="en-US" sz="2000" dirty="0" smtClean="0">
                <a:latin typeface="Times New Roman" pitchFamily="18" charset="0"/>
                <a:cs typeface="Times New Roman" pitchFamily="18" charset="0"/>
              </a:rPr>
              <a:t> </a:t>
            </a:r>
            <a:endParaRPr lang="ru-RU" sz="2000"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2195736" cy="1440160"/>
          </a:xfrm>
        </p:spPr>
        <p:txBody>
          <a:bodyPr>
            <a:normAutofit fontScale="90000"/>
          </a:bodyPr>
          <a:lstStyle/>
          <a:p>
            <a:pPr algn="ctr"/>
            <a:r>
              <a:rPr lang="ru-RU" sz="2800" dirty="0" smtClean="0">
                <a:solidFill>
                  <a:schemeClr val="accent1">
                    <a:lumMod val="75000"/>
                  </a:schemeClr>
                </a:solidFill>
                <a:latin typeface="Monotype Corsiva" pitchFamily="66" charset="0"/>
              </a:rPr>
              <a:t>Кейс 7. </a:t>
            </a:r>
            <a:r>
              <a:rPr lang="ru-RU" sz="2800" dirty="0" smtClean="0">
                <a:solidFill>
                  <a:schemeClr val="accent1">
                    <a:lumMod val="75000"/>
                  </a:schemeClr>
                </a:solidFill>
                <a:latin typeface="Monotype Corsiva" pitchFamily="66" charset="0"/>
              </a:rPr>
              <a:t>«Денежки труд любят</a:t>
            </a:r>
            <a:r>
              <a:rPr lang="ru-RU" sz="2800" dirty="0" smtClean="0">
                <a:solidFill>
                  <a:schemeClr val="accent1">
                    <a:lumMod val="75000"/>
                  </a:schemeClr>
                </a:solidFill>
                <a:latin typeface="Monotype Corsiva" pitchFamily="66" charset="0"/>
              </a:rPr>
              <a:t>»</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251520" y="2166937"/>
            <a:ext cx="1728192" cy="4691063"/>
          </a:xfrm>
        </p:spPr>
        <p:txBody>
          <a:bodyPr>
            <a:normAutofit/>
          </a:bodyPr>
          <a:lstStyle/>
          <a:p>
            <a:r>
              <a:rPr lang="ru-RU" sz="2000" dirty="0" smtClean="0">
                <a:solidFill>
                  <a:schemeClr val="accent1">
                    <a:lumMod val="75000"/>
                  </a:schemeClr>
                </a:solidFill>
                <a:latin typeface="Times New Roman" pitchFamily="18" charset="0"/>
                <a:cs typeface="Times New Roman" pitchFamily="18" charset="0"/>
              </a:rPr>
              <a:t>Цель: студентам необходимо продемонстрировать знание английского языка экономической направленности</a:t>
            </a:r>
            <a:endParaRPr lang="ru-RU" sz="2000" dirty="0">
              <a:solidFill>
                <a:schemeClr val="accent1">
                  <a:lumMod val="75000"/>
                </a:schemeClr>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2051720" y="188640"/>
            <a:ext cx="7092280" cy="6669360"/>
          </a:xfrm>
        </p:spPr>
        <p:txBody>
          <a:bodyPr>
            <a:noAutofit/>
          </a:bodyPr>
          <a:lstStyle/>
          <a:p>
            <a:pPr marL="0" algn="just">
              <a:buNone/>
            </a:pPr>
            <a:r>
              <a:rPr lang="ru-RU" sz="1950" dirty="0" smtClean="0">
                <a:solidFill>
                  <a:schemeClr val="accent1">
                    <a:lumMod val="75000"/>
                  </a:schemeClr>
                </a:solidFill>
                <a:latin typeface="Times New Roman" pitchFamily="18" charset="0"/>
                <a:cs typeface="Times New Roman" pitchFamily="18" charset="0"/>
              </a:rPr>
              <a:t> В России в период с 2009 по 2014 гг. семейный доход увеличивался ежегодно в среднем на 10-15%. Однако сейчас рост доходов даже не склонен превышать уровень инфляции. Чтобы изучить данное явление, необходимо знать, из каких компонентов складывается любой семейный бюджет. Семейный бюджет обычно составляет разницу между семейным доходами и семейными расходами. Классическими источниками дохода являются заработная плата, государственные субсидии, а также доход от собственности и сбережений. Более того, семейный бюджет может быть организован по-разному: кто-то собирает и распределяет сразу все деньги, в то время как кто-то хранит свои деньги отдельно. </a:t>
            </a:r>
          </a:p>
          <a:p>
            <a:pPr marL="0" algn="just">
              <a:buNone/>
            </a:pPr>
            <a:r>
              <a:rPr lang="ru-RU" sz="1950" dirty="0" smtClean="0">
                <a:solidFill>
                  <a:schemeClr val="accent1">
                    <a:lumMod val="75000"/>
                  </a:schemeClr>
                </a:solidFill>
                <a:latin typeface="Times New Roman" pitchFamily="18" charset="0"/>
                <a:cs typeface="Times New Roman" pitchFamily="18" charset="0"/>
              </a:rPr>
              <a:t>    Есть семьи, которые вынуждены экономить деньги, чтобы существовать. Будучи на грани выживания, люди вкладывают свои последние деньги в неудачные </a:t>
            </a:r>
            <a:r>
              <a:rPr lang="ru-RU" sz="1950" dirty="0" err="1" smtClean="0">
                <a:solidFill>
                  <a:schemeClr val="accent1">
                    <a:lumMod val="75000"/>
                  </a:schemeClr>
                </a:solidFill>
                <a:latin typeface="Times New Roman" pitchFamily="18" charset="0"/>
                <a:cs typeface="Times New Roman" pitchFamily="18" charset="0"/>
              </a:rPr>
              <a:t>бизнес-проекты</a:t>
            </a:r>
            <a:r>
              <a:rPr lang="ru-RU" sz="1950" dirty="0" smtClean="0">
                <a:solidFill>
                  <a:schemeClr val="accent1">
                    <a:lumMod val="75000"/>
                  </a:schemeClr>
                </a:solidFill>
                <a:latin typeface="Times New Roman" pitchFamily="18" charset="0"/>
                <a:cs typeface="Times New Roman" pitchFamily="18" charset="0"/>
              </a:rPr>
              <a:t> и финансовые пирамиды. Но до этого бы не дошло, если бы члены семьи составляли семейный бюджет с учётом своих настоящих нужд и возможностей. Существует популярная точка зрения, что деньги сами по себе ничего не стоят. </a:t>
            </a:r>
            <a:r>
              <a:rPr lang="ru-RU" sz="1950" dirty="0" smtClean="0">
                <a:solidFill>
                  <a:schemeClr val="accent1">
                    <a:lumMod val="75000"/>
                  </a:schemeClr>
                </a:solidFill>
                <a:latin typeface="Times New Roman" pitchFamily="18" charset="0"/>
                <a:cs typeface="Times New Roman" pitchFamily="18" charset="0"/>
              </a:rPr>
              <a:t>Однако они и дают нам доступ к необходимым нам товарам и услугам</a:t>
            </a:r>
            <a:r>
              <a:rPr lang="ru-RU" sz="1950" dirty="0" smtClean="0">
                <a:solidFill>
                  <a:schemeClr val="accent1">
                    <a:lumMod val="75000"/>
                  </a:schemeClr>
                </a:solidFill>
                <a:latin typeface="Times New Roman" pitchFamily="18" charset="0"/>
                <a:cs typeface="Times New Roman" pitchFamily="18" charset="0"/>
              </a:rPr>
              <a:t>,</a:t>
            </a:r>
            <a:r>
              <a:rPr lang="ru-RU" sz="1950" dirty="0" smtClean="0">
                <a:solidFill>
                  <a:schemeClr val="accent1">
                    <a:lumMod val="75000"/>
                  </a:schemeClr>
                </a:solidFill>
                <a:latin typeface="Times New Roman" pitchFamily="18" charset="0"/>
                <a:cs typeface="Times New Roman" pitchFamily="18" charset="0"/>
              </a:rPr>
              <a:t> и поэтому деньги стоят того, чтобы к ним относились правильно.</a:t>
            </a:r>
            <a:r>
              <a:rPr lang="ru-RU" sz="1950" dirty="0" smtClean="0">
                <a:solidFill>
                  <a:schemeClr val="accent1">
                    <a:lumMod val="75000"/>
                  </a:schemeClr>
                </a:solidFill>
                <a:latin typeface="Times New Roman" pitchFamily="18" charset="0"/>
                <a:cs typeface="Times New Roman" pitchFamily="18" charset="0"/>
              </a:rPr>
              <a:t> </a:t>
            </a:r>
            <a:endParaRPr lang="ru-RU" sz="1950" dirty="0" smtClean="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83568" y="2276872"/>
            <a:ext cx="8229600" cy="1930226"/>
          </a:xfrm>
        </p:spPr>
        <p:txBody>
          <a:bodyPr>
            <a:normAutofit/>
          </a:bodyPr>
          <a:lstStyle/>
          <a:p>
            <a:pPr algn="ctr"/>
            <a:r>
              <a:rPr lang="ru-RU" sz="4800" dirty="0" smtClean="0">
                <a:solidFill>
                  <a:srgbClr val="002060"/>
                </a:solidFill>
                <a:latin typeface="Times New Roman" pitchFamily="18" charset="0"/>
                <a:cs typeface="Times New Roman" pitchFamily="18" charset="0"/>
              </a:rPr>
              <a:t>Подведение итогов </a:t>
            </a:r>
            <a:endParaRPr lang="ru-RU" sz="4800" dirty="0">
              <a:solidFill>
                <a:srgbClr val="002060"/>
              </a:solidFill>
              <a:latin typeface="Times New Roman" pitchFamily="18" charset="0"/>
              <a:cs typeface="Times New Roman" pitchFamily="18" charset="0"/>
            </a:endParaRPr>
          </a:p>
        </p:txBody>
      </p:sp>
      <p:sp>
        <p:nvSpPr>
          <p:cNvPr id="6" name="Содержимое 5"/>
          <p:cNvSpPr>
            <a:spLocks noGrp="1"/>
          </p:cNvSpPr>
          <p:nvPr>
            <p:ph idx="1"/>
          </p:nvPr>
        </p:nvSpPr>
        <p:spPr>
          <a:xfrm>
            <a:off x="457200" y="4941168"/>
            <a:ext cx="8229600" cy="1184995"/>
          </a:xfrm>
        </p:spPr>
        <p:txBody>
          <a:bodyPr>
            <a:normAutofit/>
          </a:bodyPr>
          <a:lstStyle/>
          <a:p>
            <a:pPr algn="ctr">
              <a:buNone/>
            </a:pPr>
            <a:r>
              <a:rPr lang="ru-RU" sz="3600" dirty="0" smtClean="0">
                <a:solidFill>
                  <a:srgbClr val="002060"/>
                </a:solidFill>
                <a:latin typeface="Times New Roman" pitchFamily="18" charset="0"/>
                <a:cs typeface="Times New Roman" pitchFamily="18" charset="0"/>
              </a:rPr>
              <a:t>Спасибо за участие!</a:t>
            </a:r>
            <a:endParaRPr lang="ru-RU" sz="3600" dirty="0">
              <a:solidFill>
                <a:srgbClr val="002060"/>
              </a:solidFill>
              <a:latin typeface="Times New Roman" pitchFamily="18" charset="0"/>
              <a:cs typeface="Times New Roman" pitchFamily="18" charset="0"/>
            </a:endParaRPr>
          </a:p>
        </p:txBody>
      </p:sp>
      <p:pic>
        <p:nvPicPr>
          <p:cNvPr id="9" name="Рисунок 8" descr="C:\Users\bulyasha\Desktop\Новый рисунок.bmp"/>
          <p:cNvPicPr/>
          <p:nvPr/>
        </p:nvPicPr>
        <p:blipFill>
          <a:blip r:embed="rId2" cstate="print"/>
          <a:srcRect/>
          <a:stretch>
            <a:fillRect/>
          </a:stretch>
        </p:blipFill>
        <p:spPr bwMode="auto">
          <a:xfrm>
            <a:off x="6948264" y="3933056"/>
            <a:ext cx="1152128" cy="1296144"/>
          </a:xfrm>
          <a:prstGeom prst="roundRect">
            <a:avLst>
              <a:gd name="adj" fmla="val 16667"/>
            </a:avLst>
          </a:prstGeom>
          <a:ln>
            <a:noFill/>
          </a:ln>
          <a:effectLst>
            <a:outerShdw blurRad="76200" dist="38100" dir="7800000" algn="tl" rotWithShape="0">
              <a:srgbClr val="000000">
                <a:alpha val="40000"/>
              </a:srgbClr>
            </a:outerShdw>
          </a:effectLst>
          <a:scene3d>
            <a:camera prst="isometricOffAxis2Left"/>
            <a:lightRig rig="contrasting" dir="t">
              <a:rot lat="0" lon="0" rev="4200000"/>
            </a:lightRig>
          </a:scene3d>
          <a:sp3d prstMaterial="plastic">
            <a:bevelT w="381000" h="114300" prst="relaxedInset"/>
            <a:contourClr>
              <a:srgbClr val="969696"/>
            </a:contourClr>
          </a:sp3d>
        </p:spPr>
      </p:pic>
      <p:pic>
        <p:nvPicPr>
          <p:cNvPr id="10" name="Рисунок 9" descr="C:\Users\bulyasha\AppData\Local\Microsoft\Windows\Temporary Internet Files\Content.Word\Новый рисунок (1).bmp"/>
          <p:cNvPicPr/>
          <p:nvPr/>
        </p:nvPicPr>
        <p:blipFill>
          <a:blip r:embed="rId3" cstate="print"/>
          <a:srcRect/>
          <a:stretch>
            <a:fillRect/>
          </a:stretch>
        </p:blipFill>
        <p:spPr bwMode="auto">
          <a:xfrm>
            <a:off x="971600" y="1484784"/>
            <a:ext cx="904754" cy="1224136"/>
          </a:xfrm>
          <a:prstGeom prst="roundRect">
            <a:avLst>
              <a:gd name="adj" fmla="val 16667"/>
            </a:avLst>
          </a:prstGeom>
          <a:ln>
            <a:noFill/>
          </a:ln>
          <a:effectLst>
            <a:outerShdw blurRad="76200" dist="38100" dir="7800000" algn="tl" rotWithShape="0">
              <a:srgbClr val="000000">
                <a:alpha val="40000"/>
              </a:srgbClr>
            </a:outerShdw>
          </a:effectLst>
          <a:scene3d>
            <a:camera prst="isometricOffAxis1Righ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260350"/>
            <a:ext cx="8001000" cy="6264275"/>
          </a:xfrm>
        </p:spPr>
        <p:txBody>
          <a:bodyPr>
            <a:normAutofit/>
          </a:bodyPr>
          <a:lstStyle/>
          <a:p>
            <a:pPr algn="just">
              <a:buNone/>
            </a:pPr>
            <a:r>
              <a:rPr lang="ru-RU" dirty="0"/>
              <a:t> </a:t>
            </a:r>
            <a:r>
              <a:rPr lang="ru-RU" dirty="0" smtClean="0"/>
              <a:t>     </a:t>
            </a:r>
            <a:r>
              <a:rPr lang="ru-RU" dirty="0" smtClean="0">
                <a:solidFill>
                  <a:schemeClr val="tx2">
                    <a:lumMod val="75000"/>
                  </a:schemeClr>
                </a:solidFill>
                <a:latin typeface="Times New Roman" pitchFamily="18" charset="0"/>
                <a:cs typeface="Times New Roman" pitchFamily="18" charset="0"/>
              </a:rPr>
              <a:t>Игра посвящена </a:t>
            </a:r>
            <a:r>
              <a:rPr lang="ru-RU" dirty="0">
                <a:solidFill>
                  <a:schemeClr val="tx2">
                    <a:lumMod val="75000"/>
                  </a:schemeClr>
                </a:solidFill>
                <a:latin typeface="Times New Roman" pitchFamily="18" charset="0"/>
                <a:cs typeface="Times New Roman" pitchFamily="18" charset="0"/>
              </a:rPr>
              <a:t>теме повседневного взаимодействия с деньгами: семейного и личного бюджета. </a:t>
            </a:r>
            <a:endParaRPr lang="ru-RU" dirty="0" smtClean="0">
              <a:solidFill>
                <a:schemeClr val="tx2">
                  <a:lumMod val="75000"/>
                </a:schemeClr>
              </a:solidFill>
              <a:latin typeface="Times New Roman" pitchFamily="18" charset="0"/>
              <a:cs typeface="Times New Roman" pitchFamily="18" charset="0"/>
            </a:endParaRPr>
          </a:p>
          <a:p>
            <a:pPr algn="just">
              <a:buNone/>
            </a:pPr>
            <a:r>
              <a:rPr lang="ru-RU" dirty="0" smtClean="0">
                <a:solidFill>
                  <a:schemeClr val="tx2">
                    <a:lumMod val="75000"/>
                  </a:schemeClr>
                </a:solidFill>
                <a:latin typeface="Times New Roman" pitchFamily="18" charset="0"/>
                <a:cs typeface="Times New Roman" pitchFamily="18" charset="0"/>
              </a:rPr>
              <a:t>      Целью является создание условий для формирования основ знаний о личных финансах и семейном бюджете у студентов.</a:t>
            </a:r>
          </a:p>
          <a:p>
            <a:pPr algn="just">
              <a:buNone/>
            </a:pPr>
            <a:r>
              <a:rPr lang="ru-RU" dirty="0" smtClean="0">
                <a:solidFill>
                  <a:schemeClr val="tx2">
                    <a:lumMod val="75000"/>
                  </a:schemeClr>
                </a:solidFill>
                <a:latin typeface="Times New Roman" pitchFamily="18" charset="0"/>
                <a:cs typeface="Times New Roman" pitchFamily="18" charset="0"/>
              </a:rPr>
              <a:t>      Игра </a:t>
            </a:r>
            <a:r>
              <a:rPr lang="ru-RU" dirty="0">
                <a:solidFill>
                  <a:schemeClr val="tx2">
                    <a:lumMod val="75000"/>
                  </a:schemeClr>
                </a:solidFill>
                <a:latin typeface="Times New Roman" pitchFamily="18" charset="0"/>
                <a:cs typeface="Times New Roman" pitchFamily="18" charset="0"/>
              </a:rPr>
              <a:t>проводится как внеурочное интерактивное образовательное </a:t>
            </a:r>
            <a:r>
              <a:rPr lang="ru-RU" dirty="0" smtClean="0">
                <a:solidFill>
                  <a:schemeClr val="tx2">
                    <a:lumMod val="75000"/>
                  </a:schemeClr>
                </a:solidFill>
                <a:latin typeface="Times New Roman" pitchFamily="18" charset="0"/>
                <a:cs typeface="Times New Roman" pitchFamily="18" charset="0"/>
              </a:rPr>
              <a:t>событие, являясь </a:t>
            </a:r>
            <a:r>
              <a:rPr lang="ru-RU" dirty="0">
                <a:solidFill>
                  <a:schemeClr val="tx2">
                    <a:lumMod val="75000"/>
                  </a:schemeClr>
                </a:solidFill>
                <a:latin typeface="Times New Roman" pitchFamily="18" charset="0"/>
                <a:cs typeface="Times New Roman" pitchFamily="18" charset="0"/>
              </a:rPr>
              <a:t>групповым соревновательным </a:t>
            </a:r>
            <a:r>
              <a:rPr lang="ru-RU" dirty="0" err="1">
                <a:solidFill>
                  <a:schemeClr val="tx2">
                    <a:lumMod val="75000"/>
                  </a:schemeClr>
                </a:solidFill>
                <a:latin typeface="Times New Roman" pitchFamily="18" charset="0"/>
                <a:cs typeface="Times New Roman" pitchFamily="18" charset="0"/>
              </a:rPr>
              <a:t>квестом</a:t>
            </a:r>
            <a:r>
              <a:rPr lang="ru-RU" dirty="0">
                <a:solidFill>
                  <a:schemeClr val="tx2">
                    <a:lumMod val="75000"/>
                  </a:schemeClr>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260648"/>
            <a:ext cx="7572428" cy="1025212"/>
          </a:xfrm>
        </p:spPr>
        <p:txBody>
          <a:bodyPr>
            <a:normAutofit fontScale="90000"/>
          </a:bodyPr>
          <a:lstStyle/>
          <a:p>
            <a:r>
              <a:rPr lang="ru-RU" sz="4000" dirty="0" smtClean="0">
                <a:solidFill>
                  <a:schemeClr val="tx2">
                    <a:lumMod val="75000"/>
                  </a:schemeClr>
                </a:solidFill>
                <a:latin typeface="Times New Roman" pitchFamily="18" charset="0"/>
                <a:cs typeface="Times New Roman" pitchFamily="18" charset="0"/>
              </a:rPr>
              <a:t/>
            </a:r>
            <a:br>
              <a:rPr lang="ru-RU" sz="4000" dirty="0" smtClean="0">
                <a:solidFill>
                  <a:schemeClr val="tx2">
                    <a:lumMod val="75000"/>
                  </a:schemeClr>
                </a:solidFill>
                <a:latin typeface="Times New Roman" pitchFamily="18" charset="0"/>
                <a:cs typeface="Times New Roman" pitchFamily="18" charset="0"/>
              </a:rPr>
            </a:br>
            <a:r>
              <a:rPr lang="ru-RU" sz="4000" dirty="0" smtClean="0">
                <a:solidFill>
                  <a:schemeClr val="tx2">
                    <a:lumMod val="75000"/>
                  </a:schemeClr>
                </a:solidFill>
                <a:latin typeface="Times New Roman" pitchFamily="18" charset="0"/>
                <a:cs typeface="Times New Roman" pitchFamily="18" charset="0"/>
              </a:rPr>
              <a:t>Планируемые результаты образовательного события:</a:t>
            </a:r>
            <a:br>
              <a:rPr lang="ru-RU" sz="4000" dirty="0" smtClean="0">
                <a:solidFill>
                  <a:schemeClr val="tx2">
                    <a:lumMod val="75000"/>
                  </a:schemeClr>
                </a:solidFill>
                <a:latin typeface="Times New Roman" pitchFamily="18" charset="0"/>
                <a:cs typeface="Times New Roman" pitchFamily="18" charset="0"/>
              </a:rPr>
            </a:br>
            <a:endParaRPr lang="ru-RU" dirty="0">
              <a:solidFill>
                <a:schemeClr val="tx2">
                  <a:lumMod val="75000"/>
                </a:schemeClr>
              </a:solidFill>
              <a:latin typeface="Times New Roman" pitchFamily="18" charset="0"/>
              <a:cs typeface="Times New Roman" pitchFamily="18" charset="0"/>
            </a:endParaRPr>
          </a:p>
        </p:txBody>
      </p:sp>
      <p:sp>
        <p:nvSpPr>
          <p:cNvPr id="4" name="Содержимое 3"/>
          <p:cNvSpPr>
            <a:spLocks noGrp="1"/>
          </p:cNvSpPr>
          <p:nvPr>
            <p:ph idx="1"/>
          </p:nvPr>
        </p:nvSpPr>
        <p:spPr>
          <a:xfrm>
            <a:off x="357158" y="1268760"/>
            <a:ext cx="8358246" cy="5400600"/>
          </a:xfrm>
        </p:spPr>
        <p:txBody>
          <a:bodyPr>
            <a:normAutofit lnSpcReduction="10000"/>
          </a:bodyPr>
          <a:lstStyle/>
          <a:p>
            <a:pPr algn="just">
              <a:buNone/>
            </a:pPr>
            <a:r>
              <a:rPr lang="ru-RU" sz="2600" b="1" i="1" dirty="0" smtClean="0">
                <a:solidFill>
                  <a:schemeClr val="tx2">
                    <a:lumMod val="75000"/>
                  </a:schemeClr>
                </a:solidFill>
                <a:latin typeface="Times New Roman" pitchFamily="18" charset="0"/>
                <a:cs typeface="Times New Roman" pitchFamily="18" charset="0"/>
              </a:rPr>
              <a:t>      </a:t>
            </a:r>
            <a:r>
              <a:rPr lang="ru-RU" sz="2600" b="1" i="1" u="sng" dirty="0" smtClean="0">
                <a:solidFill>
                  <a:schemeClr val="tx2">
                    <a:lumMod val="75000"/>
                  </a:schemeClr>
                </a:solidFill>
                <a:latin typeface="Times New Roman" pitchFamily="18" charset="0"/>
                <a:cs typeface="Times New Roman" pitchFamily="18" charset="0"/>
              </a:rPr>
              <a:t>Личностные</a:t>
            </a:r>
            <a:r>
              <a:rPr lang="ru-RU" sz="2600" b="1" u="sng" dirty="0">
                <a:solidFill>
                  <a:schemeClr val="tx2">
                    <a:lumMod val="75000"/>
                  </a:schemeClr>
                </a:solidFill>
                <a:latin typeface="Times New Roman" pitchFamily="18" charset="0"/>
                <a:cs typeface="Times New Roman" pitchFamily="18" charset="0"/>
              </a:rPr>
              <a:t>:</a:t>
            </a:r>
            <a:r>
              <a:rPr lang="ru-RU" sz="2600" dirty="0">
                <a:solidFill>
                  <a:schemeClr val="tx2">
                    <a:lumMod val="75000"/>
                  </a:schemeClr>
                </a:solidFill>
                <a:latin typeface="Times New Roman" pitchFamily="18" charset="0"/>
                <a:cs typeface="Times New Roman" pitchFamily="18" charset="0"/>
              </a:rPr>
              <a:t> </a:t>
            </a:r>
            <a:r>
              <a:rPr lang="ru-RU" sz="2600" dirty="0" smtClean="0">
                <a:solidFill>
                  <a:schemeClr val="tx2">
                    <a:lumMod val="75000"/>
                  </a:schemeClr>
                </a:solidFill>
                <a:latin typeface="Times New Roman" pitchFamily="18" charset="0"/>
                <a:cs typeface="Times New Roman" pitchFamily="18" charset="0"/>
              </a:rPr>
              <a:t>формирование понимания необходимости рационального планирования семейного бюджета и расходования с учетом личных нужд и трат.</a:t>
            </a:r>
          </a:p>
          <a:p>
            <a:pPr algn="just">
              <a:buNone/>
            </a:pPr>
            <a:r>
              <a:rPr lang="ru-RU" sz="2600" dirty="0" smtClean="0">
                <a:solidFill>
                  <a:schemeClr val="tx2">
                    <a:lumMod val="75000"/>
                  </a:schemeClr>
                </a:solidFill>
                <a:latin typeface="Times New Roman" pitchFamily="18" charset="0"/>
                <a:cs typeface="Times New Roman" pitchFamily="18" charset="0"/>
              </a:rPr>
              <a:t>.</a:t>
            </a:r>
            <a:r>
              <a:rPr lang="ru-RU" sz="2600" i="1" dirty="0" smtClean="0">
                <a:solidFill>
                  <a:schemeClr val="tx2">
                    <a:lumMod val="75000"/>
                  </a:schemeClr>
                </a:solidFill>
                <a:latin typeface="Times New Roman" pitchFamily="18" charset="0"/>
                <a:cs typeface="Times New Roman" pitchFamily="18" charset="0"/>
              </a:rPr>
              <a:t>  </a:t>
            </a:r>
            <a:r>
              <a:rPr lang="ru-RU" sz="2600" b="1" i="1" u="sng" dirty="0" err="1" smtClean="0">
                <a:solidFill>
                  <a:schemeClr val="tx2">
                    <a:lumMod val="75000"/>
                  </a:schemeClr>
                </a:solidFill>
                <a:latin typeface="Times New Roman" pitchFamily="18" charset="0"/>
                <a:cs typeface="Times New Roman" pitchFamily="18" charset="0"/>
              </a:rPr>
              <a:t>Метапредметные</a:t>
            </a:r>
            <a:r>
              <a:rPr lang="ru-RU" sz="2600" b="1" u="sng" dirty="0">
                <a:solidFill>
                  <a:schemeClr val="tx2">
                    <a:lumMod val="75000"/>
                  </a:schemeClr>
                </a:solidFill>
                <a:latin typeface="Times New Roman" pitchFamily="18" charset="0"/>
                <a:cs typeface="Times New Roman" pitchFamily="18" charset="0"/>
              </a:rPr>
              <a:t>:</a:t>
            </a:r>
            <a:r>
              <a:rPr lang="ru-RU" sz="2600" dirty="0">
                <a:solidFill>
                  <a:schemeClr val="tx2">
                    <a:lumMod val="75000"/>
                  </a:schemeClr>
                </a:solidFill>
                <a:latin typeface="Times New Roman" pitchFamily="18" charset="0"/>
                <a:cs typeface="Times New Roman" pitchFamily="18" charset="0"/>
              </a:rPr>
              <a:t> развитие способности использовать математические вычисления для поиска наиболее эффективных способов формирования семейного бюджета, развитие смыслового чтения текстов финансового содержания, развитие способности критически осмысливать информацию, в том числе рекламную. </a:t>
            </a:r>
            <a:endParaRPr lang="ru-RU" sz="2600" dirty="0" smtClean="0">
              <a:solidFill>
                <a:schemeClr val="tx2">
                  <a:lumMod val="75000"/>
                </a:schemeClr>
              </a:solidFill>
              <a:latin typeface="Times New Roman" pitchFamily="18" charset="0"/>
              <a:cs typeface="Times New Roman" pitchFamily="18" charset="0"/>
            </a:endParaRPr>
          </a:p>
          <a:p>
            <a:pPr algn="just">
              <a:buNone/>
            </a:pPr>
            <a:r>
              <a:rPr lang="ru-RU" sz="2600" dirty="0" smtClean="0">
                <a:solidFill>
                  <a:schemeClr val="tx2">
                    <a:lumMod val="75000"/>
                  </a:schemeClr>
                </a:solidFill>
                <a:latin typeface="Times New Roman" pitchFamily="18" charset="0"/>
                <a:cs typeface="Times New Roman" pitchFamily="18" charset="0"/>
              </a:rPr>
              <a:t>       </a:t>
            </a:r>
            <a:r>
              <a:rPr lang="ru-RU" sz="2600" b="1" i="1" u="sng" dirty="0" smtClean="0">
                <a:solidFill>
                  <a:schemeClr val="tx2">
                    <a:lumMod val="75000"/>
                  </a:schemeClr>
                </a:solidFill>
                <a:latin typeface="Times New Roman" pitchFamily="18" charset="0"/>
                <a:cs typeface="Times New Roman" pitchFamily="18" charset="0"/>
              </a:rPr>
              <a:t>Предметные</a:t>
            </a:r>
            <a:r>
              <a:rPr lang="ru-RU" sz="2600" b="1" dirty="0">
                <a:solidFill>
                  <a:schemeClr val="tx2">
                    <a:lumMod val="75000"/>
                  </a:schemeClr>
                </a:solidFill>
                <a:latin typeface="Times New Roman" pitchFamily="18" charset="0"/>
                <a:cs typeface="Times New Roman" pitchFamily="18" charset="0"/>
              </a:rPr>
              <a:t>:</a:t>
            </a:r>
            <a:r>
              <a:rPr lang="ru-RU" sz="2600" dirty="0">
                <a:solidFill>
                  <a:schemeClr val="tx2">
                    <a:lumMod val="75000"/>
                  </a:schemeClr>
                </a:solidFill>
                <a:latin typeface="Times New Roman" pitchFamily="18" charset="0"/>
                <a:cs typeface="Times New Roman" pitchFamily="18" charset="0"/>
              </a:rPr>
              <a:t> формирование знаний о семейном бюджете,  его расходной и доходной частях, </a:t>
            </a:r>
            <a:r>
              <a:rPr lang="ru-RU" sz="2600" dirty="0" err="1" smtClean="0">
                <a:solidFill>
                  <a:schemeClr val="tx2">
                    <a:lumMod val="75000"/>
                  </a:schemeClr>
                </a:solidFill>
                <a:latin typeface="Times New Roman" pitchFamily="18" charset="0"/>
                <a:cs typeface="Times New Roman" pitchFamily="18" charset="0"/>
              </a:rPr>
              <a:t>профиците</a:t>
            </a:r>
            <a:r>
              <a:rPr lang="ru-RU" sz="2600" dirty="0" smtClean="0">
                <a:solidFill>
                  <a:schemeClr val="tx2">
                    <a:lumMod val="75000"/>
                  </a:schemeClr>
                </a:solidFill>
                <a:latin typeface="Times New Roman" pitchFamily="18" charset="0"/>
                <a:cs typeface="Times New Roman" pitchFamily="18" charset="0"/>
              </a:rPr>
              <a:t> </a:t>
            </a:r>
            <a:r>
              <a:rPr lang="ru-RU" sz="2600" dirty="0">
                <a:solidFill>
                  <a:schemeClr val="tx2">
                    <a:lumMod val="75000"/>
                  </a:schemeClr>
                </a:solidFill>
                <a:latin typeface="Times New Roman" pitchFamily="18" charset="0"/>
                <a:cs typeface="Times New Roman" pitchFamily="18" charset="0"/>
              </a:rPr>
              <a:t>и дефиците семейного </a:t>
            </a:r>
            <a:r>
              <a:rPr lang="ru-RU" sz="2600" dirty="0" smtClean="0">
                <a:solidFill>
                  <a:schemeClr val="tx2">
                    <a:lumMod val="75000"/>
                  </a:schemeClr>
                </a:solidFill>
                <a:latin typeface="Times New Roman" pitchFamily="18" charset="0"/>
                <a:cs typeface="Times New Roman" pitchFamily="18" charset="0"/>
              </a:rPr>
              <a:t>бюджета</a:t>
            </a:r>
            <a:endParaRPr lang="ru-RU" sz="2600" dirty="0">
              <a:solidFill>
                <a:schemeClr val="tx2">
                  <a:lumMod val="75000"/>
                </a:schemeClr>
              </a:solidFill>
              <a:latin typeface="Times New Roman" pitchFamily="18" charset="0"/>
              <a:cs typeface="Times New Roman" pitchFamily="18" charset="0"/>
            </a:endParaRPr>
          </a:p>
          <a:p>
            <a:pPr>
              <a:buNone/>
            </a:pPr>
            <a:endParaRPr lang="ru-RU" dirty="0"/>
          </a:p>
        </p:txBody>
      </p:sp>
      <p:pic>
        <p:nvPicPr>
          <p:cNvPr id="5" name="Рисунок 4" descr="C:\Users\bulyasha\Desktop\Новый рисунок.bmp"/>
          <p:cNvPicPr/>
          <p:nvPr/>
        </p:nvPicPr>
        <p:blipFill>
          <a:blip r:embed="rId2" cstate="print"/>
          <a:srcRect/>
          <a:stretch>
            <a:fillRect/>
          </a:stretch>
        </p:blipFill>
        <p:spPr bwMode="auto">
          <a:xfrm>
            <a:off x="8072462" y="500042"/>
            <a:ext cx="828000" cy="796813"/>
          </a:xfrm>
          <a:prstGeom prst="roundRect">
            <a:avLst>
              <a:gd name="adj" fmla="val 16667"/>
            </a:avLst>
          </a:prstGeom>
          <a:ln>
            <a:noFill/>
          </a:ln>
          <a:effectLst>
            <a:outerShdw blurRad="76200" dist="38100" dir="7800000" algn="tl" rotWithShape="0">
              <a:srgbClr val="000000">
                <a:alpha val="40000"/>
              </a:srgbClr>
            </a:outerShdw>
          </a:effectLst>
          <a:scene3d>
            <a:camera prst="isometricOffAxis2Lef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539552" y="620688"/>
            <a:ext cx="8229600" cy="5913013"/>
          </a:xfrm>
        </p:spPr>
        <p:txBody>
          <a:bodyPr>
            <a:normAutofit fontScale="92500" lnSpcReduction="20000"/>
          </a:bodyPr>
          <a:lstStyle/>
          <a:p>
            <a:pPr>
              <a:buNone/>
            </a:pPr>
            <a:r>
              <a:rPr lang="ru-RU" b="1" dirty="0" smtClean="0">
                <a:solidFill>
                  <a:srgbClr val="002060"/>
                </a:solidFill>
                <a:latin typeface="Times New Roman" pitchFamily="18" charset="0"/>
                <a:cs typeface="Times New Roman" pitchFamily="18" charset="0"/>
              </a:rPr>
              <a:t>   Для проведения игры необходимо:</a:t>
            </a:r>
          </a:p>
          <a:p>
            <a:pPr lvl="0"/>
            <a:r>
              <a:rPr lang="ru-RU" dirty="0" smtClean="0">
                <a:solidFill>
                  <a:schemeClr val="accent1">
                    <a:lumMod val="75000"/>
                  </a:schemeClr>
                </a:solidFill>
                <a:latin typeface="Times New Roman" pitchFamily="18" charset="0"/>
                <a:cs typeface="Times New Roman" pitchFamily="18" charset="0"/>
              </a:rPr>
              <a:t>создать 6 команд по 5-6 человек;</a:t>
            </a:r>
          </a:p>
          <a:p>
            <a:pPr lvl="0"/>
            <a:r>
              <a:rPr lang="ru-RU" dirty="0" smtClean="0">
                <a:solidFill>
                  <a:schemeClr val="accent1">
                    <a:lumMod val="75000"/>
                  </a:schemeClr>
                </a:solidFill>
                <a:latin typeface="Times New Roman" pitchFamily="18" charset="0"/>
                <a:cs typeface="Times New Roman" pitchFamily="18" charset="0"/>
              </a:rPr>
              <a:t>подготовить аудиторию;</a:t>
            </a:r>
          </a:p>
          <a:p>
            <a:pPr lvl="0"/>
            <a:r>
              <a:rPr lang="ru-RU" dirty="0" smtClean="0">
                <a:solidFill>
                  <a:schemeClr val="accent1">
                    <a:lumMod val="75000"/>
                  </a:schemeClr>
                </a:solidFill>
                <a:latin typeface="Times New Roman" pitchFamily="18" charset="0"/>
                <a:cs typeface="Times New Roman" pitchFamily="18" charset="0"/>
              </a:rPr>
              <a:t>разработать задания;</a:t>
            </a:r>
          </a:p>
          <a:p>
            <a:pPr lvl="0"/>
            <a:r>
              <a:rPr lang="ru-RU" dirty="0" smtClean="0">
                <a:solidFill>
                  <a:schemeClr val="accent1">
                    <a:lumMod val="75000"/>
                  </a:schemeClr>
                </a:solidFill>
                <a:latin typeface="Times New Roman" pitchFamily="18" charset="0"/>
                <a:cs typeface="Times New Roman" pitchFamily="18" charset="0"/>
              </a:rPr>
              <a:t>подготовить фишки и листы с заданиями;</a:t>
            </a:r>
          </a:p>
          <a:p>
            <a:pPr lvl="0"/>
            <a:r>
              <a:rPr lang="ru-RU" dirty="0" smtClean="0">
                <a:solidFill>
                  <a:schemeClr val="accent1">
                    <a:lumMod val="75000"/>
                  </a:schemeClr>
                </a:solidFill>
                <a:latin typeface="Times New Roman" pitchFamily="18" charset="0"/>
                <a:cs typeface="Times New Roman" pitchFamily="18" charset="0"/>
              </a:rPr>
              <a:t>подготовить наградной материал по итогам игры;</a:t>
            </a:r>
          </a:p>
          <a:p>
            <a:pPr lvl="0"/>
            <a:r>
              <a:rPr lang="ru-RU" dirty="0" smtClean="0">
                <a:solidFill>
                  <a:schemeClr val="accent1">
                    <a:lumMod val="75000"/>
                  </a:schemeClr>
                </a:solidFill>
                <a:latin typeface="Times New Roman" pitchFamily="18" charset="0"/>
                <a:cs typeface="Times New Roman" pitchFamily="18" charset="0"/>
              </a:rPr>
              <a:t>назначить 1 ведущего из состава студентов. У ведущего будет комплект заданий, критерии и фишки, которые заработают команды; </a:t>
            </a:r>
          </a:p>
          <a:p>
            <a:pPr lvl="0"/>
            <a:r>
              <a:rPr lang="ru-RU" dirty="0" smtClean="0">
                <a:solidFill>
                  <a:schemeClr val="accent1">
                    <a:lumMod val="75000"/>
                  </a:schemeClr>
                </a:solidFill>
                <a:latin typeface="Times New Roman" pitchFamily="18" charset="0"/>
                <a:cs typeface="Times New Roman" pitchFamily="18" charset="0"/>
              </a:rPr>
              <a:t>назначить 4 консультантов из состава студентов. подводят итоги, награждают победителей и призеров.</a:t>
            </a:r>
          </a:p>
          <a:p>
            <a:endParaRPr lang="ru-RU" dirty="0"/>
          </a:p>
        </p:txBody>
      </p:sp>
      <p:pic>
        <p:nvPicPr>
          <p:cNvPr id="3" name="Рисунок 2" descr="C:\Users\bulyasha\AppData\Local\Microsoft\Windows\Temporary Internet Files\Content.Word\Новый рисунок (1).bmp"/>
          <p:cNvPicPr/>
          <p:nvPr/>
        </p:nvPicPr>
        <p:blipFill>
          <a:blip r:embed="rId2" cstate="print"/>
          <a:srcRect/>
          <a:stretch>
            <a:fillRect/>
          </a:stretch>
        </p:blipFill>
        <p:spPr bwMode="auto">
          <a:xfrm>
            <a:off x="8028384" y="1124744"/>
            <a:ext cx="904754" cy="1224136"/>
          </a:xfrm>
          <a:prstGeom prst="roundRect">
            <a:avLst>
              <a:gd name="adj" fmla="val 16667"/>
            </a:avLst>
          </a:prstGeom>
          <a:ln>
            <a:noFill/>
          </a:ln>
          <a:effectLst>
            <a:outerShdw blurRad="76200" dist="38100" dir="7800000" algn="tl" rotWithShape="0">
              <a:srgbClr val="000000">
                <a:alpha val="40000"/>
              </a:srgbClr>
            </a:outerShdw>
          </a:effectLst>
          <a:scene3d>
            <a:camera prst="isometricOffAxis1Righ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C:\Users\bulyasha\Desktop\Новый рисунок.bmp"/>
          <p:cNvPicPr/>
          <p:nvPr/>
        </p:nvPicPr>
        <p:blipFill>
          <a:blip r:embed="rId2" cstate="print"/>
          <a:srcRect/>
          <a:stretch>
            <a:fillRect/>
          </a:stretch>
        </p:blipFill>
        <p:spPr bwMode="auto">
          <a:xfrm>
            <a:off x="5796136" y="2132856"/>
            <a:ext cx="2520000" cy="252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Рисунок 2" descr="C:\Users\bulyasha\AppData\Local\Microsoft\Windows\Temporary Internet Files\Content.Word\Новый рисунок (1).bmp"/>
          <p:cNvPicPr/>
          <p:nvPr/>
        </p:nvPicPr>
        <p:blipFill>
          <a:blip r:embed="rId3" cstate="print"/>
          <a:srcRect/>
          <a:stretch>
            <a:fillRect/>
          </a:stretch>
        </p:blipFill>
        <p:spPr bwMode="auto">
          <a:xfrm>
            <a:off x="1043608" y="2060848"/>
            <a:ext cx="2160000" cy="324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Box 3"/>
          <p:cNvSpPr txBox="1"/>
          <p:nvPr/>
        </p:nvSpPr>
        <p:spPr>
          <a:xfrm>
            <a:off x="251520" y="260648"/>
            <a:ext cx="8392446" cy="892552"/>
          </a:xfrm>
          <a:prstGeom prst="rect">
            <a:avLst/>
          </a:prstGeom>
          <a:noFill/>
        </p:spPr>
        <p:txBody>
          <a:bodyPr wrap="square" rtlCol="0">
            <a:spAutoFit/>
          </a:bodyPr>
          <a:lstStyle/>
          <a:p>
            <a:pPr algn="ctr"/>
            <a:r>
              <a:rPr lang="ru-RU" sz="3200" b="1" dirty="0" smtClean="0">
                <a:solidFill>
                  <a:schemeClr val="tx2">
                    <a:lumMod val="75000"/>
                  </a:schemeClr>
                </a:solidFill>
                <a:latin typeface="Times New Roman" pitchFamily="18" charset="0"/>
                <a:cs typeface="Times New Roman" pitchFamily="18" charset="0"/>
              </a:rPr>
              <a:t>ИГРОВЫЕ ФИШКИ</a:t>
            </a:r>
          </a:p>
          <a:p>
            <a:pPr algn="ctr"/>
            <a:r>
              <a:rPr lang="ru-RU" sz="2000" b="1" dirty="0" smtClean="0">
                <a:solidFill>
                  <a:schemeClr val="tx2">
                    <a:lumMod val="75000"/>
                  </a:schemeClr>
                </a:solidFill>
                <a:latin typeface="Times New Roman" pitchFamily="18" charset="0"/>
                <a:cs typeface="Times New Roman" pitchFamily="18" charset="0"/>
              </a:rPr>
              <a:t>(образ фишек взят из мультфильма «Дорогая копейка», СССР, 1961 г.)</a:t>
            </a:r>
            <a:endParaRPr lang="ru-RU" sz="2000" b="1" dirty="0">
              <a:solidFill>
                <a:schemeClr val="tx2">
                  <a:lumMod val="75000"/>
                </a:schemeClr>
              </a:solidFill>
              <a:latin typeface="Times New Roman" pitchFamily="18" charset="0"/>
              <a:cs typeface="Times New Roman" pitchFamily="18" charset="0"/>
            </a:endParaRPr>
          </a:p>
        </p:txBody>
      </p:sp>
      <p:sp>
        <p:nvSpPr>
          <p:cNvPr id="5" name="TextBox 4"/>
          <p:cNvSpPr txBox="1"/>
          <p:nvPr/>
        </p:nvSpPr>
        <p:spPr>
          <a:xfrm>
            <a:off x="395536" y="5877272"/>
            <a:ext cx="1680268" cy="369332"/>
          </a:xfrm>
          <a:prstGeom prst="rect">
            <a:avLst/>
          </a:prstGeom>
          <a:noFill/>
        </p:spPr>
        <p:txBody>
          <a:bodyPr wrap="none" rtlCol="0">
            <a:spAutoFit/>
          </a:bodyPr>
          <a:lstStyle/>
          <a:p>
            <a:r>
              <a:rPr lang="ru-RU" b="1" i="1" dirty="0" smtClean="0">
                <a:solidFill>
                  <a:schemeClr val="tx2">
                    <a:lumMod val="75000"/>
                  </a:schemeClr>
                </a:solidFill>
                <a:latin typeface="Georgia" pitchFamily="18" charset="0"/>
              </a:rPr>
              <a:t>«БЮДЖЕТ»</a:t>
            </a:r>
            <a:endParaRPr lang="ru-RU" b="1" i="1" dirty="0">
              <a:solidFill>
                <a:schemeClr val="tx2">
                  <a:lumMod val="75000"/>
                </a:schemeClr>
              </a:solidFill>
              <a:latin typeface="Georgia" pitchFamily="18" charset="0"/>
            </a:endParaRPr>
          </a:p>
        </p:txBody>
      </p:sp>
      <p:sp>
        <p:nvSpPr>
          <p:cNvPr id="6" name="TextBox 5"/>
          <p:cNvSpPr txBox="1"/>
          <p:nvPr/>
        </p:nvSpPr>
        <p:spPr>
          <a:xfrm>
            <a:off x="5580112" y="4941168"/>
            <a:ext cx="2093843" cy="369332"/>
          </a:xfrm>
          <a:prstGeom prst="rect">
            <a:avLst/>
          </a:prstGeom>
          <a:noFill/>
        </p:spPr>
        <p:txBody>
          <a:bodyPr wrap="none" rtlCol="0">
            <a:spAutoFit/>
          </a:bodyPr>
          <a:lstStyle/>
          <a:p>
            <a:r>
              <a:rPr lang="ru-RU" i="1" dirty="0" smtClean="0">
                <a:solidFill>
                  <a:schemeClr val="tx2">
                    <a:lumMod val="75000"/>
                  </a:schemeClr>
                </a:solidFill>
                <a:latin typeface="Georgia" pitchFamily="18" charset="0"/>
              </a:rPr>
              <a:t> </a:t>
            </a:r>
            <a:r>
              <a:rPr lang="ru-RU" b="1" i="1" dirty="0" smtClean="0">
                <a:solidFill>
                  <a:schemeClr val="tx2">
                    <a:lumMod val="75000"/>
                  </a:schemeClr>
                </a:solidFill>
                <a:latin typeface="Georgia" pitchFamily="18" charset="0"/>
              </a:rPr>
              <a:t>«БЮДЖЕТКА»</a:t>
            </a:r>
            <a:endParaRPr lang="ru-RU" b="1" i="1" dirty="0">
              <a:solidFill>
                <a:schemeClr val="tx2">
                  <a:lumMod val="75000"/>
                </a:schemeClr>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2857520" cy="149587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3100" dirty="0" smtClean="0">
                <a:solidFill>
                  <a:schemeClr val="accent1">
                    <a:lumMod val="75000"/>
                  </a:schemeClr>
                </a:solidFill>
                <a:latin typeface="Monotype Corsiva" pitchFamily="66" charset="0"/>
              </a:rPr>
              <a:t>Кейс </a:t>
            </a:r>
            <a:r>
              <a:rPr lang="ru-RU" sz="3100" dirty="0" smtClean="0">
                <a:solidFill>
                  <a:schemeClr val="accent1">
                    <a:lumMod val="75000"/>
                  </a:schemeClr>
                </a:solidFill>
                <a:latin typeface="Monotype Corsiva" pitchFamily="66" charset="0"/>
              </a:rPr>
              <a:t>1. </a:t>
            </a:r>
            <a:r>
              <a:rPr lang="ru-RU" sz="3100" dirty="0" smtClean="0">
                <a:solidFill>
                  <a:schemeClr val="accent1">
                    <a:lumMod val="75000"/>
                  </a:schemeClr>
                </a:solidFill>
                <a:latin typeface="Monotype Corsiva" pitchFamily="66" charset="0"/>
              </a:rPr>
              <a:t/>
            </a:r>
            <a:br>
              <a:rPr lang="ru-RU" sz="3100" dirty="0" smtClean="0">
                <a:solidFill>
                  <a:schemeClr val="accent1">
                    <a:lumMod val="75000"/>
                  </a:schemeClr>
                </a:solidFill>
                <a:latin typeface="Monotype Corsiva" pitchFamily="66" charset="0"/>
              </a:rPr>
            </a:br>
            <a:r>
              <a:rPr lang="ru-RU" sz="3100" dirty="0" smtClean="0">
                <a:solidFill>
                  <a:schemeClr val="accent1">
                    <a:lumMod val="75000"/>
                  </a:schemeClr>
                </a:solidFill>
                <a:latin typeface="Monotype Corsiva" pitchFamily="66" charset="0"/>
              </a:rPr>
              <a:t>«</a:t>
            </a:r>
            <a:r>
              <a:rPr lang="ru-RU" sz="3100" dirty="0" smtClean="0">
                <a:solidFill>
                  <a:schemeClr val="accent1">
                    <a:lumMod val="75000"/>
                  </a:schemeClr>
                </a:solidFill>
                <a:latin typeface="Monotype Corsiva" pitchFamily="66" charset="0"/>
              </a:rPr>
              <a:t>По доходу и расход</a:t>
            </a:r>
            <a:r>
              <a:rPr lang="ru-RU" sz="3100" dirty="0" smtClean="0">
                <a:solidFill>
                  <a:schemeClr val="accent1">
                    <a:lumMod val="75000"/>
                  </a:schemeClr>
                </a:solidFill>
                <a:latin typeface="Monotype Corsiva" pitchFamily="66" charset="0"/>
              </a:rPr>
              <a:t>»</a:t>
            </a:r>
            <a:endParaRPr lang="ru-RU" sz="2200" dirty="0">
              <a:latin typeface="Times New Roman" pitchFamily="18" charset="0"/>
              <a:cs typeface="Times New Roman" pitchFamily="18" charset="0"/>
            </a:endParaRPr>
          </a:p>
        </p:txBody>
      </p:sp>
      <p:sp>
        <p:nvSpPr>
          <p:cNvPr id="5" name="Текст 4"/>
          <p:cNvSpPr>
            <a:spLocks noGrp="1"/>
          </p:cNvSpPr>
          <p:nvPr>
            <p:ph type="body" idx="2"/>
          </p:nvPr>
        </p:nvSpPr>
        <p:spPr>
          <a:xfrm>
            <a:off x="251520" y="1844824"/>
            <a:ext cx="2820282" cy="4691063"/>
          </a:xfrm>
        </p:spPr>
        <p:txBody>
          <a:bodyPr>
            <a:normAutofit/>
          </a:bodyPr>
          <a:lstStyle/>
          <a:p>
            <a:r>
              <a:rPr lang="ru-RU" sz="2800" dirty="0" smtClean="0">
                <a:solidFill>
                  <a:schemeClr val="accent1">
                    <a:lumMod val="75000"/>
                  </a:schemeClr>
                </a:solidFill>
                <a:latin typeface="Times New Roman" pitchFamily="18" charset="0"/>
                <a:cs typeface="Times New Roman" pitchFamily="18" charset="0"/>
              </a:rPr>
              <a:t>Цель: участники должны решить задачу, направленную на выбор максимально выгодной покупки в магазине.</a:t>
            </a:r>
            <a:endParaRPr lang="ru-RU" dirty="0">
              <a:solidFill>
                <a:schemeClr val="accent1">
                  <a:lumMod val="75000"/>
                </a:schemeClr>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3071802" y="620688"/>
            <a:ext cx="5892686" cy="6048672"/>
          </a:xfrm>
        </p:spPr>
        <p:txBody>
          <a:bodyPr>
            <a:normAutofit fontScale="55000" lnSpcReduction="20000"/>
          </a:bodyPr>
          <a:lstStyle/>
          <a:p>
            <a:pPr marL="0">
              <a:buNone/>
            </a:pPr>
            <a:r>
              <a:rPr lang="ru-RU" sz="4000" dirty="0" smtClean="0">
                <a:solidFill>
                  <a:schemeClr val="accent1">
                    <a:lumMod val="75000"/>
                  </a:schemeClr>
                </a:solidFill>
                <a:latin typeface="Times New Roman" pitchFamily="18" charset="0"/>
                <a:cs typeface="Times New Roman" pitchFamily="18" charset="0"/>
              </a:rPr>
              <a:t>Роман решил порадовать любимую бабушку и испечь ей торт ко дню рождения. Для этого ему не хватало нескольких продуктов:  200 граммов сахара, 180 граммов масла, 3 яйца, 1 стакана молока.   У Романа были собственные средства в размере 300 рублей, которые он сэкономил от карманных денег. В шаговой доступности от дома находятся несколько магазинов. Из мобильных приложений Роман узнал, что в магазине «Пятерочка»  проводится «Акция!». Взяв у родителей деньги на проезд, он отправился в магазин.</a:t>
            </a:r>
          </a:p>
          <a:p>
            <a:pPr marL="0">
              <a:buNone/>
            </a:pPr>
            <a:r>
              <a:rPr lang="ru-RU" sz="4000" dirty="0" smtClean="0">
                <a:solidFill>
                  <a:schemeClr val="accent1">
                    <a:lumMod val="75000"/>
                  </a:schemeClr>
                </a:solidFill>
                <a:latin typeface="Times New Roman" pitchFamily="18" charset="0"/>
                <a:cs typeface="Times New Roman" pitchFamily="18" charset="0"/>
              </a:rPr>
              <a:t>   а) Покупка в каком магазине окажется наиболее выгодна для семейного бюджета?</a:t>
            </a:r>
          </a:p>
          <a:p>
            <a:pPr marL="0">
              <a:buNone/>
            </a:pPr>
            <a:r>
              <a:rPr lang="ru-RU" sz="4000" dirty="0" smtClean="0">
                <a:solidFill>
                  <a:schemeClr val="accent1">
                    <a:lumMod val="75000"/>
                  </a:schemeClr>
                </a:solidFill>
                <a:latin typeface="Times New Roman" pitchFamily="18" charset="0"/>
                <a:cs typeface="Times New Roman" pitchFamily="18" charset="0"/>
              </a:rPr>
              <a:t>   б) В какой магазин должен отправиться  Роман, если учесть, что от всей массы продуктов, ему нужно было использовать лишь часть, а остальное осталось бы на дальнейшее потребление в семье? </a:t>
            </a:r>
            <a:endParaRPr lang="ru-RU" sz="4000" dirty="0" smtClean="0">
              <a:solidFill>
                <a:schemeClr val="accent1">
                  <a:lumMod val="75000"/>
                </a:schemeClr>
              </a:solidFill>
              <a:latin typeface="Times New Roman" pitchFamily="18" charset="0"/>
              <a:cs typeface="Times New Roman" pitchFamily="18" charset="0"/>
            </a:endParaRPr>
          </a:p>
          <a:p>
            <a:pPr marL="0" indent="-88900">
              <a:buNone/>
            </a:pPr>
            <a:endParaRPr lang="ru-RU"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2629526" cy="149587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3100" dirty="0" smtClean="0">
                <a:latin typeface="Monotype Corsiva" pitchFamily="66" charset="0"/>
              </a:rPr>
              <a:t> </a:t>
            </a:r>
            <a:r>
              <a:rPr lang="ru-RU" sz="2800" dirty="0" smtClean="0">
                <a:solidFill>
                  <a:schemeClr val="accent1">
                    <a:lumMod val="75000"/>
                  </a:schemeClr>
                </a:solidFill>
                <a:latin typeface="Monotype Corsiva" pitchFamily="66" charset="0"/>
              </a:rPr>
              <a:t>Кейс 2. «Скупой платит дважды»</a:t>
            </a:r>
            <a:r>
              <a:rPr lang="ru-RU" sz="2800" dirty="0" smtClean="0"/>
              <a:t/>
            </a:r>
            <a:br>
              <a:rPr lang="ru-RU" sz="2800" dirty="0" smtClean="0"/>
            </a:br>
            <a:endParaRPr lang="ru-RU" sz="2200" dirty="0">
              <a:latin typeface="Times New Roman" pitchFamily="18" charset="0"/>
              <a:cs typeface="Times New Roman" pitchFamily="18" charset="0"/>
            </a:endParaRPr>
          </a:p>
        </p:txBody>
      </p:sp>
      <p:sp>
        <p:nvSpPr>
          <p:cNvPr id="5" name="Текст 4"/>
          <p:cNvSpPr>
            <a:spLocks noGrp="1"/>
          </p:cNvSpPr>
          <p:nvPr>
            <p:ph type="body" idx="2"/>
          </p:nvPr>
        </p:nvSpPr>
        <p:spPr>
          <a:xfrm>
            <a:off x="251520" y="1844824"/>
            <a:ext cx="2448272" cy="4691063"/>
          </a:xfrm>
        </p:spPr>
        <p:txBody>
          <a:bodyPr>
            <a:normAutofit fontScale="85000" lnSpcReduction="20000"/>
          </a:bodyPr>
          <a:lstStyle/>
          <a:p>
            <a:r>
              <a:rPr lang="ru-RU" sz="2800" dirty="0" smtClean="0">
                <a:solidFill>
                  <a:schemeClr val="accent1">
                    <a:lumMod val="75000"/>
                  </a:schemeClr>
                </a:solidFill>
              </a:rPr>
              <a:t>Цель:  участники должны решить задачу, направленную на грамотный выбор товаров и услуг, представленных в рекламе (проспектах и объявлениях об акциях, скидках и т.д.).</a:t>
            </a:r>
            <a:endParaRPr lang="ru-RU" dirty="0">
              <a:solidFill>
                <a:schemeClr val="accent1">
                  <a:lumMod val="75000"/>
                </a:schemeClr>
              </a:solidFill>
              <a:latin typeface="Georgia" pitchFamily="18" charset="0"/>
            </a:endParaRPr>
          </a:p>
        </p:txBody>
      </p:sp>
      <p:sp>
        <p:nvSpPr>
          <p:cNvPr id="4" name="Содержимое 3"/>
          <p:cNvSpPr>
            <a:spLocks noGrp="1"/>
          </p:cNvSpPr>
          <p:nvPr>
            <p:ph sz="half" idx="1"/>
          </p:nvPr>
        </p:nvSpPr>
        <p:spPr>
          <a:xfrm>
            <a:off x="2843808" y="188640"/>
            <a:ext cx="6120680" cy="6480720"/>
          </a:xfrm>
        </p:spPr>
        <p:txBody>
          <a:bodyPr>
            <a:normAutofit fontScale="70000" lnSpcReduction="20000"/>
          </a:bodyPr>
          <a:lstStyle/>
          <a:p>
            <a:pPr marL="0">
              <a:buNone/>
            </a:pPr>
            <a:r>
              <a:rPr lang="ru-RU" sz="2900" dirty="0" smtClean="0">
                <a:solidFill>
                  <a:schemeClr val="accent1">
                    <a:lumMod val="75000"/>
                  </a:schemeClr>
                </a:solidFill>
                <a:latin typeface="Times New Roman" pitchFamily="18" charset="0"/>
                <a:cs typeface="Times New Roman" pitchFamily="18" charset="0"/>
              </a:rPr>
              <a:t>Иван решил обновить свой гардероб и купить рубашку, брюки, джемпер. При этом у него есть ограниченный размер денежных средств – 3000 рублей, которые ему нужны еще и на покупку продуктов питания (на остаток после покупок вещей).  В ТЦ предлагают различные акции в магазинах для совершения покупок вещей именно у них. Товар, представленный в данных торговых точках, примерно одинаков по качеству. Изучив  рекламные предложения, наш герой  остановил свой выбор на следующих: </a:t>
            </a:r>
          </a:p>
          <a:p>
            <a:pPr marL="0" lvl="0">
              <a:buNone/>
            </a:pPr>
            <a:r>
              <a:rPr lang="ru-RU" sz="2900" dirty="0" smtClean="0">
                <a:solidFill>
                  <a:schemeClr val="accent1">
                    <a:lumMod val="75000"/>
                  </a:schemeClr>
                </a:solidFill>
                <a:latin typeface="Times New Roman" pitchFamily="18" charset="0"/>
                <a:cs typeface="Times New Roman" pitchFamily="18" charset="0"/>
              </a:rPr>
              <a:t>   Акция «2+1» (купи две вещи и третья (меньшая по стоимости) в подарок!) – магазин «</a:t>
            </a:r>
            <a:r>
              <a:rPr lang="ru-RU" sz="2900" dirty="0" err="1" smtClean="0">
                <a:solidFill>
                  <a:schemeClr val="accent1">
                    <a:lumMod val="75000"/>
                  </a:schemeClr>
                </a:solidFill>
                <a:latin typeface="Times New Roman" pitchFamily="18" charset="0"/>
                <a:cs typeface="Times New Roman" pitchFamily="18" charset="0"/>
              </a:rPr>
              <a:t>Даровик</a:t>
            </a:r>
            <a:r>
              <a:rPr lang="ru-RU" sz="2900" dirty="0" smtClean="0">
                <a:solidFill>
                  <a:schemeClr val="accent1">
                    <a:lumMod val="75000"/>
                  </a:schemeClr>
                </a:solidFill>
                <a:latin typeface="Times New Roman" pitchFamily="18" charset="0"/>
                <a:cs typeface="Times New Roman" pitchFamily="18" charset="0"/>
              </a:rPr>
              <a:t>»; </a:t>
            </a:r>
          </a:p>
          <a:p>
            <a:pPr marL="0" lvl="0">
              <a:buNone/>
            </a:pPr>
            <a:r>
              <a:rPr lang="ru-RU" sz="2900" dirty="0" smtClean="0">
                <a:solidFill>
                  <a:schemeClr val="accent1">
                    <a:lumMod val="75000"/>
                  </a:schemeClr>
                </a:solidFill>
                <a:latin typeface="Times New Roman" pitchFamily="18" charset="0"/>
                <a:cs typeface="Times New Roman" pitchFamily="18" charset="0"/>
              </a:rPr>
              <a:t>   Скидка 50% на все! – магазин «</a:t>
            </a:r>
            <a:r>
              <a:rPr lang="ru-RU" sz="2900" dirty="0" err="1" smtClean="0">
                <a:solidFill>
                  <a:schemeClr val="accent1">
                    <a:lumMod val="75000"/>
                  </a:schemeClr>
                </a:solidFill>
                <a:latin typeface="Times New Roman" pitchFamily="18" charset="0"/>
                <a:cs typeface="Times New Roman" pitchFamily="18" charset="0"/>
              </a:rPr>
              <a:t>Скидочник</a:t>
            </a:r>
            <a:r>
              <a:rPr lang="ru-RU" sz="2900" dirty="0" smtClean="0">
                <a:solidFill>
                  <a:schemeClr val="accent1">
                    <a:lumMod val="75000"/>
                  </a:schemeClr>
                </a:solidFill>
                <a:latin typeface="Times New Roman" pitchFamily="18" charset="0"/>
                <a:cs typeface="Times New Roman" pitchFamily="18" charset="0"/>
              </a:rPr>
              <a:t>»; </a:t>
            </a:r>
          </a:p>
          <a:p>
            <a:pPr marL="0" lvl="0">
              <a:buNone/>
            </a:pPr>
            <a:r>
              <a:rPr lang="ru-RU" sz="2900" dirty="0" smtClean="0">
                <a:solidFill>
                  <a:schemeClr val="accent1">
                    <a:lumMod val="75000"/>
                  </a:schemeClr>
                </a:solidFill>
                <a:latin typeface="Times New Roman" pitchFamily="18" charset="0"/>
                <a:cs typeface="Times New Roman" pitchFamily="18" charset="0"/>
              </a:rPr>
              <a:t>   Скидка 30% владельцам карты лояльности – магазин «</a:t>
            </a:r>
            <a:r>
              <a:rPr lang="ru-RU" sz="2900" dirty="0" err="1" smtClean="0">
                <a:solidFill>
                  <a:schemeClr val="accent1">
                    <a:lumMod val="75000"/>
                  </a:schemeClr>
                </a:solidFill>
                <a:latin typeface="Times New Roman" pitchFamily="18" charset="0"/>
                <a:cs typeface="Times New Roman" pitchFamily="18" charset="0"/>
              </a:rPr>
              <a:t>Бонусовик</a:t>
            </a:r>
            <a:r>
              <a:rPr lang="ru-RU" sz="2900" dirty="0" smtClean="0">
                <a:solidFill>
                  <a:schemeClr val="accent1">
                    <a:lumMod val="75000"/>
                  </a:schemeClr>
                </a:solidFill>
                <a:latin typeface="Times New Roman" pitchFamily="18" charset="0"/>
                <a:cs typeface="Times New Roman" pitchFamily="18" charset="0"/>
              </a:rPr>
              <a:t>» (у Ивана данная карта есть).</a:t>
            </a:r>
          </a:p>
          <a:p>
            <a:pPr marL="0">
              <a:buNone/>
            </a:pPr>
            <a:r>
              <a:rPr lang="ru-RU" sz="2900" dirty="0" smtClean="0">
                <a:solidFill>
                  <a:schemeClr val="accent1">
                    <a:lumMod val="75000"/>
                  </a:schemeClr>
                </a:solidFill>
                <a:latin typeface="Times New Roman" pitchFamily="18" charset="0"/>
                <a:cs typeface="Times New Roman" pitchFamily="18" charset="0"/>
              </a:rPr>
              <a:t>   В первом случае брюки стоят – 1500 руб.; рубашка – 800 руб.; джемпер – 1000 руб.</a:t>
            </a:r>
          </a:p>
          <a:p>
            <a:pPr marL="0">
              <a:buNone/>
            </a:pPr>
            <a:r>
              <a:rPr lang="ru-RU" sz="2900" dirty="0" smtClean="0">
                <a:solidFill>
                  <a:schemeClr val="accent1">
                    <a:lumMod val="75000"/>
                  </a:schemeClr>
                </a:solidFill>
                <a:latin typeface="Times New Roman" pitchFamily="18" charset="0"/>
                <a:cs typeface="Times New Roman" pitchFamily="18" charset="0"/>
              </a:rPr>
              <a:t>   Во втором: брюки – 1500 руб.; рубашка – 1000 руб.; джемпер 1500 – руб.</a:t>
            </a:r>
          </a:p>
          <a:p>
            <a:pPr marL="0">
              <a:buNone/>
            </a:pPr>
            <a:r>
              <a:rPr lang="ru-RU" sz="2900" dirty="0" smtClean="0">
                <a:solidFill>
                  <a:schemeClr val="accent1">
                    <a:lumMod val="75000"/>
                  </a:schemeClr>
                </a:solidFill>
                <a:latin typeface="Times New Roman" pitchFamily="18" charset="0"/>
                <a:cs typeface="Times New Roman" pitchFamily="18" charset="0"/>
              </a:rPr>
              <a:t>   В третьем: брюки – 1200 руб.; рубашка – 1200 руб.; джемпер 1500 – руб.</a:t>
            </a:r>
          </a:p>
          <a:p>
            <a:pPr marL="0">
              <a:buNone/>
            </a:pPr>
            <a:r>
              <a:rPr lang="ru-RU" sz="2900" dirty="0" smtClean="0">
                <a:solidFill>
                  <a:schemeClr val="accent1">
                    <a:lumMod val="75000"/>
                  </a:schemeClr>
                </a:solidFill>
                <a:latin typeface="Times New Roman" pitchFamily="18" charset="0"/>
                <a:cs typeface="Times New Roman" pitchFamily="18" charset="0"/>
              </a:rPr>
              <a:t>   Вопрос: Какое предложение окажется наиболее выгодным с целью экономии средств?</a:t>
            </a:r>
          </a:p>
          <a:p>
            <a:pPr marL="0" indent="-88900">
              <a:buNone/>
            </a:pPr>
            <a:endParaRPr lang="ru-RU" dirty="0">
              <a:solidFill>
                <a:schemeClr val="tx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2629526" cy="1495870"/>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3100" dirty="0" smtClean="0">
                <a:solidFill>
                  <a:schemeClr val="accent1">
                    <a:lumMod val="75000"/>
                  </a:schemeClr>
                </a:solidFill>
                <a:latin typeface="Monotype Corsiva" pitchFamily="66" charset="0"/>
              </a:rPr>
              <a:t> </a:t>
            </a:r>
            <a:r>
              <a:rPr lang="ru-RU" sz="3100" dirty="0" smtClean="0">
                <a:solidFill>
                  <a:schemeClr val="accent1">
                    <a:lumMod val="75000"/>
                  </a:schemeClr>
                </a:solidFill>
                <a:latin typeface="Monotype Corsiva" pitchFamily="66" charset="0"/>
              </a:rPr>
              <a:t>Кейс 3. «Заплати налоги и спи спокойно</a:t>
            </a:r>
            <a:r>
              <a:rPr lang="ru-RU" sz="3100" dirty="0" smtClean="0">
                <a:solidFill>
                  <a:schemeClr val="accent1">
                    <a:lumMod val="75000"/>
                  </a:schemeClr>
                </a:solidFill>
                <a:latin typeface="Monotype Corsiva" pitchFamily="66" charset="0"/>
              </a:rPr>
              <a:t>»</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251520" y="1844824"/>
            <a:ext cx="2448272" cy="4691063"/>
          </a:xfrm>
        </p:spPr>
        <p:txBody>
          <a:bodyPr>
            <a:normAutofit/>
          </a:bodyPr>
          <a:lstStyle/>
          <a:p>
            <a:r>
              <a:rPr lang="ru-RU" sz="2800" dirty="0" smtClean="0">
                <a:solidFill>
                  <a:schemeClr val="accent1">
                    <a:lumMod val="75000"/>
                  </a:schemeClr>
                </a:solidFill>
                <a:latin typeface="Times New Roman" pitchFamily="18" charset="0"/>
                <a:cs typeface="Times New Roman" pitchFamily="18" charset="0"/>
              </a:rPr>
              <a:t>Цель: участники должны решить </a:t>
            </a:r>
            <a:r>
              <a:rPr lang="ru-RU" sz="2800" dirty="0" err="1" smtClean="0">
                <a:solidFill>
                  <a:schemeClr val="accent1">
                    <a:lumMod val="75000"/>
                  </a:schemeClr>
                </a:solidFill>
                <a:latin typeface="Times New Roman" pitchFamily="18" charset="0"/>
                <a:cs typeface="Times New Roman" pitchFamily="18" charset="0"/>
              </a:rPr>
              <a:t>кросснамбер</a:t>
            </a:r>
            <a:r>
              <a:rPr lang="ru-RU" sz="2800" dirty="0" smtClean="0">
                <a:solidFill>
                  <a:schemeClr val="accent1">
                    <a:lumMod val="75000"/>
                  </a:schemeClr>
                </a:solidFill>
                <a:latin typeface="Times New Roman" pitchFamily="18" charset="0"/>
                <a:cs typeface="Times New Roman" pitchFamily="18" charset="0"/>
              </a:rPr>
              <a:t>, заполнив пустые клетки числами</a:t>
            </a:r>
            <a:endParaRPr lang="ru-RU" sz="2800" dirty="0">
              <a:solidFill>
                <a:schemeClr val="accent1">
                  <a:lumMod val="75000"/>
                </a:schemeClr>
              </a:solidFill>
              <a:latin typeface="Times New Roman" pitchFamily="18" charset="0"/>
              <a:cs typeface="Times New Roman" pitchFamily="18" charset="0"/>
            </a:endParaRPr>
          </a:p>
        </p:txBody>
      </p:sp>
      <p:pic>
        <p:nvPicPr>
          <p:cNvPr id="6" name="Содержимое 5" descr="11111111.png"/>
          <p:cNvPicPr>
            <a:picLocks noGrp="1" noChangeAspect="1"/>
          </p:cNvPicPr>
          <p:nvPr>
            <p:ph sz="half" idx="1"/>
          </p:nvPr>
        </p:nvPicPr>
        <p:blipFill>
          <a:blip r:embed="rId2" cstate="print"/>
          <a:stretch>
            <a:fillRect/>
          </a:stretch>
        </p:blipFill>
        <p:spPr>
          <a:xfrm>
            <a:off x="3105025" y="980728"/>
            <a:ext cx="5762418" cy="504056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2592288" cy="1306066"/>
          </a:xfrm>
        </p:spPr>
        <p:txBody>
          <a:bodyPr>
            <a:normAutofit fontScale="90000"/>
          </a:bodyPr>
          <a:lstStyle/>
          <a:p>
            <a:pPr algn="ctr"/>
            <a:r>
              <a:rPr lang="ru-RU" sz="2700" dirty="0" smtClean="0">
                <a:solidFill>
                  <a:schemeClr val="tx2">
                    <a:lumMod val="75000"/>
                  </a:schemeClr>
                </a:solidFill>
                <a:latin typeface="Georgia" pitchFamily="18" charset="0"/>
              </a:rPr>
              <a:t>  </a:t>
            </a:r>
            <a:br>
              <a:rPr lang="ru-RU" sz="2700" dirty="0" smtClean="0">
                <a:solidFill>
                  <a:schemeClr val="tx2">
                    <a:lumMod val="75000"/>
                  </a:schemeClr>
                </a:solidFill>
                <a:latin typeface="Georgia" pitchFamily="18" charset="0"/>
              </a:rPr>
            </a:br>
            <a:r>
              <a:rPr lang="ru-RU" sz="2700" dirty="0" smtClean="0">
                <a:solidFill>
                  <a:schemeClr val="tx2">
                    <a:lumMod val="75000"/>
                  </a:schemeClr>
                </a:solidFill>
                <a:latin typeface="Georgia" pitchFamily="18" charset="0"/>
              </a:rPr>
              <a:t/>
            </a:r>
            <a:br>
              <a:rPr lang="ru-RU" sz="2700" dirty="0" smtClean="0">
                <a:solidFill>
                  <a:schemeClr val="tx2">
                    <a:lumMod val="75000"/>
                  </a:schemeClr>
                </a:solidFill>
                <a:latin typeface="Georgia" pitchFamily="18" charset="0"/>
              </a:rPr>
            </a:br>
            <a:r>
              <a:rPr lang="ru-RU" sz="3100" dirty="0" smtClean="0">
                <a:solidFill>
                  <a:schemeClr val="accent1">
                    <a:lumMod val="75000"/>
                  </a:schemeClr>
                </a:solidFill>
                <a:latin typeface="Monotype Corsiva" pitchFamily="66" charset="0"/>
              </a:rPr>
              <a:t> </a:t>
            </a:r>
            <a:r>
              <a:rPr lang="ru-RU" sz="3100" dirty="0" smtClean="0">
                <a:solidFill>
                  <a:schemeClr val="accent1">
                    <a:lumMod val="75000"/>
                  </a:schemeClr>
                </a:solidFill>
                <a:latin typeface="Monotype Corsiva" pitchFamily="66" charset="0"/>
              </a:rPr>
              <a:t>Кейс 3. «Заплати налоги и спи спокойно</a:t>
            </a:r>
            <a:r>
              <a:rPr lang="ru-RU" sz="3100" dirty="0" smtClean="0">
                <a:solidFill>
                  <a:schemeClr val="accent1">
                    <a:lumMod val="75000"/>
                  </a:schemeClr>
                </a:solidFill>
                <a:latin typeface="Monotype Corsiva" pitchFamily="66" charset="0"/>
              </a:rPr>
              <a:t>»</a:t>
            </a:r>
            <a:endParaRPr lang="ru-RU" sz="3100" dirty="0">
              <a:solidFill>
                <a:schemeClr val="accent1">
                  <a:lumMod val="75000"/>
                </a:schemeClr>
              </a:solidFill>
              <a:latin typeface="Monotype Corsiva" pitchFamily="66" charset="0"/>
              <a:cs typeface="Times New Roman" pitchFamily="18" charset="0"/>
            </a:endParaRPr>
          </a:p>
        </p:txBody>
      </p:sp>
      <p:sp>
        <p:nvSpPr>
          <p:cNvPr id="5" name="Текст 4"/>
          <p:cNvSpPr>
            <a:spLocks noGrp="1"/>
          </p:cNvSpPr>
          <p:nvPr>
            <p:ph type="body" idx="2"/>
          </p:nvPr>
        </p:nvSpPr>
        <p:spPr>
          <a:xfrm>
            <a:off x="251520" y="1844824"/>
            <a:ext cx="2448272" cy="4691063"/>
          </a:xfrm>
        </p:spPr>
        <p:txBody>
          <a:bodyPr>
            <a:normAutofit/>
          </a:bodyPr>
          <a:lstStyle/>
          <a:p>
            <a:r>
              <a:rPr lang="ru-RU" sz="2800" dirty="0" smtClean="0">
                <a:solidFill>
                  <a:schemeClr val="accent1">
                    <a:lumMod val="75000"/>
                  </a:schemeClr>
                </a:solidFill>
                <a:latin typeface="Times New Roman" pitchFamily="18" charset="0"/>
                <a:cs typeface="Times New Roman" pitchFamily="18" charset="0"/>
              </a:rPr>
              <a:t>Цель: участники должны решить </a:t>
            </a:r>
            <a:r>
              <a:rPr lang="ru-RU" sz="2800" dirty="0" err="1" smtClean="0">
                <a:solidFill>
                  <a:schemeClr val="accent1">
                    <a:lumMod val="75000"/>
                  </a:schemeClr>
                </a:solidFill>
                <a:latin typeface="Times New Roman" pitchFamily="18" charset="0"/>
                <a:cs typeface="Times New Roman" pitchFamily="18" charset="0"/>
              </a:rPr>
              <a:t>кросснамбер</a:t>
            </a:r>
            <a:r>
              <a:rPr lang="ru-RU" sz="2800" dirty="0" smtClean="0">
                <a:solidFill>
                  <a:schemeClr val="accent1">
                    <a:lumMod val="75000"/>
                  </a:schemeClr>
                </a:solidFill>
                <a:latin typeface="Times New Roman" pitchFamily="18" charset="0"/>
                <a:cs typeface="Times New Roman" pitchFamily="18" charset="0"/>
              </a:rPr>
              <a:t>, заполнив пустые клетки числами</a:t>
            </a:r>
            <a:endParaRPr lang="ru-RU" sz="2800" dirty="0">
              <a:solidFill>
                <a:schemeClr val="accent1">
                  <a:lumMod val="75000"/>
                </a:schemeClr>
              </a:solidFill>
              <a:latin typeface="Times New Roman" pitchFamily="18" charset="0"/>
              <a:cs typeface="Times New Roman" pitchFamily="18" charset="0"/>
            </a:endParaRPr>
          </a:p>
        </p:txBody>
      </p:sp>
      <p:pic>
        <p:nvPicPr>
          <p:cNvPr id="8" name="Содержимое 7" descr="22222.png"/>
          <p:cNvPicPr>
            <a:picLocks noGrp="1" noChangeAspect="1"/>
          </p:cNvPicPr>
          <p:nvPr>
            <p:ph sz="half" idx="1"/>
          </p:nvPr>
        </p:nvPicPr>
        <p:blipFill>
          <a:blip r:embed="rId3" cstate="print"/>
          <a:stretch>
            <a:fillRect/>
          </a:stretch>
        </p:blipFill>
        <p:spPr>
          <a:xfrm>
            <a:off x="3347864" y="706322"/>
            <a:ext cx="5530802" cy="4954926"/>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231</TotalTime>
  <Words>1503</Words>
  <Application>Microsoft Office PowerPoint</Application>
  <PresentationFormat>Экран (4:3)</PresentationFormat>
  <Paragraphs>72</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Слайд 1</vt:lpstr>
      <vt:lpstr>Слайд 2</vt:lpstr>
      <vt:lpstr> Планируемые результаты образовательного события: </vt:lpstr>
      <vt:lpstr>Слайд 4</vt:lpstr>
      <vt:lpstr>Слайд 5</vt:lpstr>
      <vt:lpstr>   Кейс 1.  «По доходу и расход»</vt:lpstr>
      <vt:lpstr>     Кейс 2. «Скупой платит дважды» </vt:lpstr>
      <vt:lpstr>    Кейс 3. «Заплати налоги и спи спокойно»</vt:lpstr>
      <vt:lpstr>     Кейс 3. «Заплати налоги и спи спокойно»</vt:lpstr>
      <vt:lpstr>      Кейс 4. «Деньга деньгу родит» </vt:lpstr>
      <vt:lpstr>     Кейс 5. «Копейка к копейке – проживёт семейка»</vt:lpstr>
      <vt:lpstr>    Кейс 6. «Без копейки рубля нет»</vt:lpstr>
      <vt:lpstr>     Кейс 7. «Денежки труд любят»</vt:lpstr>
      <vt:lpstr>Кейс 7. «Денежки труд любят»</vt:lpstr>
      <vt:lpstr>Подведение итогов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Игра-квест по финансовой грамотности</dc:title>
  <dc:creator>bulyasha</dc:creator>
  <cp:lastModifiedBy>Sbrodova</cp:lastModifiedBy>
  <cp:revision>39</cp:revision>
  <dcterms:created xsi:type="dcterms:W3CDTF">2017-11-08T17:52:57Z</dcterms:created>
  <dcterms:modified xsi:type="dcterms:W3CDTF">2020-09-17T06:58:35Z</dcterms:modified>
</cp:coreProperties>
</file>