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Roboto" panose="020B0604020202020204"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
      <p:font typeface="Arial Black" panose="020B0A0402010202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af6833659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af6833659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e5435eeaa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e5435eea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ffd14bdf3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ffd14bdf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ffd14bdf3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ffd14bdf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ffd14bdf3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ffd14bdf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ffd14bfca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ffd14bfc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ffd14bfca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fd14bf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ffd14bfca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ffd14bfc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ffd14bfca_3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ffd14bfca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ffd14bfca_3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9ffd14bfca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ffd14bfca_3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ffd14bfca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af6833659_0_3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af6833659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ffd14bdf3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ffd14bdf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af683365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9af6833659_0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e5435eeaa_4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e5435eea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e61510e4b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e61510e4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e5435eea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e5435ee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ffd14bdf3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ffd14bdf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ffd14bdf3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ffd14bd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ffd14bdf3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ffd14bd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ffd14bdf3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ffd14bdf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ffd14bdf3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ffd14bdf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rtl="0">
              <a:spcBef>
                <a:spcPts val="360"/>
              </a:spcBef>
              <a:spcAft>
                <a:spcPts val="0"/>
              </a:spcAft>
              <a:buSzPts val="1350"/>
              <a:buChar char="■"/>
              <a:defRPr/>
            </a:lvl1pPr>
            <a:lvl2pPr marL="914400" lvl="1" indent="-320040" algn="l" rtl="0">
              <a:spcBef>
                <a:spcPts val="360"/>
              </a:spcBef>
              <a:spcAft>
                <a:spcPts val="0"/>
              </a:spcAft>
              <a:buSzPts val="144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9" name="Google Shape;29;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3"/>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2"/>
        <p:cNvGrpSpPr/>
        <p:nvPr/>
      </p:nvGrpSpPr>
      <p:grpSpPr>
        <a:xfrm>
          <a:off x="0" y="0"/>
          <a:ext cx="0" cy="0"/>
          <a:chOff x="0" y="0"/>
          <a:chExt cx="0" cy="0"/>
        </a:xfrm>
      </p:grpSpPr>
      <p:sp>
        <p:nvSpPr>
          <p:cNvPr id="33" name="Google Shape;33;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два объекта над текстом" type="twoObjOverTx">
  <p:cSld name="TWO_OBJECTS_OVER_TEX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57200" y="1981200"/>
            <a:ext cx="4038600" cy="1866900"/>
          </a:xfrm>
          <a:prstGeom prst="rect">
            <a:avLst/>
          </a:prstGeom>
          <a:noFill/>
          <a:ln>
            <a:noFill/>
          </a:ln>
        </p:spPr>
        <p:txBody>
          <a:bodyPr spcFirstLastPara="1" wrap="square" lIns="91425" tIns="45700" rIns="91425" bIns="45700" anchor="t" anchorCtr="0">
            <a:noAutofit/>
          </a:bodyPr>
          <a:lstStyle>
            <a:lvl1pPr marL="457200" lvl="0" indent="-314325" algn="l" rtl="0">
              <a:spcBef>
                <a:spcPts val="360"/>
              </a:spcBef>
              <a:spcAft>
                <a:spcPts val="0"/>
              </a:spcAft>
              <a:buSzPts val="1350"/>
              <a:buChar char="■"/>
              <a:defRPr/>
            </a:lvl1pPr>
            <a:lvl2pPr marL="914400" lvl="1" indent="-320040" algn="l" rtl="0">
              <a:spcBef>
                <a:spcPts val="360"/>
              </a:spcBef>
              <a:spcAft>
                <a:spcPts val="0"/>
              </a:spcAft>
              <a:buSzPts val="144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9" name="Google Shape;39;p5"/>
          <p:cNvSpPr txBox="1">
            <a:spLocks noGrp="1"/>
          </p:cNvSpPr>
          <p:nvPr>
            <p:ph type="body" idx="2"/>
          </p:nvPr>
        </p:nvSpPr>
        <p:spPr>
          <a:xfrm>
            <a:off x="4648200" y="1981200"/>
            <a:ext cx="4038600" cy="1866900"/>
          </a:xfrm>
          <a:prstGeom prst="rect">
            <a:avLst/>
          </a:prstGeom>
          <a:noFill/>
          <a:ln>
            <a:noFill/>
          </a:ln>
        </p:spPr>
        <p:txBody>
          <a:bodyPr spcFirstLastPara="1" wrap="square" lIns="91425" tIns="45700" rIns="91425" bIns="45700" anchor="t" anchorCtr="0">
            <a:noAutofit/>
          </a:bodyPr>
          <a:lstStyle>
            <a:lvl1pPr marL="457200" lvl="0" indent="-314325" algn="l" rtl="0">
              <a:spcBef>
                <a:spcPts val="360"/>
              </a:spcBef>
              <a:spcAft>
                <a:spcPts val="0"/>
              </a:spcAft>
              <a:buSzPts val="1350"/>
              <a:buChar char="■"/>
              <a:defRPr/>
            </a:lvl1pPr>
            <a:lvl2pPr marL="914400" lvl="1" indent="-320040" algn="l" rtl="0">
              <a:spcBef>
                <a:spcPts val="360"/>
              </a:spcBef>
              <a:spcAft>
                <a:spcPts val="0"/>
              </a:spcAft>
              <a:buSzPts val="144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0" name="Google Shape;40;p5"/>
          <p:cNvSpPr txBox="1">
            <a:spLocks noGrp="1"/>
          </p:cNvSpPr>
          <p:nvPr>
            <p:ph type="body" idx="3"/>
          </p:nvPr>
        </p:nvSpPr>
        <p:spPr>
          <a:xfrm>
            <a:off x="457200" y="4000500"/>
            <a:ext cx="8229600" cy="1866900"/>
          </a:xfrm>
          <a:prstGeom prst="rect">
            <a:avLst/>
          </a:prstGeom>
          <a:noFill/>
          <a:ln>
            <a:noFill/>
          </a:ln>
        </p:spPr>
        <p:txBody>
          <a:bodyPr spcFirstLastPara="1" wrap="square" lIns="91425" tIns="45700" rIns="91425" bIns="45700" anchor="t" anchorCtr="0">
            <a:noAutofit/>
          </a:bodyPr>
          <a:lstStyle>
            <a:lvl1pPr marL="457200" lvl="0" indent="-314325" algn="l" rtl="0">
              <a:spcBef>
                <a:spcPts val="360"/>
              </a:spcBef>
              <a:spcAft>
                <a:spcPts val="0"/>
              </a:spcAft>
              <a:buSzPts val="1350"/>
              <a:buChar char="■"/>
              <a:defRPr/>
            </a:lvl1pPr>
            <a:lvl2pPr marL="914400" lvl="1" indent="-320040" algn="l" rtl="0">
              <a:spcBef>
                <a:spcPts val="360"/>
              </a:spcBef>
              <a:spcAft>
                <a:spcPts val="0"/>
              </a:spcAft>
              <a:buSzPts val="144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1" name="Google Shape;41;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5"/>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rtl="0">
              <a:spcBef>
                <a:spcPts val="560"/>
              </a:spcBef>
              <a:spcAft>
                <a:spcPts val="0"/>
              </a:spcAft>
              <a:buSzPts val="2100"/>
              <a:buChar char="■"/>
              <a:defRPr sz="2800"/>
            </a:lvl1pPr>
            <a:lvl2pPr marL="914400" lvl="1" indent="-350519" algn="l" rtl="0">
              <a:spcBef>
                <a:spcPts val="480"/>
              </a:spcBef>
              <a:spcAft>
                <a:spcPts val="0"/>
              </a:spcAft>
              <a:buSzPts val="1920"/>
              <a:buChar char="◻"/>
              <a:defRPr sz="2400"/>
            </a:lvl2pPr>
            <a:lvl3pPr marL="1371600" lvl="2" indent="-311150" algn="l" rtl="0">
              <a:spcBef>
                <a:spcPts val="400"/>
              </a:spcBef>
              <a:spcAft>
                <a:spcPts val="0"/>
              </a:spcAft>
              <a:buSzPts val="1300"/>
              <a:buChar char="■"/>
              <a:defRPr sz="2000"/>
            </a:lvl3pPr>
            <a:lvl4pPr marL="1828800" lvl="3" indent="-308610" algn="l" rtl="0">
              <a:spcBef>
                <a:spcPts val="360"/>
              </a:spcBef>
              <a:spcAft>
                <a:spcPts val="0"/>
              </a:spcAft>
              <a:buSzPts val="126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47" name="Google Shape;47;p6"/>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rtl="0">
              <a:spcBef>
                <a:spcPts val="560"/>
              </a:spcBef>
              <a:spcAft>
                <a:spcPts val="0"/>
              </a:spcAft>
              <a:buSzPts val="2100"/>
              <a:buChar char="■"/>
              <a:defRPr sz="2800"/>
            </a:lvl1pPr>
            <a:lvl2pPr marL="914400" lvl="1" indent="-350519" algn="l" rtl="0">
              <a:spcBef>
                <a:spcPts val="480"/>
              </a:spcBef>
              <a:spcAft>
                <a:spcPts val="0"/>
              </a:spcAft>
              <a:buSzPts val="1920"/>
              <a:buChar char="◻"/>
              <a:defRPr sz="2400"/>
            </a:lvl2pPr>
            <a:lvl3pPr marL="1371600" lvl="2" indent="-311150" algn="l" rtl="0">
              <a:spcBef>
                <a:spcPts val="400"/>
              </a:spcBef>
              <a:spcAft>
                <a:spcPts val="0"/>
              </a:spcAft>
              <a:buSzPts val="1300"/>
              <a:buChar char="■"/>
              <a:defRPr sz="2000"/>
            </a:lvl3pPr>
            <a:lvl4pPr marL="1828800" lvl="3" indent="-308610" algn="l" rtl="0">
              <a:spcBef>
                <a:spcPts val="360"/>
              </a:spcBef>
              <a:spcAft>
                <a:spcPts val="0"/>
              </a:spcAft>
              <a:buSzPts val="126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48" name="Google Shape;48;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6"/>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еленый фон - синий текст" type="title">
  <p:cSld name="TITLE">
    <p:spTree>
      <p:nvGrpSpPr>
        <p:cNvPr id="1" name="Shape 51"/>
        <p:cNvGrpSpPr/>
        <p:nvPr/>
      </p:nvGrpSpPr>
      <p:grpSpPr>
        <a:xfrm>
          <a:off x="0" y="0"/>
          <a:ext cx="0" cy="0"/>
          <a:chOff x="0" y="0"/>
          <a:chExt cx="0" cy="0"/>
        </a:xfrm>
      </p:grpSpPr>
      <p:sp>
        <p:nvSpPr>
          <p:cNvPr id="52" name="Google Shape;52;p7"/>
          <p:cNvSpPr/>
          <p:nvPr/>
        </p:nvSpPr>
        <p:spPr>
          <a:xfrm flipH="1">
            <a:off x="8246400" y="5661233"/>
            <a:ext cx="897600" cy="11967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flipH="1">
            <a:off x="8246400" y="5661167"/>
            <a:ext cx="897600" cy="11967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ctrTitle"/>
          </p:nvPr>
        </p:nvSpPr>
        <p:spPr>
          <a:xfrm>
            <a:off x="390525" y="2425700"/>
            <a:ext cx="8222100" cy="1244700"/>
          </a:xfrm>
          <a:prstGeom prst="rect">
            <a:avLst/>
          </a:prstGeom>
        </p:spPr>
        <p:txBody>
          <a:bodyPr spcFirstLastPara="1" wrap="square" lIns="91425" tIns="45700" rIns="91425" bIns="45700" anchor="ctr" anchorCtr="0">
            <a:noAutofit/>
          </a:bodyPr>
          <a:lstStyle>
            <a:lvl1pPr lvl="0" rtl="0">
              <a:spcBef>
                <a:spcPts val="0"/>
              </a:spcBef>
              <a:spcAft>
                <a:spcPts val="0"/>
              </a:spcAft>
              <a:buClr>
                <a:srgbClr val="1C4587"/>
              </a:buClr>
              <a:buSzPts val="4800"/>
              <a:buNone/>
              <a:defRPr sz="4800">
                <a:solidFill>
                  <a:srgbClr val="1C4587"/>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5" name="Google Shape;55;p7"/>
          <p:cNvSpPr txBox="1">
            <a:spLocks noGrp="1"/>
          </p:cNvSpPr>
          <p:nvPr>
            <p:ph type="subTitle" idx="1"/>
          </p:nvPr>
        </p:nvSpPr>
        <p:spPr>
          <a:xfrm>
            <a:off x="390525" y="3718840"/>
            <a:ext cx="8222100" cy="577200"/>
          </a:xfrm>
          <a:prstGeom prst="rect">
            <a:avLst/>
          </a:prstGeom>
        </p:spPr>
        <p:txBody>
          <a:bodyPr spcFirstLastPara="1" wrap="square" lIns="91425" tIns="45700" rIns="91425" bIns="45700" anchor="t" anchorCtr="0">
            <a:noAutofit/>
          </a:bodyPr>
          <a:lstStyle>
            <a:lvl1pPr lvl="0" rtl="0">
              <a:lnSpc>
                <a:spcPct val="100000"/>
              </a:lnSpc>
              <a:spcBef>
                <a:spcPts val="640"/>
              </a:spcBef>
              <a:spcAft>
                <a:spcPts val="0"/>
              </a:spcAft>
              <a:buClr>
                <a:srgbClr val="1155CC"/>
              </a:buClr>
              <a:buSzPts val="2400"/>
              <a:buNone/>
              <a:defRPr>
                <a:solidFill>
                  <a:srgbClr val="1155CC"/>
                </a:solidFill>
              </a:defRPr>
            </a:lvl1pPr>
            <a:lvl2pPr lvl="1" rtl="0">
              <a:lnSpc>
                <a:spcPct val="100000"/>
              </a:lnSpc>
              <a:spcBef>
                <a:spcPts val="560"/>
              </a:spcBef>
              <a:spcAft>
                <a:spcPts val="0"/>
              </a:spcAft>
              <a:buClr>
                <a:srgbClr val="1155CC"/>
              </a:buClr>
              <a:buSzPts val="1800"/>
              <a:buNone/>
              <a:defRPr sz="1800">
                <a:solidFill>
                  <a:srgbClr val="1155CC"/>
                </a:solidFill>
              </a:defRPr>
            </a:lvl2pPr>
            <a:lvl3pPr lvl="2" rtl="0">
              <a:lnSpc>
                <a:spcPct val="100000"/>
              </a:lnSpc>
              <a:spcBef>
                <a:spcPts val="480"/>
              </a:spcBef>
              <a:spcAft>
                <a:spcPts val="0"/>
              </a:spcAft>
              <a:buClr>
                <a:srgbClr val="1155CC"/>
              </a:buClr>
              <a:buSzPts val="1800"/>
              <a:buNone/>
              <a:defRPr sz="1800">
                <a:solidFill>
                  <a:srgbClr val="1155CC"/>
                </a:solidFill>
              </a:defRPr>
            </a:lvl3pPr>
            <a:lvl4pPr lvl="3" rtl="0">
              <a:lnSpc>
                <a:spcPct val="100000"/>
              </a:lnSpc>
              <a:spcBef>
                <a:spcPts val="400"/>
              </a:spcBef>
              <a:spcAft>
                <a:spcPts val="0"/>
              </a:spcAft>
              <a:buClr>
                <a:srgbClr val="1155CC"/>
              </a:buClr>
              <a:buSzPts val="1800"/>
              <a:buNone/>
              <a:defRPr sz="1800">
                <a:solidFill>
                  <a:srgbClr val="1155CC"/>
                </a:solidFill>
              </a:defRPr>
            </a:lvl4pPr>
            <a:lvl5pPr lvl="4" rtl="0">
              <a:lnSpc>
                <a:spcPct val="100000"/>
              </a:lnSpc>
              <a:spcBef>
                <a:spcPts val="400"/>
              </a:spcBef>
              <a:spcAft>
                <a:spcPts val="0"/>
              </a:spcAft>
              <a:buClr>
                <a:srgbClr val="1155CC"/>
              </a:buClr>
              <a:buSzPts val="1800"/>
              <a:buNone/>
              <a:defRPr sz="1800">
                <a:solidFill>
                  <a:srgbClr val="1155CC"/>
                </a:solidFill>
              </a:defRPr>
            </a:lvl5pPr>
            <a:lvl6pPr lvl="5" rtl="0">
              <a:lnSpc>
                <a:spcPct val="100000"/>
              </a:lnSpc>
              <a:spcBef>
                <a:spcPts val="400"/>
              </a:spcBef>
              <a:spcAft>
                <a:spcPts val="0"/>
              </a:spcAft>
              <a:buClr>
                <a:srgbClr val="1155CC"/>
              </a:buClr>
              <a:buSzPts val="1800"/>
              <a:buNone/>
              <a:defRPr sz="1800">
                <a:solidFill>
                  <a:srgbClr val="1155CC"/>
                </a:solidFill>
              </a:defRPr>
            </a:lvl6pPr>
            <a:lvl7pPr lvl="6" rtl="0">
              <a:lnSpc>
                <a:spcPct val="100000"/>
              </a:lnSpc>
              <a:spcBef>
                <a:spcPts val="400"/>
              </a:spcBef>
              <a:spcAft>
                <a:spcPts val="0"/>
              </a:spcAft>
              <a:buClr>
                <a:srgbClr val="1155CC"/>
              </a:buClr>
              <a:buSzPts val="1800"/>
              <a:buNone/>
              <a:defRPr sz="1800">
                <a:solidFill>
                  <a:srgbClr val="1155CC"/>
                </a:solidFill>
              </a:defRPr>
            </a:lvl7pPr>
            <a:lvl8pPr lvl="7" rtl="0">
              <a:lnSpc>
                <a:spcPct val="100000"/>
              </a:lnSpc>
              <a:spcBef>
                <a:spcPts val="400"/>
              </a:spcBef>
              <a:spcAft>
                <a:spcPts val="0"/>
              </a:spcAft>
              <a:buClr>
                <a:srgbClr val="1155CC"/>
              </a:buClr>
              <a:buSzPts val="1800"/>
              <a:buNone/>
              <a:defRPr sz="1800">
                <a:solidFill>
                  <a:srgbClr val="1155CC"/>
                </a:solidFill>
              </a:defRPr>
            </a:lvl8pPr>
            <a:lvl9pPr lvl="8" rtl="0">
              <a:lnSpc>
                <a:spcPct val="100000"/>
              </a:lnSpc>
              <a:spcBef>
                <a:spcPts val="400"/>
              </a:spcBef>
              <a:spcAft>
                <a:spcPts val="0"/>
              </a:spcAft>
              <a:buClr>
                <a:srgbClr val="1155CC"/>
              </a:buClr>
              <a:buSzPts val="1800"/>
              <a:buNone/>
              <a:defRPr sz="1800">
                <a:solidFill>
                  <a:srgbClr val="1155CC"/>
                </a:solidFill>
              </a:defRPr>
            </a:lvl9pPr>
          </a:lstStyle>
          <a:p>
            <a:endParaRPr/>
          </a:p>
        </p:txBody>
      </p:sp>
      <p:sp>
        <p:nvSpPr>
          <p:cNvPr id="56" name="Google Shape;56;p7"/>
          <p:cNvSpPr txBox="1">
            <a:spLocks noGrp="1"/>
          </p:cNvSpPr>
          <p:nvPr>
            <p:ph type="sldNum" idx="12"/>
          </p:nvPr>
        </p:nvSpPr>
        <p:spPr>
          <a:xfrm>
            <a:off x="8523541" y="6260831"/>
            <a:ext cx="548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8"/>
          <p:cNvSpPr/>
          <p:nvPr/>
        </p:nvSpPr>
        <p:spPr>
          <a:xfrm flipH="1">
            <a:off x="0" y="0"/>
            <a:ext cx="457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title"/>
          </p:nvPr>
        </p:nvSpPr>
        <p:spPr>
          <a:xfrm>
            <a:off x="265500" y="1644233"/>
            <a:ext cx="4045200" cy="1976400"/>
          </a:xfrm>
          <a:prstGeom prst="rect">
            <a:avLst/>
          </a:prstGeom>
        </p:spPr>
        <p:txBody>
          <a:bodyPr spcFirstLastPara="1" wrap="square" lIns="91425" tIns="45700" rIns="91425" bIns="45700" anchor="ctr" anchorCtr="0">
            <a:noAutofit/>
          </a:bodyPr>
          <a:lstStyle>
            <a:lvl1pPr lvl="0" algn="ctr" rtl="0">
              <a:spcBef>
                <a:spcPts val="0"/>
              </a:spcBef>
              <a:spcAft>
                <a:spcPts val="0"/>
              </a:spcAft>
              <a:buClr>
                <a:srgbClr val="1155CC"/>
              </a:buClr>
              <a:buSzPts val="4200"/>
              <a:buNone/>
              <a:defRPr sz="4200">
                <a:solidFill>
                  <a:srgbClr val="1155CC"/>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61" name="Google Shape;61;p8"/>
          <p:cNvSpPr txBox="1">
            <a:spLocks noGrp="1"/>
          </p:cNvSpPr>
          <p:nvPr>
            <p:ph type="subTitle" idx="1"/>
          </p:nvPr>
        </p:nvSpPr>
        <p:spPr>
          <a:xfrm>
            <a:off x="265500" y="3705956"/>
            <a:ext cx="4045200" cy="1646700"/>
          </a:xfrm>
          <a:prstGeom prst="rect">
            <a:avLst/>
          </a:prstGeom>
        </p:spPr>
        <p:txBody>
          <a:bodyPr spcFirstLastPara="1" wrap="square" lIns="91425" tIns="45700" rIns="91425" bIns="45700" anchor="t" anchorCtr="0">
            <a:noAutofit/>
          </a:bodyPr>
          <a:lstStyle>
            <a:lvl1pPr lvl="0" algn="ctr" rtl="0">
              <a:lnSpc>
                <a:spcPct val="100000"/>
              </a:lnSpc>
              <a:spcBef>
                <a:spcPts val="640"/>
              </a:spcBef>
              <a:spcAft>
                <a:spcPts val="0"/>
              </a:spcAft>
              <a:buClr>
                <a:srgbClr val="3C78D8"/>
              </a:buClr>
              <a:buSzPts val="2100"/>
              <a:buNone/>
              <a:defRPr sz="2100">
                <a:solidFill>
                  <a:srgbClr val="3C78D8"/>
                </a:solidFill>
              </a:defRPr>
            </a:lvl1pPr>
            <a:lvl2pPr lvl="1" algn="ctr" rtl="0">
              <a:lnSpc>
                <a:spcPct val="100000"/>
              </a:lnSpc>
              <a:spcBef>
                <a:spcPts val="560"/>
              </a:spcBef>
              <a:spcAft>
                <a:spcPts val="0"/>
              </a:spcAft>
              <a:buSzPts val="2100"/>
              <a:buNone/>
              <a:defRPr sz="2100"/>
            </a:lvl2pPr>
            <a:lvl3pPr lvl="2" algn="ctr" rtl="0">
              <a:lnSpc>
                <a:spcPct val="100000"/>
              </a:lnSpc>
              <a:spcBef>
                <a:spcPts val="48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62" name="Google Shape;62;p8"/>
          <p:cNvSpPr txBox="1">
            <a:spLocks noGrp="1"/>
          </p:cNvSpPr>
          <p:nvPr>
            <p:ph type="body" idx="2"/>
          </p:nvPr>
        </p:nvSpPr>
        <p:spPr>
          <a:xfrm>
            <a:off x="4939500" y="965600"/>
            <a:ext cx="3837000" cy="4926900"/>
          </a:xfrm>
          <a:prstGeom prst="rect">
            <a:avLst/>
          </a:prstGeom>
        </p:spPr>
        <p:txBody>
          <a:bodyPr spcFirstLastPara="1" wrap="square" lIns="91425" tIns="45700" rIns="91425" bIns="45700" anchor="ctr" anchorCtr="0">
            <a:noAutofit/>
          </a:bodyPr>
          <a:lstStyle>
            <a:lvl1pPr marL="457200" lvl="0" indent="-381000" rtl="0">
              <a:spcBef>
                <a:spcPts val="640"/>
              </a:spcBef>
              <a:spcAft>
                <a:spcPts val="0"/>
              </a:spcAft>
              <a:buClr>
                <a:srgbClr val="1155CC"/>
              </a:buClr>
              <a:buSzPts val="2400"/>
              <a:buChar char="■"/>
              <a:defRPr>
                <a:solidFill>
                  <a:srgbClr val="1155CC"/>
                </a:solidFill>
              </a:defRPr>
            </a:lvl1pPr>
            <a:lvl2pPr marL="914400" lvl="1" indent="-370840" rtl="0">
              <a:spcBef>
                <a:spcPts val="560"/>
              </a:spcBef>
              <a:spcAft>
                <a:spcPts val="0"/>
              </a:spcAft>
              <a:buClr>
                <a:srgbClr val="1155CC"/>
              </a:buClr>
              <a:buSzPts val="2240"/>
              <a:buChar char="◻"/>
              <a:defRPr>
                <a:solidFill>
                  <a:srgbClr val="1155CC"/>
                </a:solidFill>
              </a:defRPr>
            </a:lvl2pPr>
            <a:lvl3pPr marL="1371600" lvl="2" indent="-327660" rtl="0">
              <a:spcBef>
                <a:spcPts val="480"/>
              </a:spcBef>
              <a:spcAft>
                <a:spcPts val="0"/>
              </a:spcAft>
              <a:buClr>
                <a:srgbClr val="1155CC"/>
              </a:buClr>
              <a:buSzPts val="1560"/>
              <a:buChar char="■"/>
              <a:defRPr>
                <a:solidFill>
                  <a:srgbClr val="1155CC"/>
                </a:solidFill>
              </a:defRPr>
            </a:lvl3pPr>
            <a:lvl4pPr marL="1828800" lvl="3" indent="-317500" rtl="0">
              <a:spcBef>
                <a:spcPts val="400"/>
              </a:spcBef>
              <a:spcAft>
                <a:spcPts val="0"/>
              </a:spcAft>
              <a:buClr>
                <a:srgbClr val="1155CC"/>
              </a:buClr>
              <a:buSzPts val="1400"/>
              <a:buChar char="◻"/>
              <a:defRPr>
                <a:solidFill>
                  <a:srgbClr val="1155CC"/>
                </a:solidFill>
              </a:defRPr>
            </a:lvl4pPr>
            <a:lvl5pPr marL="2286000" lvl="4" indent="-355600" rtl="0">
              <a:spcBef>
                <a:spcPts val="400"/>
              </a:spcBef>
              <a:spcAft>
                <a:spcPts val="0"/>
              </a:spcAft>
              <a:buClr>
                <a:srgbClr val="1155CC"/>
              </a:buClr>
              <a:buSzPts val="2000"/>
              <a:buChar char="▪"/>
              <a:defRPr>
                <a:solidFill>
                  <a:srgbClr val="1155CC"/>
                </a:solidFill>
              </a:defRPr>
            </a:lvl5pPr>
            <a:lvl6pPr marL="2743200" lvl="5" indent="-355600" rtl="0">
              <a:spcBef>
                <a:spcPts val="400"/>
              </a:spcBef>
              <a:spcAft>
                <a:spcPts val="0"/>
              </a:spcAft>
              <a:buClr>
                <a:srgbClr val="1155CC"/>
              </a:buClr>
              <a:buSzPts val="2000"/>
              <a:buChar char="▪"/>
              <a:defRPr>
                <a:solidFill>
                  <a:srgbClr val="1155CC"/>
                </a:solidFill>
              </a:defRPr>
            </a:lvl6pPr>
            <a:lvl7pPr marL="3200400" lvl="6" indent="-355600" rtl="0">
              <a:spcBef>
                <a:spcPts val="400"/>
              </a:spcBef>
              <a:spcAft>
                <a:spcPts val="0"/>
              </a:spcAft>
              <a:buClr>
                <a:srgbClr val="1155CC"/>
              </a:buClr>
              <a:buSzPts val="2000"/>
              <a:buChar char="▪"/>
              <a:defRPr>
                <a:solidFill>
                  <a:srgbClr val="1155CC"/>
                </a:solidFill>
              </a:defRPr>
            </a:lvl7pPr>
            <a:lvl8pPr marL="3657600" lvl="7" indent="-355600" rtl="0">
              <a:spcBef>
                <a:spcPts val="400"/>
              </a:spcBef>
              <a:spcAft>
                <a:spcPts val="0"/>
              </a:spcAft>
              <a:buClr>
                <a:srgbClr val="1155CC"/>
              </a:buClr>
              <a:buSzPts val="2000"/>
              <a:buChar char="▪"/>
              <a:defRPr>
                <a:solidFill>
                  <a:srgbClr val="1155CC"/>
                </a:solidFill>
              </a:defRPr>
            </a:lvl8pPr>
            <a:lvl9pPr marL="4114800" lvl="8" indent="-355600" rtl="0">
              <a:spcBef>
                <a:spcPts val="400"/>
              </a:spcBef>
              <a:spcAft>
                <a:spcPts val="0"/>
              </a:spcAft>
              <a:buClr>
                <a:srgbClr val="1155CC"/>
              </a:buClr>
              <a:buSzPts val="2000"/>
              <a:buChar char="▪"/>
              <a:defRPr>
                <a:solidFill>
                  <a:srgbClr val="1155CC"/>
                </a:solidFill>
              </a:defRPr>
            </a:lvl9pPr>
          </a:lstStyle>
          <a:p>
            <a:endParaRPr/>
          </a:p>
        </p:txBody>
      </p:sp>
      <p:sp>
        <p:nvSpPr>
          <p:cNvPr id="63" name="Google Shape;63;p8"/>
          <p:cNvSpPr txBox="1">
            <a:spLocks noGrp="1"/>
          </p:cNvSpPr>
          <p:nvPr>
            <p:ph type="sldNum" idx="12"/>
          </p:nvPr>
        </p:nvSpPr>
        <p:spPr>
          <a:xfrm>
            <a:off x="8523541" y="6260831"/>
            <a:ext cx="548700" cy="524700"/>
          </a:xfrm>
          <a:prstGeom prst="rect">
            <a:avLst/>
          </a:prstGeom>
        </p:spPr>
        <p:txBody>
          <a:bodyPr spcFirstLastPara="1" wrap="square" lIns="91425" tIns="45700" rIns="91425" bIns="45700" anchor="b" anchorCtr="0">
            <a:noAutofit/>
          </a:bodyPr>
          <a:lstStyle>
            <a:lvl1pPr lvl="0" rtl="0">
              <a:buNone/>
              <a:defRPr>
                <a:solidFill>
                  <a:srgbClr val="4A86E8"/>
                </a:solidFill>
              </a:defRPr>
            </a:lvl1pPr>
            <a:lvl2pPr lvl="1" rtl="0">
              <a:buNone/>
              <a:defRPr>
                <a:solidFill>
                  <a:srgbClr val="4A86E8"/>
                </a:solidFill>
              </a:defRPr>
            </a:lvl2pPr>
            <a:lvl3pPr lvl="2" rtl="0">
              <a:buNone/>
              <a:defRPr>
                <a:solidFill>
                  <a:srgbClr val="4A86E8"/>
                </a:solidFill>
              </a:defRPr>
            </a:lvl3pPr>
            <a:lvl4pPr lvl="3" rtl="0">
              <a:buNone/>
              <a:defRPr>
                <a:solidFill>
                  <a:srgbClr val="4A86E8"/>
                </a:solidFill>
              </a:defRPr>
            </a:lvl4pPr>
            <a:lvl5pPr lvl="4" rtl="0">
              <a:buNone/>
              <a:defRPr>
                <a:solidFill>
                  <a:srgbClr val="4A86E8"/>
                </a:solidFill>
              </a:defRPr>
            </a:lvl5pPr>
            <a:lvl6pPr lvl="5" rtl="0">
              <a:buNone/>
              <a:defRPr>
                <a:solidFill>
                  <a:srgbClr val="4A86E8"/>
                </a:solidFill>
              </a:defRPr>
            </a:lvl6pPr>
            <a:lvl7pPr lvl="6" rtl="0">
              <a:buNone/>
              <a:defRPr>
                <a:solidFill>
                  <a:srgbClr val="4A86E8"/>
                </a:solidFill>
              </a:defRPr>
            </a:lvl7pPr>
            <a:lvl8pPr lvl="7" rtl="0">
              <a:buNone/>
              <a:defRPr>
                <a:solidFill>
                  <a:srgbClr val="4A86E8"/>
                </a:solidFill>
              </a:defRPr>
            </a:lvl8pPr>
            <a:lvl9pPr lvl="8" rtl="0">
              <a:buNone/>
              <a:defRPr>
                <a:solidFill>
                  <a:srgbClr val="4A86E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9"/>
          <p:cNvSpPr txBox="1"/>
          <p:nvPr/>
        </p:nvSpPr>
        <p:spPr>
          <a:xfrm rot="10800000" flipH="1">
            <a:off x="3276600" y="33"/>
            <a:ext cx="58674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26078" y="477067"/>
            <a:ext cx="2808000" cy="1271100"/>
          </a:xfrm>
          <a:prstGeom prst="rect">
            <a:avLst/>
          </a:prstGeom>
        </p:spPr>
        <p:txBody>
          <a:bodyPr spcFirstLastPara="1" wrap="square" lIns="91425" tIns="45700" rIns="91425" bIns="45700"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9"/>
          <p:cNvSpPr txBox="1">
            <a:spLocks noGrp="1"/>
          </p:cNvSpPr>
          <p:nvPr>
            <p:ph type="body" idx="1"/>
          </p:nvPr>
        </p:nvSpPr>
        <p:spPr>
          <a:xfrm>
            <a:off x="226075" y="1954400"/>
            <a:ext cx="2808000" cy="42180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Clr>
                <a:srgbClr val="1155CC"/>
              </a:buClr>
              <a:buSzPts val="1200"/>
              <a:buChar char="■"/>
              <a:defRPr sz="1200">
                <a:solidFill>
                  <a:srgbClr val="1155CC"/>
                </a:solidFill>
              </a:defRPr>
            </a:lvl1pPr>
            <a:lvl2pPr marL="914400" lvl="1" indent="-304800" rtl="0">
              <a:spcBef>
                <a:spcPts val="560"/>
              </a:spcBef>
              <a:spcAft>
                <a:spcPts val="0"/>
              </a:spcAft>
              <a:buClr>
                <a:srgbClr val="1155CC"/>
              </a:buClr>
              <a:buSzPts val="1200"/>
              <a:buChar char="◻"/>
              <a:defRPr sz="1200">
                <a:solidFill>
                  <a:srgbClr val="1155CC"/>
                </a:solidFill>
              </a:defRPr>
            </a:lvl2pPr>
            <a:lvl3pPr marL="1371600" lvl="2" indent="-304800" rtl="0">
              <a:spcBef>
                <a:spcPts val="480"/>
              </a:spcBef>
              <a:spcAft>
                <a:spcPts val="0"/>
              </a:spcAft>
              <a:buClr>
                <a:srgbClr val="1155CC"/>
              </a:buClr>
              <a:buSzPts val="1200"/>
              <a:buChar char="■"/>
              <a:defRPr sz="1200">
                <a:solidFill>
                  <a:srgbClr val="1155CC"/>
                </a:solidFill>
              </a:defRPr>
            </a:lvl3pPr>
            <a:lvl4pPr marL="1828800" lvl="3" indent="-304800" rtl="0">
              <a:spcBef>
                <a:spcPts val="400"/>
              </a:spcBef>
              <a:spcAft>
                <a:spcPts val="0"/>
              </a:spcAft>
              <a:buClr>
                <a:srgbClr val="1155CC"/>
              </a:buClr>
              <a:buSzPts val="1200"/>
              <a:buChar char="◻"/>
              <a:defRPr sz="1200">
                <a:solidFill>
                  <a:srgbClr val="1155CC"/>
                </a:solidFill>
              </a:defRPr>
            </a:lvl4pPr>
            <a:lvl5pPr marL="2286000" lvl="4" indent="-304800" rtl="0">
              <a:spcBef>
                <a:spcPts val="400"/>
              </a:spcBef>
              <a:spcAft>
                <a:spcPts val="0"/>
              </a:spcAft>
              <a:buClr>
                <a:srgbClr val="1155CC"/>
              </a:buClr>
              <a:buSzPts val="1200"/>
              <a:buChar char="▪"/>
              <a:defRPr sz="1200">
                <a:solidFill>
                  <a:srgbClr val="1155CC"/>
                </a:solidFill>
              </a:defRPr>
            </a:lvl5pPr>
            <a:lvl6pPr marL="2743200" lvl="5" indent="-304800" rtl="0">
              <a:spcBef>
                <a:spcPts val="400"/>
              </a:spcBef>
              <a:spcAft>
                <a:spcPts val="0"/>
              </a:spcAft>
              <a:buClr>
                <a:srgbClr val="1155CC"/>
              </a:buClr>
              <a:buSzPts val="1200"/>
              <a:buChar char="▪"/>
              <a:defRPr sz="1200">
                <a:solidFill>
                  <a:srgbClr val="1155CC"/>
                </a:solidFill>
              </a:defRPr>
            </a:lvl6pPr>
            <a:lvl7pPr marL="3200400" lvl="6" indent="-304800" rtl="0">
              <a:spcBef>
                <a:spcPts val="400"/>
              </a:spcBef>
              <a:spcAft>
                <a:spcPts val="0"/>
              </a:spcAft>
              <a:buClr>
                <a:srgbClr val="1155CC"/>
              </a:buClr>
              <a:buSzPts val="1200"/>
              <a:buChar char="▪"/>
              <a:defRPr sz="1200">
                <a:solidFill>
                  <a:srgbClr val="1155CC"/>
                </a:solidFill>
              </a:defRPr>
            </a:lvl7pPr>
            <a:lvl8pPr marL="3657600" lvl="7" indent="-304800" rtl="0">
              <a:spcBef>
                <a:spcPts val="400"/>
              </a:spcBef>
              <a:spcAft>
                <a:spcPts val="0"/>
              </a:spcAft>
              <a:buClr>
                <a:srgbClr val="1155CC"/>
              </a:buClr>
              <a:buSzPts val="1200"/>
              <a:buChar char="▪"/>
              <a:defRPr sz="1200">
                <a:solidFill>
                  <a:srgbClr val="1155CC"/>
                </a:solidFill>
              </a:defRPr>
            </a:lvl8pPr>
            <a:lvl9pPr marL="4114800" lvl="8" indent="-304800" rtl="0">
              <a:spcBef>
                <a:spcPts val="400"/>
              </a:spcBef>
              <a:spcAft>
                <a:spcPts val="0"/>
              </a:spcAft>
              <a:buClr>
                <a:srgbClr val="1155CC"/>
              </a:buClr>
              <a:buSzPts val="1200"/>
              <a:buChar char="▪"/>
              <a:defRPr sz="1200">
                <a:solidFill>
                  <a:srgbClr val="1155CC"/>
                </a:solidFill>
              </a:defRPr>
            </a:lvl9pPr>
          </a:lstStyle>
          <a:p>
            <a:endParaRPr/>
          </a:p>
        </p:txBody>
      </p:sp>
      <p:sp>
        <p:nvSpPr>
          <p:cNvPr id="69" name="Google Shape;69;p9"/>
          <p:cNvSpPr txBox="1">
            <a:spLocks noGrp="1"/>
          </p:cNvSpPr>
          <p:nvPr>
            <p:ph type="sldNum" idx="12"/>
          </p:nvPr>
        </p:nvSpPr>
        <p:spPr>
          <a:xfrm>
            <a:off x="8523541" y="6260831"/>
            <a:ext cx="548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460950" y="2753800"/>
            <a:ext cx="8222100" cy="1350300"/>
          </a:xfrm>
          <a:prstGeom prst="rect">
            <a:avLst/>
          </a:prstGeom>
        </p:spPr>
        <p:txBody>
          <a:bodyPr spcFirstLastPara="1" wrap="square" lIns="91425" tIns="45700" rIns="91425" bIns="45700" anchor="ctr" anchorCtr="0">
            <a:noAutofit/>
          </a:bodyPr>
          <a:lstStyle>
            <a:lvl1pPr lvl="0" rtl="0">
              <a:spcBef>
                <a:spcPts val="0"/>
              </a:spcBef>
              <a:spcAft>
                <a:spcPts val="0"/>
              </a:spcAft>
              <a:buClr>
                <a:srgbClr val="1C4587"/>
              </a:buClr>
              <a:buSzPts val="4200"/>
              <a:buNone/>
              <a:defRPr sz="4200">
                <a:solidFill>
                  <a:srgbClr val="1C4587"/>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72" name="Google Shape;72;p10"/>
          <p:cNvSpPr txBox="1">
            <a:spLocks noGrp="1"/>
          </p:cNvSpPr>
          <p:nvPr>
            <p:ph type="sldNum" idx="12"/>
          </p:nvPr>
        </p:nvSpPr>
        <p:spPr>
          <a:xfrm>
            <a:off x="8523541" y="6260831"/>
            <a:ext cx="548700" cy="524700"/>
          </a:xfrm>
          <a:prstGeom prst="rect">
            <a:avLst/>
          </a:prstGeom>
        </p:spPr>
        <p:txBody>
          <a:bodyPr spcFirstLastPara="1" wrap="square" lIns="91425" tIns="45700" rIns="91425" bIns="45700" anchor="b" anchorCtr="0">
            <a:noAutofit/>
          </a:bodyPr>
          <a:lstStyle>
            <a:lvl1pPr lvl="0" rtl="0">
              <a:buNone/>
              <a:defRPr>
                <a:solidFill>
                  <a:srgbClr val="4A86E8"/>
                </a:solidFill>
              </a:defRPr>
            </a:lvl1pPr>
            <a:lvl2pPr lvl="1" rtl="0">
              <a:buNone/>
              <a:defRPr>
                <a:solidFill>
                  <a:srgbClr val="4A86E8"/>
                </a:solidFill>
              </a:defRPr>
            </a:lvl2pPr>
            <a:lvl3pPr lvl="2" rtl="0">
              <a:buNone/>
              <a:defRPr>
                <a:solidFill>
                  <a:srgbClr val="4A86E8"/>
                </a:solidFill>
              </a:defRPr>
            </a:lvl3pPr>
            <a:lvl4pPr lvl="3" rtl="0">
              <a:buNone/>
              <a:defRPr>
                <a:solidFill>
                  <a:srgbClr val="4A86E8"/>
                </a:solidFill>
              </a:defRPr>
            </a:lvl4pPr>
            <a:lvl5pPr lvl="4" rtl="0">
              <a:buNone/>
              <a:defRPr>
                <a:solidFill>
                  <a:srgbClr val="4A86E8"/>
                </a:solidFill>
              </a:defRPr>
            </a:lvl5pPr>
            <a:lvl6pPr lvl="5" rtl="0">
              <a:buNone/>
              <a:defRPr>
                <a:solidFill>
                  <a:srgbClr val="4A86E8"/>
                </a:solidFill>
              </a:defRPr>
            </a:lvl6pPr>
            <a:lvl7pPr lvl="6" rtl="0">
              <a:buNone/>
              <a:defRPr>
                <a:solidFill>
                  <a:srgbClr val="4A86E8"/>
                </a:solidFill>
              </a:defRPr>
            </a:lvl7pPr>
            <a:lvl8pPr lvl="7" rtl="0">
              <a:buNone/>
              <a:defRPr>
                <a:solidFill>
                  <a:srgbClr val="4A86E8"/>
                </a:solidFill>
              </a:defRPr>
            </a:lvl8pPr>
            <a:lvl9pPr lvl="8" rtl="0">
              <a:buNone/>
              <a:defRPr>
                <a:solidFill>
                  <a:srgbClr val="4A86E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8" name="Google Shape;8;p1"/>
          <p:cNvGrpSpPr/>
          <p:nvPr/>
        </p:nvGrpSpPr>
        <p:grpSpPr>
          <a:xfrm>
            <a:off x="0" y="0"/>
            <a:ext cx="9143950" cy="546075"/>
            <a:chOff x="0" y="0"/>
            <a:chExt cx="9143950" cy="546075"/>
          </a:xfrm>
        </p:grpSpPr>
        <p:sp>
          <p:nvSpPr>
            <p:cNvPr id="9" name="Google Shape;9;p1"/>
            <p:cNvSpPr txBox="1"/>
            <p:nvPr/>
          </p:nvSpPr>
          <p:spPr>
            <a:xfrm>
              <a:off x="0" y="0"/>
              <a:ext cx="285900" cy="53340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Google Shape;10;p1"/>
            <p:cNvSpPr txBox="1"/>
            <p:nvPr/>
          </p:nvSpPr>
          <p:spPr>
            <a:xfrm>
              <a:off x="412750" y="134937"/>
              <a:ext cx="8731200" cy="274500"/>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
            <p:cNvSpPr txBox="1"/>
            <p:nvPr/>
          </p:nvSpPr>
          <p:spPr>
            <a:xfrm>
              <a:off x="409575" y="134937"/>
              <a:ext cx="138000" cy="1413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
            <p:cNvSpPr txBox="1"/>
            <p:nvPr/>
          </p:nvSpPr>
          <p:spPr>
            <a:xfrm>
              <a:off x="547687" y="0"/>
              <a:ext cx="139800" cy="1380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1"/>
            <p:cNvSpPr txBox="1"/>
            <p:nvPr/>
          </p:nvSpPr>
          <p:spPr>
            <a:xfrm>
              <a:off x="547687" y="134937"/>
              <a:ext cx="139800" cy="1413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1"/>
            <p:cNvSpPr txBox="1"/>
            <p:nvPr/>
          </p:nvSpPr>
          <p:spPr>
            <a:xfrm>
              <a:off x="274637" y="274637"/>
              <a:ext cx="136500" cy="1380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1"/>
            <p:cNvSpPr txBox="1"/>
            <p:nvPr/>
          </p:nvSpPr>
          <p:spPr>
            <a:xfrm>
              <a:off x="131762" y="136525"/>
              <a:ext cx="141300" cy="1380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1"/>
            <p:cNvSpPr txBox="1"/>
            <p:nvPr/>
          </p:nvSpPr>
          <p:spPr>
            <a:xfrm>
              <a:off x="409575" y="271462"/>
              <a:ext cx="138000" cy="13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1"/>
            <p:cNvSpPr txBox="1"/>
            <p:nvPr/>
          </p:nvSpPr>
          <p:spPr>
            <a:xfrm>
              <a:off x="274637" y="409575"/>
              <a:ext cx="136500" cy="136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8" name="Google Shape;18;p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9" name="Google Shape;19;p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blanittest.activetextbook.com/active_textbooks/41#page1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ingapps.org/view856415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vashifinancy.ru/finansy-na-kazhdyy-den/domashnyaya-bukhgalteriya/planirovanie-lichnogo-semeynogo-byudzhet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vashifinancy.ru/finansy-na-kazhdyy-den/domashnyaya-bukhgalteriya/planirovanie-lichnogo-semeynogo-byudzheta/"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vashifinancy.ru/finansy-na-kazhdyy-den/domashnyaya-bukhgalteriya/planirovanie-lichnogo-semeynogo-byudzheta/"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vashifinancy.ru/finansy-na-kazhdyy-den/domashnyaya-bukhgalteriya/planirovanie-lichnogo-semeynogo-byudzhet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vashifinancy.ru/finansy-na-kazhdyy-den/domashnyaya-bukhgalteriya/planirovanie-lichnogo-semeynogo-byudzhet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vashifinancy.ru/finansy-na-kazhdyy-den/domashnyaya-bukhgalteriya/planirovanie-lichnogo-semeynogo-byudzhe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lay.google.com/store/apps/details?id=air.ru.oc3.finznayka"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learningapps.org/view9240904" TargetMode="External"/><Relationship Id="rId4" Type="http://schemas.openxmlformats.org/officeDocument/2006/relationships/hyperlink" Target="https://apps.apple.com/ru/app/%D1%84%D0%B8%D0%BD%D0%B7%D0%BD%D0%B0%D0%B9%D0%BA%D0%B0/id121659168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vashifinancy.ru/finansy-na-kazhdyy-den/semya-i-dengi/" TargetMode="External"/><Relationship Id="rId5" Type="http://schemas.openxmlformats.org/officeDocument/2006/relationships/hyperlink" Target="https://vashifinancy.ru/finansy-na-kazhdyy-den/domashnyaya-bukhgalteriya/" TargetMode="External"/><Relationship Id="rId4" Type="http://schemas.openxmlformats.org/officeDocument/2006/relationships/hyperlink" Target="https://vashifinancy.r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learningapps.org/view832364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du.pacc.ru/informmaterialy/articles/Mult-klassy/#incom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apps.org/view823103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learningapps.org/view82310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1"/>
          <p:cNvSpPr txBox="1">
            <a:spLocks noGrp="1"/>
          </p:cNvSpPr>
          <p:nvPr>
            <p:ph type="ctrTitle"/>
          </p:nvPr>
        </p:nvSpPr>
        <p:spPr>
          <a:xfrm>
            <a:off x="390650" y="191675"/>
            <a:ext cx="8684100" cy="1244700"/>
          </a:xfrm>
          <a:prstGeom prst="rect">
            <a:avLst/>
          </a:prstGeom>
          <a:ln w="19050" cap="flat" cmpd="sng">
            <a:solidFill>
              <a:srgbClr val="00FF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FF00"/>
                </a:solidFill>
              </a:rPr>
              <a:t>Что такое семейный бюджет?</a:t>
            </a:r>
            <a:endParaRPr>
              <a:solidFill>
                <a:srgbClr val="00FF00"/>
              </a:solidFill>
            </a:endParaRPr>
          </a:p>
        </p:txBody>
      </p:sp>
      <p:sp>
        <p:nvSpPr>
          <p:cNvPr id="78" name="Google Shape;78;p11"/>
          <p:cNvSpPr txBox="1">
            <a:spLocks noGrp="1"/>
          </p:cNvSpPr>
          <p:nvPr>
            <p:ph type="subTitle" idx="1"/>
          </p:nvPr>
        </p:nvSpPr>
        <p:spPr>
          <a:xfrm>
            <a:off x="107150" y="5375775"/>
            <a:ext cx="8505600" cy="124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5600" b="1">
                <a:solidFill>
                  <a:srgbClr val="00FF00"/>
                </a:solidFill>
              </a:rPr>
              <a:t>И как его построить...</a:t>
            </a:r>
            <a:endParaRPr sz="5600" b="1">
              <a:solidFill>
                <a:srgbClr val="00FF00"/>
              </a:solidFill>
            </a:endParaRPr>
          </a:p>
        </p:txBody>
      </p:sp>
      <p:sp>
        <p:nvSpPr>
          <p:cNvPr id="79" name="Google Shape;79;p11"/>
          <p:cNvSpPr txBox="1">
            <a:spLocks noGrp="1"/>
          </p:cNvSpPr>
          <p:nvPr>
            <p:ph type="ctrTitle"/>
          </p:nvPr>
        </p:nvSpPr>
        <p:spPr>
          <a:xfrm>
            <a:off x="7148850" y="1836975"/>
            <a:ext cx="1714500" cy="623100"/>
          </a:xfrm>
          <a:prstGeom prst="rect">
            <a:avLst/>
          </a:prstGeom>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3500">
                <a:solidFill>
                  <a:srgbClr val="FFFFFF"/>
                </a:solidFill>
              </a:rPr>
              <a:t>8 класс</a:t>
            </a:r>
            <a:endParaRPr sz="35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0">
            <a:hlinkClick r:id="rId3"/>
          </p:cNvPr>
          <p:cNvPicPr preferRelativeResize="0"/>
          <p:nvPr/>
        </p:nvPicPr>
        <p:blipFill rotWithShape="1">
          <a:blip r:embed="rId4">
            <a:alphaModFix/>
          </a:blip>
          <a:srcRect l="36458" t="21523" r="36992" b="56364"/>
          <a:stretch/>
        </p:blipFill>
        <p:spPr>
          <a:xfrm>
            <a:off x="3281750" y="778350"/>
            <a:ext cx="5343350" cy="2503400"/>
          </a:xfrm>
          <a:prstGeom prst="rect">
            <a:avLst/>
          </a:prstGeom>
          <a:noFill/>
          <a:ln w="19050" cap="flat" cmpd="sng">
            <a:solidFill>
              <a:srgbClr val="1155CC"/>
            </a:solidFill>
            <a:prstDash val="solid"/>
            <a:round/>
            <a:headEnd type="none" w="sm" len="sm"/>
            <a:tailEnd type="none" w="sm" len="sm"/>
          </a:ln>
        </p:spPr>
      </p:pic>
      <p:sp>
        <p:nvSpPr>
          <p:cNvPr id="154" name="Google Shape;154;p20"/>
          <p:cNvSpPr txBox="1">
            <a:spLocks noGrp="1"/>
          </p:cNvSpPr>
          <p:nvPr>
            <p:ph type="subTitle" idx="4294967295"/>
          </p:nvPr>
        </p:nvSpPr>
        <p:spPr>
          <a:xfrm>
            <a:off x="231400" y="4880550"/>
            <a:ext cx="8709300" cy="1851300"/>
          </a:xfrm>
          <a:prstGeom prst="rect">
            <a:avLst/>
          </a:prstGeom>
        </p:spPr>
        <p:txBody>
          <a:bodyPr spcFirstLastPara="1" wrap="square" lIns="91425" tIns="45700" rIns="91425" bIns="45700" anchor="t" anchorCtr="0">
            <a:noAutofit/>
          </a:bodyPr>
          <a:lstStyle/>
          <a:p>
            <a:pPr marL="457200" lvl="0" indent="-374650" algn="just" rtl="0">
              <a:lnSpc>
                <a:spcPct val="115000"/>
              </a:lnSpc>
              <a:spcBef>
                <a:spcPts val="100"/>
              </a:spcBef>
              <a:spcAft>
                <a:spcPts val="0"/>
              </a:spcAft>
              <a:buClr>
                <a:srgbClr val="1C4587"/>
              </a:buClr>
              <a:buSzPts val="2300"/>
              <a:buChar char="★"/>
            </a:pPr>
            <a:r>
              <a:rPr lang="en-US" sz="2300" b="1" i="1">
                <a:solidFill>
                  <a:srgbClr val="1C4587"/>
                </a:solidFill>
              </a:rPr>
              <a:t>Составьте ежемесячный бюджет семьи.</a:t>
            </a:r>
            <a:endParaRPr sz="2300" b="1" i="1">
              <a:solidFill>
                <a:srgbClr val="1C4587"/>
              </a:solidFill>
            </a:endParaRPr>
          </a:p>
          <a:p>
            <a:pPr marL="457200" lvl="0" indent="-374650" algn="just" rtl="0">
              <a:lnSpc>
                <a:spcPct val="115000"/>
              </a:lnSpc>
              <a:spcBef>
                <a:spcPts val="0"/>
              </a:spcBef>
              <a:spcAft>
                <a:spcPts val="0"/>
              </a:spcAft>
              <a:buClr>
                <a:srgbClr val="1C4587"/>
              </a:buClr>
              <a:buSzPts val="2300"/>
              <a:buChar char="★"/>
            </a:pPr>
            <a:r>
              <a:rPr lang="en-US" sz="2300" b="1" i="1">
                <a:solidFill>
                  <a:srgbClr val="1C4587"/>
                </a:solidFill>
              </a:rPr>
              <a:t>Занесите доходы и расходы в таблицу. </a:t>
            </a:r>
            <a:endParaRPr sz="2300" b="1" i="1">
              <a:solidFill>
                <a:srgbClr val="1C4587"/>
              </a:solidFill>
            </a:endParaRPr>
          </a:p>
          <a:p>
            <a:pPr marL="457200" lvl="0" indent="-374650" algn="just" rtl="0">
              <a:lnSpc>
                <a:spcPct val="115000"/>
              </a:lnSpc>
              <a:spcBef>
                <a:spcPts val="0"/>
              </a:spcBef>
              <a:spcAft>
                <a:spcPts val="0"/>
              </a:spcAft>
              <a:buClr>
                <a:srgbClr val="1C4587"/>
              </a:buClr>
              <a:buSzPts val="2300"/>
              <a:buChar char="★"/>
            </a:pPr>
            <a:r>
              <a:rPr lang="en-US" sz="2300" b="1" i="1">
                <a:solidFill>
                  <a:srgbClr val="1C4587"/>
                </a:solidFill>
              </a:rPr>
              <a:t>Какой бюджет (сбалансированный, профицитный или дефицитный) у вас получился?</a:t>
            </a:r>
            <a:endParaRPr sz="2300" b="1" i="1">
              <a:solidFill>
                <a:srgbClr val="1C4587"/>
              </a:solidFill>
            </a:endParaRPr>
          </a:p>
          <a:p>
            <a:pPr marL="457200" lvl="0" indent="0" algn="just" rtl="0">
              <a:spcBef>
                <a:spcPts val="100"/>
              </a:spcBef>
              <a:spcAft>
                <a:spcPts val="100"/>
              </a:spcAft>
              <a:buNone/>
            </a:pPr>
            <a:r>
              <a:rPr lang="en-US" sz="2300" b="1" i="1">
                <a:solidFill>
                  <a:srgbClr val="1155CC"/>
                </a:solidFill>
              </a:rPr>
              <a:t> </a:t>
            </a:r>
            <a:endParaRPr sz="2300" b="1" i="1">
              <a:solidFill>
                <a:srgbClr val="1155CC"/>
              </a:solidFill>
            </a:endParaRPr>
          </a:p>
        </p:txBody>
      </p:sp>
      <p:sp>
        <p:nvSpPr>
          <p:cNvPr id="155" name="Google Shape;155;p20"/>
          <p:cNvSpPr txBox="1">
            <a:spLocks noGrp="1"/>
          </p:cNvSpPr>
          <p:nvPr>
            <p:ph type="title" idx="4294967295"/>
          </p:nvPr>
        </p:nvSpPr>
        <p:spPr>
          <a:xfrm>
            <a:off x="0" y="569925"/>
            <a:ext cx="2455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Задание 3 </a:t>
            </a:r>
            <a:endParaRPr sz="3400">
              <a:solidFill>
                <a:srgbClr val="073763"/>
              </a:solidFill>
            </a:endParaRPr>
          </a:p>
        </p:txBody>
      </p:sp>
      <p:sp>
        <p:nvSpPr>
          <p:cNvPr id="156" name="Google Shape;156;p20"/>
          <p:cNvSpPr txBox="1">
            <a:spLocks noGrp="1"/>
          </p:cNvSpPr>
          <p:nvPr>
            <p:ph type="subTitle" idx="4294967295"/>
          </p:nvPr>
        </p:nvSpPr>
        <p:spPr>
          <a:xfrm>
            <a:off x="95225" y="1490700"/>
            <a:ext cx="2141100" cy="2175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Работая в группах, составьте таблицу:</a:t>
            </a:r>
            <a:endParaRPr sz="2200" i="1">
              <a:solidFill>
                <a:srgbClr val="073763"/>
              </a:solidFill>
            </a:endParaRPr>
          </a:p>
        </p:txBody>
      </p:sp>
      <p:sp>
        <p:nvSpPr>
          <p:cNvPr id="157" name="Google Shape;157;p20"/>
          <p:cNvSpPr txBox="1"/>
          <p:nvPr/>
        </p:nvSpPr>
        <p:spPr>
          <a:xfrm>
            <a:off x="1178050" y="3429000"/>
            <a:ext cx="7965900" cy="1325400"/>
          </a:xfrm>
          <a:prstGeom prst="rect">
            <a:avLst/>
          </a:prstGeom>
          <a:noFill/>
          <a:ln>
            <a:noFill/>
          </a:ln>
        </p:spPr>
        <p:txBody>
          <a:bodyPr spcFirstLastPara="1" wrap="square" lIns="91425" tIns="91425" rIns="91425" bIns="91425" anchor="t" anchorCtr="0">
            <a:noAutofit/>
          </a:bodyPr>
          <a:lstStyle/>
          <a:p>
            <a:pPr marL="457200" lvl="0" indent="-381000" algn="just" rtl="0">
              <a:spcBef>
                <a:spcPts val="100"/>
              </a:spcBef>
              <a:spcAft>
                <a:spcPts val="0"/>
              </a:spcAft>
              <a:buClr>
                <a:srgbClr val="1C4587"/>
              </a:buClr>
              <a:buSzPts val="2400"/>
              <a:buChar char="➢"/>
            </a:pPr>
            <a:r>
              <a:rPr lang="en-US" sz="2400">
                <a:solidFill>
                  <a:srgbClr val="1C4587"/>
                </a:solidFill>
              </a:rPr>
              <a:t>В семье - двое взрослых и двое детей (5 и 10 лет).</a:t>
            </a:r>
            <a:endParaRPr sz="2400">
              <a:solidFill>
                <a:srgbClr val="1C4587"/>
              </a:solidFill>
            </a:endParaRPr>
          </a:p>
          <a:p>
            <a:pPr marL="457200" lvl="0" indent="-381000" algn="just" rtl="0">
              <a:spcBef>
                <a:spcPts val="0"/>
              </a:spcBef>
              <a:spcAft>
                <a:spcPts val="0"/>
              </a:spcAft>
              <a:buClr>
                <a:srgbClr val="1C4587"/>
              </a:buClr>
              <a:buSzPts val="2400"/>
              <a:buChar char="➢"/>
            </a:pPr>
            <a:r>
              <a:rPr lang="en-US" sz="2400">
                <a:solidFill>
                  <a:srgbClr val="1C4587"/>
                </a:solidFill>
              </a:rPr>
              <a:t>Доход родителей  70 тысяч рублей, </a:t>
            </a:r>
            <a:endParaRPr sz="2400">
              <a:solidFill>
                <a:srgbClr val="1C4587"/>
              </a:solidFill>
            </a:endParaRPr>
          </a:p>
          <a:p>
            <a:pPr marL="457200" lvl="0" indent="-381000" algn="just" rtl="0">
              <a:spcBef>
                <a:spcPts val="0"/>
              </a:spcBef>
              <a:spcAft>
                <a:spcPts val="0"/>
              </a:spcAft>
              <a:buClr>
                <a:srgbClr val="1C4587"/>
              </a:buClr>
              <a:buSzPts val="2400"/>
              <a:buChar char="➢"/>
            </a:pPr>
            <a:r>
              <a:rPr lang="en-US" sz="2400">
                <a:solidFill>
                  <a:srgbClr val="1C4587"/>
                </a:solidFill>
              </a:rPr>
              <a:t>доход от собственности - 10 тысяч рублей.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subTitle" idx="4294967295"/>
          </p:nvPr>
        </p:nvSpPr>
        <p:spPr>
          <a:xfrm>
            <a:off x="231400" y="4859500"/>
            <a:ext cx="8709300" cy="1872000"/>
          </a:xfrm>
          <a:prstGeom prst="rect">
            <a:avLst/>
          </a:prstGeom>
        </p:spPr>
        <p:txBody>
          <a:bodyPr spcFirstLastPara="1" wrap="square" lIns="91425" tIns="45700" rIns="91425" bIns="45700" anchor="t" anchorCtr="0">
            <a:noAutofit/>
          </a:bodyPr>
          <a:lstStyle/>
          <a:p>
            <a:pPr marL="914400" lvl="0" indent="-387350" algn="l" rtl="0">
              <a:spcBef>
                <a:spcPts val="0"/>
              </a:spcBef>
              <a:spcAft>
                <a:spcPts val="0"/>
              </a:spcAft>
              <a:buClr>
                <a:srgbClr val="1C4587"/>
              </a:buClr>
              <a:buSzPts val="2500"/>
              <a:buChar char="★"/>
            </a:pPr>
            <a:r>
              <a:rPr lang="en-US" sz="2300" b="1" i="1">
                <a:solidFill>
                  <a:srgbClr val="1C4587"/>
                </a:solidFill>
              </a:rPr>
              <a:t>Что из перечисленного ниже вы оставите как приоритетные траты, а чем можете пожертвовать в следующем месяце? </a:t>
            </a:r>
            <a:endParaRPr sz="2300" b="1" i="1">
              <a:solidFill>
                <a:srgbClr val="1C4587"/>
              </a:solidFill>
            </a:endParaRPr>
          </a:p>
          <a:p>
            <a:pPr marL="914400" lvl="0" indent="-387350" algn="l" rtl="0">
              <a:spcBef>
                <a:spcPts val="0"/>
              </a:spcBef>
              <a:spcAft>
                <a:spcPts val="0"/>
              </a:spcAft>
              <a:buClr>
                <a:srgbClr val="1C4587"/>
              </a:buClr>
              <a:buSzPts val="2500"/>
              <a:buChar char="★"/>
            </a:pPr>
            <a:r>
              <a:rPr lang="en-US" sz="2300" b="1" i="1">
                <a:solidFill>
                  <a:srgbClr val="1C4587"/>
                </a:solidFill>
              </a:rPr>
              <a:t>Свой выбор обоснуйте.</a:t>
            </a:r>
            <a:endParaRPr sz="2300" b="1" i="1">
              <a:solidFill>
                <a:srgbClr val="1C4587"/>
              </a:solidFill>
            </a:endParaRPr>
          </a:p>
          <a:p>
            <a:pPr marL="457200" lvl="0" indent="0" algn="just" rtl="0">
              <a:spcBef>
                <a:spcPts val="100"/>
              </a:spcBef>
              <a:spcAft>
                <a:spcPts val="100"/>
              </a:spcAft>
              <a:buNone/>
            </a:pPr>
            <a:r>
              <a:rPr lang="en-US" sz="2300" b="1" i="1">
                <a:solidFill>
                  <a:srgbClr val="1155CC"/>
                </a:solidFill>
              </a:rPr>
              <a:t> </a:t>
            </a:r>
            <a:endParaRPr sz="2300" b="1" i="1">
              <a:solidFill>
                <a:srgbClr val="1155CC"/>
              </a:solidFill>
            </a:endParaRPr>
          </a:p>
        </p:txBody>
      </p:sp>
      <p:sp>
        <p:nvSpPr>
          <p:cNvPr id="163" name="Google Shape;163;p21"/>
          <p:cNvSpPr txBox="1">
            <a:spLocks noGrp="1"/>
          </p:cNvSpPr>
          <p:nvPr>
            <p:ph type="title" idx="4294967295"/>
          </p:nvPr>
        </p:nvSpPr>
        <p:spPr>
          <a:xfrm>
            <a:off x="0" y="569925"/>
            <a:ext cx="2455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Задание 4 </a:t>
            </a:r>
            <a:endParaRPr sz="3400">
              <a:solidFill>
                <a:srgbClr val="073763"/>
              </a:solidFill>
            </a:endParaRPr>
          </a:p>
        </p:txBody>
      </p:sp>
      <p:sp>
        <p:nvSpPr>
          <p:cNvPr id="164" name="Google Shape;164;p21"/>
          <p:cNvSpPr txBox="1">
            <a:spLocks noGrp="1"/>
          </p:cNvSpPr>
          <p:nvPr>
            <p:ph type="subTitle" idx="4294967295"/>
          </p:nvPr>
        </p:nvSpPr>
        <p:spPr>
          <a:xfrm>
            <a:off x="95225" y="1490700"/>
            <a:ext cx="2141100" cy="2175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Работая в группах, выполните задание:</a:t>
            </a:r>
            <a:endParaRPr sz="2200" i="1">
              <a:solidFill>
                <a:srgbClr val="073763"/>
              </a:solidFill>
            </a:endParaRPr>
          </a:p>
        </p:txBody>
      </p:sp>
      <p:sp>
        <p:nvSpPr>
          <p:cNvPr id="165" name="Google Shape;165;p21"/>
          <p:cNvSpPr txBox="1"/>
          <p:nvPr/>
        </p:nvSpPr>
        <p:spPr>
          <a:xfrm>
            <a:off x="2650650" y="569925"/>
            <a:ext cx="6142800" cy="4121100"/>
          </a:xfrm>
          <a:prstGeom prst="rect">
            <a:avLst/>
          </a:prstGeom>
          <a:noFill/>
          <a:ln>
            <a:noFill/>
          </a:ln>
        </p:spPr>
        <p:txBody>
          <a:bodyPr spcFirstLastPara="1" wrap="square" lIns="91425" tIns="91425" rIns="91425" bIns="91425" anchor="t" anchorCtr="0">
            <a:noAutofit/>
          </a:bodyPr>
          <a:lstStyle/>
          <a:p>
            <a:pPr marL="457200" lvl="0" indent="-381000" algn="just" rtl="0">
              <a:spcBef>
                <a:spcPts val="0"/>
              </a:spcBef>
              <a:spcAft>
                <a:spcPts val="0"/>
              </a:spcAft>
              <a:buClr>
                <a:srgbClr val="1C4587"/>
              </a:buClr>
              <a:buSzPts val="2400"/>
              <a:buChar char="➢"/>
            </a:pPr>
            <a:r>
              <a:rPr lang="en-US" sz="2400">
                <a:solidFill>
                  <a:srgbClr val="1C4587"/>
                </a:solidFill>
              </a:rPr>
              <a:t>Представим, что ваша семья (два взрослых и два подростка) планирует бюджет на следующий месяц. </a:t>
            </a:r>
            <a:endParaRPr sz="2400">
              <a:solidFill>
                <a:srgbClr val="1C4587"/>
              </a:solidFill>
            </a:endParaRPr>
          </a:p>
          <a:p>
            <a:pPr marL="457200" lvl="0" indent="-381000" algn="just" rtl="0">
              <a:spcBef>
                <a:spcPts val="0"/>
              </a:spcBef>
              <a:spcAft>
                <a:spcPts val="0"/>
              </a:spcAft>
              <a:buClr>
                <a:srgbClr val="1C4587"/>
              </a:buClr>
              <a:buSzPts val="2400"/>
              <a:buChar char="➢"/>
            </a:pPr>
            <a:r>
              <a:rPr lang="en-US" sz="2400">
                <a:solidFill>
                  <a:srgbClr val="1C4587"/>
                </a:solidFill>
              </a:rPr>
              <a:t>Доходы семьи составляют 50 тыс. руб. в месяц. </a:t>
            </a:r>
            <a:endParaRPr sz="2400">
              <a:solidFill>
                <a:srgbClr val="1C4587"/>
              </a:solidFill>
            </a:endParaRPr>
          </a:p>
          <a:p>
            <a:pPr marL="457200" lvl="0" indent="-381000" algn="just" rtl="0">
              <a:spcBef>
                <a:spcPts val="0"/>
              </a:spcBef>
              <a:spcAft>
                <a:spcPts val="0"/>
              </a:spcAft>
              <a:buClr>
                <a:srgbClr val="1C4587"/>
              </a:buClr>
              <a:buSzPts val="2400"/>
              <a:buChar char="➢"/>
            </a:pPr>
            <a:r>
              <a:rPr lang="en-US" sz="2400">
                <a:solidFill>
                  <a:srgbClr val="1C4587"/>
                </a:solidFill>
              </a:rPr>
              <a:t>На семейном совете был составлен список ваших желаемых трат, но обнаружилось, что именно в следующем месяце предстоит много дополнительных расходов (на 60 тыс. руб.). </a:t>
            </a:r>
            <a:endParaRPr sz="2400">
              <a:solidFill>
                <a:srgbClr val="1C458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subTitle" idx="4294967295"/>
          </p:nvPr>
        </p:nvSpPr>
        <p:spPr>
          <a:xfrm>
            <a:off x="125" y="5301275"/>
            <a:ext cx="9144000" cy="1430100"/>
          </a:xfrm>
          <a:prstGeom prst="rect">
            <a:avLst/>
          </a:prstGeom>
        </p:spPr>
        <p:txBody>
          <a:bodyPr spcFirstLastPara="1" wrap="square" lIns="91425" tIns="45700" rIns="91425" bIns="45700" anchor="t" anchorCtr="0">
            <a:noAutofit/>
          </a:bodyPr>
          <a:lstStyle/>
          <a:p>
            <a:pPr marL="914400" lvl="0" indent="-374650" algn="just" rtl="0">
              <a:spcBef>
                <a:spcPts val="0"/>
              </a:spcBef>
              <a:spcAft>
                <a:spcPts val="0"/>
              </a:spcAft>
              <a:buClr>
                <a:srgbClr val="1C4587"/>
              </a:buClr>
              <a:buSzPts val="2300"/>
              <a:buChar char="★"/>
            </a:pPr>
            <a:r>
              <a:rPr lang="en-US" sz="2100" b="1" i="1">
                <a:solidFill>
                  <a:srgbClr val="1C4587"/>
                </a:solidFill>
              </a:rPr>
              <a:t>Что из перечисленного ниже вы оставите как приоритетные траты, а чем можете пожертвовать в следующем месяце? </a:t>
            </a:r>
            <a:endParaRPr sz="2100" b="1" i="1">
              <a:solidFill>
                <a:srgbClr val="1C4587"/>
              </a:solidFill>
            </a:endParaRPr>
          </a:p>
          <a:p>
            <a:pPr marL="914400" lvl="0" indent="-374650" algn="just" rtl="0">
              <a:spcBef>
                <a:spcPts val="0"/>
              </a:spcBef>
              <a:spcAft>
                <a:spcPts val="0"/>
              </a:spcAft>
              <a:buClr>
                <a:srgbClr val="1C4587"/>
              </a:buClr>
              <a:buSzPts val="2300"/>
              <a:buChar char="★"/>
            </a:pPr>
            <a:r>
              <a:rPr lang="en-US" sz="2100" b="1" i="1">
                <a:solidFill>
                  <a:srgbClr val="1C4587"/>
                </a:solidFill>
              </a:rPr>
              <a:t>Свой выбор обоснуйте.</a:t>
            </a:r>
            <a:endParaRPr sz="2100" b="1" i="1">
              <a:solidFill>
                <a:srgbClr val="1C4587"/>
              </a:solidFill>
            </a:endParaRPr>
          </a:p>
          <a:p>
            <a:pPr marL="457200" lvl="0" indent="0" algn="just" rtl="0">
              <a:spcBef>
                <a:spcPts val="100"/>
              </a:spcBef>
              <a:spcAft>
                <a:spcPts val="100"/>
              </a:spcAft>
              <a:buNone/>
            </a:pPr>
            <a:r>
              <a:rPr lang="en-US" sz="2300" b="1" i="1">
                <a:solidFill>
                  <a:srgbClr val="1155CC"/>
                </a:solidFill>
              </a:rPr>
              <a:t> </a:t>
            </a:r>
            <a:endParaRPr sz="2300" b="1" i="1">
              <a:solidFill>
                <a:srgbClr val="1155CC"/>
              </a:solidFill>
            </a:endParaRPr>
          </a:p>
        </p:txBody>
      </p:sp>
      <p:sp>
        <p:nvSpPr>
          <p:cNvPr id="171" name="Google Shape;171;p22"/>
          <p:cNvSpPr txBox="1">
            <a:spLocks noGrp="1"/>
          </p:cNvSpPr>
          <p:nvPr>
            <p:ph type="title" idx="4294967295"/>
          </p:nvPr>
        </p:nvSpPr>
        <p:spPr>
          <a:xfrm>
            <a:off x="0" y="569925"/>
            <a:ext cx="2455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73763"/>
                </a:solidFill>
              </a:rPr>
              <a:t>Задание 4 </a:t>
            </a:r>
            <a:endParaRPr sz="3200">
              <a:solidFill>
                <a:srgbClr val="073763"/>
              </a:solidFill>
            </a:endParaRPr>
          </a:p>
        </p:txBody>
      </p:sp>
      <p:sp>
        <p:nvSpPr>
          <p:cNvPr id="172" name="Google Shape;172;p22"/>
          <p:cNvSpPr txBox="1">
            <a:spLocks noGrp="1"/>
          </p:cNvSpPr>
          <p:nvPr>
            <p:ph type="subTitle" idx="4294967295"/>
          </p:nvPr>
        </p:nvSpPr>
        <p:spPr>
          <a:xfrm>
            <a:off x="0" y="1490700"/>
            <a:ext cx="2455500" cy="21753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en-US" sz="2300" b="1" i="1">
                <a:solidFill>
                  <a:srgbClr val="1C4587"/>
                </a:solidFill>
              </a:rPr>
              <a:t>4 человека</a:t>
            </a:r>
            <a:endParaRPr sz="2300" b="1" i="1">
              <a:solidFill>
                <a:srgbClr val="1C4587"/>
              </a:solidFill>
            </a:endParaRPr>
          </a:p>
          <a:p>
            <a:pPr marL="0" lvl="0" indent="0" algn="just" rtl="0">
              <a:spcBef>
                <a:spcPts val="1000"/>
              </a:spcBef>
              <a:spcAft>
                <a:spcPts val="0"/>
              </a:spcAft>
              <a:buNone/>
            </a:pPr>
            <a:r>
              <a:rPr lang="en-US" sz="2300" b="1" i="1">
                <a:solidFill>
                  <a:srgbClr val="1C4587"/>
                </a:solidFill>
              </a:rPr>
              <a:t>Доходы: 50 тыс. руб. в месяц.</a:t>
            </a:r>
            <a:endParaRPr sz="2300" b="1" i="1">
              <a:solidFill>
                <a:srgbClr val="1C4587"/>
              </a:solidFill>
            </a:endParaRPr>
          </a:p>
          <a:p>
            <a:pPr marL="0" lvl="0" indent="0" algn="just" rtl="0">
              <a:spcBef>
                <a:spcPts val="1000"/>
              </a:spcBef>
              <a:spcAft>
                <a:spcPts val="0"/>
              </a:spcAft>
              <a:buNone/>
            </a:pPr>
            <a:r>
              <a:rPr lang="en-US" sz="2300" b="1" i="1">
                <a:solidFill>
                  <a:srgbClr val="1C4587"/>
                </a:solidFill>
              </a:rPr>
              <a:t>Дополнительные расходы 60 тыс. руб. в месяц.</a:t>
            </a:r>
            <a:endParaRPr sz="2300" b="1" i="1">
              <a:solidFill>
                <a:srgbClr val="1C4587"/>
              </a:solidFill>
            </a:endParaRPr>
          </a:p>
          <a:p>
            <a:pPr marL="0" lvl="0" indent="0" algn="just" rtl="0">
              <a:spcBef>
                <a:spcPts val="1000"/>
              </a:spcBef>
              <a:spcAft>
                <a:spcPts val="0"/>
              </a:spcAft>
              <a:buNone/>
            </a:pPr>
            <a:endParaRPr sz="2300" b="1" i="1">
              <a:solidFill>
                <a:srgbClr val="1C4587"/>
              </a:solidFill>
            </a:endParaRPr>
          </a:p>
          <a:p>
            <a:pPr marL="0" lvl="0" indent="0" algn="just" rtl="0">
              <a:spcBef>
                <a:spcPts val="0"/>
              </a:spcBef>
              <a:spcAft>
                <a:spcPts val="0"/>
              </a:spcAft>
              <a:buNone/>
            </a:pPr>
            <a:endParaRPr sz="2300" b="1" i="1">
              <a:solidFill>
                <a:srgbClr val="1C4587"/>
              </a:solidFill>
            </a:endParaRPr>
          </a:p>
        </p:txBody>
      </p:sp>
      <p:sp>
        <p:nvSpPr>
          <p:cNvPr id="173" name="Google Shape;173;p22"/>
          <p:cNvSpPr txBox="1"/>
          <p:nvPr/>
        </p:nvSpPr>
        <p:spPr>
          <a:xfrm>
            <a:off x="2545450" y="569925"/>
            <a:ext cx="6598500" cy="4121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rgbClr val="1C4587"/>
              </a:buClr>
              <a:buSzPts val="1700"/>
              <a:buChar char="➢"/>
            </a:pPr>
            <a:r>
              <a:rPr lang="en-US" sz="1700">
                <a:solidFill>
                  <a:srgbClr val="1C4587"/>
                </a:solidFill>
              </a:rPr>
              <a:t>коммунальные услуги – 4000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продукты питания – 11 000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оплата кредита – 6000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покупка сезонной одежды – 6000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закупки для школы – 1000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семейное посещение кинотеатра и кафе – 2000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оплата бассейна для детей – 2000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покупка нового чайника – 1000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карманные деньги для детей – 3000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покупка проездных билетов – 2200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празднование дня рождения папы – 6000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поездка на экскурсию с классом в другой город – 1000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покупка предметов личной гигиены и бытовой химии – 1800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ремонт автомобиля – 4000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покупка нового шкафа – 4000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текущие расходы – 5000 руб.</a:t>
            </a:r>
            <a:endParaRPr sz="1700">
              <a:solidFill>
                <a:srgbClr val="1C4587"/>
              </a:solidFill>
            </a:endParaRPr>
          </a:p>
          <a:p>
            <a:pPr marL="457200" lvl="0" indent="-336550" algn="just" rtl="0">
              <a:spcBef>
                <a:spcPts val="0"/>
              </a:spcBef>
              <a:spcAft>
                <a:spcPts val="0"/>
              </a:spcAft>
              <a:buClr>
                <a:srgbClr val="1C4587"/>
              </a:buClr>
              <a:buSzPts val="1700"/>
              <a:buChar char="➢"/>
            </a:pPr>
            <a:r>
              <a:rPr lang="en-US" sz="1700">
                <a:solidFill>
                  <a:srgbClr val="1C4587"/>
                </a:solidFill>
              </a:rPr>
              <a:t>подарок на свадьбу двоюродной сестры – 5000 руб. </a:t>
            </a:r>
            <a:endParaRPr sz="1700">
              <a:solidFill>
                <a:srgbClr val="1C458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idx="4294967295"/>
          </p:nvPr>
        </p:nvSpPr>
        <p:spPr>
          <a:xfrm>
            <a:off x="95225" y="569925"/>
            <a:ext cx="2758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Упражнение </a:t>
            </a:r>
            <a:endParaRPr sz="3400">
              <a:solidFill>
                <a:srgbClr val="073763"/>
              </a:solidFill>
            </a:endParaRPr>
          </a:p>
        </p:txBody>
      </p:sp>
      <p:sp>
        <p:nvSpPr>
          <p:cNvPr id="179" name="Google Shape;179;p23"/>
          <p:cNvSpPr txBox="1">
            <a:spLocks noGrp="1"/>
          </p:cNvSpPr>
          <p:nvPr>
            <p:ph type="body" idx="4294967295"/>
          </p:nvPr>
        </p:nvSpPr>
        <p:spPr>
          <a:xfrm>
            <a:off x="3281750" y="654100"/>
            <a:ext cx="5700000" cy="826800"/>
          </a:xfrm>
          <a:prstGeom prst="rect">
            <a:avLst/>
          </a:prstGeom>
          <a:ln>
            <a:noFill/>
          </a:ln>
        </p:spPr>
        <p:txBody>
          <a:bodyPr spcFirstLastPara="1" wrap="square" lIns="91425" tIns="45700" rIns="91425" bIns="45700" anchor="t" anchorCtr="0">
            <a:noAutofit/>
          </a:bodyPr>
          <a:lstStyle/>
          <a:p>
            <a:pPr marL="0" lvl="0" indent="0" algn="just" rtl="0">
              <a:lnSpc>
                <a:spcPct val="100000"/>
              </a:lnSpc>
              <a:spcBef>
                <a:spcPts val="640"/>
              </a:spcBef>
              <a:spcAft>
                <a:spcPts val="1000"/>
              </a:spcAft>
              <a:buNone/>
            </a:pPr>
            <a:r>
              <a:rPr lang="en-US" sz="3400" b="1" i="1" u="sng">
                <a:solidFill>
                  <a:srgbClr val="1C4587"/>
                </a:solidFill>
                <a:latin typeface="Comic Sans MS"/>
                <a:ea typeface="Comic Sans MS"/>
                <a:cs typeface="Comic Sans MS"/>
                <a:sym typeface="Comic Sans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Виды бюджет а</a:t>
            </a:r>
            <a:endParaRPr sz="3400" b="1" i="1">
              <a:solidFill>
                <a:srgbClr val="1C4587"/>
              </a:solidFill>
              <a:latin typeface="Comic Sans MS"/>
              <a:ea typeface="Comic Sans MS"/>
              <a:cs typeface="Comic Sans MS"/>
              <a:sym typeface="Comic Sans MS"/>
            </a:endParaRPr>
          </a:p>
        </p:txBody>
      </p:sp>
      <p:sp>
        <p:nvSpPr>
          <p:cNvPr id="180" name="Google Shape;180;p23"/>
          <p:cNvSpPr txBox="1">
            <a:spLocks noGrp="1"/>
          </p:cNvSpPr>
          <p:nvPr>
            <p:ph type="subTitle" idx="4294967295"/>
          </p:nvPr>
        </p:nvSpPr>
        <p:spPr>
          <a:xfrm>
            <a:off x="32525" y="2533175"/>
            <a:ext cx="2360400" cy="1891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Выполните упражнение </a:t>
            </a:r>
            <a:endParaRPr sz="2200" i="1">
              <a:solidFill>
                <a:srgbClr val="073763"/>
              </a:solidFill>
            </a:endParaRPr>
          </a:p>
        </p:txBody>
      </p:sp>
      <p:sp>
        <p:nvSpPr>
          <p:cNvPr id="181" name="Google Shape;181;p23"/>
          <p:cNvSpPr txBox="1">
            <a:spLocks noGrp="1"/>
          </p:cNvSpPr>
          <p:nvPr>
            <p:ph type="subTitle" idx="4294967295"/>
          </p:nvPr>
        </p:nvSpPr>
        <p:spPr>
          <a:xfrm>
            <a:off x="95225" y="5364375"/>
            <a:ext cx="9200100" cy="1280700"/>
          </a:xfrm>
          <a:prstGeom prst="rect">
            <a:avLst/>
          </a:prstGeom>
        </p:spPr>
        <p:txBody>
          <a:bodyPr spcFirstLastPara="1" wrap="square" lIns="91425" tIns="45700" rIns="91425" bIns="45700" anchor="t" anchorCtr="0">
            <a:noAutofit/>
          </a:bodyPr>
          <a:lstStyle/>
          <a:p>
            <a:pPr marL="457200" lvl="0" indent="-393700" algn="l" rtl="0">
              <a:spcBef>
                <a:spcPts val="640"/>
              </a:spcBef>
              <a:spcAft>
                <a:spcPts val="0"/>
              </a:spcAft>
              <a:buClr>
                <a:srgbClr val="073763"/>
              </a:buClr>
              <a:buSzPts val="2600"/>
              <a:buChar char="★"/>
            </a:pPr>
            <a:r>
              <a:rPr lang="en-US" sz="2400" b="1" i="1">
                <a:solidFill>
                  <a:srgbClr val="073763"/>
                </a:solidFill>
              </a:rPr>
              <a:t>Выпишите </a:t>
            </a:r>
            <a:r>
              <a:rPr lang="en-US" sz="2800" b="1" i="1">
                <a:solidFill>
                  <a:srgbClr val="FF0000"/>
                </a:solidFill>
              </a:rPr>
              <a:t>СОВЕТЫ по ведению бюджета</a:t>
            </a:r>
            <a:r>
              <a:rPr lang="en-US" sz="2400" b="1" i="1">
                <a:solidFill>
                  <a:srgbClr val="073763"/>
                </a:solidFill>
              </a:rPr>
              <a:t> со следующих слайдов</a:t>
            </a:r>
            <a:endParaRPr sz="2600" i="1">
              <a:solidFill>
                <a:srgbClr val="073763"/>
              </a:solidFill>
            </a:endParaRPr>
          </a:p>
        </p:txBody>
      </p:sp>
      <p:pic>
        <p:nvPicPr>
          <p:cNvPr id="182" name="Google Shape;182;p23">
            <a:hlinkClick r:id="rId3"/>
          </p:cNvPr>
          <p:cNvPicPr preferRelativeResize="0"/>
          <p:nvPr/>
        </p:nvPicPr>
        <p:blipFill>
          <a:blip r:embed="rId4">
            <a:alphaModFix/>
          </a:blip>
          <a:stretch>
            <a:fillRect/>
          </a:stretch>
        </p:blipFill>
        <p:spPr>
          <a:xfrm>
            <a:off x="5700274" y="1991069"/>
            <a:ext cx="3160290" cy="2875861"/>
          </a:xfrm>
          <a:prstGeom prst="rect">
            <a:avLst/>
          </a:prstGeom>
          <a:noFill/>
          <a:ln w="38100" cap="flat" cmpd="sng">
            <a:solidFill>
              <a:srgbClr val="1155CC"/>
            </a:solidFill>
            <a:prstDash val="solid"/>
            <a:round/>
            <a:headEnd type="none" w="sm" len="sm"/>
            <a:tailEnd type="none" w="sm" len="sm"/>
          </a:ln>
        </p:spPr>
      </p:pic>
      <p:sp>
        <p:nvSpPr>
          <p:cNvPr id="183" name="Google Shape;183;p23"/>
          <p:cNvSpPr txBox="1">
            <a:spLocks noGrp="1"/>
          </p:cNvSpPr>
          <p:nvPr>
            <p:ph type="subTitle" idx="4294967295"/>
          </p:nvPr>
        </p:nvSpPr>
        <p:spPr>
          <a:xfrm>
            <a:off x="1977450" y="2166800"/>
            <a:ext cx="3534300" cy="31974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Clr>
                <a:srgbClr val="1C4587"/>
              </a:buClr>
              <a:buSzPts val="2400"/>
              <a:buFont typeface="Times New Roman"/>
              <a:buChar char="★"/>
            </a:pPr>
            <a:r>
              <a:rPr lang="en-US" sz="3400" b="1">
                <a:solidFill>
                  <a:srgbClr val="1C4587"/>
                </a:solidFill>
                <a:latin typeface="Times New Roman"/>
                <a:ea typeface="Times New Roman"/>
                <a:cs typeface="Times New Roman"/>
                <a:sym typeface="Times New Roman"/>
              </a:rPr>
              <a:t>Какие виды бюджета представлены в примерах?</a:t>
            </a:r>
            <a:r>
              <a:rPr lang="en-US" sz="3900" b="1">
                <a:solidFill>
                  <a:srgbClr val="1C4587"/>
                </a:solidFill>
                <a:latin typeface="Times New Roman"/>
                <a:ea typeface="Times New Roman"/>
                <a:cs typeface="Times New Roman"/>
                <a:sym typeface="Times New Roman"/>
              </a:rPr>
              <a:t> </a:t>
            </a:r>
            <a:endParaRPr sz="4900" b="1">
              <a:solidFill>
                <a:srgbClr val="1C458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idx="4294967295"/>
          </p:nvPr>
        </p:nvSpPr>
        <p:spPr>
          <a:xfrm>
            <a:off x="95225" y="569925"/>
            <a:ext cx="2886600" cy="139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u="sng">
                <a:solidFill>
                  <a:srgbClr val="1C458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Советы специалиста</a:t>
            </a:r>
            <a:r>
              <a:rPr lang="en-US" sz="3400">
                <a:solidFill>
                  <a:srgbClr val="1C4587"/>
                </a:solidFill>
              </a:rPr>
              <a:t> </a:t>
            </a:r>
            <a:endParaRPr sz="3400">
              <a:solidFill>
                <a:srgbClr val="1C4587"/>
              </a:solidFill>
            </a:endParaRPr>
          </a:p>
        </p:txBody>
      </p:sp>
      <p:sp>
        <p:nvSpPr>
          <p:cNvPr id="189" name="Google Shape;189;p24"/>
          <p:cNvSpPr txBox="1">
            <a:spLocks noGrp="1"/>
          </p:cNvSpPr>
          <p:nvPr>
            <p:ph type="title" idx="4294967295"/>
          </p:nvPr>
        </p:nvSpPr>
        <p:spPr>
          <a:xfrm>
            <a:off x="3284625" y="569925"/>
            <a:ext cx="5529300" cy="1641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73763"/>
                </a:solidFill>
              </a:rPr>
              <a:t>Что учесть </a:t>
            </a:r>
            <a:endParaRPr sz="3400">
              <a:solidFill>
                <a:srgbClr val="073763"/>
              </a:solidFill>
            </a:endParaRPr>
          </a:p>
          <a:p>
            <a:pPr marL="0" lvl="0" indent="0" algn="ctr" rtl="0">
              <a:spcBef>
                <a:spcPts val="0"/>
              </a:spcBef>
              <a:spcAft>
                <a:spcPts val="0"/>
              </a:spcAft>
              <a:buNone/>
            </a:pPr>
            <a:r>
              <a:rPr lang="en-US" sz="3400">
                <a:solidFill>
                  <a:srgbClr val="073763"/>
                </a:solidFill>
              </a:rPr>
              <a:t>при построении семейного бюджета </a:t>
            </a:r>
            <a:endParaRPr sz="3400">
              <a:solidFill>
                <a:srgbClr val="073763"/>
              </a:solidFill>
            </a:endParaRPr>
          </a:p>
        </p:txBody>
      </p:sp>
      <p:sp>
        <p:nvSpPr>
          <p:cNvPr id="190" name="Google Shape;190;p24"/>
          <p:cNvSpPr txBox="1">
            <a:spLocks noGrp="1"/>
          </p:cNvSpPr>
          <p:nvPr>
            <p:ph type="subTitle" idx="4294967295"/>
          </p:nvPr>
        </p:nvSpPr>
        <p:spPr>
          <a:xfrm>
            <a:off x="3059000" y="2211825"/>
            <a:ext cx="5952900" cy="4381500"/>
          </a:xfrm>
          <a:prstGeom prst="rect">
            <a:avLst/>
          </a:prstGeom>
        </p:spPr>
        <p:txBody>
          <a:bodyPr spcFirstLastPara="1" wrap="square" lIns="91425" tIns="45700" rIns="91425" bIns="45700" anchor="t" anchorCtr="0">
            <a:noAutofit/>
          </a:bodyPr>
          <a:lstStyle/>
          <a:p>
            <a:pPr marL="457200" lvl="0" indent="0" algn="ctr" rtl="0">
              <a:spcBef>
                <a:spcPts val="100"/>
              </a:spcBef>
              <a:spcAft>
                <a:spcPts val="0"/>
              </a:spcAft>
              <a:buNone/>
            </a:pPr>
            <a:r>
              <a:rPr lang="en-US" sz="3000" b="1">
                <a:solidFill>
                  <a:srgbClr val="FF0000"/>
                </a:solidFill>
                <a:latin typeface="Roboto"/>
                <a:ea typeface="Roboto"/>
                <a:cs typeface="Roboto"/>
                <a:sym typeface="Roboto"/>
              </a:rPr>
              <a:t>Не планируйте потратить больше, чем зарабатываете</a:t>
            </a:r>
            <a:endParaRPr sz="3000" b="1">
              <a:solidFill>
                <a:srgbClr val="FF0000"/>
              </a:solidFill>
              <a:latin typeface="Roboto"/>
              <a:ea typeface="Roboto"/>
              <a:cs typeface="Roboto"/>
              <a:sym typeface="Roboto"/>
            </a:endParaRPr>
          </a:p>
          <a:p>
            <a:pPr marL="457200" lvl="0" indent="0" algn="ctr" rtl="0">
              <a:spcBef>
                <a:spcPts val="100"/>
              </a:spcBef>
              <a:spcAft>
                <a:spcPts val="0"/>
              </a:spcAft>
              <a:buNone/>
            </a:pPr>
            <a:endParaRPr sz="2350" b="1">
              <a:solidFill>
                <a:srgbClr val="FF0000"/>
              </a:solidFill>
              <a:latin typeface="Roboto"/>
              <a:ea typeface="Roboto"/>
              <a:cs typeface="Roboto"/>
              <a:sym typeface="Roboto"/>
            </a:endParaRPr>
          </a:p>
          <a:p>
            <a:pPr marL="457200" lvl="0" indent="0" algn="just" rtl="0">
              <a:spcBef>
                <a:spcPts val="100"/>
              </a:spcBef>
              <a:spcAft>
                <a:spcPts val="0"/>
              </a:spcAft>
              <a:buNone/>
            </a:pPr>
            <a:r>
              <a:rPr lang="en-US" sz="1800" b="1">
                <a:solidFill>
                  <a:srgbClr val="1C4587"/>
                </a:solidFill>
                <a:latin typeface="Roboto"/>
                <a:ea typeface="Roboto"/>
                <a:cs typeface="Roboto"/>
                <a:sym typeface="Roboto"/>
              </a:rPr>
              <a:t>Вы, конечно, можете взять кредит или занять у друзей, но закладывать в бюджет займы «на покрытие дефицита» – плохая стратегия. Все занятое надо будет отдавать. Неизвестно, в каком состоянии окажется ваш бюджет к этому моменту, хватит ли вам денег на покрытие долга. Не говоря уж о том, что проценты по некоторым видам кредитов в разы перекрывают все возможные выгоды их использования.</a:t>
            </a:r>
            <a:endParaRPr sz="1800" b="1">
              <a:solidFill>
                <a:srgbClr val="1C4587"/>
              </a:solidFill>
              <a:latin typeface="Roboto"/>
              <a:ea typeface="Roboto"/>
              <a:cs typeface="Roboto"/>
              <a:sym typeface="Roboto"/>
            </a:endParaRPr>
          </a:p>
          <a:p>
            <a:pPr marL="457200" lvl="0" indent="0" algn="l" rtl="0">
              <a:spcBef>
                <a:spcPts val="100"/>
              </a:spcBef>
              <a:spcAft>
                <a:spcPts val="100"/>
              </a:spcAft>
              <a:buNone/>
            </a:pPr>
            <a:r>
              <a:rPr lang="en-US" sz="3000" b="1" i="1">
                <a:solidFill>
                  <a:srgbClr val="1155CC"/>
                </a:solidFill>
              </a:rPr>
              <a:t> </a:t>
            </a:r>
            <a:endParaRPr sz="3000" b="1" i="1">
              <a:solidFill>
                <a:srgbClr val="1155CC"/>
              </a:solidFill>
            </a:endParaRPr>
          </a:p>
        </p:txBody>
      </p:sp>
      <p:pic>
        <p:nvPicPr>
          <p:cNvPr id="191" name="Google Shape;191;p24"/>
          <p:cNvPicPr preferRelativeResize="0"/>
          <p:nvPr/>
        </p:nvPicPr>
        <p:blipFill>
          <a:blip r:embed="rId4">
            <a:alphaModFix/>
          </a:blip>
          <a:stretch>
            <a:fillRect/>
          </a:stretch>
        </p:blipFill>
        <p:spPr>
          <a:xfrm>
            <a:off x="294525" y="2120050"/>
            <a:ext cx="2990100" cy="4231251"/>
          </a:xfrm>
          <a:prstGeom prst="rect">
            <a:avLst/>
          </a:prstGeom>
          <a:noFill/>
          <a:ln w="19050" cap="flat" cmpd="sng">
            <a:solidFill>
              <a:srgbClr val="1155CC"/>
            </a:solidFill>
            <a:prstDash val="solid"/>
            <a:round/>
            <a:headEnd type="none" w="sm" len="sm"/>
            <a:tailEnd type="none" w="sm" len="sm"/>
          </a:ln>
        </p:spPr>
      </p:pic>
      <p:sp>
        <p:nvSpPr>
          <p:cNvPr id="192" name="Google Shape;192;p24"/>
          <p:cNvSpPr/>
          <p:nvPr/>
        </p:nvSpPr>
        <p:spPr>
          <a:xfrm>
            <a:off x="3597300" y="2187825"/>
            <a:ext cx="5364300" cy="1114800"/>
          </a:xfrm>
          <a:prstGeom prst="rect">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title" idx="4294967295"/>
          </p:nvPr>
        </p:nvSpPr>
        <p:spPr>
          <a:xfrm>
            <a:off x="3284625" y="569925"/>
            <a:ext cx="5529300" cy="1641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73763"/>
                </a:solidFill>
              </a:rPr>
              <a:t>Что учесть </a:t>
            </a:r>
            <a:endParaRPr sz="3400">
              <a:solidFill>
                <a:srgbClr val="073763"/>
              </a:solidFill>
            </a:endParaRPr>
          </a:p>
          <a:p>
            <a:pPr marL="0" lvl="0" indent="0" algn="ctr" rtl="0">
              <a:spcBef>
                <a:spcPts val="0"/>
              </a:spcBef>
              <a:spcAft>
                <a:spcPts val="0"/>
              </a:spcAft>
              <a:buNone/>
            </a:pPr>
            <a:r>
              <a:rPr lang="en-US" sz="3400">
                <a:solidFill>
                  <a:srgbClr val="073763"/>
                </a:solidFill>
              </a:rPr>
              <a:t>при построении семейного бюджета </a:t>
            </a:r>
            <a:endParaRPr sz="3400">
              <a:solidFill>
                <a:srgbClr val="073763"/>
              </a:solidFill>
            </a:endParaRPr>
          </a:p>
        </p:txBody>
      </p:sp>
      <p:sp>
        <p:nvSpPr>
          <p:cNvPr id="198" name="Google Shape;198;p25"/>
          <p:cNvSpPr txBox="1">
            <a:spLocks noGrp="1"/>
          </p:cNvSpPr>
          <p:nvPr>
            <p:ph type="subTitle" idx="4294967295"/>
          </p:nvPr>
        </p:nvSpPr>
        <p:spPr>
          <a:xfrm>
            <a:off x="3059000" y="2211825"/>
            <a:ext cx="5952900" cy="4381500"/>
          </a:xfrm>
          <a:prstGeom prst="rect">
            <a:avLst/>
          </a:prstGeom>
        </p:spPr>
        <p:txBody>
          <a:bodyPr spcFirstLastPara="1" wrap="square" lIns="91425" tIns="45700" rIns="91425" bIns="45700" anchor="t" anchorCtr="0">
            <a:noAutofit/>
          </a:bodyPr>
          <a:lstStyle/>
          <a:p>
            <a:pPr marL="457200" lvl="0" indent="0" algn="ctr" rtl="0">
              <a:spcBef>
                <a:spcPts val="100"/>
              </a:spcBef>
              <a:spcAft>
                <a:spcPts val="0"/>
              </a:spcAft>
              <a:buNone/>
            </a:pPr>
            <a:r>
              <a:rPr lang="en-US" sz="3000" b="1">
                <a:solidFill>
                  <a:srgbClr val="FF0000"/>
                </a:solidFill>
                <a:latin typeface="Roboto"/>
                <a:ea typeface="Roboto"/>
                <a:cs typeface="Roboto"/>
                <a:sym typeface="Roboto"/>
              </a:rPr>
              <a:t>Не рассчитывайте на случайные доходы</a:t>
            </a:r>
            <a:endParaRPr sz="3000" b="1">
              <a:solidFill>
                <a:srgbClr val="FF0000"/>
              </a:solidFill>
              <a:latin typeface="Roboto"/>
              <a:ea typeface="Roboto"/>
              <a:cs typeface="Roboto"/>
              <a:sym typeface="Roboto"/>
            </a:endParaRPr>
          </a:p>
          <a:p>
            <a:pPr marL="457200" lvl="0" indent="0" algn="just" rtl="0">
              <a:spcBef>
                <a:spcPts val="1000"/>
              </a:spcBef>
              <a:spcAft>
                <a:spcPts val="0"/>
              </a:spcAft>
              <a:buNone/>
            </a:pPr>
            <a:r>
              <a:rPr lang="en-US" sz="1800" b="1">
                <a:solidFill>
                  <a:srgbClr val="1C4587"/>
                </a:solidFill>
                <a:latin typeface="Roboto"/>
                <a:ea typeface="Roboto"/>
                <a:cs typeface="Roboto"/>
                <a:sym typeface="Roboto"/>
              </a:rPr>
              <a:t>Вы избежите неприятных неожиданностей, если будете закладывать в бюджет только постоянные доходы (зарплата, доходы от сдачи квартиры в аренду и т. п.). Если позже у вас образуется разовый, случайный доход, распорядиться им будет несложно. Его стоит направить на досрочное погашение кредитов, долгосрочные сбережения и запланированные крупные покупки. Часть разовых доходов можно позволить себе потратить на отдых и развлечения.</a:t>
            </a:r>
            <a:endParaRPr sz="1800" b="1">
              <a:solidFill>
                <a:srgbClr val="1C4587"/>
              </a:solidFill>
              <a:latin typeface="Roboto"/>
              <a:ea typeface="Roboto"/>
              <a:cs typeface="Roboto"/>
              <a:sym typeface="Roboto"/>
            </a:endParaRPr>
          </a:p>
          <a:p>
            <a:pPr marL="457200" lvl="0" indent="0" algn="l" rtl="0">
              <a:spcBef>
                <a:spcPts val="100"/>
              </a:spcBef>
              <a:spcAft>
                <a:spcPts val="100"/>
              </a:spcAft>
              <a:buNone/>
            </a:pPr>
            <a:r>
              <a:rPr lang="en-US" sz="3000" b="1" i="1">
                <a:solidFill>
                  <a:srgbClr val="1155CC"/>
                </a:solidFill>
              </a:rPr>
              <a:t> </a:t>
            </a:r>
            <a:endParaRPr sz="3000" b="1" i="1">
              <a:solidFill>
                <a:srgbClr val="1155CC"/>
              </a:solidFill>
            </a:endParaRPr>
          </a:p>
        </p:txBody>
      </p:sp>
      <p:pic>
        <p:nvPicPr>
          <p:cNvPr id="199" name="Google Shape;199;p25"/>
          <p:cNvPicPr preferRelativeResize="0"/>
          <p:nvPr/>
        </p:nvPicPr>
        <p:blipFill>
          <a:blip r:embed="rId3">
            <a:alphaModFix/>
          </a:blip>
          <a:stretch>
            <a:fillRect/>
          </a:stretch>
        </p:blipFill>
        <p:spPr>
          <a:xfrm>
            <a:off x="197425" y="4403450"/>
            <a:ext cx="3284626" cy="2189759"/>
          </a:xfrm>
          <a:prstGeom prst="rect">
            <a:avLst/>
          </a:prstGeom>
          <a:noFill/>
          <a:ln w="19050" cap="flat" cmpd="sng">
            <a:solidFill>
              <a:srgbClr val="1155CC"/>
            </a:solidFill>
            <a:prstDash val="solid"/>
            <a:round/>
            <a:headEnd type="none" w="sm" len="sm"/>
            <a:tailEnd type="none" w="sm" len="sm"/>
          </a:ln>
        </p:spPr>
      </p:pic>
      <p:pic>
        <p:nvPicPr>
          <p:cNvPr id="200" name="Google Shape;200;p25"/>
          <p:cNvPicPr preferRelativeResize="0"/>
          <p:nvPr/>
        </p:nvPicPr>
        <p:blipFill rotWithShape="1">
          <a:blip r:embed="rId4">
            <a:alphaModFix/>
          </a:blip>
          <a:srcRect t="7028" r="40130"/>
          <a:stretch/>
        </p:blipFill>
        <p:spPr>
          <a:xfrm>
            <a:off x="697375" y="1969725"/>
            <a:ext cx="1880050" cy="2189750"/>
          </a:xfrm>
          <a:prstGeom prst="rect">
            <a:avLst/>
          </a:prstGeom>
          <a:noFill/>
          <a:ln w="19050" cap="flat" cmpd="sng">
            <a:solidFill>
              <a:srgbClr val="1155CC"/>
            </a:solidFill>
            <a:prstDash val="solid"/>
            <a:round/>
            <a:headEnd type="none" w="sm" len="sm"/>
            <a:tailEnd type="none" w="sm" len="sm"/>
          </a:ln>
        </p:spPr>
      </p:pic>
      <p:sp>
        <p:nvSpPr>
          <p:cNvPr id="201" name="Google Shape;201;p25"/>
          <p:cNvSpPr/>
          <p:nvPr/>
        </p:nvSpPr>
        <p:spPr>
          <a:xfrm>
            <a:off x="4228400" y="2208875"/>
            <a:ext cx="4060200" cy="1030800"/>
          </a:xfrm>
          <a:prstGeom prst="rect">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txBox="1">
            <a:spLocks noGrp="1"/>
          </p:cNvSpPr>
          <p:nvPr>
            <p:ph type="title" idx="4294967295"/>
          </p:nvPr>
        </p:nvSpPr>
        <p:spPr>
          <a:xfrm>
            <a:off x="95225" y="569925"/>
            <a:ext cx="2886600" cy="139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u="sng">
                <a:solidFill>
                  <a:srgbClr val="1C4587"/>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Советы специалиста</a:t>
            </a:r>
            <a:r>
              <a:rPr lang="en-US" sz="3400">
                <a:solidFill>
                  <a:srgbClr val="1C4587"/>
                </a:solidFill>
              </a:rPr>
              <a:t> </a:t>
            </a:r>
            <a:endParaRPr sz="3400">
              <a:solidFill>
                <a:srgbClr val="1C458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idx="4294967295"/>
          </p:nvPr>
        </p:nvSpPr>
        <p:spPr>
          <a:xfrm>
            <a:off x="3284625" y="569925"/>
            <a:ext cx="5529300" cy="1641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73763"/>
                </a:solidFill>
              </a:rPr>
              <a:t>Что учесть </a:t>
            </a:r>
            <a:endParaRPr sz="3400">
              <a:solidFill>
                <a:srgbClr val="073763"/>
              </a:solidFill>
            </a:endParaRPr>
          </a:p>
          <a:p>
            <a:pPr marL="0" lvl="0" indent="0" algn="ctr" rtl="0">
              <a:spcBef>
                <a:spcPts val="0"/>
              </a:spcBef>
              <a:spcAft>
                <a:spcPts val="0"/>
              </a:spcAft>
              <a:buNone/>
            </a:pPr>
            <a:r>
              <a:rPr lang="en-US" sz="3400">
                <a:solidFill>
                  <a:srgbClr val="073763"/>
                </a:solidFill>
              </a:rPr>
              <a:t>при построении семейного бюджета </a:t>
            </a:r>
            <a:endParaRPr sz="3400">
              <a:solidFill>
                <a:srgbClr val="073763"/>
              </a:solidFill>
            </a:endParaRPr>
          </a:p>
        </p:txBody>
      </p:sp>
      <p:sp>
        <p:nvSpPr>
          <p:cNvPr id="208" name="Google Shape;208;p26"/>
          <p:cNvSpPr txBox="1">
            <a:spLocks noGrp="1"/>
          </p:cNvSpPr>
          <p:nvPr>
            <p:ph type="subTitle" idx="4294967295"/>
          </p:nvPr>
        </p:nvSpPr>
        <p:spPr>
          <a:xfrm>
            <a:off x="2608575" y="2307250"/>
            <a:ext cx="6417300" cy="4172400"/>
          </a:xfrm>
          <a:prstGeom prst="rect">
            <a:avLst/>
          </a:prstGeom>
        </p:spPr>
        <p:txBody>
          <a:bodyPr spcFirstLastPara="1" wrap="square" lIns="91425" tIns="45700" rIns="91425" bIns="45700" anchor="t" anchorCtr="0">
            <a:noAutofit/>
          </a:bodyPr>
          <a:lstStyle/>
          <a:p>
            <a:pPr marL="457200" lvl="0" indent="0" algn="ctr" rtl="0">
              <a:spcBef>
                <a:spcPts val="100"/>
              </a:spcBef>
              <a:spcAft>
                <a:spcPts val="0"/>
              </a:spcAft>
              <a:buNone/>
            </a:pPr>
            <a:r>
              <a:rPr lang="en-US" sz="3000" b="1" i="1">
                <a:solidFill>
                  <a:srgbClr val="1155CC"/>
                </a:solidFill>
              </a:rPr>
              <a:t> </a:t>
            </a:r>
            <a:r>
              <a:rPr lang="en-US" sz="3000" b="1">
                <a:solidFill>
                  <a:srgbClr val="FF0000"/>
                </a:solidFill>
                <a:latin typeface="Roboto"/>
                <a:ea typeface="Roboto"/>
                <a:cs typeface="Roboto"/>
                <a:sym typeface="Roboto"/>
              </a:rPr>
              <a:t>Ранжируйте расходы </a:t>
            </a:r>
            <a:endParaRPr sz="3000" b="1">
              <a:solidFill>
                <a:srgbClr val="FF0000"/>
              </a:solidFill>
              <a:latin typeface="Roboto"/>
              <a:ea typeface="Roboto"/>
              <a:cs typeface="Roboto"/>
              <a:sym typeface="Roboto"/>
            </a:endParaRPr>
          </a:p>
          <a:p>
            <a:pPr marL="457200" lvl="0" indent="0" algn="ctr" rtl="0">
              <a:spcBef>
                <a:spcPts val="100"/>
              </a:spcBef>
              <a:spcAft>
                <a:spcPts val="0"/>
              </a:spcAft>
              <a:buNone/>
            </a:pPr>
            <a:r>
              <a:rPr lang="en-US" sz="3000" b="1">
                <a:solidFill>
                  <a:srgbClr val="FF0000"/>
                </a:solidFill>
                <a:latin typeface="Roboto"/>
                <a:ea typeface="Roboto"/>
                <a:cs typeface="Roboto"/>
                <a:sym typeface="Roboto"/>
              </a:rPr>
              <a:t>по степени важности</a:t>
            </a:r>
            <a:endParaRPr sz="3000" b="1">
              <a:solidFill>
                <a:srgbClr val="FF0000"/>
              </a:solidFill>
              <a:latin typeface="Roboto"/>
              <a:ea typeface="Roboto"/>
              <a:cs typeface="Roboto"/>
              <a:sym typeface="Roboto"/>
            </a:endParaRPr>
          </a:p>
          <a:p>
            <a:pPr marL="457200" lvl="0" indent="0" algn="ctr" rtl="0">
              <a:spcBef>
                <a:spcPts val="100"/>
              </a:spcBef>
              <a:spcAft>
                <a:spcPts val="0"/>
              </a:spcAft>
              <a:buNone/>
            </a:pPr>
            <a:endParaRPr sz="2150" b="1">
              <a:solidFill>
                <a:srgbClr val="FF0000"/>
              </a:solidFill>
              <a:latin typeface="Roboto"/>
              <a:ea typeface="Roboto"/>
              <a:cs typeface="Roboto"/>
              <a:sym typeface="Roboto"/>
            </a:endParaRPr>
          </a:p>
          <a:p>
            <a:pPr marL="457200" lvl="0" indent="0" algn="just" rtl="0">
              <a:spcBef>
                <a:spcPts val="100"/>
              </a:spcBef>
              <a:spcAft>
                <a:spcPts val="100"/>
              </a:spcAft>
              <a:buNone/>
            </a:pPr>
            <a:r>
              <a:rPr lang="en-US" sz="1800" b="1">
                <a:solidFill>
                  <a:srgbClr val="1C4587"/>
                </a:solidFill>
                <a:latin typeface="Roboto"/>
                <a:ea typeface="Roboto"/>
                <a:cs typeface="Roboto"/>
                <a:sym typeface="Roboto"/>
              </a:rPr>
              <a:t>Составьте список расходов, начав с обязательных платежей (платежи по кредитам, квартплата, налоги, плата за детский сад и т. п.) и расходов, без которых вы не сможете обойтись, – на питание, одежду и обувь, транспорт и т. п. Постарайтесь также оставить немного на непредвиденные расходы, а если у вас нет кредитов, включите в обязательную часть списка некоторую сумму на долгосрочные сбережения.</a:t>
            </a:r>
            <a:endParaRPr sz="1800" b="1" i="1">
              <a:solidFill>
                <a:srgbClr val="1C4587"/>
              </a:solidFill>
            </a:endParaRPr>
          </a:p>
        </p:txBody>
      </p:sp>
      <p:pic>
        <p:nvPicPr>
          <p:cNvPr id="209" name="Google Shape;209;p26"/>
          <p:cNvPicPr preferRelativeResize="0"/>
          <p:nvPr/>
        </p:nvPicPr>
        <p:blipFill>
          <a:blip r:embed="rId3">
            <a:alphaModFix/>
          </a:blip>
          <a:stretch>
            <a:fillRect/>
          </a:stretch>
        </p:blipFill>
        <p:spPr>
          <a:xfrm>
            <a:off x="152400" y="2122125"/>
            <a:ext cx="2768024" cy="2076018"/>
          </a:xfrm>
          <a:prstGeom prst="rect">
            <a:avLst/>
          </a:prstGeom>
          <a:noFill/>
          <a:ln w="19050" cap="flat" cmpd="sng">
            <a:solidFill>
              <a:srgbClr val="1155CC"/>
            </a:solidFill>
            <a:prstDash val="solid"/>
            <a:round/>
            <a:headEnd type="none" w="sm" len="sm"/>
            <a:tailEnd type="none" w="sm" len="sm"/>
          </a:ln>
        </p:spPr>
      </p:pic>
      <p:pic>
        <p:nvPicPr>
          <p:cNvPr id="210" name="Google Shape;210;p26"/>
          <p:cNvPicPr preferRelativeResize="0"/>
          <p:nvPr/>
        </p:nvPicPr>
        <p:blipFill>
          <a:blip r:embed="rId4">
            <a:alphaModFix/>
          </a:blip>
          <a:stretch>
            <a:fillRect/>
          </a:stretch>
        </p:blipFill>
        <p:spPr>
          <a:xfrm>
            <a:off x="152400" y="4350543"/>
            <a:ext cx="2768025" cy="1915174"/>
          </a:xfrm>
          <a:prstGeom prst="rect">
            <a:avLst/>
          </a:prstGeom>
          <a:noFill/>
          <a:ln w="19050" cap="flat" cmpd="sng">
            <a:solidFill>
              <a:srgbClr val="1155CC"/>
            </a:solidFill>
            <a:prstDash val="solid"/>
            <a:round/>
            <a:headEnd type="none" w="sm" len="sm"/>
            <a:tailEnd type="none" w="sm" len="sm"/>
          </a:ln>
        </p:spPr>
      </p:pic>
      <p:sp>
        <p:nvSpPr>
          <p:cNvPr id="211" name="Google Shape;211;p26"/>
          <p:cNvSpPr/>
          <p:nvPr/>
        </p:nvSpPr>
        <p:spPr>
          <a:xfrm>
            <a:off x="4018025" y="2293000"/>
            <a:ext cx="4186200" cy="1136100"/>
          </a:xfrm>
          <a:prstGeom prst="rect">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txBox="1">
            <a:spLocks noGrp="1"/>
          </p:cNvSpPr>
          <p:nvPr>
            <p:ph type="title" idx="4294967295"/>
          </p:nvPr>
        </p:nvSpPr>
        <p:spPr>
          <a:xfrm>
            <a:off x="95225" y="569925"/>
            <a:ext cx="2886600" cy="139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u="sng">
                <a:solidFill>
                  <a:srgbClr val="1C4587"/>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Советы специалиста</a:t>
            </a:r>
            <a:r>
              <a:rPr lang="en-US" sz="3400">
                <a:solidFill>
                  <a:srgbClr val="1C4587"/>
                </a:solidFill>
              </a:rPr>
              <a:t> </a:t>
            </a:r>
            <a:endParaRPr sz="3400">
              <a:solidFill>
                <a:srgbClr val="1C458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idx="4294967295"/>
          </p:nvPr>
        </p:nvSpPr>
        <p:spPr>
          <a:xfrm>
            <a:off x="3283925" y="448875"/>
            <a:ext cx="5529300" cy="1641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73763"/>
                </a:solidFill>
              </a:rPr>
              <a:t>Что учесть </a:t>
            </a:r>
            <a:endParaRPr sz="3400">
              <a:solidFill>
                <a:srgbClr val="073763"/>
              </a:solidFill>
            </a:endParaRPr>
          </a:p>
          <a:p>
            <a:pPr marL="0" lvl="0" indent="0" algn="ctr" rtl="0">
              <a:spcBef>
                <a:spcPts val="0"/>
              </a:spcBef>
              <a:spcAft>
                <a:spcPts val="0"/>
              </a:spcAft>
              <a:buNone/>
            </a:pPr>
            <a:r>
              <a:rPr lang="en-US" sz="3400">
                <a:solidFill>
                  <a:srgbClr val="073763"/>
                </a:solidFill>
              </a:rPr>
              <a:t>при построении семейного бюджета </a:t>
            </a:r>
            <a:endParaRPr sz="3400">
              <a:solidFill>
                <a:srgbClr val="073763"/>
              </a:solidFill>
            </a:endParaRPr>
          </a:p>
        </p:txBody>
      </p:sp>
      <p:sp>
        <p:nvSpPr>
          <p:cNvPr id="218" name="Google Shape;218;p27"/>
          <p:cNvSpPr txBox="1">
            <a:spLocks noGrp="1"/>
          </p:cNvSpPr>
          <p:nvPr>
            <p:ph type="subTitle" idx="4294967295"/>
          </p:nvPr>
        </p:nvSpPr>
        <p:spPr>
          <a:xfrm>
            <a:off x="3071375" y="2124725"/>
            <a:ext cx="5954400" cy="4733400"/>
          </a:xfrm>
          <a:prstGeom prst="rect">
            <a:avLst/>
          </a:prstGeom>
        </p:spPr>
        <p:txBody>
          <a:bodyPr spcFirstLastPara="1" wrap="square" lIns="91425" tIns="45700" rIns="91425" bIns="45700" anchor="t" anchorCtr="0">
            <a:noAutofit/>
          </a:bodyPr>
          <a:lstStyle/>
          <a:p>
            <a:pPr marL="457200" lvl="0" indent="0" algn="ctr" rtl="0">
              <a:spcBef>
                <a:spcPts val="100"/>
              </a:spcBef>
              <a:spcAft>
                <a:spcPts val="0"/>
              </a:spcAft>
              <a:buNone/>
            </a:pPr>
            <a:r>
              <a:rPr lang="en-US" sz="3000" b="1" i="1">
                <a:solidFill>
                  <a:srgbClr val="FF0000"/>
                </a:solidFill>
              </a:rPr>
              <a:t>Ставьте долгосрочные цели</a:t>
            </a:r>
            <a:endParaRPr sz="3000" b="1" i="1">
              <a:solidFill>
                <a:srgbClr val="FF0000"/>
              </a:solidFill>
            </a:endParaRPr>
          </a:p>
          <a:p>
            <a:pPr marL="457200" lvl="0" indent="0" algn="just" rtl="0">
              <a:spcBef>
                <a:spcPts val="100"/>
              </a:spcBef>
              <a:spcAft>
                <a:spcPts val="0"/>
              </a:spcAft>
              <a:buNone/>
            </a:pPr>
            <a:endParaRPr sz="800" b="1">
              <a:solidFill>
                <a:srgbClr val="1C4587"/>
              </a:solidFill>
            </a:endParaRPr>
          </a:p>
          <a:p>
            <a:pPr marL="457200" lvl="0" indent="0" algn="just" rtl="0">
              <a:spcBef>
                <a:spcPts val="100"/>
              </a:spcBef>
              <a:spcAft>
                <a:spcPts val="100"/>
              </a:spcAft>
              <a:buNone/>
            </a:pPr>
            <a:r>
              <a:rPr lang="en-US" sz="1800" b="1">
                <a:solidFill>
                  <a:srgbClr val="1C4587"/>
                </a:solidFill>
              </a:rPr>
              <a:t>Если после формирования списка обязательных и неизбежных расходов что-то осталось, следует отложить хотя бы часть на будущие крупные расходы. Плановые (поездка в отпуск, покупка автомобиля, первый взнос по ипотеке и т. п.) или достаточно вероятные (например, замена бытовой техники). Если у вас есть кредиты, направьте эту часть денег на их досрочное погашение. Только после этого оставшиеся деньги можно распределить на необязательные траты: развлечения, покупку деликатесов и прочие радости жизни.</a:t>
            </a:r>
            <a:endParaRPr sz="1800" b="1">
              <a:solidFill>
                <a:srgbClr val="1C4587"/>
              </a:solidFill>
            </a:endParaRPr>
          </a:p>
        </p:txBody>
      </p:sp>
      <p:pic>
        <p:nvPicPr>
          <p:cNvPr id="219" name="Google Shape;219;p27"/>
          <p:cNvPicPr preferRelativeResize="0"/>
          <p:nvPr/>
        </p:nvPicPr>
        <p:blipFill>
          <a:blip r:embed="rId3">
            <a:alphaModFix/>
          </a:blip>
          <a:stretch>
            <a:fillRect/>
          </a:stretch>
        </p:blipFill>
        <p:spPr>
          <a:xfrm>
            <a:off x="95225" y="2995725"/>
            <a:ext cx="3418950" cy="1800675"/>
          </a:xfrm>
          <a:prstGeom prst="rect">
            <a:avLst/>
          </a:prstGeom>
          <a:noFill/>
          <a:ln w="19050" cap="flat" cmpd="sng">
            <a:solidFill>
              <a:srgbClr val="1155CC"/>
            </a:solidFill>
            <a:prstDash val="solid"/>
            <a:round/>
            <a:headEnd type="none" w="sm" len="sm"/>
            <a:tailEnd type="none" w="sm" len="sm"/>
          </a:ln>
        </p:spPr>
      </p:pic>
      <p:sp>
        <p:nvSpPr>
          <p:cNvPr id="220" name="Google Shape;220;p27"/>
          <p:cNvSpPr/>
          <p:nvPr/>
        </p:nvSpPr>
        <p:spPr>
          <a:xfrm>
            <a:off x="3807675" y="2103675"/>
            <a:ext cx="5006100" cy="1030800"/>
          </a:xfrm>
          <a:prstGeom prst="rect">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a:spLocks noGrp="1"/>
          </p:cNvSpPr>
          <p:nvPr>
            <p:ph type="title" idx="4294967295"/>
          </p:nvPr>
        </p:nvSpPr>
        <p:spPr>
          <a:xfrm>
            <a:off x="95225" y="569925"/>
            <a:ext cx="2886600" cy="139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u="sng">
                <a:solidFill>
                  <a:srgbClr val="1C4587"/>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Советы специалиста</a:t>
            </a:r>
            <a:r>
              <a:rPr lang="en-US" sz="3400">
                <a:solidFill>
                  <a:srgbClr val="1C4587"/>
                </a:solidFill>
              </a:rPr>
              <a:t> </a:t>
            </a:r>
            <a:endParaRPr sz="3400">
              <a:solidFill>
                <a:srgbClr val="1C458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idx="4294967295"/>
          </p:nvPr>
        </p:nvSpPr>
        <p:spPr>
          <a:xfrm>
            <a:off x="3284625" y="569925"/>
            <a:ext cx="5529300" cy="1641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73763"/>
                </a:solidFill>
              </a:rPr>
              <a:t>Что учесть </a:t>
            </a:r>
            <a:endParaRPr sz="3400">
              <a:solidFill>
                <a:srgbClr val="073763"/>
              </a:solidFill>
            </a:endParaRPr>
          </a:p>
          <a:p>
            <a:pPr marL="0" lvl="0" indent="0" algn="ctr" rtl="0">
              <a:spcBef>
                <a:spcPts val="0"/>
              </a:spcBef>
              <a:spcAft>
                <a:spcPts val="0"/>
              </a:spcAft>
              <a:buNone/>
            </a:pPr>
            <a:r>
              <a:rPr lang="en-US" sz="3400">
                <a:solidFill>
                  <a:srgbClr val="073763"/>
                </a:solidFill>
              </a:rPr>
              <a:t>при построении семейного бюджета </a:t>
            </a:r>
            <a:endParaRPr sz="3400">
              <a:solidFill>
                <a:srgbClr val="073763"/>
              </a:solidFill>
            </a:endParaRPr>
          </a:p>
        </p:txBody>
      </p:sp>
      <p:sp>
        <p:nvSpPr>
          <p:cNvPr id="227" name="Google Shape;227;p28"/>
          <p:cNvSpPr txBox="1">
            <a:spLocks noGrp="1"/>
          </p:cNvSpPr>
          <p:nvPr>
            <p:ph type="subTitle" idx="4294967295"/>
          </p:nvPr>
        </p:nvSpPr>
        <p:spPr>
          <a:xfrm>
            <a:off x="3407975" y="2307250"/>
            <a:ext cx="5617800" cy="3893400"/>
          </a:xfrm>
          <a:prstGeom prst="rect">
            <a:avLst/>
          </a:prstGeom>
        </p:spPr>
        <p:txBody>
          <a:bodyPr spcFirstLastPara="1" wrap="square" lIns="91425" tIns="45700" rIns="91425" bIns="45700" anchor="t" anchorCtr="0">
            <a:noAutofit/>
          </a:bodyPr>
          <a:lstStyle/>
          <a:p>
            <a:pPr marL="457200" lvl="0" indent="0" algn="ctr" rtl="0">
              <a:spcBef>
                <a:spcPts val="100"/>
              </a:spcBef>
              <a:spcAft>
                <a:spcPts val="0"/>
              </a:spcAft>
              <a:buClr>
                <a:schemeClr val="dk1"/>
              </a:buClr>
              <a:buSzPts val="1100"/>
              <a:buFont typeface="Arial"/>
              <a:buNone/>
            </a:pPr>
            <a:r>
              <a:rPr lang="en-US" sz="3000" b="1">
                <a:solidFill>
                  <a:srgbClr val="FF0000"/>
                </a:solidFill>
                <a:latin typeface="Roboto"/>
                <a:ea typeface="Roboto"/>
                <a:cs typeface="Roboto"/>
                <a:sym typeface="Roboto"/>
              </a:rPr>
              <a:t>Не отступайте от намеченного плана</a:t>
            </a:r>
            <a:endParaRPr sz="1850" i="1">
              <a:solidFill>
                <a:srgbClr val="0000FF"/>
              </a:solidFill>
              <a:latin typeface="Roboto"/>
              <a:ea typeface="Roboto"/>
              <a:cs typeface="Roboto"/>
              <a:sym typeface="Roboto"/>
            </a:endParaRPr>
          </a:p>
          <a:p>
            <a:pPr marL="457200" lvl="0" indent="0" algn="just" rtl="0">
              <a:spcBef>
                <a:spcPts val="1000"/>
              </a:spcBef>
              <a:spcAft>
                <a:spcPts val="0"/>
              </a:spcAft>
              <a:buNone/>
            </a:pPr>
            <a:endParaRPr sz="1800" b="1">
              <a:solidFill>
                <a:srgbClr val="1C4587"/>
              </a:solidFill>
              <a:latin typeface="Roboto"/>
              <a:ea typeface="Roboto"/>
              <a:cs typeface="Roboto"/>
              <a:sym typeface="Roboto"/>
            </a:endParaRPr>
          </a:p>
          <a:p>
            <a:pPr marL="457200" lvl="0" indent="0" algn="just" rtl="0">
              <a:spcBef>
                <a:spcPts val="100"/>
              </a:spcBef>
              <a:spcAft>
                <a:spcPts val="100"/>
              </a:spcAft>
              <a:buNone/>
            </a:pPr>
            <a:r>
              <a:rPr lang="en-US" sz="1800" b="1">
                <a:solidFill>
                  <a:srgbClr val="1C4587"/>
                </a:solidFill>
                <a:latin typeface="Roboto"/>
                <a:ea typeface="Roboto"/>
                <a:cs typeface="Roboto"/>
                <a:sym typeface="Roboto"/>
              </a:rPr>
              <a:t>С непривычки следовать плану может оказаться непросто, но постарайтесь все же не смешивать статьи расходов. Не стоит тратить на красивую или полезную вещицу деньги, отложенные на еду или квартплату, уговаривая себя, что долг по квартплате вы погасите в следующем месяце. Залатать дыру в бюджете будет непросто. Ваши планы на месяц не должны меняться под влиянием спонтанных желаний.</a:t>
            </a:r>
            <a:endParaRPr sz="1800" b="1">
              <a:solidFill>
                <a:srgbClr val="1C4587"/>
              </a:solidFill>
            </a:endParaRPr>
          </a:p>
        </p:txBody>
      </p:sp>
      <p:pic>
        <p:nvPicPr>
          <p:cNvPr id="228" name="Google Shape;228;p28"/>
          <p:cNvPicPr preferRelativeResize="0"/>
          <p:nvPr/>
        </p:nvPicPr>
        <p:blipFill>
          <a:blip r:embed="rId3">
            <a:alphaModFix/>
          </a:blip>
          <a:stretch>
            <a:fillRect/>
          </a:stretch>
        </p:blipFill>
        <p:spPr>
          <a:xfrm>
            <a:off x="426325" y="1901575"/>
            <a:ext cx="3215900" cy="4704742"/>
          </a:xfrm>
          <a:prstGeom prst="rect">
            <a:avLst/>
          </a:prstGeom>
          <a:noFill/>
          <a:ln w="19050" cap="flat" cmpd="sng">
            <a:solidFill>
              <a:srgbClr val="1155CC"/>
            </a:solidFill>
            <a:prstDash val="solid"/>
            <a:round/>
            <a:headEnd type="none" w="sm" len="sm"/>
            <a:tailEnd type="none" w="sm" len="sm"/>
          </a:ln>
        </p:spPr>
      </p:pic>
      <p:sp>
        <p:nvSpPr>
          <p:cNvPr id="229" name="Google Shape;229;p28"/>
          <p:cNvSpPr/>
          <p:nvPr/>
        </p:nvSpPr>
        <p:spPr>
          <a:xfrm>
            <a:off x="4522925" y="2293000"/>
            <a:ext cx="3912900" cy="1136100"/>
          </a:xfrm>
          <a:prstGeom prst="rect">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txBox="1">
            <a:spLocks noGrp="1"/>
          </p:cNvSpPr>
          <p:nvPr>
            <p:ph type="title" idx="4294967295"/>
          </p:nvPr>
        </p:nvSpPr>
        <p:spPr>
          <a:xfrm>
            <a:off x="95225" y="569925"/>
            <a:ext cx="2886600" cy="139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u="sng">
                <a:solidFill>
                  <a:srgbClr val="1C4587"/>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Советы специалиста</a:t>
            </a:r>
            <a:r>
              <a:rPr lang="en-US" sz="3400">
                <a:solidFill>
                  <a:srgbClr val="1C4587"/>
                </a:solidFill>
              </a:rPr>
              <a:t> </a:t>
            </a:r>
            <a:endParaRPr sz="3400">
              <a:solidFill>
                <a:srgbClr val="1C458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idx="4294967295"/>
          </p:nvPr>
        </p:nvSpPr>
        <p:spPr>
          <a:xfrm>
            <a:off x="3284625" y="569925"/>
            <a:ext cx="5529300" cy="1641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solidFill>
                  <a:srgbClr val="073763"/>
                </a:solidFill>
              </a:rPr>
              <a:t>Что учесть </a:t>
            </a:r>
            <a:endParaRPr sz="3400">
              <a:solidFill>
                <a:srgbClr val="073763"/>
              </a:solidFill>
            </a:endParaRPr>
          </a:p>
          <a:p>
            <a:pPr marL="0" lvl="0" indent="0" algn="ctr" rtl="0">
              <a:spcBef>
                <a:spcPts val="0"/>
              </a:spcBef>
              <a:spcAft>
                <a:spcPts val="0"/>
              </a:spcAft>
              <a:buNone/>
            </a:pPr>
            <a:r>
              <a:rPr lang="en-US" sz="3400">
                <a:solidFill>
                  <a:srgbClr val="073763"/>
                </a:solidFill>
              </a:rPr>
              <a:t>при построении семейного бюджета </a:t>
            </a:r>
            <a:endParaRPr sz="3400">
              <a:solidFill>
                <a:srgbClr val="073763"/>
              </a:solidFill>
            </a:endParaRPr>
          </a:p>
        </p:txBody>
      </p:sp>
      <p:sp>
        <p:nvSpPr>
          <p:cNvPr id="236" name="Google Shape;236;p29"/>
          <p:cNvSpPr txBox="1">
            <a:spLocks noGrp="1"/>
          </p:cNvSpPr>
          <p:nvPr>
            <p:ph type="subTitle" idx="4294967295"/>
          </p:nvPr>
        </p:nvSpPr>
        <p:spPr>
          <a:xfrm>
            <a:off x="3681875" y="2307250"/>
            <a:ext cx="5343900" cy="3893400"/>
          </a:xfrm>
          <a:prstGeom prst="rect">
            <a:avLst/>
          </a:prstGeom>
        </p:spPr>
        <p:txBody>
          <a:bodyPr spcFirstLastPara="1" wrap="square" lIns="91425" tIns="45700" rIns="91425" bIns="45700" anchor="t" anchorCtr="0">
            <a:noAutofit/>
          </a:bodyPr>
          <a:lstStyle/>
          <a:p>
            <a:pPr marL="457200" lvl="0" indent="0" algn="ctr" rtl="0">
              <a:spcBef>
                <a:spcPts val="100"/>
              </a:spcBef>
              <a:spcAft>
                <a:spcPts val="0"/>
              </a:spcAft>
              <a:buNone/>
            </a:pPr>
            <a:r>
              <a:rPr lang="en-US" sz="3000" b="1">
                <a:solidFill>
                  <a:srgbClr val="FF0000"/>
                </a:solidFill>
                <a:latin typeface="Roboto"/>
                <a:ea typeface="Roboto"/>
                <a:cs typeface="Roboto"/>
                <a:sym typeface="Roboto"/>
              </a:rPr>
              <a:t>Ведите учет расходов</a:t>
            </a:r>
            <a:endParaRPr sz="3000" b="1">
              <a:solidFill>
                <a:srgbClr val="FF0000"/>
              </a:solidFill>
              <a:latin typeface="Roboto"/>
              <a:ea typeface="Roboto"/>
              <a:cs typeface="Roboto"/>
              <a:sym typeface="Roboto"/>
            </a:endParaRPr>
          </a:p>
          <a:p>
            <a:pPr marL="457200" lvl="0" indent="0" algn="ctr" rtl="0">
              <a:spcBef>
                <a:spcPts val="100"/>
              </a:spcBef>
              <a:spcAft>
                <a:spcPts val="0"/>
              </a:spcAft>
              <a:buClr>
                <a:schemeClr val="dk1"/>
              </a:buClr>
              <a:buSzPts val="1100"/>
              <a:buFont typeface="Arial"/>
              <a:buNone/>
            </a:pPr>
            <a:endParaRPr sz="2550" b="1">
              <a:solidFill>
                <a:srgbClr val="FF0000"/>
              </a:solidFill>
              <a:latin typeface="Roboto"/>
              <a:ea typeface="Roboto"/>
              <a:cs typeface="Roboto"/>
              <a:sym typeface="Roboto"/>
            </a:endParaRPr>
          </a:p>
          <a:p>
            <a:pPr marL="457200" lvl="0" indent="0" algn="just" rtl="0">
              <a:spcBef>
                <a:spcPts val="100"/>
              </a:spcBef>
              <a:spcAft>
                <a:spcPts val="100"/>
              </a:spcAft>
              <a:buNone/>
            </a:pPr>
            <a:r>
              <a:rPr lang="en-US" sz="1800" b="1">
                <a:solidFill>
                  <a:srgbClr val="1C4587"/>
                </a:solidFill>
                <a:latin typeface="Roboto"/>
                <a:ea typeface="Roboto"/>
                <a:cs typeface="Roboto"/>
                <a:sym typeface="Roboto"/>
              </a:rPr>
              <a:t>Ни размер, ни структура расходов в личном бюджете не могут быть постоянной величиной – цены на разные товары и услуги растут по-разному, да и наша потребность в них тоже может меняться. Регулярно проводите ревизию расходов: если какая-то статья расходов стала «отъедать» слишком большую часть ваших доходов в ущерб остальным, следует подумать, можно ли как-то вернуть ее в привычные рамки.</a:t>
            </a:r>
            <a:endParaRPr sz="1800" b="1">
              <a:solidFill>
                <a:srgbClr val="1C4587"/>
              </a:solidFill>
            </a:endParaRPr>
          </a:p>
        </p:txBody>
      </p:sp>
      <p:pic>
        <p:nvPicPr>
          <p:cNvPr id="237" name="Google Shape;237;p29"/>
          <p:cNvPicPr preferRelativeResize="0"/>
          <p:nvPr/>
        </p:nvPicPr>
        <p:blipFill>
          <a:blip r:embed="rId3">
            <a:alphaModFix/>
          </a:blip>
          <a:stretch>
            <a:fillRect/>
          </a:stretch>
        </p:blipFill>
        <p:spPr>
          <a:xfrm>
            <a:off x="283800" y="3428999"/>
            <a:ext cx="3631524" cy="2415100"/>
          </a:xfrm>
          <a:prstGeom prst="rect">
            <a:avLst/>
          </a:prstGeom>
          <a:noFill/>
          <a:ln w="19050" cap="flat" cmpd="sng">
            <a:solidFill>
              <a:srgbClr val="1155CC"/>
            </a:solidFill>
            <a:prstDash val="solid"/>
            <a:round/>
            <a:headEnd type="none" w="sm" len="sm"/>
            <a:tailEnd type="none" w="sm" len="sm"/>
          </a:ln>
        </p:spPr>
      </p:pic>
      <p:sp>
        <p:nvSpPr>
          <p:cNvPr id="238" name="Google Shape;238;p29"/>
          <p:cNvSpPr/>
          <p:nvPr/>
        </p:nvSpPr>
        <p:spPr>
          <a:xfrm>
            <a:off x="4501875" y="2293000"/>
            <a:ext cx="4228500" cy="694200"/>
          </a:xfrm>
          <a:prstGeom prst="rect">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txBox="1">
            <a:spLocks noGrp="1"/>
          </p:cNvSpPr>
          <p:nvPr>
            <p:ph type="title" idx="4294967295"/>
          </p:nvPr>
        </p:nvSpPr>
        <p:spPr>
          <a:xfrm>
            <a:off x="95225" y="569925"/>
            <a:ext cx="2886600" cy="139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u="sng">
                <a:solidFill>
                  <a:srgbClr val="1C4587"/>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Советы специалиста</a:t>
            </a:r>
            <a:r>
              <a:rPr lang="en-US" sz="3400">
                <a:solidFill>
                  <a:srgbClr val="1C4587"/>
                </a:solidFill>
              </a:rPr>
              <a:t> </a:t>
            </a:r>
            <a:endParaRPr sz="3400">
              <a:solidFill>
                <a:srgbClr val="1C458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2"/>
          <p:cNvPicPr preferRelativeResize="0"/>
          <p:nvPr/>
        </p:nvPicPr>
        <p:blipFill rotWithShape="1">
          <a:blip r:embed="rId3">
            <a:alphaModFix amt="15000"/>
          </a:blip>
          <a:srcRect l="38438" t="39807" r="32187" b="15202"/>
          <a:stretch/>
        </p:blipFill>
        <p:spPr>
          <a:xfrm>
            <a:off x="2230325" y="465909"/>
            <a:ext cx="6848274" cy="6226691"/>
          </a:xfrm>
          <a:prstGeom prst="rect">
            <a:avLst/>
          </a:prstGeom>
          <a:noFill/>
          <a:ln>
            <a:noFill/>
          </a:ln>
          <a:effectLst>
            <a:reflection dist="895350" dir="5400000" fadeDir="5400012" sy="-100000" algn="bl" rotWithShape="0"/>
          </a:effectLst>
        </p:spPr>
      </p:pic>
      <p:sp>
        <p:nvSpPr>
          <p:cNvPr id="85" name="Google Shape;85;p12"/>
          <p:cNvSpPr txBox="1">
            <a:spLocks noGrp="1"/>
          </p:cNvSpPr>
          <p:nvPr>
            <p:ph type="body" idx="4294967295"/>
          </p:nvPr>
        </p:nvSpPr>
        <p:spPr>
          <a:xfrm>
            <a:off x="2455500" y="465900"/>
            <a:ext cx="6555600" cy="4528800"/>
          </a:xfrm>
          <a:prstGeom prst="rect">
            <a:avLst/>
          </a:prstGeom>
        </p:spPr>
        <p:txBody>
          <a:bodyPr spcFirstLastPara="1" wrap="square" lIns="91425" tIns="45700" rIns="91425" bIns="45700" anchor="t" anchorCtr="0">
            <a:noAutofit/>
          </a:bodyPr>
          <a:lstStyle/>
          <a:p>
            <a:pPr marL="457200" lvl="0" indent="-374650" algn="just" rtl="0">
              <a:lnSpc>
                <a:spcPct val="100000"/>
              </a:lnSpc>
              <a:spcBef>
                <a:spcPts val="640"/>
              </a:spcBef>
              <a:spcAft>
                <a:spcPts val="0"/>
              </a:spcAft>
              <a:buClr>
                <a:srgbClr val="000000"/>
              </a:buClr>
              <a:buSzPts val="2300"/>
              <a:buChar char="➢"/>
            </a:pPr>
            <a:r>
              <a:rPr lang="en-US" sz="2300">
                <a:solidFill>
                  <a:srgbClr val="000000"/>
                </a:solidFill>
              </a:rPr>
              <a:t>коммунальные платежи – 4500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продукты питания – 11 000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бытовая химия и предметы личной гигиены – 2500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одежда и обувь – 13 000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оплата кредита на покупку бытовой техники – 14 000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образование (доп. занятия) – 3000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проезд – 3000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накопления на летний отдых – 6000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лекарства – 3500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оплата телефона и Интернета – 1300 руб.;</a:t>
            </a:r>
            <a:endParaRPr sz="2300">
              <a:solidFill>
                <a:srgbClr val="000000"/>
              </a:solidFill>
            </a:endParaRPr>
          </a:p>
          <a:p>
            <a:pPr marL="457200" lvl="0" indent="-374650" algn="just" rtl="0">
              <a:lnSpc>
                <a:spcPct val="100000"/>
              </a:lnSpc>
              <a:spcBef>
                <a:spcPts val="0"/>
              </a:spcBef>
              <a:spcAft>
                <a:spcPts val="0"/>
              </a:spcAft>
              <a:buClr>
                <a:srgbClr val="000000"/>
              </a:buClr>
              <a:buSzPts val="2300"/>
              <a:buChar char="➢"/>
            </a:pPr>
            <a:r>
              <a:rPr lang="en-US" sz="2300">
                <a:solidFill>
                  <a:srgbClr val="000000"/>
                </a:solidFill>
              </a:rPr>
              <a:t>прочие платежи – 3500 руб. </a:t>
            </a:r>
            <a:endParaRPr sz="2300">
              <a:solidFill>
                <a:srgbClr val="000000"/>
              </a:solidFill>
            </a:endParaRPr>
          </a:p>
        </p:txBody>
      </p:sp>
      <p:sp>
        <p:nvSpPr>
          <p:cNvPr id="86" name="Google Shape;86;p12"/>
          <p:cNvSpPr txBox="1">
            <a:spLocks noGrp="1"/>
          </p:cNvSpPr>
          <p:nvPr>
            <p:ph type="subTitle" idx="4294967295"/>
          </p:nvPr>
        </p:nvSpPr>
        <p:spPr>
          <a:xfrm>
            <a:off x="95225" y="1490700"/>
            <a:ext cx="2135100" cy="293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Представим, что расходы вашей семьи состоят из следующих статей:</a:t>
            </a:r>
            <a:endParaRPr sz="2200" i="1">
              <a:solidFill>
                <a:srgbClr val="073763"/>
              </a:solidFill>
            </a:endParaRPr>
          </a:p>
        </p:txBody>
      </p:sp>
      <p:sp>
        <p:nvSpPr>
          <p:cNvPr id="87" name="Google Shape;87;p12"/>
          <p:cNvSpPr txBox="1">
            <a:spLocks noGrp="1"/>
          </p:cNvSpPr>
          <p:nvPr>
            <p:ph type="subTitle" idx="4294967295"/>
          </p:nvPr>
        </p:nvSpPr>
        <p:spPr>
          <a:xfrm>
            <a:off x="95225" y="5087600"/>
            <a:ext cx="9200100" cy="15573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073763"/>
              </a:buClr>
              <a:buSzPts val="2400"/>
              <a:buChar char="★"/>
            </a:pPr>
            <a:r>
              <a:rPr lang="en-US" sz="2400" b="1" i="1">
                <a:solidFill>
                  <a:srgbClr val="073763"/>
                </a:solidFill>
              </a:rPr>
              <a:t>Какова сумма расходов в месяц? </a:t>
            </a:r>
            <a:endParaRPr sz="2400" b="1" i="1">
              <a:solidFill>
                <a:srgbClr val="073763"/>
              </a:solidFill>
            </a:endParaRPr>
          </a:p>
          <a:p>
            <a:pPr marL="457200" lvl="0" indent="-381000" algn="l" rtl="0">
              <a:spcBef>
                <a:spcPts val="0"/>
              </a:spcBef>
              <a:spcAft>
                <a:spcPts val="0"/>
              </a:spcAft>
              <a:buClr>
                <a:srgbClr val="073763"/>
              </a:buClr>
              <a:buSzPts val="2400"/>
              <a:buChar char="★"/>
            </a:pPr>
            <a:r>
              <a:rPr lang="en-US" sz="2400" b="1" i="1">
                <a:solidFill>
                  <a:srgbClr val="073763"/>
                </a:solidFill>
              </a:rPr>
              <a:t>Какой доход должен быть у вашей семьи в месяц, чтобы при этих расходах ещё откладывать 10% от суммы доходов?</a:t>
            </a:r>
            <a:endParaRPr sz="2400" b="1" i="1">
              <a:solidFill>
                <a:srgbClr val="1155CC"/>
              </a:solidFill>
            </a:endParaRPr>
          </a:p>
        </p:txBody>
      </p:sp>
      <p:sp>
        <p:nvSpPr>
          <p:cNvPr id="88" name="Google Shape;88;p12"/>
          <p:cNvSpPr txBox="1">
            <a:spLocks noGrp="1"/>
          </p:cNvSpPr>
          <p:nvPr>
            <p:ph type="title" idx="4294967295"/>
          </p:nvPr>
        </p:nvSpPr>
        <p:spPr>
          <a:xfrm>
            <a:off x="0" y="569925"/>
            <a:ext cx="2455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Задание 1 </a:t>
            </a:r>
            <a:endParaRPr sz="3400">
              <a:solidFill>
                <a:srgbClr val="07376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457200" y="457200"/>
            <a:ext cx="8229600" cy="88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Задание 5 </a:t>
            </a:r>
            <a:endParaRPr/>
          </a:p>
        </p:txBody>
      </p:sp>
      <p:sp>
        <p:nvSpPr>
          <p:cNvPr id="245" name="Google Shape;245;p30"/>
          <p:cNvSpPr txBox="1">
            <a:spLocks noGrp="1"/>
          </p:cNvSpPr>
          <p:nvPr>
            <p:ph type="body" idx="1"/>
          </p:nvPr>
        </p:nvSpPr>
        <p:spPr>
          <a:xfrm>
            <a:off x="2817600" y="1346400"/>
            <a:ext cx="5869200" cy="1912500"/>
          </a:xfrm>
          <a:prstGeom prst="rect">
            <a:avLst/>
          </a:prstGeom>
        </p:spPr>
        <p:txBody>
          <a:bodyPr spcFirstLastPara="1" wrap="square" lIns="91425" tIns="45700" rIns="91425" bIns="45700" anchor="t" anchorCtr="0">
            <a:noAutofit/>
          </a:bodyPr>
          <a:lstStyle/>
          <a:p>
            <a:pPr marL="457200" lvl="0" indent="-374650" algn="just" rtl="0">
              <a:lnSpc>
                <a:spcPct val="115000"/>
              </a:lnSpc>
              <a:spcBef>
                <a:spcPts val="100"/>
              </a:spcBef>
              <a:spcAft>
                <a:spcPts val="0"/>
              </a:spcAft>
              <a:buClr>
                <a:srgbClr val="1C4587"/>
              </a:buClr>
              <a:buSzPts val="2300"/>
              <a:buFont typeface="Arial"/>
              <a:buChar char="★"/>
            </a:pPr>
            <a:r>
              <a:rPr lang="en-US" sz="2300" b="1" i="1">
                <a:solidFill>
                  <a:srgbClr val="1C4587"/>
                </a:solidFill>
              </a:rPr>
              <a:t>Скачайте на свой телефон приложение “Финзнайка” в </a:t>
            </a:r>
            <a:r>
              <a:rPr lang="en-US" sz="2300" b="1" i="1"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Google Play</a:t>
            </a:r>
            <a:r>
              <a:rPr lang="en-US" sz="2300" b="1" i="1">
                <a:solidFill>
                  <a:srgbClr val="1155CC"/>
                </a:solidFill>
              </a:rPr>
              <a:t>  или </a:t>
            </a:r>
            <a:r>
              <a:rPr lang="en-US" sz="2300" b="1" i="1"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 Store</a:t>
            </a:r>
            <a:r>
              <a:rPr lang="en-US">
                <a:solidFill>
                  <a:srgbClr val="1155CC"/>
                </a:solidFill>
              </a:rPr>
              <a:t> </a:t>
            </a:r>
            <a:r>
              <a:rPr lang="en-US" sz="2300" b="1" i="1">
                <a:solidFill>
                  <a:srgbClr val="1C4587"/>
                </a:solidFill>
              </a:rPr>
              <a:t>и наслаждайтесь своей крепнущей финансовой грамотностью!</a:t>
            </a:r>
            <a:endParaRPr sz="2300" b="1" i="1">
              <a:solidFill>
                <a:srgbClr val="1C4587"/>
              </a:solidFill>
            </a:endParaRPr>
          </a:p>
        </p:txBody>
      </p:sp>
      <p:sp>
        <p:nvSpPr>
          <p:cNvPr id="246" name="Google Shape;246;p30"/>
          <p:cNvSpPr txBox="1">
            <a:spLocks noGrp="1"/>
          </p:cNvSpPr>
          <p:nvPr>
            <p:ph type="subTitle" idx="4294967295"/>
          </p:nvPr>
        </p:nvSpPr>
        <p:spPr>
          <a:xfrm>
            <a:off x="457200" y="2063725"/>
            <a:ext cx="2360400" cy="1891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Выберите одно задание для выполнения в классе, а второе возьмите домой</a:t>
            </a:r>
            <a:endParaRPr sz="2200" i="1">
              <a:solidFill>
                <a:srgbClr val="073763"/>
              </a:solidFill>
            </a:endParaRPr>
          </a:p>
        </p:txBody>
      </p:sp>
      <p:sp>
        <p:nvSpPr>
          <p:cNvPr id="247" name="Google Shape;247;p30"/>
          <p:cNvSpPr txBox="1">
            <a:spLocks noGrp="1"/>
          </p:cNvSpPr>
          <p:nvPr>
            <p:ph type="body" idx="1"/>
          </p:nvPr>
        </p:nvSpPr>
        <p:spPr>
          <a:xfrm>
            <a:off x="2927950" y="4065300"/>
            <a:ext cx="5869200" cy="1912500"/>
          </a:xfrm>
          <a:prstGeom prst="rect">
            <a:avLst/>
          </a:prstGeom>
        </p:spPr>
        <p:txBody>
          <a:bodyPr spcFirstLastPara="1" wrap="square" lIns="91425" tIns="45700" rIns="91425" bIns="45700" anchor="t" anchorCtr="0">
            <a:noAutofit/>
          </a:bodyPr>
          <a:lstStyle/>
          <a:p>
            <a:pPr marL="457200" lvl="0" indent="-374650" algn="just" rtl="0">
              <a:lnSpc>
                <a:spcPct val="115000"/>
              </a:lnSpc>
              <a:spcBef>
                <a:spcPts val="100"/>
              </a:spcBef>
              <a:spcAft>
                <a:spcPts val="0"/>
              </a:spcAft>
              <a:buClr>
                <a:srgbClr val="1C4587"/>
              </a:buClr>
              <a:buSzPts val="2300"/>
              <a:buFont typeface="Arial"/>
              <a:buChar char="★"/>
            </a:pPr>
            <a:r>
              <a:rPr lang="en-US" sz="2300" b="1" i="1">
                <a:solidFill>
                  <a:srgbClr val="1C4587"/>
                </a:solidFill>
              </a:rPr>
              <a:t>Пройдите по ссылке, поиграйте в </a:t>
            </a:r>
            <a:r>
              <a:rPr lang="en-US" sz="2300" b="1" i="1"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Зачёт “Семейный бюджет”</a:t>
            </a:r>
            <a:r>
              <a:rPr lang="en-US" sz="2300" b="1" i="1">
                <a:solidFill>
                  <a:srgbClr val="1155CC"/>
                </a:solidFill>
              </a:rPr>
              <a:t> </a:t>
            </a:r>
            <a:r>
              <a:rPr lang="en-US" sz="2300" b="1" i="1">
                <a:solidFill>
                  <a:srgbClr val="1C4587"/>
                </a:solidFill>
              </a:rPr>
              <a:t>и наслаждайтесь своей крепнущей финансовой грамотностью!</a:t>
            </a:r>
            <a:endParaRPr sz="2300" b="1" i="1">
              <a:solidFill>
                <a:srgbClr val="1C458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31"/>
          <p:cNvSpPr txBox="1">
            <a:spLocks noGrp="1"/>
          </p:cNvSpPr>
          <p:nvPr>
            <p:ph type="ctrTitle"/>
          </p:nvPr>
        </p:nvSpPr>
        <p:spPr>
          <a:xfrm>
            <a:off x="0" y="378675"/>
            <a:ext cx="9003600" cy="17670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100"/>
              <a:buFont typeface="Arial"/>
              <a:buNone/>
            </a:pPr>
            <a:r>
              <a:rPr lang="en-US" sz="3000">
                <a:solidFill>
                  <a:srgbClr val="FFFFFF"/>
                </a:solidFill>
                <a:latin typeface="Roboto"/>
                <a:ea typeface="Roboto"/>
                <a:cs typeface="Roboto"/>
                <a:sym typeface="Roboto"/>
              </a:rPr>
              <a:t>Попробуйте вести личный/семейный бюджет. А ещё больше советов вы найдёте на портале </a:t>
            </a:r>
            <a:r>
              <a:rPr lang="en-US" sz="3000" u="sng">
                <a:solidFill>
                  <a:schemeClr val="hlink"/>
                </a:solidFill>
                <a:latin typeface="Roboto"/>
                <a:ea typeface="Roboto"/>
                <a:cs typeface="Roboto"/>
                <a:sym typeface="Roboto"/>
                <a:hlinkClick r:id="rId4"/>
              </a:rPr>
              <a:t>Дружи с финансами</a:t>
            </a:r>
            <a:r>
              <a:rPr lang="en-US" sz="3000">
                <a:solidFill>
                  <a:srgbClr val="FFFFFF"/>
                </a:solidFill>
                <a:latin typeface="Roboto"/>
                <a:ea typeface="Roboto"/>
                <a:cs typeface="Roboto"/>
                <a:sym typeface="Roboto"/>
              </a:rPr>
              <a:t> в рубриках </a:t>
            </a:r>
            <a:r>
              <a:rPr lang="en-US" sz="3000" u="sng">
                <a:solidFill>
                  <a:schemeClr val="hlink"/>
                </a:solidFill>
                <a:latin typeface="Roboto"/>
                <a:ea typeface="Roboto"/>
                <a:cs typeface="Roboto"/>
                <a:sym typeface="Roboto"/>
                <a:hlinkClick r:id="rId5"/>
              </a:rPr>
              <a:t>Домашняя бухгалтерия</a:t>
            </a:r>
            <a:r>
              <a:rPr lang="en-US" sz="3000">
                <a:solidFill>
                  <a:srgbClr val="FFFFFF"/>
                </a:solidFill>
                <a:latin typeface="Roboto"/>
                <a:ea typeface="Roboto"/>
                <a:cs typeface="Roboto"/>
                <a:sym typeface="Roboto"/>
              </a:rPr>
              <a:t> и </a:t>
            </a:r>
            <a:r>
              <a:rPr lang="en-US" sz="3000" u="sng">
                <a:solidFill>
                  <a:schemeClr val="hlink"/>
                </a:solidFill>
                <a:latin typeface="Roboto"/>
                <a:ea typeface="Roboto"/>
                <a:cs typeface="Roboto"/>
                <a:sym typeface="Roboto"/>
                <a:hlinkClick r:id="rId6"/>
              </a:rPr>
              <a:t>Семья и деньги</a:t>
            </a:r>
            <a:endParaRPr sz="3000">
              <a:solidFill>
                <a:srgbClr val="FFFFFF"/>
              </a:solidFill>
              <a:latin typeface="Roboto"/>
              <a:ea typeface="Roboto"/>
              <a:cs typeface="Roboto"/>
              <a:sym typeface="Roboto"/>
            </a:endParaRPr>
          </a:p>
        </p:txBody>
      </p:sp>
      <p:sp>
        <p:nvSpPr>
          <p:cNvPr id="253" name="Google Shape;253;p31"/>
          <p:cNvSpPr txBox="1"/>
          <p:nvPr/>
        </p:nvSpPr>
        <p:spPr>
          <a:xfrm>
            <a:off x="5764075" y="4278875"/>
            <a:ext cx="3029400" cy="13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900">
                <a:solidFill>
                  <a:srgbClr val="FFFFFF"/>
                </a:solidFill>
              </a:rPr>
              <a:t>Успеха!</a:t>
            </a:r>
            <a:endParaRPr sz="49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p:nvPr/>
        </p:nvSpPr>
        <p:spPr>
          <a:xfrm>
            <a:off x="683875" y="1069150"/>
            <a:ext cx="7908000" cy="46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1C4587"/>
                </a:solidFill>
              </a:rPr>
              <a:t>МЕТОДИЧЕСКИЙ ПРОЕКТ</a:t>
            </a:r>
            <a:endParaRPr sz="2000" b="1">
              <a:solidFill>
                <a:srgbClr val="1C4587"/>
              </a:solidFill>
            </a:endParaRPr>
          </a:p>
          <a:p>
            <a:pPr marL="0" lvl="0" indent="0" algn="l" rtl="0">
              <a:spcBef>
                <a:spcPts val="0"/>
              </a:spcBef>
              <a:spcAft>
                <a:spcPts val="0"/>
              </a:spcAft>
              <a:buNone/>
            </a:pPr>
            <a:r>
              <a:rPr lang="en-US" sz="2000" b="1">
                <a:solidFill>
                  <a:srgbClr val="1C4587"/>
                </a:solidFill>
              </a:rPr>
              <a:t>группы М-8-2</a:t>
            </a:r>
            <a:endParaRPr sz="2000" b="1">
              <a:solidFill>
                <a:srgbClr val="1C4587"/>
              </a:solidFill>
            </a:endParaRPr>
          </a:p>
          <a:p>
            <a:pPr marL="0" lvl="0" indent="0" algn="l" rtl="0">
              <a:spcBef>
                <a:spcPts val="0"/>
              </a:spcBef>
              <a:spcAft>
                <a:spcPts val="0"/>
              </a:spcAft>
              <a:buNone/>
            </a:pP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t>Березина Мария Дмитриевна, учитель экономики,  ГБОУ Школа № 1798 “Феникс”</a:t>
            </a:r>
            <a:endParaRPr sz="2000"/>
          </a:p>
          <a:p>
            <a:pPr marL="457200" lvl="0" indent="-355600" algn="l" rtl="0">
              <a:spcBef>
                <a:spcPts val="1000"/>
              </a:spcBef>
              <a:spcAft>
                <a:spcPts val="0"/>
              </a:spcAft>
              <a:buSzPts val="2000"/>
              <a:buChar char="●"/>
            </a:pPr>
            <a:r>
              <a:rPr lang="en-US" sz="2000"/>
              <a:t>Бочкова Светлана Сергеевна, учитель обществознания, ГБОУ Школа № 2006</a:t>
            </a:r>
            <a:endParaRPr sz="2000"/>
          </a:p>
          <a:p>
            <a:pPr marL="457200" lvl="0" indent="-355600" algn="l" rtl="0">
              <a:spcBef>
                <a:spcPts val="1000"/>
              </a:spcBef>
              <a:spcAft>
                <a:spcPts val="0"/>
              </a:spcAft>
              <a:buSzPts val="2000"/>
              <a:buChar char="●"/>
            </a:pPr>
            <a:r>
              <a:rPr lang="en-US" sz="2000"/>
              <a:t>Левенчик Надежда Владимировна, учитель математики, ГБОУ Школа №1416 “Лианозово” </a:t>
            </a:r>
            <a:endParaRPr sz="2000"/>
          </a:p>
          <a:p>
            <a:pPr marL="457200" lvl="0" indent="-355600" algn="l" rtl="0">
              <a:spcBef>
                <a:spcPts val="1000"/>
              </a:spcBef>
              <a:spcAft>
                <a:spcPts val="0"/>
              </a:spcAft>
              <a:buSzPts val="2000"/>
              <a:buChar char="●"/>
            </a:pPr>
            <a:r>
              <a:rPr lang="en-US" sz="2000"/>
              <a:t>Львова Дарья Львовна, учитель истории и обществознания, ГБОУ Школа № 171</a:t>
            </a:r>
            <a:endParaRPr sz="2000"/>
          </a:p>
          <a:p>
            <a:pPr marL="457200" lvl="0" indent="-355600" algn="l" rtl="0">
              <a:spcBef>
                <a:spcPts val="1000"/>
              </a:spcBef>
              <a:spcAft>
                <a:spcPts val="1000"/>
              </a:spcAft>
              <a:buSzPts val="2000"/>
              <a:buChar char="●"/>
            </a:pPr>
            <a:r>
              <a:rPr lang="en-US" sz="2000"/>
              <a:t>Макарова Ольга Евгеньевна, директор, ГБОУ Школа № 2099</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3">
            <a:alphaModFix amt="15000"/>
          </a:blip>
          <a:srcRect l="38438" t="39807" r="32187" b="15202"/>
          <a:stretch/>
        </p:blipFill>
        <p:spPr>
          <a:xfrm>
            <a:off x="1975900" y="342813"/>
            <a:ext cx="7168099" cy="6172376"/>
          </a:xfrm>
          <a:prstGeom prst="rect">
            <a:avLst/>
          </a:prstGeom>
          <a:noFill/>
          <a:ln>
            <a:noFill/>
          </a:ln>
        </p:spPr>
      </p:pic>
      <p:sp>
        <p:nvSpPr>
          <p:cNvPr id="94" name="Google Shape;94;p13"/>
          <p:cNvSpPr txBox="1">
            <a:spLocks noGrp="1"/>
          </p:cNvSpPr>
          <p:nvPr>
            <p:ph type="subTitle" idx="4294967295"/>
          </p:nvPr>
        </p:nvSpPr>
        <p:spPr>
          <a:xfrm>
            <a:off x="95225" y="1490700"/>
            <a:ext cx="2141100" cy="2175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Проверьте логику своего решения и результат:</a:t>
            </a:r>
            <a:endParaRPr sz="2200" i="1">
              <a:solidFill>
                <a:srgbClr val="073763"/>
              </a:solidFill>
            </a:endParaRPr>
          </a:p>
        </p:txBody>
      </p:sp>
      <p:sp>
        <p:nvSpPr>
          <p:cNvPr id="95" name="Google Shape;95;p13"/>
          <p:cNvSpPr txBox="1">
            <a:spLocks noGrp="1"/>
          </p:cNvSpPr>
          <p:nvPr>
            <p:ph type="subTitle" idx="4294967295"/>
          </p:nvPr>
        </p:nvSpPr>
        <p:spPr>
          <a:xfrm>
            <a:off x="3409950" y="354075"/>
            <a:ext cx="5885400" cy="34662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073763"/>
              </a:buClr>
              <a:buSzPts val="2400"/>
              <a:buChar char="★"/>
            </a:pPr>
            <a:r>
              <a:rPr lang="en-US" sz="2400" b="1" i="1">
                <a:solidFill>
                  <a:srgbClr val="073763"/>
                </a:solidFill>
              </a:rPr>
              <a:t>Какова сумма расходов в месяц?  </a:t>
            </a:r>
            <a:endParaRPr sz="2400" b="1" i="1">
              <a:solidFill>
                <a:srgbClr val="073763"/>
              </a:solidFill>
            </a:endParaRPr>
          </a:p>
          <a:p>
            <a:pPr marL="457200" lvl="0" indent="0" algn="just" rtl="0">
              <a:spcBef>
                <a:spcPts val="100"/>
              </a:spcBef>
              <a:spcAft>
                <a:spcPts val="0"/>
              </a:spcAft>
              <a:buNone/>
            </a:pPr>
            <a:r>
              <a:rPr lang="en-US" sz="1700" b="1" i="1"/>
              <a:t>    </a:t>
            </a:r>
            <a:r>
              <a:rPr lang="en-US" sz="1400" b="1" i="1"/>
              <a:t> 4 	500 руб.</a:t>
            </a:r>
            <a:endParaRPr sz="1400" b="1" i="1"/>
          </a:p>
          <a:p>
            <a:pPr marL="457200" lvl="0" indent="0" algn="just" rtl="0">
              <a:spcBef>
                <a:spcPts val="100"/>
              </a:spcBef>
              <a:spcAft>
                <a:spcPts val="0"/>
              </a:spcAft>
              <a:buNone/>
            </a:pPr>
            <a:r>
              <a:rPr lang="en-US" sz="1400" b="1" i="1"/>
              <a:t>    11	000 руб.</a:t>
            </a:r>
            <a:endParaRPr sz="1400" b="1" i="1"/>
          </a:p>
          <a:p>
            <a:pPr marL="457200" lvl="0" indent="0" algn="just" rtl="0">
              <a:spcBef>
                <a:spcPts val="100"/>
              </a:spcBef>
              <a:spcAft>
                <a:spcPts val="0"/>
              </a:spcAft>
              <a:buNone/>
            </a:pPr>
            <a:r>
              <a:rPr lang="en-US" sz="1400" b="1" i="1"/>
              <a:t>     2 	500 руб.</a:t>
            </a:r>
            <a:endParaRPr sz="1400" b="1" i="1"/>
          </a:p>
          <a:p>
            <a:pPr marL="457200" lvl="0" indent="0" algn="just" rtl="0">
              <a:spcBef>
                <a:spcPts val="100"/>
              </a:spcBef>
              <a:spcAft>
                <a:spcPts val="0"/>
              </a:spcAft>
              <a:buNone/>
            </a:pPr>
            <a:r>
              <a:rPr lang="en-US" sz="1400" b="1" i="1"/>
              <a:t>   13 	000 руб.</a:t>
            </a:r>
            <a:endParaRPr sz="1400" b="1" i="1"/>
          </a:p>
          <a:p>
            <a:pPr marL="457200" lvl="0" indent="0" algn="just" rtl="0">
              <a:spcBef>
                <a:spcPts val="100"/>
              </a:spcBef>
              <a:spcAft>
                <a:spcPts val="0"/>
              </a:spcAft>
              <a:buNone/>
            </a:pPr>
            <a:r>
              <a:rPr lang="en-US" sz="1400" b="1" i="1"/>
              <a:t>   14 	000 руб.</a:t>
            </a:r>
            <a:endParaRPr sz="1400" b="1" i="1"/>
          </a:p>
          <a:p>
            <a:pPr marL="457200" lvl="0" indent="0" algn="just" rtl="0">
              <a:spcBef>
                <a:spcPts val="100"/>
              </a:spcBef>
              <a:spcAft>
                <a:spcPts val="0"/>
              </a:spcAft>
              <a:buNone/>
            </a:pPr>
            <a:r>
              <a:rPr lang="en-US" sz="1400" b="1" i="1"/>
              <a:t>     3 	000 руб.</a:t>
            </a:r>
            <a:endParaRPr sz="1400" b="1" i="1"/>
          </a:p>
          <a:p>
            <a:pPr marL="457200" lvl="0" indent="0" algn="just" rtl="0">
              <a:spcBef>
                <a:spcPts val="100"/>
              </a:spcBef>
              <a:spcAft>
                <a:spcPts val="0"/>
              </a:spcAft>
              <a:buNone/>
            </a:pPr>
            <a:r>
              <a:rPr lang="en-US" sz="1400" b="1" i="1"/>
              <a:t>     3 	000 руб.</a:t>
            </a:r>
            <a:endParaRPr sz="1400" b="1" i="1"/>
          </a:p>
          <a:p>
            <a:pPr marL="457200" lvl="0" indent="0" algn="just" rtl="0">
              <a:spcBef>
                <a:spcPts val="100"/>
              </a:spcBef>
              <a:spcAft>
                <a:spcPts val="0"/>
              </a:spcAft>
              <a:buNone/>
            </a:pPr>
            <a:r>
              <a:rPr lang="en-US" sz="1400" b="1" i="1"/>
              <a:t>     6 	000 руб.</a:t>
            </a:r>
            <a:endParaRPr sz="1400" b="1" i="1"/>
          </a:p>
          <a:p>
            <a:pPr marL="457200" lvl="0" indent="0" algn="just" rtl="0">
              <a:spcBef>
                <a:spcPts val="100"/>
              </a:spcBef>
              <a:spcAft>
                <a:spcPts val="0"/>
              </a:spcAft>
              <a:buNone/>
            </a:pPr>
            <a:r>
              <a:rPr lang="en-US" sz="1400" b="1" i="1"/>
              <a:t>     3 	500 руб.</a:t>
            </a:r>
            <a:endParaRPr sz="1400" b="1" i="1"/>
          </a:p>
          <a:p>
            <a:pPr marL="457200" lvl="0" indent="0" algn="just" rtl="0">
              <a:spcBef>
                <a:spcPts val="100"/>
              </a:spcBef>
              <a:spcAft>
                <a:spcPts val="0"/>
              </a:spcAft>
              <a:buNone/>
            </a:pPr>
            <a:r>
              <a:rPr lang="en-US" sz="1400" b="1" i="1"/>
              <a:t>     1 	300 руб.</a:t>
            </a:r>
            <a:endParaRPr sz="1400" b="1" i="1"/>
          </a:p>
          <a:p>
            <a:pPr marL="457200" lvl="0" indent="0" algn="just" rtl="0">
              <a:spcBef>
                <a:spcPts val="100"/>
              </a:spcBef>
              <a:spcAft>
                <a:spcPts val="0"/>
              </a:spcAft>
              <a:buNone/>
            </a:pPr>
            <a:r>
              <a:rPr lang="en-US" sz="1400" b="1" i="1"/>
              <a:t>     3 	500 руб.</a:t>
            </a:r>
            <a:endParaRPr sz="1400" b="1" i="1"/>
          </a:p>
          <a:p>
            <a:pPr marL="457200" lvl="0" indent="0" algn="l" rtl="0">
              <a:spcBef>
                <a:spcPts val="100"/>
              </a:spcBef>
              <a:spcAft>
                <a:spcPts val="100"/>
              </a:spcAft>
              <a:buNone/>
            </a:pPr>
            <a:r>
              <a:rPr lang="en-US" sz="1700" b="1" i="1">
                <a:solidFill>
                  <a:srgbClr val="073763"/>
                </a:solidFill>
              </a:rPr>
              <a:t>  65 	300 руб</a:t>
            </a:r>
            <a:r>
              <a:rPr lang="en-US" sz="2300" b="1" i="1">
                <a:solidFill>
                  <a:srgbClr val="073763"/>
                </a:solidFill>
              </a:rPr>
              <a:t>.</a:t>
            </a:r>
            <a:endParaRPr sz="2300" b="1" i="1">
              <a:solidFill>
                <a:srgbClr val="1155CC"/>
              </a:solidFill>
            </a:endParaRPr>
          </a:p>
        </p:txBody>
      </p:sp>
      <p:sp>
        <p:nvSpPr>
          <p:cNvPr id="96" name="Google Shape;96;p13"/>
          <p:cNvSpPr txBox="1">
            <a:spLocks noGrp="1"/>
          </p:cNvSpPr>
          <p:nvPr>
            <p:ph type="title" idx="4294967295"/>
          </p:nvPr>
        </p:nvSpPr>
        <p:spPr>
          <a:xfrm>
            <a:off x="-20875" y="569925"/>
            <a:ext cx="2476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Решение </a:t>
            </a:r>
            <a:endParaRPr sz="3400">
              <a:solidFill>
                <a:srgbClr val="073763"/>
              </a:solidFill>
            </a:endParaRPr>
          </a:p>
        </p:txBody>
      </p:sp>
      <p:sp>
        <p:nvSpPr>
          <p:cNvPr id="97" name="Google Shape;97;p13"/>
          <p:cNvSpPr txBox="1">
            <a:spLocks noGrp="1"/>
          </p:cNvSpPr>
          <p:nvPr>
            <p:ph type="subTitle" idx="4294967295"/>
          </p:nvPr>
        </p:nvSpPr>
        <p:spPr>
          <a:xfrm>
            <a:off x="91050" y="3807075"/>
            <a:ext cx="8961900" cy="2933700"/>
          </a:xfrm>
          <a:prstGeom prst="rect">
            <a:avLst/>
          </a:prstGeom>
        </p:spPr>
        <p:txBody>
          <a:bodyPr spcFirstLastPara="1" wrap="square" lIns="91425" tIns="45700" rIns="91425" bIns="45700" anchor="t" anchorCtr="0">
            <a:noAutofit/>
          </a:bodyPr>
          <a:lstStyle/>
          <a:p>
            <a:pPr marL="457200" lvl="0" indent="-349250" algn="l" rtl="0">
              <a:spcBef>
                <a:spcPts val="640"/>
              </a:spcBef>
              <a:spcAft>
                <a:spcPts val="0"/>
              </a:spcAft>
              <a:buClr>
                <a:srgbClr val="073763"/>
              </a:buClr>
              <a:buSzPts val="1900"/>
              <a:buChar char="★"/>
            </a:pPr>
            <a:r>
              <a:rPr lang="en-US" sz="1900" b="1" i="1">
                <a:solidFill>
                  <a:srgbClr val="073763"/>
                </a:solidFill>
              </a:rPr>
              <a:t>Какой доход должен быть у вашей семьи в месяц, чтобы при этих расходах ещё откладывать 10% от суммы доходов?</a:t>
            </a:r>
            <a:endParaRPr sz="1900" b="1" i="1">
              <a:solidFill>
                <a:srgbClr val="073763"/>
              </a:solidFill>
            </a:endParaRPr>
          </a:p>
          <a:p>
            <a:pPr marL="914400" lvl="0" indent="457200" algn="l" rtl="0">
              <a:spcBef>
                <a:spcPts val="640"/>
              </a:spcBef>
              <a:spcAft>
                <a:spcPts val="0"/>
              </a:spcAft>
              <a:buNone/>
            </a:pPr>
            <a:r>
              <a:rPr lang="en-US" sz="1900" b="1" i="1">
                <a:solidFill>
                  <a:srgbClr val="073763"/>
                </a:solidFill>
              </a:rPr>
              <a:t>  Доход	 - 100%</a:t>
            </a:r>
            <a:endParaRPr sz="1900" b="1" i="1">
              <a:solidFill>
                <a:srgbClr val="073763"/>
              </a:solidFill>
            </a:endParaRPr>
          </a:p>
          <a:p>
            <a:pPr marL="0" lvl="0" indent="0" algn="l" rtl="0">
              <a:spcBef>
                <a:spcPts val="640"/>
              </a:spcBef>
              <a:spcAft>
                <a:spcPts val="0"/>
              </a:spcAft>
              <a:buNone/>
            </a:pPr>
            <a:r>
              <a:rPr lang="en-US" sz="1900" b="1" i="1">
                <a:solidFill>
                  <a:srgbClr val="073763"/>
                </a:solidFill>
              </a:rPr>
              <a:t>Расходы (65 300 р)  - 90%</a:t>
            </a:r>
            <a:endParaRPr sz="1900" b="1" i="1">
              <a:solidFill>
                <a:srgbClr val="073763"/>
              </a:solidFill>
            </a:endParaRPr>
          </a:p>
          <a:p>
            <a:pPr marL="1371600" lvl="0" indent="457200" algn="ctr" rtl="0">
              <a:spcBef>
                <a:spcPts val="640"/>
              </a:spcBef>
              <a:spcAft>
                <a:spcPts val="0"/>
              </a:spcAft>
              <a:buNone/>
            </a:pPr>
            <a:r>
              <a:rPr lang="en-US" sz="1900" b="1" i="1">
                <a:solidFill>
                  <a:srgbClr val="073763"/>
                </a:solidFill>
              </a:rPr>
              <a:t> или Доход = 65 300 × 0,9 </a:t>
            </a:r>
            <a:endParaRPr sz="1900" b="1" i="1">
              <a:solidFill>
                <a:srgbClr val="073763"/>
              </a:solidFill>
            </a:endParaRPr>
          </a:p>
          <a:p>
            <a:pPr marL="457200" lvl="0" indent="457200" algn="r" rtl="0">
              <a:spcBef>
                <a:spcPts val="640"/>
              </a:spcBef>
              <a:spcAft>
                <a:spcPts val="0"/>
              </a:spcAft>
              <a:buClr>
                <a:schemeClr val="dk1"/>
              </a:buClr>
              <a:buSzPts val="1100"/>
              <a:buFont typeface="Arial"/>
              <a:buNone/>
            </a:pPr>
            <a:r>
              <a:rPr lang="en-US" sz="1900" b="1" i="1">
                <a:solidFill>
                  <a:srgbClr val="073763"/>
                </a:solidFill>
              </a:rPr>
              <a:t>Ответ: 72 556 руб.</a:t>
            </a:r>
            <a:endParaRPr sz="1900" b="1" i="1">
              <a:solidFill>
                <a:srgbClr val="073763"/>
              </a:solidFill>
            </a:endParaRPr>
          </a:p>
          <a:p>
            <a:pPr marL="457200" lvl="0" indent="-381000" algn="l" rtl="0">
              <a:spcBef>
                <a:spcPts val="640"/>
              </a:spcBef>
              <a:spcAft>
                <a:spcPts val="0"/>
              </a:spcAft>
              <a:buClr>
                <a:srgbClr val="073763"/>
              </a:buClr>
              <a:buSzPts val="2400"/>
              <a:buChar char="★"/>
            </a:pPr>
            <a:r>
              <a:rPr lang="en-US" sz="2400" b="1" i="1">
                <a:solidFill>
                  <a:srgbClr val="073763"/>
                </a:solidFill>
              </a:rPr>
              <a:t>Выполните </a:t>
            </a:r>
            <a:r>
              <a:rPr lang="en-US" sz="2400" b="1" i="1"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УПРАЖНЕНИЕ “Доходы и расходы”</a:t>
            </a:r>
            <a:endParaRPr sz="2400" b="1" i="1">
              <a:solidFill>
                <a:srgbClr val="1155CC"/>
              </a:solidFill>
            </a:endParaRPr>
          </a:p>
        </p:txBody>
      </p:sp>
      <p:pic>
        <p:nvPicPr>
          <p:cNvPr id="98" name="Google Shape;98;p13"/>
          <p:cNvPicPr preferRelativeResize="0"/>
          <p:nvPr/>
        </p:nvPicPr>
        <p:blipFill rotWithShape="1">
          <a:blip r:embed="rId5">
            <a:alphaModFix/>
          </a:blip>
          <a:srcRect l="37319" t="47927" r="38956" b="43603"/>
          <a:stretch/>
        </p:blipFill>
        <p:spPr>
          <a:xfrm>
            <a:off x="933450" y="5332250"/>
            <a:ext cx="2476500" cy="497050"/>
          </a:xfrm>
          <a:prstGeom prst="rect">
            <a:avLst/>
          </a:prstGeom>
          <a:noFill/>
          <a:ln w="9525" cap="flat" cmpd="sng">
            <a:solidFill>
              <a:srgbClr val="4A86E8"/>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idx="4294967295"/>
          </p:nvPr>
        </p:nvSpPr>
        <p:spPr>
          <a:xfrm>
            <a:off x="95225" y="569925"/>
            <a:ext cx="23604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Задание 2 </a:t>
            </a:r>
            <a:endParaRPr sz="3400">
              <a:solidFill>
                <a:srgbClr val="073763"/>
              </a:solidFill>
            </a:endParaRPr>
          </a:p>
        </p:txBody>
      </p:sp>
      <p:sp>
        <p:nvSpPr>
          <p:cNvPr id="104" name="Google Shape;104;p14"/>
          <p:cNvSpPr txBox="1">
            <a:spLocks noGrp="1"/>
          </p:cNvSpPr>
          <p:nvPr>
            <p:ph type="body" idx="4294967295"/>
          </p:nvPr>
        </p:nvSpPr>
        <p:spPr>
          <a:xfrm>
            <a:off x="2853825" y="569925"/>
            <a:ext cx="6128100" cy="826800"/>
          </a:xfrm>
          <a:prstGeom prst="rect">
            <a:avLst/>
          </a:prstGeom>
          <a:ln>
            <a:noFill/>
          </a:ln>
        </p:spPr>
        <p:txBody>
          <a:bodyPr spcFirstLastPara="1" wrap="square" lIns="91425" tIns="45700" rIns="91425" bIns="45700" anchor="t" anchorCtr="0">
            <a:noAutofit/>
          </a:bodyPr>
          <a:lstStyle/>
          <a:p>
            <a:pPr marL="0" lvl="0" indent="0" algn="just" rtl="0">
              <a:lnSpc>
                <a:spcPct val="100000"/>
              </a:lnSpc>
              <a:spcBef>
                <a:spcPts val="640"/>
              </a:spcBef>
              <a:spcAft>
                <a:spcPts val="1000"/>
              </a:spcAft>
              <a:buNone/>
            </a:pPr>
            <a:r>
              <a:rPr lang="en-US" sz="3400" b="1" i="1" u="sng">
                <a:solidFill>
                  <a:srgbClr val="1155CC"/>
                </a:solidFill>
                <a:latin typeface="Comic Sans MS"/>
                <a:ea typeface="Comic Sans MS"/>
                <a:cs typeface="Comic Sans MS"/>
                <a:sym typeface="Comic Sans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Расходы, доходы. Бюджет</a:t>
            </a:r>
            <a:endParaRPr sz="3400" b="1" i="1">
              <a:solidFill>
                <a:srgbClr val="1155CC"/>
              </a:solidFill>
              <a:latin typeface="Comic Sans MS"/>
              <a:ea typeface="Comic Sans MS"/>
              <a:cs typeface="Comic Sans MS"/>
              <a:sym typeface="Comic Sans MS"/>
            </a:endParaRPr>
          </a:p>
        </p:txBody>
      </p:sp>
      <p:sp>
        <p:nvSpPr>
          <p:cNvPr id="105" name="Google Shape;105;p14"/>
          <p:cNvSpPr txBox="1">
            <a:spLocks noGrp="1"/>
          </p:cNvSpPr>
          <p:nvPr>
            <p:ph type="subTitle" idx="4294967295"/>
          </p:nvPr>
        </p:nvSpPr>
        <p:spPr>
          <a:xfrm>
            <a:off x="32525" y="2533175"/>
            <a:ext cx="2360400" cy="1891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Посмотрите мультфильм</a:t>
            </a:r>
            <a:endParaRPr sz="2200" i="1">
              <a:solidFill>
                <a:srgbClr val="073763"/>
              </a:solidFill>
            </a:endParaRPr>
          </a:p>
        </p:txBody>
      </p:sp>
      <p:sp>
        <p:nvSpPr>
          <p:cNvPr id="106" name="Google Shape;106;p14"/>
          <p:cNvSpPr txBox="1">
            <a:spLocks noGrp="1"/>
          </p:cNvSpPr>
          <p:nvPr>
            <p:ph type="subTitle" idx="4294967295"/>
          </p:nvPr>
        </p:nvSpPr>
        <p:spPr>
          <a:xfrm>
            <a:off x="95225" y="5818275"/>
            <a:ext cx="9200100" cy="826800"/>
          </a:xfrm>
          <a:prstGeom prst="rect">
            <a:avLst/>
          </a:prstGeom>
        </p:spPr>
        <p:txBody>
          <a:bodyPr spcFirstLastPara="1" wrap="square" lIns="91425" tIns="45700" rIns="91425" bIns="45700" anchor="t" anchorCtr="0">
            <a:noAutofit/>
          </a:bodyPr>
          <a:lstStyle/>
          <a:p>
            <a:pPr marL="457200" lvl="0" indent="-393700" algn="l" rtl="0">
              <a:spcBef>
                <a:spcPts val="640"/>
              </a:spcBef>
              <a:spcAft>
                <a:spcPts val="0"/>
              </a:spcAft>
              <a:buClr>
                <a:srgbClr val="073763"/>
              </a:buClr>
              <a:buSzPts val="2600"/>
              <a:buChar char="★"/>
            </a:pPr>
            <a:r>
              <a:rPr lang="en-US" sz="2400" b="1" i="1">
                <a:solidFill>
                  <a:srgbClr val="073763"/>
                </a:solidFill>
              </a:rPr>
              <a:t>Выпишите определения бюджета и его видов</a:t>
            </a:r>
            <a:endParaRPr sz="2600" i="1">
              <a:solidFill>
                <a:srgbClr val="073763"/>
              </a:solidFill>
            </a:endParaRPr>
          </a:p>
        </p:txBody>
      </p:sp>
      <p:pic>
        <p:nvPicPr>
          <p:cNvPr id="107" name="Google Shape;107;p14">
            <a:hlinkClick r:id="rId3"/>
          </p:cNvPr>
          <p:cNvPicPr preferRelativeResize="0"/>
          <p:nvPr/>
        </p:nvPicPr>
        <p:blipFill rotWithShape="1">
          <a:blip r:embed="rId4">
            <a:alphaModFix/>
          </a:blip>
          <a:srcRect l="19950" t="27907" r="21007" b="10130"/>
          <a:stretch/>
        </p:blipFill>
        <p:spPr>
          <a:xfrm>
            <a:off x="2663600" y="1825113"/>
            <a:ext cx="6040852" cy="3564776"/>
          </a:xfrm>
          <a:prstGeom prst="rect">
            <a:avLst/>
          </a:prstGeom>
          <a:noFill/>
          <a:ln w="76200" cap="flat" cmpd="sng">
            <a:solidFill>
              <a:srgbClr val="1155CC"/>
            </a:solidFill>
            <a:prstDash val="solid"/>
            <a:round/>
            <a:headEnd type="none" w="sm" len="sm"/>
            <a:tailEnd type="none" w="sm" len="sm"/>
          </a:ln>
          <a:effectLst>
            <a:outerShdw blurRad="442913" dist="57150" dir="21540000" algn="bl" rotWithShape="0">
              <a:srgbClr val="3C78D8">
                <a:alpha val="3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457200" y="457200"/>
            <a:ext cx="8229600" cy="13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Сбалансированный бюджет</a:t>
            </a:r>
            <a:endParaRPr/>
          </a:p>
        </p:txBody>
      </p:sp>
      <p:sp>
        <p:nvSpPr>
          <p:cNvPr id="113" name="Google Shape;113;p15"/>
          <p:cNvSpPr txBox="1">
            <a:spLocks noGrp="1"/>
          </p:cNvSpPr>
          <p:nvPr>
            <p:ph type="body" idx="1"/>
          </p:nvPr>
        </p:nvSpPr>
        <p:spPr>
          <a:xfrm>
            <a:off x="457200" y="4901575"/>
            <a:ext cx="8229600" cy="1598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это бюджет, в котором расходы делаются ровно за счёт имеющихся доходов</a:t>
            </a:r>
            <a:endParaRPr/>
          </a:p>
        </p:txBody>
      </p:sp>
      <p:pic>
        <p:nvPicPr>
          <p:cNvPr id="114" name="Google Shape;114;p15"/>
          <p:cNvPicPr preferRelativeResize="0"/>
          <p:nvPr/>
        </p:nvPicPr>
        <p:blipFill rotWithShape="1">
          <a:blip r:embed="rId3">
            <a:alphaModFix/>
          </a:blip>
          <a:srcRect l="773" b="13599"/>
          <a:stretch/>
        </p:blipFill>
        <p:spPr>
          <a:xfrm>
            <a:off x="457200" y="1803725"/>
            <a:ext cx="8229600" cy="2740225"/>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457200" y="457200"/>
            <a:ext cx="8229600" cy="13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Профицитный бюджет</a:t>
            </a:r>
            <a:endParaRPr/>
          </a:p>
        </p:txBody>
      </p:sp>
      <p:sp>
        <p:nvSpPr>
          <p:cNvPr id="120" name="Google Shape;120;p16"/>
          <p:cNvSpPr txBox="1">
            <a:spLocks noGrp="1"/>
          </p:cNvSpPr>
          <p:nvPr>
            <p:ph type="body" idx="1"/>
          </p:nvPr>
        </p:nvSpPr>
        <p:spPr>
          <a:xfrm>
            <a:off x="457200" y="4901575"/>
            <a:ext cx="8229600" cy="1598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это бюджет, ведущийся с превышением доходов над расходами</a:t>
            </a:r>
            <a:endParaRPr/>
          </a:p>
        </p:txBody>
      </p:sp>
      <p:pic>
        <p:nvPicPr>
          <p:cNvPr id="121" name="Google Shape;121;p16"/>
          <p:cNvPicPr preferRelativeResize="0"/>
          <p:nvPr/>
        </p:nvPicPr>
        <p:blipFill rotWithShape="1">
          <a:blip r:embed="rId3">
            <a:alphaModFix/>
          </a:blip>
          <a:srcRect l="18869" t="30524" r="20262" b="33222"/>
          <a:stretch/>
        </p:blipFill>
        <p:spPr>
          <a:xfrm>
            <a:off x="457200" y="1828800"/>
            <a:ext cx="8229600" cy="2755826"/>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457200" y="457200"/>
            <a:ext cx="8229600" cy="137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Дефицитный бюджет</a:t>
            </a:r>
            <a:endParaRPr/>
          </a:p>
        </p:txBody>
      </p:sp>
      <p:sp>
        <p:nvSpPr>
          <p:cNvPr id="127" name="Google Shape;127;p17"/>
          <p:cNvSpPr txBox="1">
            <a:spLocks noGrp="1"/>
          </p:cNvSpPr>
          <p:nvPr>
            <p:ph type="body" idx="1"/>
          </p:nvPr>
        </p:nvSpPr>
        <p:spPr>
          <a:xfrm>
            <a:off x="457200" y="4901575"/>
            <a:ext cx="8229600" cy="1598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это бюджет, доходов которого не хватает на покрытие расходов</a:t>
            </a:r>
            <a:endParaRPr/>
          </a:p>
        </p:txBody>
      </p:sp>
      <p:pic>
        <p:nvPicPr>
          <p:cNvPr id="128" name="Google Shape;128;p17"/>
          <p:cNvPicPr preferRelativeResize="0"/>
          <p:nvPr/>
        </p:nvPicPr>
        <p:blipFill rotWithShape="1">
          <a:blip r:embed="rId3">
            <a:alphaModFix/>
          </a:blip>
          <a:srcRect l="18730" t="30483" r="19957" b="32999"/>
          <a:stretch/>
        </p:blipFill>
        <p:spPr>
          <a:xfrm>
            <a:off x="457200" y="1828800"/>
            <a:ext cx="8229600" cy="2755826"/>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idx="4294967295"/>
          </p:nvPr>
        </p:nvSpPr>
        <p:spPr>
          <a:xfrm>
            <a:off x="95225" y="569925"/>
            <a:ext cx="2758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Упражнение </a:t>
            </a:r>
            <a:endParaRPr sz="3400">
              <a:solidFill>
                <a:srgbClr val="073763"/>
              </a:solidFill>
            </a:endParaRPr>
          </a:p>
        </p:txBody>
      </p:sp>
      <p:sp>
        <p:nvSpPr>
          <p:cNvPr id="134" name="Google Shape;134;p18"/>
          <p:cNvSpPr txBox="1">
            <a:spLocks noGrp="1"/>
          </p:cNvSpPr>
          <p:nvPr>
            <p:ph type="body" idx="4294967295"/>
          </p:nvPr>
        </p:nvSpPr>
        <p:spPr>
          <a:xfrm>
            <a:off x="2853725" y="654100"/>
            <a:ext cx="6128100" cy="826800"/>
          </a:xfrm>
          <a:prstGeom prst="rect">
            <a:avLst/>
          </a:prstGeom>
          <a:ln>
            <a:noFill/>
          </a:ln>
        </p:spPr>
        <p:txBody>
          <a:bodyPr spcFirstLastPara="1" wrap="square" lIns="91425" tIns="45700" rIns="91425" bIns="45700" anchor="t" anchorCtr="0">
            <a:noAutofit/>
          </a:bodyPr>
          <a:lstStyle/>
          <a:p>
            <a:pPr marL="0" lvl="0" indent="0" algn="just" rtl="0">
              <a:lnSpc>
                <a:spcPct val="100000"/>
              </a:lnSpc>
              <a:spcBef>
                <a:spcPts val="640"/>
              </a:spcBef>
              <a:spcAft>
                <a:spcPts val="1000"/>
              </a:spcAft>
              <a:buNone/>
            </a:pPr>
            <a:r>
              <a:rPr lang="en-US" sz="3400" b="1" i="1" u="sng">
                <a:solidFill>
                  <a:srgbClr val="1155CC"/>
                </a:solidFill>
                <a:latin typeface="Comic Sans MS"/>
                <a:ea typeface="Comic Sans MS"/>
                <a:cs typeface="Comic Sans MS"/>
                <a:sym typeface="Comic Sans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Пот ребност и семьи</a:t>
            </a:r>
            <a:endParaRPr sz="3400" b="1" i="1">
              <a:solidFill>
                <a:srgbClr val="1155CC"/>
              </a:solidFill>
              <a:latin typeface="Comic Sans MS"/>
              <a:ea typeface="Comic Sans MS"/>
              <a:cs typeface="Comic Sans MS"/>
              <a:sym typeface="Comic Sans MS"/>
            </a:endParaRPr>
          </a:p>
        </p:txBody>
      </p:sp>
      <p:sp>
        <p:nvSpPr>
          <p:cNvPr id="135" name="Google Shape;135;p18"/>
          <p:cNvSpPr txBox="1">
            <a:spLocks noGrp="1"/>
          </p:cNvSpPr>
          <p:nvPr>
            <p:ph type="subTitle" idx="4294967295"/>
          </p:nvPr>
        </p:nvSpPr>
        <p:spPr>
          <a:xfrm>
            <a:off x="493325" y="2021313"/>
            <a:ext cx="2360400" cy="1407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Выполните </a:t>
            </a:r>
            <a:r>
              <a:rPr lang="en-US" sz="2200" b="1" i="1" u="sng">
                <a:solidFill>
                  <a:srgbClr val="1C458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упражнение</a:t>
            </a:r>
            <a:r>
              <a:rPr lang="en-US" sz="2200" b="1" i="1">
                <a:solidFill>
                  <a:srgbClr val="1C4587"/>
                </a:solidFill>
              </a:rPr>
              <a:t>,</a:t>
            </a:r>
            <a:r>
              <a:rPr lang="en-US" sz="2200" b="1" i="1">
                <a:solidFill>
                  <a:srgbClr val="073763"/>
                </a:solidFill>
              </a:rPr>
              <a:t> </a:t>
            </a:r>
            <a:endParaRPr sz="2200" i="1">
              <a:solidFill>
                <a:srgbClr val="073763"/>
              </a:solidFill>
            </a:endParaRPr>
          </a:p>
        </p:txBody>
      </p:sp>
      <p:sp>
        <p:nvSpPr>
          <p:cNvPr id="136" name="Google Shape;136;p18"/>
          <p:cNvSpPr txBox="1">
            <a:spLocks noGrp="1"/>
          </p:cNvSpPr>
          <p:nvPr>
            <p:ph type="subTitle" idx="4294967295"/>
          </p:nvPr>
        </p:nvSpPr>
        <p:spPr>
          <a:xfrm>
            <a:off x="2772575" y="2143425"/>
            <a:ext cx="6290400" cy="826800"/>
          </a:xfrm>
          <a:prstGeom prst="rect">
            <a:avLst/>
          </a:prstGeom>
        </p:spPr>
        <p:txBody>
          <a:bodyPr spcFirstLastPara="1" wrap="square" lIns="91425" tIns="45700" rIns="91425" bIns="45700" anchor="t" anchorCtr="0">
            <a:noAutofit/>
          </a:bodyPr>
          <a:lstStyle/>
          <a:p>
            <a:pPr marL="457200" lvl="0" indent="-393700" algn="l" rtl="0">
              <a:spcBef>
                <a:spcPts val="640"/>
              </a:spcBef>
              <a:spcAft>
                <a:spcPts val="0"/>
              </a:spcAft>
              <a:buClr>
                <a:srgbClr val="073763"/>
              </a:buClr>
              <a:buSzPts val="2600"/>
              <a:buChar char="★"/>
            </a:pPr>
            <a:r>
              <a:rPr lang="en-US" sz="2200" b="1" i="1">
                <a:solidFill>
                  <a:srgbClr val="073763"/>
                </a:solidFill>
              </a:rPr>
              <a:t>Сделайте вывод - заполните пропуски</a:t>
            </a:r>
            <a:endParaRPr sz="2400" b="1" i="1">
              <a:solidFill>
                <a:srgbClr val="073763"/>
              </a:solidFill>
            </a:endParaRPr>
          </a:p>
        </p:txBody>
      </p:sp>
      <p:sp>
        <p:nvSpPr>
          <p:cNvPr id="137" name="Google Shape;137;p18"/>
          <p:cNvSpPr txBox="1">
            <a:spLocks noGrp="1"/>
          </p:cNvSpPr>
          <p:nvPr>
            <p:ph type="subTitle" idx="4294967295"/>
          </p:nvPr>
        </p:nvSpPr>
        <p:spPr>
          <a:xfrm>
            <a:off x="2853725" y="3059050"/>
            <a:ext cx="6290400" cy="33783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en-US" sz="3500" b="1">
                <a:solidFill>
                  <a:srgbClr val="1C4587"/>
                </a:solidFill>
                <a:latin typeface="Times New Roman"/>
                <a:ea typeface="Times New Roman"/>
                <a:cs typeface="Times New Roman"/>
                <a:sym typeface="Times New Roman"/>
              </a:rPr>
              <a:t>Расходы зависят от _ _ _ _ _, которые ставит перед собой семья, потому желательно их заранее _ _ _ _ _ _ _ _ _ _ _ и соотносить с _ _ _ _ _ _ _ _ . </a:t>
            </a:r>
            <a:endParaRPr sz="3500" b="1">
              <a:solidFill>
                <a:srgbClr val="1C4587"/>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en-US" sz="3500" b="1">
                <a:solidFill>
                  <a:srgbClr val="1C4587"/>
                </a:solidFill>
                <a:latin typeface="Times New Roman"/>
                <a:ea typeface="Times New Roman"/>
                <a:cs typeface="Times New Roman"/>
                <a:sym typeface="Times New Roman"/>
              </a:rPr>
              <a:t>То есть составлять _ _ _ _ _ _ .</a:t>
            </a:r>
            <a:endParaRPr sz="4500" b="1">
              <a:solidFill>
                <a:srgbClr val="1C4587"/>
              </a:solidFill>
            </a:endParaRPr>
          </a:p>
        </p:txBody>
      </p:sp>
      <p:pic>
        <p:nvPicPr>
          <p:cNvPr id="138" name="Google Shape;138;p18">
            <a:hlinkClick r:id="rId3"/>
          </p:cNvPr>
          <p:cNvPicPr preferRelativeResize="0"/>
          <p:nvPr/>
        </p:nvPicPr>
        <p:blipFill>
          <a:blip r:embed="rId4">
            <a:alphaModFix/>
          </a:blip>
          <a:stretch>
            <a:fillRect/>
          </a:stretch>
        </p:blipFill>
        <p:spPr>
          <a:xfrm>
            <a:off x="294275" y="3529425"/>
            <a:ext cx="2360401" cy="1573600"/>
          </a:xfrm>
          <a:prstGeom prst="rect">
            <a:avLst/>
          </a:prstGeom>
          <a:noFill/>
          <a:ln w="28575" cap="flat" cmpd="sng">
            <a:solidFill>
              <a:srgbClr val="1155CC"/>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a:blip r:embed="rId3">
            <a:alphaModFix amt="33000"/>
          </a:blip>
          <a:stretch>
            <a:fillRect/>
          </a:stretch>
        </p:blipFill>
        <p:spPr>
          <a:xfrm>
            <a:off x="207174" y="569925"/>
            <a:ext cx="8774651" cy="5849750"/>
          </a:xfrm>
          <a:prstGeom prst="rect">
            <a:avLst/>
          </a:prstGeom>
          <a:noFill/>
          <a:ln>
            <a:noFill/>
          </a:ln>
        </p:spPr>
      </p:pic>
      <p:sp>
        <p:nvSpPr>
          <p:cNvPr id="144" name="Google Shape;144;p19"/>
          <p:cNvSpPr txBox="1">
            <a:spLocks noGrp="1"/>
          </p:cNvSpPr>
          <p:nvPr>
            <p:ph type="title" idx="4294967295"/>
          </p:nvPr>
        </p:nvSpPr>
        <p:spPr>
          <a:xfrm>
            <a:off x="95225" y="569925"/>
            <a:ext cx="2758500" cy="77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073763"/>
                </a:solidFill>
              </a:rPr>
              <a:t>Упражнение </a:t>
            </a:r>
            <a:endParaRPr sz="3400">
              <a:solidFill>
                <a:srgbClr val="073763"/>
              </a:solidFill>
            </a:endParaRPr>
          </a:p>
        </p:txBody>
      </p:sp>
      <p:sp>
        <p:nvSpPr>
          <p:cNvPr id="145" name="Google Shape;145;p19"/>
          <p:cNvSpPr txBox="1">
            <a:spLocks noGrp="1"/>
          </p:cNvSpPr>
          <p:nvPr>
            <p:ph type="body" idx="4294967295"/>
          </p:nvPr>
        </p:nvSpPr>
        <p:spPr>
          <a:xfrm>
            <a:off x="2853725" y="654100"/>
            <a:ext cx="6128100" cy="826800"/>
          </a:xfrm>
          <a:prstGeom prst="rect">
            <a:avLst/>
          </a:prstGeom>
          <a:ln>
            <a:noFill/>
          </a:ln>
        </p:spPr>
        <p:txBody>
          <a:bodyPr spcFirstLastPara="1" wrap="square" lIns="91425" tIns="45700" rIns="91425" bIns="45700" anchor="t" anchorCtr="0">
            <a:noAutofit/>
          </a:bodyPr>
          <a:lstStyle/>
          <a:p>
            <a:pPr marL="0" lvl="0" indent="0" algn="just" rtl="0">
              <a:lnSpc>
                <a:spcPct val="100000"/>
              </a:lnSpc>
              <a:spcBef>
                <a:spcPts val="640"/>
              </a:spcBef>
              <a:spcAft>
                <a:spcPts val="1000"/>
              </a:spcAft>
              <a:buNone/>
            </a:pPr>
            <a:r>
              <a:rPr lang="en-US" sz="3400" b="1" i="1" u="sng">
                <a:solidFill>
                  <a:srgbClr val="1155CC"/>
                </a:solidFill>
                <a:latin typeface="Comic Sans MS"/>
                <a:ea typeface="Comic Sans MS"/>
                <a:cs typeface="Comic Sans MS"/>
                <a:sym typeface="Comic Sans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Пот ребност и семьи</a:t>
            </a:r>
            <a:endParaRPr sz="3400" b="1" i="1">
              <a:solidFill>
                <a:srgbClr val="1155CC"/>
              </a:solidFill>
              <a:latin typeface="Comic Sans MS"/>
              <a:ea typeface="Comic Sans MS"/>
              <a:cs typeface="Comic Sans MS"/>
              <a:sym typeface="Comic Sans MS"/>
            </a:endParaRPr>
          </a:p>
        </p:txBody>
      </p:sp>
      <p:sp>
        <p:nvSpPr>
          <p:cNvPr id="146" name="Google Shape;146;p19"/>
          <p:cNvSpPr txBox="1">
            <a:spLocks noGrp="1"/>
          </p:cNvSpPr>
          <p:nvPr>
            <p:ph type="subTitle" idx="4294967295"/>
          </p:nvPr>
        </p:nvSpPr>
        <p:spPr>
          <a:xfrm>
            <a:off x="551525" y="3954900"/>
            <a:ext cx="1845900" cy="1100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200" b="1" i="1">
                <a:solidFill>
                  <a:srgbClr val="073763"/>
                </a:solidFill>
              </a:rPr>
              <a:t>ВЫВОД:</a:t>
            </a:r>
            <a:endParaRPr sz="2200" i="1">
              <a:solidFill>
                <a:srgbClr val="073763"/>
              </a:solidFill>
            </a:endParaRPr>
          </a:p>
        </p:txBody>
      </p:sp>
      <p:sp>
        <p:nvSpPr>
          <p:cNvPr id="147" name="Google Shape;147;p19"/>
          <p:cNvSpPr txBox="1">
            <a:spLocks noGrp="1"/>
          </p:cNvSpPr>
          <p:nvPr>
            <p:ph type="subTitle" idx="4294967295"/>
          </p:nvPr>
        </p:nvSpPr>
        <p:spPr>
          <a:xfrm>
            <a:off x="207175" y="1630888"/>
            <a:ext cx="9000900" cy="826800"/>
          </a:xfrm>
          <a:prstGeom prst="rect">
            <a:avLst/>
          </a:prstGeom>
        </p:spPr>
        <p:txBody>
          <a:bodyPr spcFirstLastPara="1" wrap="square" lIns="91425" tIns="45700" rIns="91425" bIns="45700" anchor="t" anchorCtr="0">
            <a:noAutofit/>
          </a:bodyPr>
          <a:lstStyle/>
          <a:p>
            <a:pPr marL="457200" lvl="0" indent="-393700" algn="l" rtl="0">
              <a:spcBef>
                <a:spcPts val="640"/>
              </a:spcBef>
              <a:spcAft>
                <a:spcPts val="0"/>
              </a:spcAft>
              <a:buClr>
                <a:srgbClr val="073763"/>
              </a:buClr>
              <a:buSzPts val="2600"/>
              <a:buChar char="★"/>
            </a:pPr>
            <a:r>
              <a:rPr lang="en-US" sz="2400" b="1" i="1">
                <a:solidFill>
                  <a:srgbClr val="073763"/>
                </a:solidFill>
              </a:rPr>
              <a:t>Проверьте вывод и запишите в тетрадь</a:t>
            </a:r>
            <a:endParaRPr sz="2600" i="1">
              <a:solidFill>
                <a:srgbClr val="073763"/>
              </a:solidFill>
            </a:endParaRPr>
          </a:p>
        </p:txBody>
      </p:sp>
      <p:sp>
        <p:nvSpPr>
          <p:cNvPr id="148" name="Google Shape;148;p19"/>
          <p:cNvSpPr txBox="1">
            <a:spLocks noGrp="1"/>
          </p:cNvSpPr>
          <p:nvPr>
            <p:ph type="subTitle" idx="4294967295"/>
          </p:nvPr>
        </p:nvSpPr>
        <p:spPr>
          <a:xfrm>
            <a:off x="2040575" y="2607675"/>
            <a:ext cx="6816000" cy="4037400"/>
          </a:xfrm>
          <a:prstGeom prst="rect">
            <a:avLst/>
          </a:prstGeom>
        </p:spPr>
        <p:txBody>
          <a:bodyPr spcFirstLastPara="1" wrap="square" lIns="91425" tIns="45700" rIns="91425" bIns="45700" anchor="t" anchorCtr="0">
            <a:noAutofit/>
          </a:bodyPr>
          <a:lstStyle/>
          <a:p>
            <a:pPr marL="0" lvl="0" indent="0" algn="just" rtl="0">
              <a:spcBef>
                <a:spcPts val="0"/>
              </a:spcBef>
              <a:spcAft>
                <a:spcPts val="0"/>
              </a:spcAft>
              <a:buNone/>
            </a:pPr>
            <a:r>
              <a:rPr lang="en-US" sz="3900" b="1">
                <a:solidFill>
                  <a:srgbClr val="073763"/>
                </a:solidFill>
                <a:latin typeface="Times New Roman"/>
                <a:ea typeface="Times New Roman"/>
                <a:cs typeface="Times New Roman"/>
                <a:sym typeface="Times New Roman"/>
              </a:rPr>
              <a:t>Расходы зависят от </a:t>
            </a:r>
            <a:r>
              <a:rPr lang="en-US" sz="3900" b="1" i="1">
                <a:solidFill>
                  <a:srgbClr val="073763"/>
                </a:solidFill>
                <a:latin typeface="Times New Roman"/>
                <a:ea typeface="Times New Roman"/>
                <a:cs typeface="Times New Roman"/>
                <a:sym typeface="Times New Roman"/>
              </a:rPr>
              <a:t>целей</a:t>
            </a:r>
            <a:r>
              <a:rPr lang="en-US" sz="3900" b="1">
                <a:solidFill>
                  <a:srgbClr val="073763"/>
                </a:solidFill>
                <a:latin typeface="Times New Roman"/>
                <a:ea typeface="Times New Roman"/>
                <a:cs typeface="Times New Roman"/>
                <a:sym typeface="Times New Roman"/>
              </a:rPr>
              <a:t>, которые ставит перед собой семья, потому желательно их заранее </a:t>
            </a:r>
            <a:r>
              <a:rPr lang="en-US" sz="3900" b="1" i="1">
                <a:solidFill>
                  <a:srgbClr val="073763"/>
                </a:solidFill>
                <a:latin typeface="Times New Roman"/>
                <a:ea typeface="Times New Roman"/>
                <a:cs typeface="Times New Roman"/>
                <a:sym typeface="Times New Roman"/>
              </a:rPr>
              <a:t>планировать </a:t>
            </a:r>
            <a:r>
              <a:rPr lang="en-US" sz="3900" b="1">
                <a:solidFill>
                  <a:srgbClr val="073763"/>
                </a:solidFill>
                <a:latin typeface="Times New Roman"/>
                <a:ea typeface="Times New Roman"/>
                <a:cs typeface="Times New Roman"/>
                <a:sym typeface="Times New Roman"/>
              </a:rPr>
              <a:t>и соотносить с </a:t>
            </a:r>
            <a:r>
              <a:rPr lang="en-US" sz="3900" b="1" i="1">
                <a:solidFill>
                  <a:srgbClr val="073763"/>
                </a:solidFill>
                <a:latin typeface="Times New Roman"/>
                <a:ea typeface="Times New Roman"/>
                <a:cs typeface="Times New Roman"/>
                <a:sym typeface="Times New Roman"/>
              </a:rPr>
              <a:t>доходами</a:t>
            </a:r>
            <a:r>
              <a:rPr lang="en-US" sz="3900" b="1">
                <a:solidFill>
                  <a:srgbClr val="073763"/>
                </a:solidFill>
                <a:latin typeface="Times New Roman"/>
                <a:ea typeface="Times New Roman"/>
                <a:cs typeface="Times New Roman"/>
                <a:sym typeface="Times New Roman"/>
              </a:rPr>
              <a:t>. </a:t>
            </a:r>
            <a:endParaRPr sz="3900" b="1">
              <a:solidFill>
                <a:srgbClr val="073763"/>
              </a:solidFill>
              <a:latin typeface="Times New Roman"/>
              <a:ea typeface="Times New Roman"/>
              <a:cs typeface="Times New Roman"/>
              <a:sym typeface="Times New Roman"/>
            </a:endParaRPr>
          </a:p>
          <a:p>
            <a:pPr marL="0" lvl="0" indent="0" algn="just" rtl="0">
              <a:spcBef>
                <a:spcPts val="0"/>
              </a:spcBef>
              <a:spcAft>
                <a:spcPts val="0"/>
              </a:spcAft>
              <a:buNone/>
            </a:pPr>
            <a:r>
              <a:rPr lang="en-US" sz="3900" b="1">
                <a:solidFill>
                  <a:srgbClr val="073763"/>
                </a:solidFill>
                <a:latin typeface="Times New Roman"/>
                <a:ea typeface="Times New Roman"/>
                <a:cs typeface="Times New Roman"/>
                <a:sym typeface="Times New Roman"/>
              </a:rPr>
              <a:t>То есть составлять </a:t>
            </a:r>
            <a:r>
              <a:rPr lang="en-US" sz="3900" b="1" i="1">
                <a:solidFill>
                  <a:srgbClr val="073763"/>
                </a:solidFill>
                <a:latin typeface="Times New Roman"/>
                <a:ea typeface="Times New Roman"/>
                <a:cs typeface="Times New Roman"/>
                <a:sym typeface="Times New Roman"/>
              </a:rPr>
              <a:t>бюджет</a:t>
            </a:r>
            <a:r>
              <a:rPr lang="en-US" sz="3900" b="1">
                <a:solidFill>
                  <a:srgbClr val="073763"/>
                </a:solidFill>
                <a:latin typeface="Times New Roman"/>
                <a:ea typeface="Times New Roman"/>
                <a:cs typeface="Times New Roman"/>
                <a:sym typeface="Times New Roman"/>
              </a:rPr>
              <a:t>. </a:t>
            </a:r>
            <a:endParaRPr sz="4900" b="1">
              <a:solidFill>
                <a:srgbClr val="073763"/>
              </a:solidFill>
            </a:endParaRPr>
          </a:p>
        </p:txBody>
      </p:sp>
    </p:spTree>
  </p:cSld>
  <p:clrMapOvr>
    <a:masterClrMapping/>
  </p:clrMapOvr>
</p:sld>
</file>

<file path=ppt/theme/theme1.xml><?xml version="1.0" encoding="utf-8"?>
<a:theme xmlns:a="http://schemas.openxmlformats.org/drawingml/2006/main" name="Пиксел">
  <a:themeElements>
    <a:clrScheme name="">
      <a:dk1>
        <a:srgbClr val="000000"/>
      </a:dk1>
      <a:lt1>
        <a:srgbClr val="8FE9C0"/>
      </a:lt1>
      <a:dk2>
        <a:srgbClr val="FFFFFF"/>
      </a:dk2>
      <a:lt2>
        <a:srgbClr val="008080"/>
      </a:lt2>
      <a:accent1>
        <a:srgbClr val="0099FF"/>
      </a:accent1>
      <a:accent2>
        <a:srgbClr val="00817E"/>
      </a:accent2>
      <a:accent3>
        <a:srgbClr val="C6F2DC"/>
      </a:accent3>
      <a:accent4>
        <a:srgbClr val="000000"/>
      </a:accent4>
      <a:accent5>
        <a:srgbClr val="AACAFF"/>
      </a:accent5>
      <a:accent6>
        <a:srgbClr val="007472"/>
      </a:accent6>
      <a:hlink>
        <a:srgbClr val="FFFFCC"/>
      </a:hlink>
      <a:folHlink>
        <a:srgbClr val="70CA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Экран (4:3)</PresentationFormat>
  <Paragraphs>160</Paragraphs>
  <Slides>22</Slides>
  <Notes>22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Noto Sans Symbols</vt:lpstr>
      <vt:lpstr>Roboto</vt:lpstr>
      <vt:lpstr>Comic Sans MS</vt:lpstr>
      <vt:lpstr>Arial</vt:lpstr>
      <vt:lpstr>Arial Black</vt:lpstr>
      <vt:lpstr>Times New Roman</vt:lpstr>
      <vt:lpstr>Пиксел</vt:lpstr>
      <vt:lpstr>Что такое семейный бюджет?</vt:lpstr>
      <vt:lpstr>Задание 1 </vt:lpstr>
      <vt:lpstr>Решение </vt:lpstr>
      <vt:lpstr>Задание 2 </vt:lpstr>
      <vt:lpstr>Сбалансированный бюджет</vt:lpstr>
      <vt:lpstr>Профицитный бюджет</vt:lpstr>
      <vt:lpstr>Дефицитный бюджет</vt:lpstr>
      <vt:lpstr>Упражнение </vt:lpstr>
      <vt:lpstr>Упражнение </vt:lpstr>
      <vt:lpstr>Задание 3 </vt:lpstr>
      <vt:lpstr>Задание 4 </vt:lpstr>
      <vt:lpstr>Задание 4 </vt:lpstr>
      <vt:lpstr>Упражнение </vt:lpstr>
      <vt:lpstr>Советы специалиста </vt:lpstr>
      <vt:lpstr>Что учесть  при построении семейного бюджета </vt:lpstr>
      <vt:lpstr>Что учесть  при построении семейного бюджета </vt:lpstr>
      <vt:lpstr>Что учесть  при построении семейного бюджета </vt:lpstr>
      <vt:lpstr>Что учесть  при построении семейного бюджета </vt:lpstr>
      <vt:lpstr>Что учесть  при построении семейного бюджета </vt:lpstr>
      <vt:lpstr>Задание 5 </vt:lpstr>
      <vt:lpstr>Попробуйте вести личный/семейный бюджет. А ещё больше советов вы найдёте на портале Дружи с финансами в рубриках Домашняя бухгалтерия и Семья и деньги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семейный бюджет?</dc:title>
  <dc:creator>Admin</dc:creator>
  <cp:lastModifiedBy>Admin</cp:lastModifiedBy>
  <cp:revision>1</cp:revision>
  <dcterms:modified xsi:type="dcterms:W3CDTF">2020-11-30T00:13:23Z</dcterms:modified>
</cp:coreProperties>
</file>