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69" r:id="rId4"/>
    <p:sldId id="273" r:id="rId5"/>
    <p:sldId id="267" r:id="rId6"/>
    <p:sldId id="274" r:id="rId7"/>
    <p:sldId id="275" r:id="rId8"/>
    <p:sldId id="276" r:id="rId9"/>
    <p:sldId id="262" r:id="rId10"/>
    <p:sldId id="264" r:id="rId11"/>
    <p:sldId id="263" r:id="rId12"/>
    <p:sldId id="265" r:id="rId13"/>
    <p:sldId id="280" r:id="rId14"/>
    <p:sldId id="278" r:id="rId15"/>
    <p:sldId id="27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ывкина Наталья Михайловна" initials="РНМ" lastIdx="1" clrIdx="0">
    <p:extLst>
      <p:ext uri="{19B8F6BF-5375-455C-9EA6-DF929625EA0E}">
        <p15:presenceInfo xmlns:p15="http://schemas.microsoft.com/office/powerpoint/2012/main" userId="Рывкина Наталья Михайло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>
        <p:scale>
          <a:sx n="66" d="100"/>
          <a:sy n="66" d="100"/>
        </p:scale>
        <p:origin x="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ashifinancy.ru/materials/broshiura-kak-ne-stat-zhertvoi-finansovoi-piramidy/" TargetMode="External"/><Relationship Id="rId2" Type="http://schemas.openxmlformats.org/officeDocument/2006/relationships/hyperlink" Target="https://&#1096;&#1082;&#1086;&#1083;&#1072;.&#1074;&#1072;&#1096;&#1080;&#1092;&#1080;&#1085;&#1072;&#1085;&#1089;&#1099;.&#1088;&#1092;/courses.php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zc73grsE1sQ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1552476"/>
            <a:ext cx="6815669" cy="1515533"/>
          </a:xfrm>
        </p:spPr>
        <p:txBody>
          <a:bodyPr/>
          <a:lstStyle/>
          <a:p>
            <a:r>
              <a:rPr lang="ru-RU" dirty="0" smtClean="0"/>
              <a:t>Финансовые мошенничества: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67707" y="3629887"/>
            <a:ext cx="7088911" cy="1620985"/>
          </a:xfrm>
        </p:spPr>
        <p:txBody>
          <a:bodyPr>
            <a:normAutofit fontScale="85000" lnSpcReduction="20000"/>
          </a:bodyPr>
          <a:lstStyle/>
          <a:p>
            <a:r>
              <a:rPr lang="ru-RU" sz="3200" dirty="0" smtClean="0"/>
              <a:t>Как распознать </a:t>
            </a:r>
            <a:r>
              <a:rPr lang="ru-RU" sz="3200" dirty="0" smtClean="0"/>
              <a:t>финансовую пирамиду и </a:t>
            </a:r>
            <a:r>
              <a:rPr lang="ru-RU" sz="3200" dirty="0" smtClean="0"/>
              <a:t>не стать жертвой</a:t>
            </a:r>
          </a:p>
          <a:p>
            <a:r>
              <a:rPr lang="ru-RU" dirty="0" smtClean="0"/>
              <a:t>Урок на закрепление знаний</a:t>
            </a:r>
            <a:endParaRPr lang="en-US" dirty="0" smtClean="0"/>
          </a:p>
          <a:p>
            <a:r>
              <a:rPr lang="ru-RU" dirty="0" smtClean="0"/>
              <a:t>Модуль 6 УМК 10-11 </a:t>
            </a:r>
            <a:r>
              <a:rPr lang="ru-RU" dirty="0" smtClean="0"/>
              <a:t>класс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606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615430"/>
            <a:ext cx="10049256" cy="55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3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Ход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Шаг 1</a:t>
            </a:r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Шаг 2</a:t>
            </a:r>
          </a:p>
          <a:p>
            <a:endParaRPr lang="ru-RU" dirty="0"/>
          </a:p>
        </p:txBody>
      </p:sp>
      <p:pic>
        <p:nvPicPr>
          <p:cNvPr id="9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245" y="2743518"/>
            <a:ext cx="2068710" cy="33099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394" y="2586053"/>
            <a:ext cx="2109898" cy="337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0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Ход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Шаг </a:t>
            </a:r>
            <a:r>
              <a:rPr lang="en-US" dirty="0" smtClean="0"/>
              <a:t>3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Шаг </a:t>
            </a:r>
            <a:r>
              <a:rPr lang="en-US" dirty="0" smtClean="0"/>
              <a:t>4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52" y="2660905"/>
            <a:ext cx="1938908" cy="31022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510" y="2660904"/>
            <a:ext cx="1863089" cy="298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2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Оценка работы</a:t>
            </a:r>
            <a:endParaRPr lang="ru-RU" b="1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8111457"/>
              </p:ext>
            </p:extLst>
          </p:nvPr>
        </p:nvGraphicFramePr>
        <p:xfrm>
          <a:off x="1295401" y="2557463"/>
          <a:ext cx="9084928" cy="3427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3930">
                  <a:extLst>
                    <a:ext uri="{9D8B030D-6E8A-4147-A177-3AD203B41FA5}">
                      <a16:colId xmlns:a16="http://schemas.microsoft.com/office/drawing/2014/main" val="11886952"/>
                    </a:ext>
                  </a:extLst>
                </a:gridCol>
                <a:gridCol w="3832542">
                  <a:extLst>
                    <a:ext uri="{9D8B030D-6E8A-4147-A177-3AD203B41FA5}">
                      <a16:colId xmlns:a16="http://schemas.microsoft.com/office/drawing/2014/main" val="2869811322"/>
                    </a:ext>
                  </a:extLst>
                </a:gridCol>
                <a:gridCol w="1429485">
                  <a:extLst>
                    <a:ext uri="{9D8B030D-6E8A-4147-A177-3AD203B41FA5}">
                      <a16:colId xmlns:a16="http://schemas.microsoft.com/office/drawing/2014/main" val="397811081"/>
                    </a:ext>
                  </a:extLst>
                </a:gridCol>
                <a:gridCol w="1429486">
                  <a:extLst>
                    <a:ext uri="{9D8B030D-6E8A-4147-A177-3AD203B41FA5}">
                      <a16:colId xmlns:a16="http://schemas.microsoft.com/office/drawing/2014/main" val="3398073701"/>
                    </a:ext>
                  </a:extLst>
                </a:gridCol>
                <a:gridCol w="1429485">
                  <a:extLst>
                    <a:ext uri="{9D8B030D-6E8A-4147-A177-3AD203B41FA5}">
                      <a16:colId xmlns:a16="http://schemas.microsoft.com/office/drawing/2014/main" val="243064966"/>
                    </a:ext>
                  </a:extLst>
                </a:gridCol>
              </a:tblGrid>
              <a:tr h="681702">
                <a:tc>
                  <a:txBody>
                    <a:bodyPr/>
                    <a:lstStyle/>
                    <a:p>
                      <a:r>
                        <a:rPr lang="ru-RU" dirty="0" smtClean="0"/>
                        <a:t>№ п/п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Критерий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Группа №1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Группа №2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Группа №3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506308"/>
                  </a:ext>
                </a:extLst>
              </a:tr>
              <a:tr h="681702">
                <a:tc>
                  <a:txBody>
                    <a:bodyPr/>
                    <a:lstStyle/>
                    <a:p>
                      <a:r>
                        <a:rPr lang="ru-RU" dirty="0" smtClean="0"/>
                        <a:t>1.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Оригинальность  (0-5 баллов)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628801"/>
                  </a:ext>
                </a:extLst>
              </a:tr>
              <a:tr h="681702">
                <a:tc>
                  <a:txBody>
                    <a:bodyPr/>
                    <a:lstStyle/>
                    <a:p>
                      <a:r>
                        <a:rPr lang="ru-RU" dirty="0" smtClean="0"/>
                        <a:t>2.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Эстетичность </a:t>
                      </a:r>
                      <a:r>
                        <a:rPr lang="ru-RU" sz="2000" dirty="0" smtClean="0"/>
                        <a:t>(0-5 баллов)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479109"/>
                  </a:ext>
                </a:extLst>
              </a:tr>
              <a:tr h="681702"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Практическая</a:t>
                      </a:r>
                      <a:r>
                        <a:rPr lang="ru-RU" sz="2000" baseline="0" dirty="0" smtClean="0"/>
                        <a:t> полезность </a:t>
                      </a:r>
                      <a:r>
                        <a:rPr lang="ru-RU" sz="2000" dirty="0" smtClean="0"/>
                        <a:t>(0-5 баллов)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792973"/>
                  </a:ext>
                </a:extLst>
              </a:tr>
              <a:tr h="681702">
                <a:tc gridSpan="2">
                  <a:txBody>
                    <a:bodyPr/>
                    <a:lstStyle/>
                    <a:p>
                      <a:pPr algn="r"/>
                      <a:r>
                        <a:rPr lang="ru-RU" sz="2000" b="1" dirty="0" smtClean="0"/>
                        <a:t>Итого баллов</a:t>
                      </a:r>
                      <a:endParaRPr lang="ru-RU" sz="2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693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0982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Ответьте на вопросы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</a:rPr>
              <a:t>Удалось ли  </a:t>
            </a:r>
            <a:r>
              <a:rPr lang="ru-RU" dirty="0" smtClean="0">
                <a:latin typeface="Times New Roman" panose="02020603050405020304" pitchFamily="18" charset="0"/>
              </a:rPr>
              <a:t>авторам </a:t>
            </a:r>
            <a:r>
              <a:rPr lang="ru-RU" dirty="0">
                <a:latin typeface="Times New Roman" panose="02020603050405020304" pitchFamily="18" charset="0"/>
              </a:rPr>
              <a:t>полноценно раскрыть </a:t>
            </a:r>
            <a:r>
              <a:rPr lang="ru-RU" dirty="0" smtClean="0">
                <a:latin typeface="Times New Roman" panose="02020603050405020304" pitchFamily="18" charset="0"/>
              </a:rPr>
              <a:t>проблему?</a:t>
            </a:r>
          </a:p>
          <a:p>
            <a:r>
              <a:rPr lang="ru-RU" dirty="0">
                <a:latin typeface="Times New Roman" panose="02020603050405020304" pitchFamily="18" charset="0"/>
              </a:rPr>
              <a:t>Что бы вы изменили, добавили?</a:t>
            </a:r>
            <a:endParaRPr lang="ru-RU" dirty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можно применить получившийся материал?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новые знания и навыки вы приобрели, выполняя эту работу?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Используемые ресурсы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2" y="2459253"/>
            <a:ext cx="9601196" cy="3589869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УМК «Финансовая грамотность. Общеобразовательный профиль» 10-11  Ю. Брехова , А. </a:t>
            </a:r>
            <a:r>
              <a:rPr lang="ru-RU" b="1" dirty="0" err="1" smtClean="0"/>
              <a:t>Алмосов</a:t>
            </a:r>
            <a:r>
              <a:rPr lang="ru-RU" b="1" dirty="0" smtClean="0"/>
              <a:t>, Д. Завьялов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https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://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hlinkClick r:id="rId2"/>
              </a:rPr>
              <a:t>школа.вашифинансы.рф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/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courses.php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dirty="0" smtClean="0"/>
              <a:t>Брошюра «Как </a:t>
            </a:r>
            <a:r>
              <a:rPr lang="ru-RU" b="1" dirty="0"/>
              <a:t>не стать жертвой финансовой </a:t>
            </a:r>
            <a:r>
              <a:rPr lang="ru-RU" b="1" dirty="0" smtClean="0"/>
              <a:t>пирамиды»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://vashifinancy.ru/materials/broshiura-kak-ne-stat-zhertvoi-finansovoi-piramidy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/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dirty="0"/>
              <a:t>Финансовая физкультминутка. Финансовая пирамида. Школа </a:t>
            </a:r>
            <a:r>
              <a:rPr lang="ru-RU" b="1" dirty="0" smtClean="0"/>
              <a:t>1770 </a:t>
            </a:r>
            <a:r>
              <a:rPr lang="ru-RU" u="sng" dirty="0" smtClean="0">
                <a:solidFill>
                  <a:schemeClr val="accent1">
                    <a:lumMod val="75000"/>
                  </a:schemeClr>
                </a:solidFill>
                <a:hlinkClick r:id="rId4"/>
              </a:rPr>
              <a:t>https</a:t>
            </a:r>
            <a:r>
              <a:rPr lang="ru-RU" u="sng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://youtu.be/zc73grsE1sQ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dirty="0"/>
              <a:t>Видеоролик </a:t>
            </a:r>
            <a:r>
              <a:rPr lang="ru-RU" b="1" dirty="0" smtClean="0"/>
              <a:t>«Финансовые пирамиды»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https://vashifinancy.ru/materials/videorolik-finansovye-piramidy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5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18953" y="510057"/>
            <a:ext cx="9609668" cy="146880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Авторы разработки</a:t>
            </a:r>
            <a:endParaRPr lang="ru-RU" sz="36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10610" y="2105247"/>
            <a:ext cx="4903380" cy="1865478"/>
          </a:xfrm>
        </p:spPr>
        <p:txBody>
          <a:bodyPr>
            <a:normAutofit fontScale="92500" lnSpcReduction="20000"/>
          </a:bodyPr>
          <a:lstStyle/>
          <a:p>
            <a:r>
              <a:rPr lang="ru-RU" sz="2600" b="1" dirty="0" err="1" smtClean="0"/>
              <a:t>Менкенова</a:t>
            </a:r>
            <a:r>
              <a:rPr lang="ru-RU" sz="2600" b="1" dirty="0" smtClean="0"/>
              <a:t> Лариса Викторовна</a:t>
            </a:r>
          </a:p>
          <a:p>
            <a:r>
              <a:rPr lang="ru-RU" sz="2600" b="1" dirty="0" err="1" smtClean="0"/>
              <a:t>Палеес</a:t>
            </a:r>
            <a:r>
              <a:rPr lang="ru-RU" sz="2600" b="1" dirty="0" smtClean="0"/>
              <a:t> Инна Иосифовна</a:t>
            </a:r>
          </a:p>
          <a:p>
            <a:r>
              <a:rPr lang="ru-RU" sz="2600" b="1" dirty="0" smtClean="0"/>
              <a:t>Рывкина Наталья Михайловна</a:t>
            </a:r>
          </a:p>
          <a:p>
            <a:r>
              <a:rPr lang="ru-RU" sz="2600" b="1" dirty="0" smtClean="0"/>
              <a:t>Симонова Марина Валентиновна</a:t>
            </a:r>
          </a:p>
          <a:p>
            <a:endParaRPr lang="ru-RU" dirty="0"/>
          </a:p>
        </p:txBody>
      </p:sp>
      <p:pic>
        <p:nvPicPr>
          <p:cNvPr id="2052" name="Picture 4" descr="https://www.pvsm.ru/images/2018/03/22/15-sposobov-prevratit-mozgovoi-shturm-v-rezultat-og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787" y="2342167"/>
            <a:ext cx="5576980" cy="353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89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Проект ФГ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037" y="218358"/>
            <a:ext cx="11408735" cy="6416646"/>
          </a:xfrm>
        </p:spPr>
      </p:pic>
    </p:spTree>
    <p:extLst>
      <p:ext uri="{BB962C8B-B14F-4D97-AF65-F5344CB8AC3E}">
        <p14:creationId xmlns:p14="http://schemas.microsoft.com/office/powerpoint/2010/main" val="294354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занятия</a:t>
            </a:r>
            <a:endParaRPr lang="ru-RU" sz="54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закрепить знания о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финансовых пирамидах,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научиться передавать полученные знания в творческой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форме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62544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7760" y="1780756"/>
            <a:ext cx="10019346" cy="4330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Этапы занятия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Выбор проблемной жизненной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ситуации (3 минуты)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творческого продукта, отражающего эту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ситуацию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(20минут)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Обмен результатами творчества и обсуждение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(15 минут)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Подведение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итогов (5 минут)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06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ЗАДАНИЕ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5125603"/>
              </p:ext>
            </p:extLst>
          </p:nvPr>
        </p:nvGraphicFramePr>
        <p:xfrm>
          <a:off x="1190847" y="2440505"/>
          <a:ext cx="10045995" cy="2567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6362">
                  <a:extLst>
                    <a:ext uri="{9D8B030D-6E8A-4147-A177-3AD203B41FA5}">
                      <a16:colId xmlns:a16="http://schemas.microsoft.com/office/drawing/2014/main" val="1727089637"/>
                    </a:ext>
                  </a:extLst>
                </a:gridCol>
                <a:gridCol w="7249633">
                  <a:extLst>
                    <a:ext uri="{9D8B030D-6E8A-4147-A177-3AD203B41FA5}">
                      <a16:colId xmlns:a16="http://schemas.microsoft.com/office/drawing/2014/main" val="3348261666"/>
                    </a:ext>
                  </a:extLst>
                </a:gridCol>
              </a:tblGrid>
              <a:tr h="49451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НОМЕР</a:t>
                      </a:r>
                      <a:r>
                        <a:rPr lang="ru-RU" baseline="0" dirty="0" smtClean="0"/>
                        <a:t> ГРУППЫ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ТИП ЗАДАНИЯ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140814"/>
                  </a:ext>
                </a:extLst>
              </a:tr>
              <a:tr h="69097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ГРУППА №1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Видеоролик </a:t>
                      </a:r>
                      <a:endParaRPr lang="ru-RU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772406"/>
                  </a:ext>
                </a:extLst>
              </a:tr>
              <a:tr h="69097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ГРУППА №2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Сатирический</a:t>
                      </a:r>
                      <a:r>
                        <a:rPr lang="ru-RU" sz="3600" baseline="0" dirty="0" smtClean="0"/>
                        <a:t> плакат, интернет-</a:t>
                      </a:r>
                      <a:r>
                        <a:rPr lang="ru-RU" sz="3600" baseline="0" dirty="0" err="1" smtClean="0"/>
                        <a:t>мем</a:t>
                      </a:r>
                      <a:endParaRPr lang="ru-RU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419928"/>
                  </a:ext>
                </a:extLst>
              </a:tr>
              <a:tr h="69097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ГРУППА №3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Коллаж,</a:t>
                      </a:r>
                      <a:r>
                        <a:rPr lang="ru-RU" sz="3600" baseline="0" dirty="0" smtClean="0"/>
                        <a:t> содержащий кейс</a:t>
                      </a:r>
                      <a:endParaRPr lang="ru-RU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647616"/>
                  </a:ext>
                </a:extLst>
              </a:tr>
            </a:tbl>
          </a:graphicData>
        </a:graphic>
      </p:graphicFrame>
      <p:pic>
        <p:nvPicPr>
          <p:cNvPr id="5" name="Picture 8" descr="https://miro.medium.com/max/1200/1*fDwtu5MIIOA3nG2oMz5r-Q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774463"/>
            <a:ext cx="2192078" cy="145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fb.ru/media/i/2/1/4/5/5/5/i/2145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476" y="5162442"/>
            <a:ext cx="1761694" cy="117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00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Пример работы </a:t>
            </a:r>
            <a:r>
              <a:rPr lang="ru-RU" dirty="0" smtClean="0"/>
              <a:t>учеников 10-го класса</a:t>
            </a:r>
            <a:r>
              <a:rPr lang="ru-RU" dirty="0"/>
              <a:t>:</a:t>
            </a:r>
            <a:br>
              <a:rPr lang="ru-RU" dirty="0"/>
            </a:br>
            <a:r>
              <a:rPr lang="ru-RU" dirty="0" smtClean="0"/>
              <a:t>видеоролик</a:t>
            </a:r>
            <a:endParaRPr lang="ru-RU" dirty="0"/>
          </a:p>
        </p:txBody>
      </p:sp>
      <p:pic>
        <p:nvPicPr>
          <p:cNvPr id="4" name="Финансовая физкультминутка. Финансовая пирамида. Школа 177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6061" y="2285999"/>
            <a:ext cx="6837547" cy="3845660"/>
          </a:xfrm>
        </p:spPr>
      </p:pic>
    </p:spTree>
    <p:extLst>
      <p:ext uri="{BB962C8B-B14F-4D97-AF65-F5344CB8AC3E}">
        <p14:creationId xmlns:p14="http://schemas.microsoft.com/office/powerpoint/2010/main" val="91582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7811" y="407974"/>
            <a:ext cx="9601196" cy="1303867"/>
          </a:xfrm>
        </p:spPr>
        <p:txBody>
          <a:bodyPr>
            <a:normAutofit/>
          </a:bodyPr>
          <a:lstStyle/>
          <a:p>
            <a:r>
              <a:rPr lang="ru-RU" dirty="0" smtClean="0"/>
              <a:t>Сатирический плакат или интернет-</a:t>
            </a:r>
            <a:r>
              <a:rPr lang="ru-RU" dirty="0" err="1" smtClean="0"/>
              <a:t>мем</a:t>
            </a:r>
            <a:endParaRPr lang="ru-RU" dirty="0"/>
          </a:p>
        </p:txBody>
      </p:sp>
      <p:pic>
        <p:nvPicPr>
          <p:cNvPr id="1026" name="Picture 2" descr="https://sun9-13.userapi.com/c845017/v845017030/14740b/zFIzh0pu3t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67" y="1898243"/>
            <a:ext cx="6589855" cy="375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://ktelegraf.com.ru/uploads/posts/2012-10/1350228977_1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422" y="2047100"/>
            <a:ext cx="3880884" cy="3460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251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Пример работы ученицы 10 класса:</a:t>
            </a:r>
            <a:br>
              <a:rPr lang="ru-RU" dirty="0" smtClean="0"/>
            </a:br>
            <a:r>
              <a:rPr lang="ru-RU" dirty="0" smtClean="0"/>
              <a:t>коллаж, содержащий простой кейс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До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После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4" y="3136200"/>
            <a:ext cx="5192010" cy="28714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42" y="2935225"/>
            <a:ext cx="4457196" cy="297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525</TotalTime>
  <Words>278</Words>
  <Application>Microsoft Office PowerPoint</Application>
  <PresentationFormat>Широкоэкранный</PresentationFormat>
  <Paragraphs>60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Garamond</vt:lpstr>
      <vt:lpstr>Times New Roman</vt:lpstr>
      <vt:lpstr>Натуральные материалы</vt:lpstr>
      <vt:lpstr>Финансовые мошенничества:</vt:lpstr>
      <vt:lpstr>Авторы разработки</vt:lpstr>
      <vt:lpstr>Презентация PowerPoint</vt:lpstr>
      <vt:lpstr>Цель занятия</vt:lpstr>
      <vt:lpstr>Презентация PowerPoint</vt:lpstr>
      <vt:lpstr>ЗАДАНИЕ</vt:lpstr>
      <vt:lpstr>Пример работы учеников 10-го класса: видеоролик</vt:lpstr>
      <vt:lpstr>Сатирический плакат или интернет-мем</vt:lpstr>
      <vt:lpstr>Пример работы ученицы 10 класса: коллаж, содержащий простой кейс</vt:lpstr>
      <vt:lpstr>Презентация PowerPoint</vt:lpstr>
      <vt:lpstr>Ход работы</vt:lpstr>
      <vt:lpstr>Ход работы</vt:lpstr>
      <vt:lpstr>Оценка работы</vt:lpstr>
      <vt:lpstr>Ответьте на вопросы</vt:lpstr>
      <vt:lpstr>Используемые ресурсы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Финансовые мошенничества:</dc:title>
  <dc:creator>элина фарба</dc:creator>
  <cp:lastModifiedBy>Рывкина Наталья Михайловна</cp:lastModifiedBy>
  <cp:revision>45</cp:revision>
  <dcterms:created xsi:type="dcterms:W3CDTF">2020-10-05T23:38:50Z</dcterms:created>
  <dcterms:modified xsi:type="dcterms:W3CDTF">2020-10-06T18:24:59Z</dcterms:modified>
</cp:coreProperties>
</file>