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72" r:id="rId3"/>
    <p:sldId id="374" r:id="rId4"/>
    <p:sldId id="373" r:id="rId5"/>
    <p:sldId id="376" r:id="rId6"/>
    <p:sldId id="375" r:id="rId7"/>
    <p:sldId id="284" r:id="rId8"/>
    <p:sldId id="285" r:id="rId9"/>
    <p:sldId id="286" r:id="rId10"/>
    <p:sldId id="287" r:id="rId11"/>
    <p:sldId id="288" r:id="rId12"/>
    <p:sldId id="289" r:id="rId13"/>
    <p:sldId id="291" r:id="rId14"/>
    <p:sldId id="292" r:id="rId15"/>
    <p:sldId id="360" r:id="rId16"/>
    <p:sldId id="293" r:id="rId17"/>
    <p:sldId id="294" r:id="rId18"/>
    <p:sldId id="295" r:id="rId19"/>
    <p:sldId id="296" r:id="rId20"/>
    <p:sldId id="297" r:id="rId21"/>
    <p:sldId id="298" r:id="rId22"/>
    <p:sldId id="299" r:id="rId23"/>
    <p:sldId id="307" r:id="rId24"/>
    <p:sldId id="308" r:id="rId25"/>
    <p:sldId id="309" r:id="rId26"/>
    <p:sldId id="310" r:id="rId27"/>
    <p:sldId id="311" r:id="rId28"/>
    <p:sldId id="312" r:id="rId29"/>
    <p:sldId id="317" r:id="rId30"/>
    <p:sldId id="313" r:id="rId31"/>
    <p:sldId id="321" r:id="rId32"/>
    <p:sldId id="322" r:id="rId33"/>
    <p:sldId id="377" r:id="rId34"/>
    <p:sldId id="378" r:id="rId35"/>
    <p:sldId id="379" r:id="rId36"/>
    <p:sldId id="380" r:id="rId37"/>
    <p:sldId id="381" r:id="rId38"/>
    <p:sldId id="324" r:id="rId39"/>
    <p:sldId id="325" r:id="rId40"/>
    <p:sldId id="330" r:id="rId41"/>
    <p:sldId id="326" r:id="rId42"/>
    <p:sldId id="327" r:id="rId43"/>
    <p:sldId id="338" r:id="rId44"/>
    <p:sldId id="339" r:id="rId45"/>
    <p:sldId id="337" r:id="rId46"/>
    <p:sldId id="384" r:id="rId47"/>
    <p:sldId id="328" r:id="rId48"/>
    <p:sldId id="341" r:id="rId49"/>
    <p:sldId id="342" r:id="rId50"/>
    <p:sldId id="343" r:id="rId51"/>
    <p:sldId id="385" r:id="rId52"/>
    <p:sldId id="349" r:id="rId53"/>
    <p:sldId id="345" r:id="rId54"/>
    <p:sldId id="346" r:id="rId55"/>
    <p:sldId id="347" r:id="rId56"/>
    <p:sldId id="348" r:id="rId57"/>
    <p:sldId id="361" r:id="rId58"/>
    <p:sldId id="362" r:id="rId59"/>
    <p:sldId id="363" r:id="rId60"/>
    <p:sldId id="395" r:id="rId61"/>
    <p:sldId id="396" r:id="rId62"/>
    <p:sldId id="389" r:id="rId63"/>
    <p:sldId id="390" r:id="rId64"/>
    <p:sldId id="392" r:id="rId65"/>
    <p:sldId id="397" r:id="rId66"/>
    <p:sldId id="398" r:id="rId67"/>
    <p:sldId id="399" r:id="rId68"/>
    <p:sldId id="400" r:id="rId69"/>
    <p:sldId id="404" r:id="rId70"/>
    <p:sldId id="403" r:id="rId71"/>
    <p:sldId id="405" r:id="rId72"/>
    <p:sldId id="402" r:id="rId73"/>
    <p:sldId id="401" r:id="rId74"/>
    <p:sldId id="406" r:id="rId75"/>
    <p:sldId id="365" r:id="rId76"/>
    <p:sldId id="366" r:id="rId77"/>
    <p:sldId id="367" r:id="rId78"/>
    <p:sldId id="368" r:id="rId79"/>
    <p:sldId id="344" r:id="rId80"/>
  </p:sldIdLst>
  <p:sldSz cx="9144000" cy="6858000" type="screen4x3"/>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4C0"/>
    <a:srgbClr val="E0A0D8"/>
    <a:srgbClr val="E59BA7"/>
    <a:srgbClr val="842C7A"/>
    <a:srgbClr val="3BA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D:\Desktop\&#1074;&#1089;&#1103;%20&#1088;&#1072;&#1073;&#1086;&#1090;&#1072;\&#1056;&#1052;&#1062;\&#1087;&#1088;&#1077;&#1079;&#1077;&#1085;&#1090;&#1072;&#1094;&#1080;&#1080;%20&#1076;&#1083;&#1103;%20&#1091;&#1095;&#1080;&#1090;&#1077;&#1083;&#1077;&#1081;\&#1076;&#1080;&#1085;&#1072;&#1084;&#1080;&#1082;&#107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2000"/>
          </a:pPr>
          <a:endParaRPr lang="ru-RU"/>
        </a:p>
      </c:txPr>
    </c:title>
    <c:autoTitleDeleted val="0"/>
    <c:plotArea>
      <c:layout/>
      <c:lineChart>
        <c:grouping val="standard"/>
        <c:varyColors val="0"/>
        <c:ser>
          <c:idx val="0"/>
          <c:order val="0"/>
          <c:tx>
            <c:strRef>
              <c:f>Лист1!$B$1</c:f>
              <c:strCache>
                <c:ptCount val="1"/>
                <c:pt idx="0">
                  <c:v>свыше 1 года</c:v>
                </c:pt>
              </c:strCache>
            </c:strRef>
          </c:tx>
          <c:dLbls>
            <c:txPr>
              <a:bodyPr/>
              <a:lstStyle/>
              <a:p>
                <a:pPr>
                  <a:defRPr sz="2000"/>
                </a:pPr>
                <a:endParaRPr lang="ru-RU"/>
              </a:p>
            </c:txPr>
            <c:showLegendKey val="0"/>
            <c:showVal val="1"/>
            <c:showCatName val="0"/>
            <c:showSerName val="0"/>
            <c:showPercent val="0"/>
            <c:showBubbleSize val="0"/>
            <c:showLeaderLines val="0"/>
          </c:dLbls>
          <c:cat>
            <c:numRef>
              <c:f>Лист1!$A$2:$A$8</c:f>
              <c:numCache>
                <c:formatCode>mmm\-yy</c:formatCode>
                <c:ptCount val="7"/>
                <c:pt idx="0">
                  <c:v>43466</c:v>
                </c:pt>
                <c:pt idx="1">
                  <c:v>43497</c:v>
                </c:pt>
                <c:pt idx="2">
                  <c:v>43525</c:v>
                </c:pt>
                <c:pt idx="3">
                  <c:v>43556</c:v>
                </c:pt>
                <c:pt idx="4">
                  <c:v>43586</c:v>
                </c:pt>
                <c:pt idx="5">
                  <c:v>43617</c:v>
                </c:pt>
                <c:pt idx="6">
                  <c:v>43647</c:v>
                </c:pt>
              </c:numCache>
            </c:numRef>
          </c:cat>
          <c:val>
            <c:numRef>
              <c:f>Лист1!$B$2:$B$8</c:f>
              <c:numCache>
                <c:formatCode>General</c:formatCode>
                <c:ptCount val="7"/>
                <c:pt idx="0">
                  <c:v>6.91</c:v>
                </c:pt>
                <c:pt idx="1">
                  <c:v>7.02</c:v>
                </c:pt>
                <c:pt idx="2">
                  <c:v>7.07</c:v>
                </c:pt>
                <c:pt idx="3">
                  <c:v>6.92</c:v>
                </c:pt>
                <c:pt idx="4">
                  <c:v>6.85</c:v>
                </c:pt>
                <c:pt idx="5">
                  <c:v>6.75</c:v>
                </c:pt>
                <c:pt idx="6">
                  <c:v>6.69</c:v>
                </c:pt>
              </c:numCache>
            </c:numRef>
          </c:val>
          <c:smooth val="0"/>
        </c:ser>
        <c:dLbls>
          <c:showLegendKey val="0"/>
          <c:showVal val="0"/>
          <c:showCatName val="0"/>
          <c:showSerName val="0"/>
          <c:showPercent val="0"/>
          <c:showBubbleSize val="0"/>
        </c:dLbls>
        <c:marker val="1"/>
        <c:smooth val="0"/>
        <c:axId val="92085248"/>
        <c:axId val="92152576"/>
      </c:lineChart>
      <c:dateAx>
        <c:axId val="92085248"/>
        <c:scaling>
          <c:orientation val="minMax"/>
        </c:scaling>
        <c:delete val="0"/>
        <c:axPos val="b"/>
        <c:numFmt formatCode="mmm\-yy" sourceLinked="1"/>
        <c:majorTickMark val="out"/>
        <c:minorTickMark val="none"/>
        <c:tickLblPos val="nextTo"/>
        <c:txPr>
          <a:bodyPr/>
          <a:lstStyle/>
          <a:p>
            <a:pPr>
              <a:defRPr sz="1600"/>
            </a:pPr>
            <a:endParaRPr lang="ru-RU"/>
          </a:p>
        </c:txPr>
        <c:crossAx val="92152576"/>
        <c:crosses val="autoZero"/>
        <c:auto val="1"/>
        <c:lblOffset val="100"/>
        <c:baseTimeUnit val="months"/>
      </c:dateAx>
      <c:valAx>
        <c:axId val="92152576"/>
        <c:scaling>
          <c:orientation val="minMax"/>
        </c:scaling>
        <c:delete val="0"/>
        <c:axPos val="l"/>
        <c:majorGridlines/>
        <c:numFmt formatCode="General" sourceLinked="1"/>
        <c:majorTickMark val="out"/>
        <c:minorTickMark val="none"/>
        <c:tickLblPos val="nextTo"/>
        <c:crossAx val="92085248"/>
        <c:crosses val="autoZero"/>
        <c:crossBetween val="between"/>
      </c:valAx>
    </c:plotArea>
    <c:legend>
      <c:legendPos val="r"/>
      <c:overlay val="0"/>
      <c:txPr>
        <a:bodyPr/>
        <a:lstStyle/>
        <a:p>
          <a:pPr>
            <a:defRPr sz="2000"/>
          </a:pPr>
          <a:endParaRPr lang="ru-RU"/>
        </a:p>
      </c:txPr>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14.04.2021</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14.04.2021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14.04.2021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14.04.2021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14.04.2021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14.04.2021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14.04.2021</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14.04.2021</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B4C71EC6-210F-42DE-9C53-41977AD35B3D}" type="datetimeFigureOut">
              <a:rPr lang="ru-RU" smtClean="0"/>
              <a:t>14.04.2021</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14.04.2021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14.04.2021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39000">
              <a:schemeClr val="bg1"/>
            </a:gs>
            <a:gs pos="73000">
              <a:srgbClr val="E0A0D8"/>
            </a:gs>
            <a:gs pos="14586">
              <a:srgbClr val="84CAFF"/>
            </a:gs>
            <a:gs pos="74000">
              <a:srgbClr val="E69AD3"/>
            </a:gs>
            <a:gs pos="100000">
              <a:srgbClr val="FC84C0"/>
            </a:gs>
          </a:gsLst>
          <a:lin ang="5400000" scaled="0"/>
          <a:tileRect/>
        </a:gradFill>
        <a:effectLst/>
      </p:bgPr>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4C71EC6-210F-42DE-9C53-41977AD35B3D}" type="datetimeFigureOut">
              <a:rPr lang="ru-RU" smtClean="0"/>
              <a:t>14.04.2021</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9B0651-EE4F-4900-A07F-96A6BFA9D0F0}"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cbr.ru/Bank-notes_coins/game/"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dogovor-obrazets.r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intpract.oc3.ru/"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learningapps.org/"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3648" y="2348880"/>
            <a:ext cx="7406640" cy="936104"/>
          </a:xfrm>
        </p:spPr>
        <p:txBody>
          <a:bodyPr>
            <a:normAutofit fontScale="90000"/>
          </a:bodyPr>
          <a:lstStyle/>
          <a:p>
            <a:pPr algn="ctr"/>
            <a:r>
              <a:rPr lang="ru-RU" b="1" dirty="0" smtClean="0">
                <a:effectLst/>
              </a:rPr>
              <a:t>Игротехнологии в образовательном процессе</a:t>
            </a:r>
            <a:endParaRPr lang="ru-RU" b="1" dirty="0"/>
          </a:p>
        </p:txBody>
      </p:sp>
      <p:sp>
        <p:nvSpPr>
          <p:cNvPr id="3" name="Подзаголовок 2"/>
          <p:cNvSpPr>
            <a:spLocks noGrp="1"/>
          </p:cNvSpPr>
          <p:nvPr>
            <p:ph type="subTitle" idx="1"/>
          </p:nvPr>
        </p:nvSpPr>
        <p:spPr>
          <a:xfrm>
            <a:off x="1331640" y="4509120"/>
            <a:ext cx="7406640" cy="2016224"/>
          </a:xfrm>
        </p:spPr>
        <p:txBody>
          <a:bodyPr>
            <a:normAutofit/>
          </a:bodyPr>
          <a:lstStyle/>
          <a:p>
            <a:pPr algn="ctr"/>
            <a:r>
              <a:rPr lang="ru-RU" dirty="0" smtClean="0"/>
              <a:t>К.с.н., доцент Булатова Айсылу Ильдаровна</a:t>
            </a:r>
          </a:p>
          <a:p>
            <a:pPr algn="ctr"/>
            <a:r>
              <a:rPr lang="ru-RU" sz="2800" dirty="0" smtClean="0">
                <a:solidFill>
                  <a:srgbClr val="002060"/>
                </a:solidFill>
              </a:rPr>
              <a:t>Уфимский региональный центр </a:t>
            </a:r>
            <a:r>
              <a:rPr lang="ru-RU" sz="2800" dirty="0">
                <a:solidFill>
                  <a:srgbClr val="002060"/>
                </a:solidFill>
              </a:rPr>
              <a:t>по финансовой грамотности</a:t>
            </a:r>
          </a:p>
          <a:p>
            <a:pPr algn="ctr"/>
            <a:r>
              <a:rPr lang="ru-RU" sz="1900" dirty="0" smtClean="0"/>
              <a:t>Уфа, 2021</a:t>
            </a:r>
            <a:endParaRPr lang="ru-RU" sz="19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1792" y="0"/>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740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332656"/>
            <a:ext cx="7067128" cy="580926"/>
          </a:xfrm>
        </p:spPr>
        <p:txBody>
          <a:bodyPr>
            <a:noAutofit/>
          </a:bodyPr>
          <a:lstStyle/>
          <a:p>
            <a:r>
              <a:rPr lang="ru-RU" sz="2400" b="1" dirty="0" smtClean="0"/>
              <a:t>2. Задание на поиск исторической справки эволюции денег различных стран</a:t>
            </a:r>
            <a:endParaRPr lang="ru-RU" sz="2400" b="1" dirty="0"/>
          </a:p>
        </p:txBody>
      </p:sp>
      <p:sp>
        <p:nvSpPr>
          <p:cNvPr id="3" name="Объект 2"/>
          <p:cNvSpPr>
            <a:spLocks noGrp="1"/>
          </p:cNvSpPr>
          <p:nvPr>
            <p:ph idx="1"/>
          </p:nvPr>
        </p:nvSpPr>
        <p:spPr>
          <a:xfrm>
            <a:off x="1259632" y="1340768"/>
            <a:ext cx="7427168" cy="4209331"/>
          </a:xfrm>
        </p:spPr>
        <p:txBody>
          <a:bodyPr/>
          <a:lstStyle/>
          <a:p>
            <a:r>
              <a:rPr lang="ru-RU" sz="2800" dirty="0" smtClean="0"/>
              <a:t>Демонстрация монет</a:t>
            </a:r>
          </a:p>
          <a:p>
            <a:r>
              <a:rPr lang="ru-RU" sz="2800" dirty="0" smtClean="0"/>
              <a:t>Посещение тематической выставки «Деньги» (Отделение Национальный Банк РБ, Национальный музей РБ и др.)</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499332" y="2717691"/>
            <a:ext cx="2692182" cy="4546849"/>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686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6865" y="404664"/>
            <a:ext cx="7932597" cy="216024"/>
          </a:xfrm>
        </p:spPr>
        <p:txBody>
          <a:bodyPr>
            <a:noAutofit/>
          </a:bodyPr>
          <a:lstStyle/>
          <a:p>
            <a:pPr algn="ctr"/>
            <a:r>
              <a:rPr lang="ru-RU" sz="2400" b="1" dirty="0" smtClean="0"/>
              <a:t>3. Написание реферата по истории происхождения денег</a:t>
            </a:r>
            <a:endParaRPr lang="ru-RU" sz="2400" b="1"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5033" y="1124744"/>
            <a:ext cx="4272475" cy="3240360"/>
          </a:xfrm>
          <a:prstGeom prst="rect">
            <a:avLst/>
          </a:prstGeom>
        </p:spPr>
      </p:pic>
      <p:pic>
        <p:nvPicPr>
          <p:cNvPr id="5" name="Объект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3717031"/>
            <a:ext cx="3916045" cy="2700297"/>
          </a:xfrm>
          <a:prstGeom prst="rect">
            <a:avLst/>
          </a:prstGeom>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009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16632"/>
            <a:ext cx="6203032" cy="778098"/>
          </a:xfrm>
        </p:spPr>
        <p:txBody>
          <a:bodyPr>
            <a:normAutofit/>
          </a:bodyPr>
          <a:lstStyle/>
          <a:p>
            <a:r>
              <a:rPr lang="ru-RU" sz="2400" b="1" dirty="0" smtClean="0"/>
              <a:t>4. Викторина</a:t>
            </a:r>
            <a:endParaRPr lang="ru-RU" sz="2400" b="1" dirty="0"/>
          </a:p>
        </p:txBody>
      </p:sp>
      <p:sp>
        <p:nvSpPr>
          <p:cNvPr id="3" name="Объект 2"/>
          <p:cNvSpPr>
            <a:spLocks noGrp="1"/>
          </p:cNvSpPr>
          <p:nvPr>
            <p:ph idx="1"/>
          </p:nvPr>
        </p:nvSpPr>
        <p:spPr>
          <a:xfrm>
            <a:off x="1259632" y="908720"/>
            <a:ext cx="7704856" cy="5616624"/>
          </a:xfrm>
        </p:spPr>
        <p:txBody>
          <a:bodyPr>
            <a:noAutofit/>
          </a:bodyPr>
          <a:lstStyle/>
          <a:p>
            <a:pPr lvl="0">
              <a:spcBef>
                <a:spcPts val="0"/>
              </a:spcBef>
              <a:buFontTx/>
              <a:buAutoNum type="arabicPeriod"/>
              <a:defRPr/>
            </a:pPr>
            <a:r>
              <a:rPr lang="ru-RU" sz="1800" dirty="0">
                <a:solidFill>
                  <a:prstClr val="black"/>
                </a:solidFill>
                <a:cs typeface="Times New Roman" panose="02020603050405020304" pitchFamily="18" charset="0"/>
              </a:rPr>
              <a:t>Лицевая сторона монеты. (Ответ: аверс)</a:t>
            </a:r>
          </a:p>
          <a:p>
            <a:pPr lvl="0">
              <a:spcBef>
                <a:spcPts val="0"/>
              </a:spcBef>
              <a:buFontTx/>
              <a:buAutoNum type="arabicPeriod"/>
              <a:defRPr/>
            </a:pPr>
            <a:r>
              <a:rPr lang="ru-RU" sz="1800" dirty="0">
                <a:solidFill>
                  <a:prstClr val="black"/>
                </a:solidFill>
                <a:cs typeface="Times New Roman" panose="02020603050405020304" pitchFamily="18" charset="0"/>
              </a:rPr>
              <a:t>Оборотная сторона монеты. (Ответ: реверс)</a:t>
            </a:r>
          </a:p>
          <a:p>
            <a:pPr lvl="0">
              <a:spcBef>
                <a:spcPts val="0"/>
              </a:spcBef>
              <a:buFontTx/>
              <a:buAutoNum type="arabicPeriod"/>
              <a:defRPr/>
            </a:pPr>
            <a:r>
              <a:rPr lang="ru-RU" sz="1800" dirty="0">
                <a:solidFill>
                  <a:prstClr val="black"/>
                </a:solidFill>
                <a:cs typeface="Times New Roman" panose="02020603050405020304" pitchFamily="18" charset="0"/>
              </a:rPr>
              <a:t>Ребро монет. (Ответ: гурт) Почему на нем насечки? (Ответ: это защита от фальшивомонетчиков).</a:t>
            </a:r>
          </a:p>
          <a:p>
            <a:pPr lvl="0">
              <a:spcBef>
                <a:spcPts val="0"/>
              </a:spcBef>
              <a:buFontTx/>
              <a:buAutoNum type="arabicPeriod"/>
              <a:defRPr/>
            </a:pPr>
            <a:r>
              <a:rPr lang="ru-RU" sz="1800" dirty="0">
                <a:solidFill>
                  <a:prstClr val="black"/>
                </a:solidFill>
                <a:cs typeface="Times New Roman" panose="02020603050405020304" pitchFamily="18" charset="0"/>
              </a:rPr>
              <a:t>Как вы думаете зачем на русских монетах, имеющих номинал 3, 5 копеек, выдавливались три, пять точек? (Ответ: в основном население было неграмотным, для них и выдавливалось нужное количество точек, а также это могло пригодиться для слабовидящих).</a:t>
            </a:r>
          </a:p>
          <a:p>
            <a:pPr lvl="0">
              <a:spcBef>
                <a:spcPts val="0"/>
              </a:spcBef>
              <a:buFontTx/>
              <a:buAutoNum type="arabicPeriod"/>
              <a:defRPr/>
            </a:pPr>
            <a:r>
              <a:rPr lang="ru-RU" sz="1800" dirty="0">
                <a:solidFill>
                  <a:prstClr val="black"/>
                </a:solidFill>
                <a:cs typeface="Times New Roman" panose="02020603050405020304" pitchFamily="18" charset="0"/>
              </a:rPr>
              <a:t>Как называется коллекционирование монет? (Ответ: нумизматика).</a:t>
            </a:r>
          </a:p>
          <a:p>
            <a:pPr lvl="0">
              <a:spcBef>
                <a:spcPts val="0"/>
              </a:spcBef>
              <a:buFontTx/>
              <a:buAutoNum type="arabicPeriod"/>
              <a:defRPr/>
            </a:pPr>
            <a:r>
              <a:rPr lang="ru-RU" sz="1800" dirty="0">
                <a:solidFill>
                  <a:prstClr val="black"/>
                </a:solidFill>
                <a:cs typeface="Times New Roman" panose="02020603050405020304" pitchFamily="18" charset="0"/>
              </a:rPr>
              <a:t>Почему говорят «внести свою лепту», значит внести посильный вклад, не остаться в стороне от какого-то начинания. (Ответ: Греческое слово «</a:t>
            </a:r>
            <a:r>
              <a:rPr lang="ru-RU" sz="1800" dirty="0" err="1">
                <a:solidFill>
                  <a:prstClr val="black"/>
                </a:solidFill>
                <a:cs typeface="Times New Roman" panose="02020603050405020304" pitchFamily="18" charset="0"/>
              </a:rPr>
              <a:t>лептос</a:t>
            </a:r>
            <a:r>
              <a:rPr lang="ru-RU" sz="1800" dirty="0">
                <a:solidFill>
                  <a:prstClr val="black"/>
                </a:solidFill>
                <a:cs typeface="Times New Roman" panose="02020603050405020304" pitchFamily="18" charset="0"/>
              </a:rPr>
              <a:t>» означало: маленький, тонкий. «лепта» – это самая мелкая древняя монета) </a:t>
            </a:r>
          </a:p>
          <a:p>
            <a:pPr lvl="0">
              <a:spcBef>
                <a:spcPts val="0"/>
              </a:spcBef>
              <a:buFontTx/>
              <a:buAutoNum type="arabicPeriod"/>
              <a:defRPr/>
            </a:pPr>
            <a:r>
              <a:rPr lang="ru-RU" sz="1800" dirty="0">
                <a:solidFill>
                  <a:prstClr val="black"/>
                </a:solidFill>
                <a:cs typeface="Times New Roman" panose="02020603050405020304" pitchFamily="18" charset="0"/>
              </a:rPr>
              <a:t>Объясните пословицу “Зарыть свой талант в землю” (Ответ: талант – крупная денежная единица в античном мире. Пословица основана на знаменитой басне Эзопа о нерадивом рабе, который зарыл доверенный ему хозяином талант в землю и не принес никакой прибыли). </a:t>
            </a:r>
          </a:p>
          <a:p>
            <a:pPr lvl="0">
              <a:spcBef>
                <a:spcPts val="0"/>
              </a:spcBef>
              <a:buFontTx/>
              <a:buAutoNum type="arabicPeriod"/>
              <a:defRPr/>
            </a:pPr>
            <a:r>
              <a:rPr lang="ru-RU" sz="1800" dirty="0">
                <a:solidFill>
                  <a:prstClr val="black"/>
                </a:solidFill>
                <a:cs typeface="Times New Roman" panose="02020603050405020304" pitchFamily="18" charset="0"/>
              </a:rPr>
              <a:t>Где появились первые бумажные деньги? (Ответ: в Китае)</a:t>
            </a:r>
          </a:p>
          <a:p>
            <a:pPr lvl="0">
              <a:spcBef>
                <a:spcPts val="0"/>
              </a:spcBef>
              <a:buFontTx/>
              <a:buAutoNum type="arabicPeriod"/>
              <a:defRPr/>
            </a:pPr>
            <a:r>
              <a:rPr lang="ru-RU" sz="1800" dirty="0">
                <a:solidFill>
                  <a:prstClr val="black"/>
                </a:solidFill>
                <a:cs typeface="Times New Roman" panose="02020603050405020304" pitchFamily="18" charset="0"/>
              </a:rPr>
              <a:t>Как называли первые бумажные деньги в царские времена? (Ответ: ассигнации</a:t>
            </a:r>
            <a:r>
              <a:rPr lang="ru-RU" sz="1800" dirty="0" smtClean="0">
                <a:solidFill>
                  <a:prstClr val="black"/>
                </a:solidFill>
                <a:cs typeface="Times New Roman" panose="02020603050405020304" pitchFamily="18" charset="0"/>
              </a:rPr>
              <a:t>)</a:t>
            </a:r>
            <a:endParaRPr lang="ru-RU" sz="18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380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16632"/>
            <a:ext cx="7498080" cy="490066"/>
          </a:xfrm>
        </p:spPr>
        <p:txBody>
          <a:bodyPr>
            <a:noAutofit/>
          </a:bodyPr>
          <a:lstStyle/>
          <a:p>
            <a:r>
              <a:rPr lang="ru-RU" sz="2400" b="1" dirty="0" smtClean="0"/>
              <a:t>5.Тест </a:t>
            </a:r>
            <a:r>
              <a:rPr lang="ru-RU" sz="2400" b="1" dirty="0"/>
              <a:t>«Деньги» </a:t>
            </a:r>
          </a:p>
        </p:txBody>
      </p:sp>
      <p:sp>
        <p:nvSpPr>
          <p:cNvPr id="3" name="Объект 2"/>
          <p:cNvSpPr>
            <a:spLocks noGrp="1"/>
          </p:cNvSpPr>
          <p:nvPr>
            <p:ph idx="1"/>
          </p:nvPr>
        </p:nvSpPr>
        <p:spPr>
          <a:xfrm>
            <a:off x="971600" y="596844"/>
            <a:ext cx="7818072" cy="5904656"/>
          </a:xfrm>
        </p:spPr>
        <p:txBody>
          <a:bodyPr>
            <a:noAutofit/>
          </a:bodyPr>
          <a:lstStyle/>
          <a:p>
            <a:r>
              <a:rPr lang="ru-RU" sz="1600" dirty="0" smtClean="0"/>
              <a:t>1.Чем </a:t>
            </a:r>
            <a:r>
              <a:rPr lang="ru-RU" sz="1600" dirty="0"/>
              <a:t>являются деньги? А) особым товаром Б) ценой товара В) купюрами Г) монетами </a:t>
            </a:r>
            <a:endParaRPr lang="ru-RU" sz="1600" dirty="0" smtClean="0"/>
          </a:p>
          <a:p>
            <a:r>
              <a:rPr lang="ru-RU" sz="1600" dirty="0" smtClean="0"/>
              <a:t>2</a:t>
            </a:r>
            <a:r>
              <a:rPr lang="ru-RU" sz="1600" dirty="0"/>
              <a:t>. Какие предметы служили деньгами в древности? А) шкуры зверей Б) морские раковины В) молоко Г) сушёная рыба </a:t>
            </a:r>
            <a:endParaRPr lang="ru-RU" sz="1600" dirty="0" smtClean="0"/>
          </a:p>
          <a:p>
            <a:r>
              <a:rPr lang="ru-RU" sz="1600" dirty="0" smtClean="0"/>
              <a:t>3</a:t>
            </a:r>
            <a:r>
              <a:rPr lang="ru-RU" sz="1600" dirty="0"/>
              <a:t>. Какие деньги не относятся к деньгам на Руси? А) цент Б) полушка В) копейка Г) гривна </a:t>
            </a:r>
            <a:endParaRPr lang="ru-RU" sz="1600" dirty="0" smtClean="0"/>
          </a:p>
          <a:p>
            <a:r>
              <a:rPr lang="ru-RU" sz="1600" dirty="0" smtClean="0"/>
              <a:t>4</a:t>
            </a:r>
            <a:r>
              <a:rPr lang="ru-RU" sz="1600" dirty="0"/>
              <a:t>. Как называется надпись на монете? А) реверс Б) легенда В) номинал Г) аверс 5.Где указан номинал монеты? А) на оборотной стороне Б) на лицевой стороне В) на ребре Г) на легенде </a:t>
            </a:r>
            <a:endParaRPr lang="ru-RU" sz="1600" dirty="0" smtClean="0"/>
          </a:p>
          <a:p>
            <a:r>
              <a:rPr lang="ru-RU" sz="1600" dirty="0" smtClean="0"/>
              <a:t>6</a:t>
            </a:r>
            <a:r>
              <a:rPr lang="ru-RU" sz="1600" dirty="0"/>
              <a:t>. Какие монеты не выпускают в России? А) 1 рубль Б) 2 рубля В) 5 рублей Г) </a:t>
            </a:r>
            <a:endParaRPr lang="ru-RU" sz="1600" dirty="0" smtClean="0"/>
          </a:p>
          <a:p>
            <a:r>
              <a:rPr lang="ru-RU" sz="1600" dirty="0" smtClean="0"/>
              <a:t>7 </a:t>
            </a:r>
            <a:r>
              <a:rPr lang="ru-RU" sz="1600" dirty="0"/>
              <a:t>рублей Д) 10 рублей 7. В какой стране денежной единицей является доллар? А) США Б) Россия В) Германия Г) Франция </a:t>
            </a:r>
            <a:endParaRPr lang="ru-RU" sz="1600" dirty="0" smtClean="0"/>
          </a:p>
          <a:p>
            <a:r>
              <a:rPr lang="ru-RU" sz="1600" dirty="0" smtClean="0"/>
              <a:t>8</a:t>
            </a:r>
            <a:r>
              <a:rPr lang="ru-RU" sz="1600" dirty="0"/>
              <a:t>. Люди, которые коллекционируют и изучают монеты, называются: А) коллекционеры Б) нумизматы В) банкиры Г) геологи </a:t>
            </a:r>
            <a:endParaRPr lang="ru-RU" sz="1600" dirty="0" smtClean="0"/>
          </a:p>
          <a:p>
            <a:r>
              <a:rPr lang="ru-RU" sz="1600" dirty="0" smtClean="0"/>
              <a:t>9</a:t>
            </a:r>
            <a:r>
              <a:rPr lang="ru-RU" sz="1600" dirty="0"/>
              <a:t>. Отметь, как называется часть денег, которую человек откладывает на будущее. А) клад Б) сбережения В) зарплата Г) премия </a:t>
            </a:r>
            <a:endParaRPr lang="ru-RU" sz="1600" dirty="0" smtClean="0"/>
          </a:p>
          <a:p>
            <a:r>
              <a:rPr lang="ru-RU" sz="1600" dirty="0" smtClean="0"/>
              <a:t>10</a:t>
            </a:r>
            <a:r>
              <a:rPr lang="ru-RU" sz="1600" dirty="0"/>
              <a:t>. Что такое «гонорар»? А) бюджет Б) доход В) расход </a:t>
            </a:r>
            <a:endParaRPr lang="ru-RU" sz="1600" dirty="0" smtClean="0"/>
          </a:p>
          <a:p>
            <a:r>
              <a:rPr lang="ru-RU" sz="1600" dirty="0" smtClean="0"/>
              <a:t>11</a:t>
            </a:r>
            <a:r>
              <a:rPr lang="ru-RU" sz="1600" dirty="0"/>
              <a:t>. Какой способ обмена называется куплей-продажей? А) бартер Б) обмен между посредниками В) прямой обмен Г) обмен, в котором участвуют деньги </a:t>
            </a:r>
            <a:endParaRPr lang="ru-RU" sz="1600" dirty="0" smtClean="0"/>
          </a:p>
          <a:p>
            <a:r>
              <a:rPr lang="ru-RU" sz="1600" dirty="0" smtClean="0"/>
              <a:t>12</a:t>
            </a:r>
            <a:r>
              <a:rPr lang="ru-RU" sz="1600" dirty="0"/>
              <a:t>. Какой способ обмена товарами является прямым? А) купля – продажа Б) бартер В) обмен через посредников Г) прямой обмен</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60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88640"/>
            <a:ext cx="7355160" cy="796950"/>
          </a:xfrm>
        </p:spPr>
        <p:txBody>
          <a:bodyPr>
            <a:noAutofit/>
          </a:bodyPr>
          <a:lstStyle/>
          <a:p>
            <a:r>
              <a:rPr lang="ru-RU" sz="2400" b="1" dirty="0"/>
              <a:t>6</a:t>
            </a:r>
            <a:r>
              <a:rPr lang="ru-RU" sz="2400" b="1" dirty="0" smtClean="0"/>
              <a:t>. Интернет </a:t>
            </a:r>
            <a:r>
              <a:rPr lang="ru-RU" sz="2400" b="1" dirty="0"/>
              <a:t>игра «Помоги </a:t>
            </a:r>
            <a:r>
              <a:rPr lang="ru-RU" sz="2400" b="1" dirty="0" err="1"/>
              <a:t>муравьишке</a:t>
            </a:r>
            <a:r>
              <a:rPr lang="ru-RU" sz="2400" b="1" dirty="0" smtClean="0"/>
              <a:t>» о способах защиты банкнот</a:t>
            </a:r>
            <a:endParaRPr lang="ru-RU" sz="2400" b="1"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59632" y="1628800"/>
            <a:ext cx="7499350" cy="442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747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496" y="1412776"/>
            <a:ext cx="7829325"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1127230" y="260648"/>
            <a:ext cx="7498080" cy="778098"/>
          </a:xfrm>
        </p:spPr>
        <p:txBody>
          <a:bodyPr>
            <a:normAutofit fontScale="90000"/>
          </a:bodyPr>
          <a:lstStyle/>
          <a:p>
            <a:r>
              <a:rPr lang="en-US" sz="3600" dirty="0">
                <a:hlinkClick r:id="rId3"/>
              </a:rPr>
              <a:t>http://www.cbr.ru/Bank-notes_coins/game</a:t>
            </a:r>
            <a:r>
              <a:rPr lang="en-US" dirty="0">
                <a:hlinkClick r:id="rId3"/>
              </a:rPr>
              <a:t>/</a:t>
            </a:r>
            <a:endParaRPr lang="ru-RU"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311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60648"/>
            <a:ext cx="7437512" cy="634082"/>
          </a:xfrm>
        </p:spPr>
        <p:txBody>
          <a:bodyPr>
            <a:noAutofit/>
          </a:bodyPr>
          <a:lstStyle/>
          <a:p>
            <a:r>
              <a:rPr lang="ru-RU" sz="2400" b="1" dirty="0" smtClean="0"/>
              <a:t>Защита банкнот от подделки</a:t>
            </a:r>
            <a:endParaRPr lang="ru-RU" sz="2400" b="1" dirty="0"/>
          </a:p>
        </p:txBody>
      </p:sp>
      <p:pic>
        <p:nvPicPr>
          <p:cNvPr id="4" name="table"/>
          <p:cNvPicPr>
            <a:picLocks noGrp="1" noChangeAspect="1"/>
          </p:cNvPicPr>
          <p:nvPr>
            <p:ph idx="1"/>
          </p:nvPr>
        </p:nvPicPr>
        <p:blipFill>
          <a:blip r:embed="rId2"/>
          <a:stretch>
            <a:fillRect/>
          </a:stretch>
        </p:blipFill>
        <p:spPr>
          <a:xfrm>
            <a:off x="1609859" y="908720"/>
            <a:ext cx="7302535" cy="2664296"/>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573016"/>
            <a:ext cx="4252805" cy="2700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640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88640"/>
            <a:ext cx="7498080" cy="706090"/>
          </a:xfrm>
        </p:spPr>
        <p:txBody>
          <a:bodyPr>
            <a:noAutofit/>
          </a:bodyPr>
          <a:lstStyle/>
          <a:p>
            <a:r>
              <a:rPr lang="ru-RU" sz="2400" b="1" dirty="0"/>
              <a:t>7</a:t>
            </a:r>
            <a:r>
              <a:rPr lang="ru-RU" sz="2400" b="1" dirty="0" smtClean="0"/>
              <a:t>.Изучение дизайна современных денег</a:t>
            </a:r>
            <a:endParaRPr lang="ru-RU" sz="2400" b="1" dirty="0"/>
          </a:p>
        </p:txBody>
      </p:sp>
      <p:pic>
        <p:nvPicPr>
          <p:cNvPr id="4" name="table"/>
          <p:cNvPicPr>
            <a:picLocks noGrp="1" noChangeAspect="1"/>
          </p:cNvPicPr>
          <p:nvPr>
            <p:ph idx="1"/>
          </p:nvPr>
        </p:nvPicPr>
        <p:blipFill>
          <a:blip r:embed="rId2"/>
          <a:stretch>
            <a:fillRect/>
          </a:stretch>
        </p:blipFill>
        <p:spPr>
          <a:xfrm>
            <a:off x="4517458" y="980728"/>
            <a:ext cx="4626542" cy="4800600"/>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73723"/>
            <a:ext cx="4573201"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69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706090"/>
          </a:xfrm>
        </p:spPr>
        <p:txBody>
          <a:bodyPr>
            <a:normAutofit/>
          </a:bodyPr>
          <a:lstStyle/>
          <a:p>
            <a:r>
              <a:rPr lang="ru-RU" sz="2400" b="1" dirty="0"/>
              <a:t>8</a:t>
            </a:r>
            <a:r>
              <a:rPr lang="ru-RU" sz="2400" b="1" dirty="0" smtClean="0"/>
              <a:t>. Проведение блиц-опроса</a:t>
            </a:r>
            <a:endParaRPr lang="ru-RU" sz="2400" b="1" dirty="0"/>
          </a:p>
        </p:txBody>
      </p:sp>
      <p:sp>
        <p:nvSpPr>
          <p:cNvPr id="3" name="Объект 2"/>
          <p:cNvSpPr>
            <a:spLocks noGrp="1"/>
          </p:cNvSpPr>
          <p:nvPr>
            <p:ph idx="1"/>
          </p:nvPr>
        </p:nvSpPr>
        <p:spPr>
          <a:xfrm>
            <a:off x="1475656" y="1340768"/>
            <a:ext cx="7211144" cy="5400600"/>
          </a:xfrm>
        </p:spPr>
        <p:txBody>
          <a:bodyPr>
            <a:normAutofit fontScale="47500" lnSpcReduction="20000"/>
          </a:bodyPr>
          <a:lstStyle/>
          <a:p>
            <a:r>
              <a:rPr lang="ru-RU" dirty="0"/>
              <a:t>- На каких купюрах изображены реки? (10,50,500,5000)</a:t>
            </a:r>
          </a:p>
          <a:p>
            <a:r>
              <a:rPr lang="ru-RU" dirty="0"/>
              <a:t>- На этой купюре изображен памятник основателю российского флота. (500)</a:t>
            </a:r>
          </a:p>
          <a:p>
            <a:r>
              <a:rPr lang="ru-RU" dirty="0"/>
              <a:t>- На этой купюре изображено здание биржи. (50)</a:t>
            </a:r>
          </a:p>
          <a:p>
            <a:r>
              <a:rPr lang="ru-RU" dirty="0"/>
              <a:t>- На каких купюрах изображены гербы? (1000,5000)</a:t>
            </a:r>
          </a:p>
          <a:p>
            <a:r>
              <a:rPr lang="ru-RU" dirty="0"/>
              <a:t>- На этой купюре изображена ГЭС. (10)</a:t>
            </a:r>
          </a:p>
          <a:p>
            <a:r>
              <a:rPr lang="ru-RU" dirty="0"/>
              <a:t>- На этой купюре изображен памятник губернатору Восточной Сибири. (5000)</a:t>
            </a:r>
          </a:p>
          <a:p>
            <a:r>
              <a:rPr lang="ru-RU" dirty="0"/>
              <a:t>- На этой купюре изображено здание театра. (100)</a:t>
            </a:r>
          </a:p>
          <a:p>
            <a:r>
              <a:rPr lang="ru-RU" dirty="0"/>
              <a:t>- На этой купюре изображен Спасе - Преображенский монастырь. (1000)</a:t>
            </a:r>
          </a:p>
          <a:p>
            <a:r>
              <a:rPr lang="ru-RU" dirty="0"/>
              <a:t>- На этой купюре изображен покровитель искусств бог Аполлон. (100)</a:t>
            </a:r>
          </a:p>
          <a:p>
            <a:r>
              <a:rPr lang="ru-RU" dirty="0"/>
              <a:t>- На этой купюре изображен памятник князю, который являлся символом народного просвещения средних веков в России. (1000)</a:t>
            </a:r>
          </a:p>
          <a:p>
            <a:r>
              <a:rPr lang="ru-RU" dirty="0"/>
              <a:t>- На этой купюре изображен Коммунальный мост. (10)</a:t>
            </a:r>
          </a:p>
          <a:p>
            <a:r>
              <a:rPr lang="ru-RU" dirty="0"/>
              <a:t>- На этой купюре изображена Часовня Казанской Богоматери. (1000)</a:t>
            </a:r>
          </a:p>
          <a:p>
            <a:r>
              <a:rPr lang="ru-RU" dirty="0"/>
              <a:t>- На этой купюре изображен Соловецкий монастырь. (500)</a:t>
            </a:r>
          </a:p>
          <a:p>
            <a:r>
              <a:rPr lang="ru-RU" dirty="0"/>
              <a:t>- На этой купюре изображены отроги Восточного Сояна. (10)</a:t>
            </a:r>
          </a:p>
          <a:p>
            <a:r>
              <a:rPr lang="ru-RU" dirty="0"/>
              <a:t>- На этой купюре изображен Петропавловский собор. (50)</a:t>
            </a:r>
          </a:p>
          <a:p>
            <a:r>
              <a:rPr lang="ru-RU" dirty="0"/>
              <a:t>- На этой купюре изображен речной вокзал. (500)</a:t>
            </a:r>
          </a:p>
          <a:p>
            <a:r>
              <a:rPr lang="ru-RU" dirty="0"/>
              <a:t>- На этой купюре изображена Стрелка Васильевского острова. (50)</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2227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6448" y="260648"/>
            <a:ext cx="7283152" cy="792088"/>
          </a:xfrm>
        </p:spPr>
        <p:txBody>
          <a:bodyPr>
            <a:noAutofit/>
          </a:bodyPr>
          <a:lstStyle/>
          <a:p>
            <a:r>
              <a:rPr lang="ru-RU" sz="2400" b="1" dirty="0"/>
              <a:t>9</a:t>
            </a:r>
            <a:r>
              <a:rPr lang="ru-RU" sz="2400" b="1" dirty="0" smtClean="0"/>
              <a:t>. Конкурс на знание пословиц, поговорок</a:t>
            </a:r>
            <a:endParaRPr lang="ru-RU" sz="2400" b="1" dirty="0"/>
          </a:p>
        </p:txBody>
      </p:sp>
      <p:sp>
        <p:nvSpPr>
          <p:cNvPr id="3" name="Объект 2"/>
          <p:cNvSpPr>
            <a:spLocks noGrp="1"/>
          </p:cNvSpPr>
          <p:nvPr>
            <p:ph idx="1"/>
          </p:nvPr>
        </p:nvSpPr>
        <p:spPr>
          <a:xfrm>
            <a:off x="1331640" y="1124744"/>
            <a:ext cx="6635080" cy="4525963"/>
          </a:xfrm>
        </p:spPr>
        <p:txBody>
          <a:bodyPr>
            <a:normAutofit fontScale="85000" lnSpcReduction="20000"/>
          </a:bodyPr>
          <a:lstStyle/>
          <a:p>
            <a:r>
              <a:rPr lang="ru-RU" sz="2400" dirty="0"/>
              <a:t>Деньги делают деньги.</a:t>
            </a:r>
          </a:p>
          <a:p>
            <a:r>
              <a:rPr lang="ru-RU" sz="2400" dirty="0" smtClean="0"/>
              <a:t>Не </a:t>
            </a:r>
            <a:r>
              <a:rPr lang="ru-RU" sz="2400" dirty="0"/>
              <a:t>имей 100 рублей, а имей 100 друзей.</a:t>
            </a:r>
          </a:p>
          <a:p>
            <a:r>
              <a:rPr lang="ru-RU" sz="2400" dirty="0" smtClean="0"/>
              <a:t>Копейка </a:t>
            </a:r>
            <a:r>
              <a:rPr lang="ru-RU" sz="2400" dirty="0"/>
              <a:t>рубль бережет.</a:t>
            </a:r>
          </a:p>
          <a:p>
            <a:r>
              <a:rPr lang="ru-RU" sz="2400" dirty="0" smtClean="0"/>
              <a:t>Время </a:t>
            </a:r>
            <a:r>
              <a:rPr lang="ru-RU" sz="2400" dirty="0"/>
              <a:t>- деньги.</a:t>
            </a:r>
          </a:p>
          <a:p>
            <a:r>
              <a:rPr lang="ru-RU" sz="2400" dirty="0" smtClean="0"/>
              <a:t>Пропадать </a:t>
            </a:r>
            <a:r>
              <a:rPr lang="ru-RU" sz="2400" dirty="0"/>
              <a:t>ни за грош.</a:t>
            </a:r>
          </a:p>
          <a:p>
            <a:r>
              <a:rPr lang="ru-RU" sz="2400" dirty="0" smtClean="0"/>
              <a:t>Отплатить </a:t>
            </a:r>
            <a:r>
              <a:rPr lang="ru-RU" sz="2400" dirty="0"/>
              <a:t>той же монетой.</a:t>
            </a:r>
          </a:p>
          <a:p>
            <a:r>
              <a:rPr lang="ru-RU" sz="2400" dirty="0" smtClean="0"/>
              <a:t>Принимать </a:t>
            </a:r>
            <a:r>
              <a:rPr lang="ru-RU" sz="2400" dirty="0"/>
              <a:t>за чистую монету.</a:t>
            </a:r>
          </a:p>
          <a:p>
            <a:r>
              <a:rPr lang="ru-RU" sz="2400" dirty="0" smtClean="0"/>
              <a:t>Посмотрел</a:t>
            </a:r>
            <a:r>
              <a:rPr lang="ru-RU" sz="2400" dirty="0"/>
              <a:t>, как рублем одарил.</a:t>
            </a:r>
          </a:p>
          <a:p>
            <a:r>
              <a:rPr lang="ru-RU" sz="2400" dirty="0" smtClean="0"/>
              <a:t>Не </a:t>
            </a:r>
            <a:r>
              <a:rPr lang="ru-RU" sz="2400" dirty="0"/>
              <a:t>было ни гроша – да вдруг алтын.</a:t>
            </a:r>
          </a:p>
          <a:p>
            <a:r>
              <a:rPr lang="ru-RU" sz="2400" dirty="0" smtClean="0"/>
              <a:t>Легче </a:t>
            </a:r>
            <a:r>
              <a:rPr lang="ru-RU" sz="2400" dirty="0"/>
              <a:t>прожить деньги, чем нажить.</a:t>
            </a:r>
          </a:p>
          <a:p>
            <a:r>
              <a:rPr lang="ru-RU" sz="2400" dirty="0" smtClean="0"/>
              <a:t>Уговор </a:t>
            </a:r>
            <a:r>
              <a:rPr lang="ru-RU" sz="2400" dirty="0"/>
              <a:t>дороже денег.</a:t>
            </a:r>
          </a:p>
          <a:p>
            <a:pPr marL="0" lvl="2"/>
            <a:r>
              <a:rPr lang="ru-RU" dirty="0" smtClean="0"/>
              <a:t>Деньги-гости</a:t>
            </a:r>
            <a:r>
              <a:rPr lang="ru-RU" dirty="0"/>
              <a:t>: то нет, то горсти. </a:t>
            </a:r>
          </a:p>
          <a:p>
            <a:pPr marL="342900" lvl="2" indent="-342900"/>
            <a:r>
              <a:rPr lang="ru-RU" dirty="0"/>
              <a:t>Разменяться на мелкие монеты.</a:t>
            </a:r>
          </a:p>
          <a:p>
            <a:r>
              <a:rPr lang="ru-RU" sz="2400" dirty="0"/>
              <a:t>Хлебу мера, а деньгам счет.. </a:t>
            </a:r>
          </a:p>
          <a:p>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7502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i="1" dirty="0"/>
              <a:t>В основе игротехнологий заложено интерактивное обучение</a:t>
            </a:r>
          </a:p>
        </p:txBody>
      </p:sp>
      <p:sp>
        <p:nvSpPr>
          <p:cNvPr id="3" name="Объект 2"/>
          <p:cNvSpPr>
            <a:spLocks noGrp="1"/>
          </p:cNvSpPr>
          <p:nvPr>
            <p:ph idx="1"/>
          </p:nvPr>
        </p:nvSpPr>
        <p:spPr>
          <a:xfrm>
            <a:off x="1259632" y="1556792"/>
            <a:ext cx="7498080" cy="4800600"/>
          </a:xfrm>
        </p:spPr>
        <p:txBody>
          <a:bodyPr/>
          <a:lstStyle/>
          <a:p>
            <a:pPr marL="82296" indent="0" algn="just">
              <a:buNone/>
            </a:pPr>
            <a:r>
              <a:rPr lang="ru-RU" sz="2400" b="1" dirty="0" smtClean="0"/>
              <a:t>Интерактивное обучение </a:t>
            </a:r>
            <a:r>
              <a:rPr lang="ru-RU" sz="2400" dirty="0" smtClean="0"/>
              <a:t>– организация учебной деятельности, в основе которой идет взаимодействие учащихся друг с другом</a:t>
            </a:r>
          </a:p>
          <a:p>
            <a:pPr marL="82296" indent="0" algn="just">
              <a:buNone/>
            </a:pPr>
            <a:r>
              <a:rPr lang="ru-RU" sz="2400" dirty="0"/>
              <a:t>Суть использования интерактивных форм проведения состоит в погружении обучающихся в реальную атмосферу делового сотрудничества по разрешению проблем, для оптимальной выработки знаний, умений и компетенций будущего специалиста.</a:t>
            </a:r>
          </a:p>
          <a:p>
            <a:pPr marL="82296" indent="0">
              <a:buNone/>
            </a:pPr>
            <a:endParaRPr lang="ru-RU" dirty="0" smtClean="0"/>
          </a:p>
          <a:p>
            <a:pPr marL="82296" indent="0">
              <a:buNone/>
            </a:pPr>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7873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620688"/>
            <a:ext cx="7355160" cy="432048"/>
          </a:xfrm>
        </p:spPr>
        <p:txBody>
          <a:bodyPr>
            <a:noAutofit/>
          </a:bodyPr>
          <a:lstStyle/>
          <a:p>
            <a:r>
              <a:rPr lang="ru-RU" sz="2400" b="1" dirty="0" smtClean="0"/>
              <a:t>10. Конкурс сочинений-размышлений по цитатам известных людей</a:t>
            </a:r>
            <a:endParaRPr lang="ru-RU" sz="2400" b="1" dirty="0"/>
          </a:p>
        </p:txBody>
      </p:sp>
      <p:sp>
        <p:nvSpPr>
          <p:cNvPr id="3" name="Объект 2"/>
          <p:cNvSpPr>
            <a:spLocks noGrp="1"/>
          </p:cNvSpPr>
          <p:nvPr>
            <p:ph idx="1"/>
          </p:nvPr>
        </p:nvSpPr>
        <p:spPr>
          <a:xfrm>
            <a:off x="1115616" y="1600200"/>
            <a:ext cx="7571184" cy="4853136"/>
          </a:xfrm>
        </p:spPr>
        <p:txBody>
          <a:bodyPr>
            <a:normAutofit fontScale="70000" lnSpcReduction="20000"/>
          </a:bodyPr>
          <a:lstStyle/>
          <a:p>
            <a:pPr lvl="0"/>
            <a:r>
              <a:rPr lang="ru-RU" dirty="0" smtClean="0">
                <a:solidFill>
                  <a:prstClr val="black"/>
                </a:solidFill>
                <a:ea typeface="Times New Roman" panose="02020603050405020304" pitchFamily="18" charset="0"/>
              </a:rPr>
              <a:t>«</a:t>
            </a:r>
            <a:r>
              <a:rPr lang="ru-RU" dirty="0">
                <a:solidFill>
                  <a:prstClr val="black"/>
                </a:solidFill>
                <a:ea typeface="Times New Roman" panose="02020603050405020304" pitchFamily="18" charset="0"/>
              </a:rPr>
              <a:t>Деньги не купят счастья тому, кто сам не знает, чего хочет. Деньги не укажут цель тому, кто выбирает свой путь с закрытыми глазами. Деньги не купят ум дураку, почет — </a:t>
            </a:r>
            <a:r>
              <a:rPr lang="ru-RU" dirty="0" err="1">
                <a:solidFill>
                  <a:prstClr val="black"/>
                </a:solidFill>
                <a:ea typeface="Times New Roman" panose="02020603050405020304" pitchFamily="18" charset="0"/>
              </a:rPr>
              <a:t>подлецу</a:t>
            </a:r>
            <a:r>
              <a:rPr lang="ru-RU" dirty="0">
                <a:solidFill>
                  <a:prstClr val="black"/>
                </a:solidFill>
                <a:ea typeface="Times New Roman" panose="02020603050405020304" pitchFamily="18" charset="0"/>
              </a:rPr>
              <a:t>, уважение — профану. Если вы попытаетесь с помощью денег окружить себя теми, кто выше и умнее вас, дабы обрести престиж, то в конце концов падете жертвой тех, кто </a:t>
            </a:r>
            <a:r>
              <a:rPr lang="ru-RU" dirty="0" smtClean="0">
                <a:solidFill>
                  <a:prstClr val="black"/>
                </a:solidFill>
                <a:ea typeface="Times New Roman" panose="02020603050405020304" pitchFamily="18" charset="0"/>
              </a:rPr>
              <a:t>ниже» </a:t>
            </a:r>
            <a:r>
              <a:rPr lang="ru-RU" dirty="0" err="1">
                <a:solidFill>
                  <a:prstClr val="black"/>
                </a:solidFill>
                <a:ea typeface="Times New Roman" panose="02020603050405020304" pitchFamily="18" charset="0"/>
              </a:rPr>
              <a:t>Айн</a:t>
            </a:r>
            <a:r>
              <a:rPr lang="ru-RU" dirty="0">
                <a:solidFill>
                  <a:prstClr val="black"/>
                </a:solidFill>
                <a:ea typeface="Times New Roman" panose="02020603050405020304" pitchFamily="18" charset="0"/>
              </a:rPr>
              <a:t> Рэнд</a:t>
            </a:r>
          </a:p>
          <a:p>
            <a:pPr lvl="0"/>
            <a:endParaRPr lang="ru-RU" dirty="0">
              <a:solidFill>
                <a:prstClr val="black"/>
              </a:solidFill>
              <a:ea typeface="Times New Roman" panose="02020603050405020304" pitchFamily="18" charset="0"/>
            </a:endParaRPr>
          </a:p>
          <a:p>
            <a:pPr lvl="0"/>
            <a:r>
              <a:rPr lang="ru-RU" dirty="0">
                <a:solidFill>
                  <a:prstClr val="black"/>
                </a:solidFill>
                <a:ea typeface="Times New Roman" panose="02020603050405020304" pitchFamily="18" charset="0"/>
              </a:rPr>
              <a:t>«Деньги никогда не делали человека счастливее, и никогда не сделают. Чем больше у человека есть, тем большего он хочет. Но вместо заполнения вакуума, он сам его себе </a:t>
            </a:r>
            <a:r>
              <a:rPr lang="ru-RU" dirty="0" smtClean="0">
                <a:solidFill>
                  <a:prstClr val="black"/>
                </a:solidFill>
                <a:ea typeface="Times New Roman" panose="02020603050405020304" pitchFamily="18" charset="0"/>
              </a:rPr>
              <a:t>создает» </a:t>
            </a:r>
            <a:r>
              <a:rPr lang="ru-RU" dirty="0">
                <a:solidFill>
                  <a:prstClr val="black"/>
                </a:solidFill>
                <a:ea typeface="Times New Roman" panose="02020603050405020304" pitchFamily="18" charset="0"/>
              </a:rPr>
              <a:t>Бенджамин Франклин</a:t>
            </a:r>
          </a:p>
          <a:p>
            <a:pPr lvl="0"/>
            <a:endParaRPr lang="ru-RU" dirty="0">
              <a:solidFill>
                <a:prstClr val="black"/>
              </a:solidFill>
              <a:ea typeface="Times New Roman" panose="02020603050405020304" pitchFamily="18" charset="0"/>
            </a:endParaRPr>
          </a:p>
          <a:p>
            <a:pPr lvl="0"/>
            <a:r>
              <a:rPr lang="ru-RU" dirty="0">
                <a:solidFill>
                  <a:prstClr val="black"/>
                </a:solidFill>
                <a:ea typeface="Times New Roman" panose="02020603050405020304" pitchFamily="18" charset="0"/>
              </a:rPr>
              <a:t>«Тот, кто теряет деньги, теряет многое; тот, кто теряет друга, теряет намного больше; тот, кто теряет веру, теряет </a:t>
            </a:r>
            <a:r>
              <a:rPr lang="ru-RU" dirty="0" smtClean="0">
                <a:solidFill>
                  <a:prstClr val="black"/>
                </a:solidFill>
                <a:ea typeface="Times New Roman" panose="02020603050405020304" pitchFamily="18" charset="0"/>
              </a:rPr>
              <a:t>все» </a:t>
            </a:r>
            <a:r>
              <a:rPr lang="ru-RU" dirty="0">
                <a:solidFill>
                  <a:prstClr val="black"/>
                </a:solidFill>
                <a:ea typeface="Times New Roman" panose="02020603050405020304" pitchFamily="18" charset="0"/>
              </a:rPr>
              <a:t>Элеонора Рузвельт</a:t>
            </a:r>
          </a:p>
          <a:p>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336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548680"/>
            <a:ext cx="7149480" cy="504056"/>
          </a:xfrm>
        </p:spPr>
        <p:txBody>
          <a:bodyPr>
            <a:noAutofit/>
          </a:bodyPr>
          <a:lstStyle/>
          <a:p>
            <a:r>
              <a:rPr lang="ru-RU" sz="2400" b="1" dirty="0" smtClean="0">
                <a:solidFill>
                  <a:schemeClr val="tx2"/>
                </a:solidFill>
                <a:effectLst>
                  <a:outerShdw blurRad="50000" dist="30000" dir="5400000" algn="tl" rotWithShape="0">
                    <a:srgbClr val="000000">
                      <a:alpha val="30000"/>
                    </a:srgbClr>
                  </a:outerShdw>
                </a:effectLst>
              </a:rPr>
              <a:t>11. Игры </a:t>
            </a:r>
            <a:r>
              <a:rPr lang="ru-RU" sz="2400" b="1" dirty="0">
                <a:solidFill>
                  <a:schemeClr val="tx2"/>
                </a:solidFill>
                <a:effectLst>
                  <a:outerShdw blurRad="50000" dist="30000" dir="5400000" algn="tl" rotWithShape="0">
                    <a:srgbClr val="000000">
                      <a:alpha val="30000"/>
                    </a:srgbClr>
                  </a:outerShdw>
                </a:effectLst>
              </a:rPr>
              <a:t>типа «Монополия», «Менеджер</a:t>
            </a:r>
            <a:r>
              <a:rPr lang="ru-RU" sz="2400" b="1" dirty="0" smtClean="0">
                <a:solidFill>
                  <a:schemeClr val="tx2"/>
                </a:solidFill>
                <a:effectLst>
                  <a:outerShdw blurRad="50000" dist="30000" dir="5400000" algn="tl" rotWithShape="0">
                    <a:srgbClr val="000000">
                      <a:alpha val="30000"/>
                    </a:srgbClr>
                  </a:outerShdw>
                </a:effectLst>
              </a:rPr>
              <a:t>»</a:t>
            </a:r>
            <a:endParaRPr lang="ru-RU" sz="2400" b="1" dirty="0">
              <a:solidFill>
                <a:schemeClr val="tx2"/>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35100" y="1943968"/>
            <a:ext cx="7499350" cy="380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68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31640" y="692696"/>
            <a:ext cx="7498080" cy="4800600"/>
          </a:xfrm>
        </p:spPr>
        <p:txBody>
          <a:bodyPr>
            <a:normAutofit/>
          </a:bodyPr>
          <a:lstStyle/>
          <a:p>
            <a:pPr marL="0" lvl="0" indent="0">
              <a:buNone/>
            </a:pPr>
            <a:r>
              <a:rPr lang="ru-RU" sz="2400" b="1" dirty="0" smtClean="0">
                <a:solidFill>
                  <a:schemeClr val="tx2"/>
                </a:solidFill>
              </a:rPr>
              <a:t>12. Чтение </a:t>
            </a:r>
            <a:r>
              <a:rPr lang="ru-RU" sz="2400" b="1" dirty="0">
                <a:solidFill>
                  <a:schemeClr val="tx2"/>
                </a:solidFill>
              </a:rPr>
              <a:t>сказок о деньгах («Волшебные деньги»,  «Золотая монета» и др</a:t>
            </a:r>
            <a:r>
              <a:rPr lang="ru-RU" sz="2400" b="1" dirty="0" smtClean="0">
                <a:solidFill>
                  <a:schemeClr val="tx2"/>
                </a:solidFill>
              </a:rPr>
              <a:t>.)</a:t>
            </a:r>
          </a:p>
          <a:p>
            <a:pPr marL="0" lvl="0" indent="0">
              <a:buNone/>
            </a:pPr>
            <a:r>
              <a:rPr lang="ru-RU" sz="2400" b="1" dirty="0" smtClean="0">
                <a:solidFill>
                  <a:schemeClr val="tx2"/>
                </a:solidFill>
              </a:rPr>
              <a:t>13. Просмотр </a:t>
            </a:r>
            <a:r>
              <a:rPr lang="ru-RU" sz="2400" b="1" dirty="0">
                <a:solidFill>
                  <a:schemeClr val="tx2"/>
                </a:solidFill>
              </a:rPr>
              <a:t>мультфильмов на тему </a:t>
            </a:r>
            <a:r>
              <a:rPr lang="ru-RU" sz="2400" b="1" dirty="0" smtClean="0">
                <a:solidFill>
                  <a:schemeClr val="tx2"/>
                </a:solidFill>
              </a:rPr>
              <a:t>деньги;</a:t>
            </a:r>
          </a:p>
          <a:p>
            <a:pPr marL="0" lvl="0" indent="0">
              <a:buNone/>
            </a:pPr>
            <a:r>
              <a:rPr lang="ru-RU" sz="2400" b="1" dirty="0" smtClean="0">
                <a:solidFill>
                  <a:schemeClr val="tx2"/>
                </a:solidFill>
              </a:rPr>
              <a:t>14. Конкурс </a:t>
            </a:r>
            <a:r>
              <a:rPr lang="ru-RU" sz="2400" b="1" dirty="0">
                <a:solidFill>
                  <a:schemeClr val="tx2"/>
                </a:solidFill>
              </a:rPr>
              <a:t>«кто больше назовет валюты мира?»</a:t>
            </a:r>
          </a:p>
          <a:p>
            <a:pPr marL="0" lvl="0" indent="0">
              <a:buNone/>
            </a:pPr>
            <a:r>
              <a:rPr lang="ru-RU" sz="2400" b="1" dirty="0" smtClean="0">
                <a:solidFill>
                  <a:schemeClr val="tx2"/>
                </a:solidFill>
              </a:rPr>
              <a:t>15. Использование детской банковской карты</a:t>
            </a:r>
            <a:endParaRPr lang="ru-RU" sz="2400" b="1" dirty="0">
              <a:solidFill>
                <a:schemeClr val="tx2"/>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83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47664" y="2852936"/>
            <a:ext cx="6858356" cy="965969"/>
          </a:xfrm>
        </p:spPr>
        <p:txBody>
          <a:bodyPr>
            <a:noAutofit/>
          </a:bodyPr>
          <a:lstStyle/>
          <a:p>
            <a:pPr algn="ctr"/>
            <a:r>
              <a:rPr lang="ru-RU" sz="3200" b="1" dirty="0">
                <a:effectLst/>
              </a:rPr>
              <a:t>Примеры игровых технологий в образовательном процессе </a:t>
            </a:r>
            <a:br>
              <a:rPr lang="ru-RU" sz="3200" b="1" dirty="0">
                <a:effectLst/>
              </a:rPr>
            </a:br>
            <a:r>
              <a:rPr lang="ru-RU" sz="3200" b="1" dirty="0" smtClean="0">
                <a:effectLst/>
              </a:rPr>
              <a:t>Тема </a:t>
            </a:r>
            <a:r>
              <a:rPr lang="ru-RU" sz="3200" b="1" dirty="0">
                <a:effectLst/>
              </a:rPr>
              <a:t>«Личные финансы и семейный бюджет»</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1792" y="0"/>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100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706090"/>
          </a:xfrm>
        </p:spPr>
        <p:txBody>
          <a:bodyPr>
            <a:normAutofit/>
          </a:bodyPr>
          <a:lstStyle/>
          <a:p>
            <a:r>
              <a:rPr lang="ru-RU" sz="2400" b="1" dirty="0" smtClean="0"/>
              <a:t>1.Ролевая игра «Семейный бюджет»</a:t>
            </a:r>
            <a:endParaRPr lang="ru-RU" sz="2400" b="1" dirty="0"/>
          </a:p>
        </p:txBody>
      </p:sp>
      <p:sp>
        <p:nvSpPr>
          <p:cNvPr id="3" name="Объект 2"/>
          <p:cNvSpPr>
            <a:spLocks noGrp="1"/>
          </p:cNvSpPr>
          <p:nvPr>
            <p:ph idx="1"/>
          </p:nvPr>
        </p:nvSpPr>
        <p:spPr>
          <a:xfrm>
            <a:off x="1435608" y="1124744"/>
            <a:ext cx="7498080" cy="5123656"/>
          </a:xfrm>
        </p:spPr>
        <p:txBody>
          <a:bodyPr>
            <a:normAutofit/>
          </a:bodyPr>
          <a:lstStyle/>
          <a:p>
            <a:pPr lvl="0"/>
            <a:r>
              <a:rPr lang="ru-RU" sz="2200" b="1" dirty="0">
                <a:solidFill>
                  <a:prstClr val="black"/>
                </a:solidFill>
                <a:ea typeface="Times New Roman" panose="02020603050405020304" pitchFamily="18" charset="0"/>
              </a:rPr>
              <a:t>Первый </a:t>
            </a:r>
            <a:r>
              <a:rPr lang="ru-RU" sz="2200" b="1" dirty="0" smtClean="0">
                <a:solidFill>
                  <a:prstClr val="black"/>
                </a:solidFill>
                <a:ea typeface="Times New Roman" panose="02020603050405020304" pitchFamily="18" charset="0"/>
              </a:rPr>
              <a:t>этап</a:t>
            </a:r>
            <a:endParaRPr lang="ru-RU" sz="2200" dirty="0">
              <a:solidFill>
                <a:prstClr val="black"/>
              </a:solidFill>
              <a:ea typeface="Times New Roman" panose="02020603050405020304" pitchFamily="18" charset="0"/>
            </a:endParaRPr>
          </a:p>
          <a:p>
            <a:pPr marL="82296" lvl="0" indent="0">
              <a:buNone/>
            </a:pPr>
            <a:r>
              <a:rPr lang="ru-RU" sz="2200" dirty="0">
                <a:solidFill>
                  <a:prstClr val="black"/>
                </a:solidFill>
                <a:ea typeface="Times New Roman" panose="02020603050405020304" pitchFamily="18" charset="0"/>
              </a:rPr>
              <a:t>Участники объединяются в семьи и самостоятельно (или жребий) распределяют игровые роли. Группа решает вопрос об общей фамилии семьи.</a:t>
            </a:r>
          </a:p>
          <a:p>
            <a:pPr lvl="0"/>
            <a:r>
              <a:rPr lang="ru-RU" sz="2200" b="1" dirty="0">
                <a:solidFill>
                  <a:srgbClr val="666666"/>
                </a:solidFill>
                <a:ea typeface="Times New Roman" panose="02020603050405020304" pitchFamily="18" charset="0"/>
              </a:rPr>
              <a:t> </a:t>
            </a:r>
            <a:r>
              <a:rPr lang="ru-RU" sz="2200" b="1" dirty="0">
                <a:solidFill>
                  <a:prstClr val="black"/>
                </a:solidFill>
                <a:ea typeface="Times New Roman" panose="02020603050405020304" pitchFamily="18" charset="0"/>
              </a:rPr>
              <a:t>Второй </a:t>
            </a:r>
            <a:r>
              <a:rPr lang="ru-RU" sz="2200" b="1" dirty="0" smtClean="0">
                <a:solidFill>
                  <a:prstClr val="black"/>
                </a:solidFill>
                <a:ea typeface="Times New Roman" panose="02020603050405020304" pitchFamily="18" charset="0"/>
              </a:rPr>
              <a:t>этап</a:t>
            </a:r>
            <a:endParaRPr lang="ru-RU" sz="2200" dirty="0">
              <a:solidFill>
                <a:prstClr val="black"/>
              </a:solidFill>
              <a:ea typeface="Times New Roman" panose="02020603050405020304" pitchFamily="18" charset="0"/>
            </a:endParaRPr>
          </a:p>
          <a:p>
            <a:pPr marL="82296" lvl="0" indent="0">
              <a:buNone/>
            </a:pPr>
            <a:r>
              <a:rPr lang="ru-RU" sz="2200" dirty="0">
                <a:solidFill>
                  <a:prstClr val="black"/>
                </a:solidFill>
                <a:ea typeface="Times New Roman" panose="02020603050405020304" pitchFamily="18" charset="0"/>
              </a:rPr>
              <a:t>Доходная часть бюджета</a:t>
            </a:r>
          </a:p>
          <a:p>
            <a:pPr lvl="0"/>
            <a:r>
              <a:rPr lang="ru-RU" sz="2200" b="1" dirty="0">
                <a:solidFill>
                  <a:prstClr val="black"/>
                </a:solidFill>
                <a:ea typeface="Times New Roman" panose="02020603050405020304" pitchFamily="18" charset="0"/>
              </a:rPr>
              <a:t>Третий </a:t>
            </a:r>
            <a:r>
              <a:rPr lang="ru-RU" sz="2200" b="1" dirty="0" smtClean="0">
                <a:solidFill>
                  <a:prstClr val="black"/>
                </a:solidFill>
                <a:ea typeface="Times New Roman" panose="02020603050405020304" pitchFamily="18" charset="0"/>
              </a:rPr>
              <a:t>этап</a:t>
            </a:r>
            <a:endParaRPr lang="ru-RU" sz="2200" dirty="0">
              <a:solidFill>
                <a:prstClr val="black"/>
              </a:solidFill>
              <a:ea typeface="Times New Roman" panose="02020603050405020304" pitchFamily="18" charset="0"/>
            </a:endParaRPr>
          </a:p>
          <a:p>
            <a:pPr marL="82296" lvl="0" indent="0">
              <a:buNone/>
            </a:pPr>
            <a:r>
              <a:rPr lang="ru-RU" sz="2200" dirty="0">
                <a:solidFill>
                  <a:prstClr val="black"/>
                </a:solidFill>
                <a:ea typeface="Times New Roman" panose="02020603050405020304" pitchFamily="18" charset="0"/>
              </a:rPr>
              <a:t>Расходная часть бюджета</a:t>
            </a:r>
          </a:p>
          <a:p>
            <a:pPr lvl="0"/>
            <a:r>
              <a:rPr lang="ru-RU" sz="2200" b="1" dirty="0">
                <a:solidFill>
                  <a:prstClr val="black"/>
                </a:solidFill>
                <a:ea typeface="Times New Roman" panose="02020603050405020304" pitchFamily="18" charset="0"/>
              </a:rPr>
              <a:t>Четвертый этап </a:t>
            </a:r>
            <a:endParaRPr lang="ru-RU" sz="2200" dirty="0">
              <a:solidFill>
                <a:prstClr val="black"/>
              </a:solidFill>
              <a:ea typeface="Times New Roman" panose="02020603050405020304" pitchFamily="18" charset="0"/>
            </a:endParaRPr>
          </a:p>
          <a:p>
            <a:pPr marL="82296" lvl="0" indent="0">
              <a:buNone/>
            </a:pPr>
            <a:r>
              <a:rPr lang="ru-RU" sz="2200" dirty="0">
                <a:solidFill>
                  <a:prstClr val="black"/>
                </a:solidFill>
                <a:ea typeface="Times New Roman" panose="02020603050405020304" pitchFamily="18" charset="0"/>
              </a:rPr>
              <a:t>Итоги обсуждения и составления бюджета </a:t>
            </a:r>
          </a:p>
          <a:p>
            <a:pPr lvl="0"/>
            <a:r>
              <a:rPr lang="ru-RU" sz="2200" b="1" dirty="0">
                <a:solidFill>
                  <a:prstClr val="black"/>
                </a:solidFill>
                <a:ea typeface="Times New Roman" panose="02020603050405020304" pitchFamily="18" charset="0"/>
              </a:rPr>
              <a:t>Пятый </a:t>
            </a:r>
            <a:r>
              <a:rPr lang="ru-RU" sz="2200" b="1" dirty="0" smtClean="0">
                <a:solidFill>
                  <a:prstClr val="black"/>
                </a:solidFill>
                <a:ea typeface="Times New Roman" panose="02020603050405020304" pitchFamily="18" charset="0"/>
              </a:rPr>
              <a:t>этап</a:t>
            </a:r>
            <a:endParaRPr lang="ru-RU" sz="2200" b="1" dirty="0">
              <a:solidFill>
                <a:prstClr val="black"/>
              </a:solidFill>
              <a:ea typeface="Times New Roman" panose="02020603050405020304" pitchFamily="18" charset="0"/>
            </a:endParaRPr>
          </a:p>
          <a:p>
            <a:pPr marL="82296" lvl="0" indent="0">
              <a:buNone/>
            </a:pPr>
            <a:r>
              <a:rPr lang="ru-RU" sz="2200" dirty="0">
                <a:solidFill>
                  <a:prstClr val="black"/>
                </a:solidFill>
                <a:ea typeface="Times New Roman" panose="02020603050405020304" pitchFamily="18" charset="0"/>
              </a:rPr>
              <a:t>Проводится анализ хода и результатов игры</a:t>
            </a:r>
          </a:p>
          <a:p>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044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t>Возможные вопросы</a:t>
            </a:r>
            <a:endParaRPr lang="ru-RU" sz="2400" b="1" dirty="0"/>
          </a:p>
        </p:txBody>
      </p:sp>
      <p:sp>
        <p:nvSpPr>
          <p:cNvPr id="3" name="Объект 2"/>
          <p:cNvSpPr>
            <a:spLocks noGrp="1"/>
          </p:cNvSpPr>
          <p:nvPr>
            <p:ph idx="1"/>
          </p:nvPr>
        </p:nvSpPr>
        <p:spPr/>
        <p:txBody>
          <a:bodyPr>
            <a:normAutofit/>
          </a:bodyPr>
          <a:lstStyle/>
          <a:p>
            <a:pPr>
              <a:lnSpc>
                <a:spcPct val="90000"/>
              </a:lnSpc>
            </a:pPr>
            <a:r>
              <a:rPr lang="ru-RU" sz="2800" dirty="0">
                <a:solidFill>
                  <a:prstClr val="black"/>
                </a:solidFill>
                <a:latin typeface="Corbel" pitchFamily="34" charset="0"/>
                <a:ea typeface="Times New Roman" panose="02020603050405020304" pitchFamily="18" charset="0"/>
              </a:rPr>
              <a:t>1.Сколько вы ежемесячно в среднем тратите?</a:t>
            </a:r>
          </a:p>
          <a:p>
            <a:pPr>
              <a:lnSpc>
                <a:spcPct val="90000"/>
              </a:lnSpc>
            </a:pPr>
            <a:r>
              <a:rPr lang="ru-RU" sz="2800" dirty="0">
                <a:solidFill>
                  <a:prstClr val="black"/>
                </a:solidFill>
                <a:latin typeface="Corbel" pitchFamily="34" charset="0"/>
                <a:ea typeface="Times New Roman" panose="02020603050405020304" pitchFamily="18" charset="0"/>
              </a:rPr>
              <a:t>2. Каковы основные статьи ваших расходов?</a:t>
            </a:r>
          </a:p>
          <a:p>
            <a:pPr>
              <a:lnSpc>
                <a:spcPct val="90000"/>
              </a:lnSpc>
            </a:pPr>
            <a:r>
              <a:rPr lang="ru-RU" sz="2800" dirty="0">
                <a:solidFill>
                  <a:prstClr val="black"/>
                </a:solidFill>
                <a:latin typeface="Corbel" pitchFamily="34" charset="0"/>
                <a:ea typeface="Times New Roman" panose="02020603050405020304" pitchFamily="18" charset="0"/>
              </a:rPr>
              <a:t>3. Какие статьи расходов ваших можно легко сократить?</a:t>
            </a:r>
          </a:p>
          <a:p>
            <a:pPr>
              <a:lnSpc>
                <a:spcPct val="90000"/>
              </a:lnSpc>
            </a:pPr>
            <a:r>
              <a:rPr lang="ru-RU" sz="2800" dirty="0">
                <a:solidFill>
                  <a:prstClr val="black"/>
                </a:solidFill>
                <a:latin typeface="Corbel" pitchFamily="34" charset="0"/>
                <a:ea typeface="Times New Roman" panose="02020603050405020304" pitchFamily="18" charset="0"/>
              </a:rPr>
              <a:t>4. Какова доходность управления вашими активами?</a:t>
            </a:r>
          </a:p>
          <a:p>
            <a:pPr>
              <a:lnSpc>
                <a:spcPct val="90000"/>
              </a:lnSpc>
            </a:pPr>
            <a:r>
              <a:rPr lang="ru-RU" sz="2800" dirty="0">
                <a:solidFill>
                  <a:prstClr val="black"/>
                </a:solidFill>
                <a:latin typeface="Corbel" pitchFamily="34" charset="0"/>
                <a:ea typeface="Times New Roman" panose="02020603050405020304" pitchFamily="18" charset="0"/>
              </a:rPr>
              <a:t>5. Как изменилось ваше состояние за последний год?</a:t>
            </a:r>
          </a:p>
          <a:p>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943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lvl="0"/>
            <a:r>
              <a:rPr lang="ru-RU" sz="2800" b="1" dirty="0" smtClean="0"/>
              <a:t>Возможные ошибки</a:t>
            </a:r>
            <a:endParaRPr lang="ru-RU" sz="2800" b="1" dirty="0"/>
          </a:p>
        </p:txBody>
      </p:sp>
      <p:sp>
        <p:nvSpPr>
          <p:cNvPr id="3" name="Объект 2"/>
          <p:cNvSpPr>
            <a:spLocks noGrp="1"/>
          </p:cNvSpPr>
          <p:nvPr>
            <p:ph idx="1"/>
          </p:nvPr>
        </p:nvSpPr>
        <p:spPr>
          <a:xfrm>
            <a:off x="1331640" y="1340768"/>
            <a:ext cx="7498080" cy="4800600"/>
          </a:xfrm>
        </p:spPr>
        <p:txBody>
          <a:bodyPr>
            <a:normAutofit fontScale="77500" lnSpcReduction="20000"/>
          </a:bodyPr>
          <a:lstStyle/>
          <a:p>
            <a:pPr lvl="0">
              <a:lnSpc>
                <a:spcPct val="90000"/>
              </a:lnSpc>
              <a:spcBef>
                <a:spcPts val="1000"/>
              </a:spcBef>
            </a:pPr>
            <a:r>
              <a:rPr lang="ru-RU" dirty="0" smtClean="0">
                <a:solidFill>
                  <a:srgbClr val="000000"/>
                </a:solidFill>
                <a:latin typeface="Corbel" pitchFamily="34" charset="0"/>
                <a:ea typeface="SimSun" panose="02010600030101010101" pitchFamily="2" charset="-122"/>
              </a:rPr>
              <a:t>Ошибка </a:t>
            </a:r>
            <a:r>
              <a:rPr lang="ru-RU" dirty="0">
                <a:solidFill>
                  <a:srgbClr val="000000"/>
                </a:solidFill>
                <a:latin typeface="Corbel" pitchFamily="34" charset="0"/>
                <a:ea typeface="SimSun" panose="02010600030101010101" pitchFamily="2" charset="-122"/>
              </a:rPr>
              <a:t>1: Отсутствие «подушки </a:t>
            </a:r>
            <a:r>
              <a:rPr lang="ru-RU" dirty="0" smtClean="0">
                <a:solidFill>
                  <a:srgbClr val="000000"/>
                </a:solidFill>
                <a:latin typeface="Corbel" pitchFamily="34" charset="0"/>
                <a:ea typeface="SimSun" panose="02010600030101010101" pitchFamily="2" charset="-122"/>
              </a:rPr>
              <a:t>безопасности»</a:t>
            </a:r>
          </a:p>
          <a:p>
            <a:pPr lvl="0">
              <a:lnSpc>
                <a:spcPct val="90000"/>
              </a:lnSpc>
              <a:spcBef>
                <a:spcPts val="1000"/>
              </a:spcBef>
            </a:pPr>
            <a:r>
              <a:rPr lang="ru-RU" dirty="0" smtClean="0">
                <a:solidFill>
                  <a:srgbClr val="000000"/>
                </a:solidFill>
                <a:latin typeface="Corbel" pitchFamily="34" charset="0"/>
                <a:ea typeface="SimSun" panose="02010600030101010101" pitchFamily="2" charset="-122"/>
              </a:rPr>
              <a:t>Ошибка </a:t>
            </a:r>
            <a:r>
              <a:rPr lang="ru-RU" dirty="0">
                <a:solidFill>
                  <a:srgbClr val="000000"/>
                </a:solidFill>
                <a:latin typeface="Corbel" pitchFamily="34" charset="0"/>
                <a:ea typeface="SimSun" panose="02010600030101010101" pitchFamily="2" charset="-122"/>
              </a:rPr>
              <a:t>2: Накопления дома «в трехлитровой </a:t>
            </a:r>
            <a:r>
              <a:rPr lang="ru-RU" dirty="0" smtClean="0">
                <a:solidFill>
                  <a:srgbClr val="000000"/>
                </a:solidFill>
                <a:latin typeface="Corbel" pitchFamily="34" charset="0"/>
                <a:ea typeface="SimSun" panose="02010600030101010101" pitchFamily="2" charset="-122"/>
              </a:rPr>
              <a:t>банке»</a:t>
            </a:r>
          </a:p>
          <a:p>
            <a:pPr lvl="0">
              <a:lnSpc>
                <a:spcPct val="90000"/>
              </a:lnSpc>
              <a:spcBef>
                <a:spcPts val="1000"/>
              </a:spcBef>
            </a:pPr>
            <a:r>
              <a:rPr lang="ru-RU" dirty="0" smtClean="0">
                <a:solidFill>
                  <a:srgbClr val="000000"/>
                </a:solidFill>
                <a:latin typeface="Corbel" pitchFamily="34" charset="0"/>
                <a:ea typeface="SimSun" panose="02010600030101010101" pitchFamily="2" charset="-122"/>
              </a:rPr>
              <a:t>Ошибка </a:t>
            </a:r>
            <a:r>
              <a:rPr lang="ru-RU" dirty="0">
                <a:solidFill>
                  <a:srgbClr val="000000"/>
                </a:solidFill>
                <a:latin typeface="Corbel" pitchFamily="34" charset="0"/>
                <a:ea typeface="SimSun" panose="02010600030101010101" pitchFamily="2" charset="-122"/>
              </a:rPr>
              <a:t>3: Неправильные параметры </a:t>
            </a:r>
            <a:r>
              <a:rPr lang="ru-RU" dirty="0" smtClean="0">
                <a:solidFill>
                  <a:srgbClr val="000000"/>
                </a:solidFill>
                <a:latin typeface="Corbel" pitchFamily="34" charset="0"/>
                <a:ea typeface="SimSun" panose="02010600030101010101" pitchFamily="2" charset="-122"/>
              </a:rPr>
              <a:t>кредита</a:t>
            </a:r>
          </a:p>
          <a:p>
            <a:pPr lvl="0">
              <a:lnSpc>
                <a:spcPct val="90000"/>
              </a:lnSpc>
              <a:spcBef>
                <a:spcPts val="1000"/>
              </a:spcBef>
            </a:pPr>
            <a:r>
              <a:rPr lang="ru-RU" dirty="0" smtClean="0">
                <a:solidFill>
                  <a:srgbClr val="000000"/>
                </a:solidFill>
                <a:latin typeface="Corbel" pitchFamily="34" charset="0"/>
                <a:ea typeface="SimSun" panose="02010600030101010101" pitchFamily="2" charset="-122"/>
              </a:rPr>
              <a:t>Ошибка </a:t>
            </a:r>
            <a:r>
              <a:rPr lang="ru-RU" dirty="0">
                <a:solidFill>
                  <a:srgbClr val="000000"/>
                </a:solidFill>
                <a:latin typeface="Corbel" pitchFamily="34" charset="0"/>
                <a:ea typeface="SimSun" panose="02010600030101010101" pitchFamily="2" charset="-122"/>
              </a:rPr>
              <a:t>4: Погоня за </a:t>
            </a:r>
            <a:r>
              <a:rPr lang="ru-RU" dirty="0" smtClean="0">
                <a:solidFill>
                  <a:srgbClr val="000000"/>
                </a:solidFill>
                <a:latin typeface="Corbel" pitchFamily="34" charset="0"/>
                <a:ea typeface="SimSun" panose="02010600030101010101" pitchFamily="2" charset="-122"/>
              </a:rPr>
              <a:t>доходностью</a:t>
            </a:r>
          </a:p>
          <a:p>
            <a:pPr lvl="0">
              <a:lnSpc>
                <a:spcPct val="90000"/>
              </a:lnSpc>
              <a:spcBef>
                <a:spcPts val="1000"/>
              </a:spcBef>
            </a:pPr>
            <a:r>
              <a:rPr lang="ru-RU" dirty="0" smtClean="0">
                <a:solidFill>
                  <a:srgbClr val="000000"/>
                </a:solidFill>
                <a:latin typeface="Corbel" pitchFamily="34" charset="0"/>
                <a:ea typeface="SimSun" panose="02010600030101010101" pitchFamily="2" charset="-122"/>
              </a:rPr>
              <a:t>Ошибка </a:t>
            </a:r>
            <a:r>
              <a:rPr lang="ru-RU" dirty="0">
                <a:solidFill>
                  <a:srgbClr val="000000"/>
                </a:solidFill>
                <a:latin typeface="Corbel" pitchFamily="34" charset="0"/>
                <a:ea typeface="SimSun" panose="02010600030101010101" pitchFamily="2" charset="-122"/>
              </a:rPr>
              <a:t>5: Инвестиции без </a:t>
            </a:r>
            <a:r>
              <a:rPr lang="ru-RU" dirty="0" smtClean="0">
                <a:solidFill>
                  <a:srgbClr val="000000"/>
                </a:solidFill>
                <a:latin typeface="Corbel" pitchFamily="34" charset="0"/>
                <a:ea typeface="SimSun" panose="02010600030101010101" pitchFamily="2" charset="-122"/>
              </a:rPr>
              <a:t>срока</a:t>
            </a:r>
            <a:endParaRPr lang="ru-RU" dirty="0">
              <a:solidFill>
                <a:srgbClr val="000000"/>
              </a:solidFill>
              <a:latin typeface="Corbel" pitchFamily="34" charset="0"/>
              <a:ea typeface="SimSun" panose="02010600030101010101" pitchFamily="2" charset="-122"/>
            </a:endParaRPr>
          </a:p>
          <a:p>
            <a:pPr lvl="0">
              <a:lnSpc>
                <a:spcPct val="90000"/>
              </a:lnSpc>
              <a:spcBef>
                <a:spcPts val="1000"/>
              </a:spcBef>
            </a:pPr>
            <a:r>
              <a:rPr lang="ru-RU" dirty="0" smtClean="0">
                <a:solidFill>
                  <a:srgbClr val="000000"/>
                </a:solidFill>
                <a:latin typeface="Corbel" pitchFamily="34" charset="0"/>
                <a:ea typeface="SimSun" panose="02010600030101010101" pitchFamily="2" charset="-122"/>
              </a:rPr>
              <a:t> Ошибка </a:t>
            </a:r>
            <a:r>
              <a:rPr lang="ru-RU" dirty="0">
                <a:solidFill>
                  <a:srgbClr val="000000"/>
                </a:solidFill>
                <a:latin typeface="Corbel" pitchFamily="34" charset="0"/>
                <a:ea typeface="SimSun" panose="02010600030101010101" pitchFamily="2" charset="-122"/>
              </a:rPr>
              <a:t>6: Пренебрежение </a:t>
            </a:r>
            <a:r>
              <a:rPr lang="ru-RU" dirty="0" smtClean="0">
                <a:solidFill>
                  <a:srgbClr val="000000"/>
                </a:solidFill>
                <a:latin typeface="Corbel" pitchFamily="34" charset="0"/>
                <a:ea typeface="SimSun" panose="02010600030101010101" pitchFamily="2" charset="-122"/>
              </a:rPr>
              <a:t>страхованием.</a:t>
            </a:r>
          </a:p>
          <a:p>
            <a:pPr lvl="0">
              <a:lnSpc>
                <a:spcPct val="90000"/>
              </a:lnSpc>
              <a:spcBef>
                <a:spcPts val="1000"/>
              </a:spcBef>
            </a:pPr>
            <a:r>
              <a:rPr lang="ru-RU" dirty="0" smtClean="0">
                <a:solidFill>
                  <a:srgbClr val="000000"/>
                </a:solidFill>
                <a:latin typeface="Corbel" pitchFamily="34" charset="0"/>
                <a:ea typeface="SimSun" panose="02010600030101010101" pitchFamily="2" charset="-122"/>
              </a:rPr>
              <a:t>Ошибка </a:t>
            </a:r>
            <a:r>
              <a:rPr lang="ru-RU" dirty="0">
                <a:solidFill>
                  <a:srgbClr val="000000"/>
                </a:solidFill>
                <a:latin typeface="Corbel" pitchFamily="34" charset="0"/>
                <a:ea typeface="SimSun" panose="02010600030101010101" pitchFamily="2" charset="-122"/>
              </a:rPr>
              <a:t>7: Пренебрежение налоговыми </a:t>
            </a:r>
            <a:r>
              <a:rPr lang="ru-RU" dirty="0" smtClean="0">
                <a:solidFill>
                  <a:srgbClr val="000000"/>
                </a:solidFill>
                <a:latin typeface="Corbel" pitchFamily="34" charset="0"/>
                <a:ea typeface="SimSun" panose="02010600030101010101" pitchFamily="2" charset="-122"/>
              </a:rPr>
              <a:t>льготами</a:t>
            </a:r>
          </a:p>
          <a:p>
            <a:pPr lvl="0">
              <a:lnSpc>
                <a:spcPct val="90000"/>
              </a:lnSpc>
              <a:spcBef>
                <a:spcPts val="1000"/>
              </a:spcBef>
            </a:pPr>
            <a:r>
              <a:rPr lang="ru-RU" dirty="0" smtClean="0">
                <a:solidFill>
                  <a:srgbClr val="000000"/>
                </a:solidFill>
                <a:latin typeface="Corbel" pitchFamily="34" charset="0"/>
                <a:ea typeface="SimSun" panose="02010600030101010101" pitchFamily="2" charset="-122"/>
              </a:rPr>
              <a:t>Ошибка </a:t>
            </a:r>
            <a:r>
              <a:rPr lang="ru-RU" dirty="0">
                <a:solidFill>
                  <a:srgbClr val="000000"/>
                </a:solidFill>
                <a:latin typeface="Corbel" pitchFamily="34" charset="0"/>
                <a:ea typeface="SimSun" panose="02010600030101010101" pitchFamily="2" charset="-122"/>
              </a:rPr>
              <a:t>8: Начало накоплений </a:t>
            </a:r>
            <a:r>
              <a:rPr lang="ru-RU" dirty="0" smtClean="0">
                <a:solidFill>
                  <a:srgbClr val="000000"/>
                </a:solidFill>
                <a:latin typeface="Corbel" pitchFamily="34" charset="0"/>
                <a:ea typeface="SimSun" panose="02010600030101010101" pitchFamily="2" charset="-122"/>
              </a:rPr>
              <a:t>за </a:t>
            </a:r>
            <a:r>
              <a:rPr lang="ru-RU" dirty="0">
                <a:solidFill>
                  <a:srgbClr val="000000"/>
                </a:solidFill>
                <a:latin typeface="Corbel" pitchFamily="34" charset="0"/>
                <a:ea typeface="SimSun" panose="02010600030101010101" pitchFamily="2" charset="-122"/>
              </a:rPr>
              <a:t>пару лет до выхода на пенсию</a:t>
            </a:r>
          </a:p>
          <a:p>
            <a:pPr lvl="0">
              <a:lnSpc>
                <a:spcPct val="90000"/>
              </a:lnSpc>
              <a:spcBef>
                <a:spcPts val="1000"/>
              </a:spcBef>
            </a:pPr>
            <a:r>
              <a:rPr lang="ru-RU" dirty="0">
                <a:solidFill>
                  <a:srgbClr val="000000"/>
                </a:solidFill>
                <a:latin typeface="Corbel" pitchFamily="34" charset="0"/>
                <a:ea typeface="SimSun" panose="02010600030101010101" pitchFamily="2" charset="-122"/>
              </a:rPr>
              <a:t>Ошибка 9: Отсутствие личного финансового </a:t>
            </a:r>
            <a:r>
              <a:rPr lang="ru-RU" dirty="0" smtClean="0">
                <a:solidFill>
                  <a:srgbClr val="000000"/>
                </a:solidFill>
                <a:latin typeface="Corbel" pitchFamily="34" charset="0"/>
                <a:ea typeface="SimSun" panose="02010600030101010101" pitchFamily="2" charset="-122"/>
              </a:rPr>
              <a:t>плана</a:t>
            </a:r>
            <a:endParaRPr lang="ru-RU" dirty="0">
              <a:latin typeface="Corbel" pitchFamily="34"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78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332656"/>
            <a:ext cx="7498080" cy="724942"/>
          </a:xfrm>
        </p:spPr>
        <p:txBody>
          <a:bodyPr>
            <a:noAutofit/>
          </a:bodyPr>
          <a:lstStyle/>
          <a:p>
            <a:r>
              <a:rPr lang="ru-RU" sz="2400" b="1" dirty="0" smtClean="0"/>
              <a:t>2.Составление правил </a:t>
            </a:r>
            <a:r>
              <a:rPr lang="ru-RU" sz="2400" b="1" dirty="0"/>
              <a:t>разумного распоряжения личными средствами </a:t>
            </a:r>
          </a:p>
        </p:txBody>
      </p:sp>
      <p:sp>
        <p:nvSpPr>
          <p:cNvPr id="3" name="Объект 2"/>
          <p:cNvSpPr>
            <a:spLocks noGrp="1"/>
          </p:cNvSpPr>
          <p:nvPr>
            <p:ph idx="1"/>
          </p:nvPr>
        </p:nvSpPr>
        <p:spPr>
          <a:xfrm>
            <a:off x="1331640" y="1340768"/>
            <a:ext cx="7498080" cy="4259560"/>
          </a:xfrm>
        </p:spPr>
        <p:txBody>
          <a:bodyPr>
            <a:normAutofit/>
          </a:bodyPr>
          <a:lstStyle/>
          <a:p>
            <a:pPr marL="82296" indent="0">
              <a:buNone/>
            </a:pPr>
            <a:r>
              <a:rPr lang="ru-RU" sz="2400" dirty="0" smtClean="0"/>
              <a:t>Групповая работа:</a:t>
            </a:r>
          </a:p>
          <a:p>
            <a:pPr marL="82296" indent="0">
              <a:buNone/>
            </a:pPr>
            <a:r>
              <a:rPr lang="ru-RU" sz="2400" dirty="0" smtClean="0"/>
              <a:t>1 </a:t>
            </a:r>
            <a:r>
              <a:rPr lang="ru-RU" sz="2400" dirty="0"/>
              <a:t>группа – изобразить правила разумного поведения в виде </a:t>
            </a:r>
            <a:r>
              <a:rPr lang="ru-RU" sz="2400" dirty="0" smtClean="0"/>
              <a:t>комикса</a:t>
            </a:r>
          </a:p>
          <a:p>
            <a:pPr marL="82296" indent="0">
              <a:buNone/>
            </a:pPr>
            <a:r>
              <a:rPr lang="ru-RU" sz="2400" dirty="0" smtClean="0"/>
              <a:t>2 </a:t>
            </a:r>
            <a:r>
              <a:rPr lang="ru-RU" sz="2400" dirty="0"/>
              <a:t>группа - найти советы специалистов на заданную тему, работая с разными источниками информации </a:t>
            </a:r>
            <a:endParaRPr lang="ru-RU" sz="2400" dirty="0" smtClean="0"/>
          </a:p>
          <a:p>
            <a:pPr marL="82296" indent="0">
              <a:buNone/>
            </a:pPr>
            <a:r>
              <a:rPr lang="ru-RU" sz="2400" dirty="0" smtClean="0"/>
              <a:t>3 </a:t>
            </a:r>
            <a:r>
              <a:rPr lang="ru-RU" sz="2400" dirty="0"/>
              <a:t>группа- составить рекламный слоган на тему разумного обращения с деньгами </a:t>
            </a:r>
            <a:endParaRPr lang="ru-RU" sz="2400" dirty="0" smtClean="0"/>
          </a:p>
          <a:p>
            <a:pPr marL="82296" indent="0">
              <a:buNone/>
            </a:pPr>
            <a:r>
              <a:rPr lang="ru-RU" sz="2400" dirty="0" smtClean="0"/>
              <a:t>4 </a:t>
            </a:r>
            <a:r>
              <a:rPr lang="ru-RU" sz="2400" dirty="0"/>
              <a:t>группа – сценка (пантомима) – на выбор</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391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332656"/>
            <a:ext cx="7498080" cy="648072"/>
          </a:xfrm>
        </p:spPr>
        <p:txBody>
          <a:bodyPr>
            <a:noAutofit/>
          </a:bodyPr>
          <a:lstStyle/>
          <a:p>
            <a:r>
              <a:rPr lang="ru-RU" sz="2400" b="1" dirty="0" smtClean="0"/>
              <a:t>3.Составление бюджета детского праздника (дня рождения), либо стоимости ужина, либо бюджета поездки выходного дня</a:t>
            </a:r>
            <a:endParaRPr lang="ru-RU" sz="2400" b="1" dirty="0"/>
          </a:p>
        </p:txBody>
      </p:sp>
      <p:sp>
        <p:nvSpPr>
          <p:cNvPr id="3" name="Объект 2"/>
          <p:cNvSpPr>
            <a:spLocks noGrp="1"/>
          </p:cNvSpPr>
          <p:nvPr>
            <p:ph idx="1"/>
          </p:nvPr>
        </p:nvSpPr>
        <p:spPr>
          <a:xfrm>
            <a:off x="971600" y="1412776"/>
            <a:ext cx="8172400" cy="5328592"/>
          </a:xfrm>
        </p:spPr>
        <p:txBody>
          <a:bodyPr/>
          <a:lstStyle/>
          <a:p>
            <a:r>
              <a:rPr lang="ru-RU" sz="2200" dirty="0" smtClean="0"/>
              <a:t>Задается исходная сумма бюджета</a:t>
            </a:r>
          </a:p>
          <a:p>
            <a:r>
              <a:rPr lang="ru-RU" sz="2200" dirty="0" smtClean="0"/>
              <a:t>Оговаривается количество приглашенных гостей</a:t>
            </a:r>
          </a:p>
          <a:p>
            <a:r>
              <a:rPr lang="ru-RU" sz="2200" dirty="0" smtClean="0"/>
              <a:t>Продумывается досуг</a:t>
            </a:r>
          </a:p>
          <a:p>
            <a:r>
              <a:rPr lang="ru-RU" sz="2200" dirty="0" smtClean="0"/>
              <a:t>Праздничный стол</a:t>
            </a:r>
          </a:p>
          <a:p>
            <a:r>
              <a:rPr lang="ru-RU" sz="2200" dirty="0" smtClean="0"/>
              <a:t>Анимация</a:t>
            </a:r>
          </a:p>
          <a:p>
            <a:r>
              <a:rPr lang="ru-RU" sz="2200" dirty="0" smtClean="0"/>
              <a:t>Др. атрибуты праздника</a:t>
            </a:r>
          </a:p>
          <a:p>
            <a:endParaRPr lang="ru-RU" sz="2200" dirty="0" smtClean="0"/>
          </a:p>
          <a:p>
            <a:pPr marL="82296" indent="0">
              <a:buNone/>
            </a:pPr>
            <a:endParaRPr lang="ru-RU"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4297660"/>
            <a:ext cx="4955498" cy="256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4111"/>
            <a:ext cx="3365444" cy="240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382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476672"/>
            <a:ext cx="7498080" cy="1143000"/>
          </a:xfrm>
        </p:spPr>
        <p:txBody>
          <a:bodyPr>
            <a:noAutofit/>
          </a:bodyPr>
          <a:lstStyle/>
          <a:p>
            <a:r>
              <a:rPr lang="ru-RU" sz="2400" b="1" dirty="0"/>
              <a:t>4</a:t>
            </a:r>
            <a:r>
              <a:rPr lang="ru-RU" sz="2400" b="1" dirty="0" smtClean="0"/>
              <a:t>. Формирование целевых накоплений. От </a:t>
            </a:r>
            <a:r>
              <a:rPr lang="ru-RU" sz="2400" b="1" dirty="0"/>
              <a:t>сбережений в копилке к банковскому вкладу</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789040"/>
            <a:ext cx="3511247"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544" y="1862589"/>
            <a:ext cx="4104456" cy="217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Стрелка углом вверх 6"/>
          <p:cNvSpPr/>
          <p:nvPr/>
        </p:nvSpPr>
        <p:spPr>
          <a:xfrm>
            <a:off x="4554855" y="4069930"/>
            <a:ext cx="3152615" cy="174247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751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16632"/>
            <a:ext cx="7920880" cy="648072"/>
          </a:xfrm>
        </p:spPr>
        <p:txBody>
          <a:bodyPr>
            <a:noAutofit/>
          </a:bodyPr>
          <a:lstStyle/>
          <a:p>
            <a:r>
              <a:rPr lang="ru-RU" sz="2400" b="1" i="1" dirty="0"/>
              <a:t>Основные преимущества интерактивных форм обучения:</a:t>
            </a:r>
          </a:p>
        </p:txBody>
      </p:sp>
      <p:sp>
        <p:nvSpPr>
          <p:cNvPr id="3" name="Объект 2"/>
          <p:cNvSpPr>
            <a:spLocks noGrp="1"/>
          </p:cNvSpPr>
          <p:nvPr>
            <p:ph idx="1"/>
          </p:nvPr>
        </p:nvSpPr>
        <p:spPr>
          <a:xfrm>
            <a:off x="1115616" y="764704"/>
            <a:ext cx="7818072" cy="5616624"/>
          </a:xfrm>
        </p:spPr>
        <p:txBody>
          <a:bodyPr>
            <a:noAutofit/>
          </a:bodyPr>
          <a:lstStyle/>
          <a:p>
            <a:pPr>
              <a:buFont typeface="Wingdings" pitchFamily="2" charset="2"/>
              <a:buChar char="ü"/>
            </a:pPr>
            <a:r>
              <a:rPr lang="ru-RU" sz="1600" b="1" dirty="0" smtClean="0"/>
              <a:t>развитие </a:t>
            </a:r>
            <a:r>
              <a:rPr lang="ru-RU" sz="1600" b="1" dirty="0"/>
              <a:t>активно-познавательной и мыслительной деятельности </a:t>
            </a:r>
            <a:r>
              <a:rPr lang="ru-RU" sz="1600" dirty="0"/>
              <a:t>обучающихся; </a:t>
            </a:r>
            <a:endParaRPr lang="ru-RU" sz="1600" dirty="0" smtClean="0"/>
          </a:p>
          <a:p>
            <a:pPr>
              <a:buFont typeface="Wingdings" pitchFamily="2" charset="2"/>
              <a:buChar char="ü"/>
            </a:pPr>
            <a:r>
              <a:rPr lang="ru-RU" sz="1600" b="1" dirty="0" smtClean="0"/>
              <a:t>вовлечение</a:t>
            </a:r>
            <a:r>
              <a:rPr lang="ru-RU" sz="1600" dirty="0" smtClean="0"/>
              <a:t> </a:t>
            </a:r>
            <a:r>
              <a:rPr lang="ru-RU" sz="1600" dirty="0"/>
              <a:t>обучающихся в процесс познания, освоения нового материала не в качестве пассивных слушателей, а </a:t>
            </a:r>
            <a:r>
              <a:rPr lang="ru-RU" sz="1600" b="1" dirty="0"/>
              <a:t>в качестве активных участников</a:t>
            </a:r>
            <a:r>
              <a:rPr lang="ru-RU" sz="1600" dirty="0"/>
              <a:t>; </a:t>
            </a:r>
            <a:endParaRPr lang="ru-RU" sz="1600" dirty="0" smtClean="0"/>
          </a:p>
          <a:p>
            <a:pPr>
              <a:buFont typeface="Wingdings" pitchFamily="2" charset="2"/>
              <a:buChar char="ü"/>
            </a:pPr>
            <a:r>
              <a:rPr lang="ru-RU" sz="1600" dirty="0" smtClean="0"/>
              <a:t>развитие </a:t>
            </a:r>
            <a:r>
              <a:rPr lang="ru-RU" sz="1600" dirty="0"/>
              <a:t>умений и навыков </a:t>
            </a:r>
            <a:r>
              <a:rPr lang="ru-RU" sz="1600" b="1" dirty="0"/>
              <a:t>анализа</a:t>
            </a:r>
            <a:r>
              <a:rPr lang="ru-RU" sz="1600" dirty="0"/>
              <a:t> и </a:t>
            </a:r>
            <a:r>
              <a:rPr lang="ru-RU" sz="1600" b="1" dirty="0"/>
              <a:t>критического мышления</a:t>
            </a:r>
            <a:r>
              <a:rPr lang="ru-RU" sz="1600" dirty="0"/>
              <a:t>; </a:t>
            </a:r>
            <a:endParaRPr lang="ru-RU" sz="1600" dirty="0" smtClean="0"/>
          </a:p>
          <a:p>
            <a:pPr>
              <a:buFont typeface="Wingdings" pitchFamily="2" charset="2"/>
              <a:buChar char="ü"/>
            </a:pPr>
            <a:r>
              <a:rPr lang="ru-RU" sz="1600" dirty="0" smtClean="0"/>
              <a:t>усиление </a:t>
            </a:r>
            <a:r>
              <a:rPr lang="ru-RU" sz="1600" b="1" dirty="0"/>
              <a:t>мотивации</a:t>
            </a:r>
            <a:r>
              <a:rPr lang="ru-RU" sz="1600" dirty="0"/>
              <a:t> к изучению дисциплин, учебного плана; </a:t>
            </a:r>
            <a:endParaRPr lang="ru-RU" sz="1600" dirty="0" smtClean="0"/>
          </a:p>
          <a:p>
            <a:pPr>
              <a:buFont typeface="Wingdings" pitchFamily="2" charset="2"/>
              <a:buChar char="ü"/>
            </a:pPr>
            <a:r>
              <a:rPr lang="ru-RU" sz="1600" dirty="0" smtClean="0"/>
              <a:t>создание </a:t>
            </a:r>
            <a:r>
              <a:rPr lang="ru-RU" sz="1600" b="1" dirty="0"/>
              <a:t>благоприятной</a:t>
            </a:r>
            <a:r>
              <a:rPr lang="ru-RU" sz="1600" dirty="0"/>
              <a:t>, творческой </a:t>
            </a:r>
            <a:r>
              <a:rPr lang="ru-RU" sz="1600" b="1" dirty="0"/>
              <a:t>атмосферы </a:t>
            </a:r>
            <a:r>
              <a:rPr lang="ru-RU" sz="1600" dirty="0"/>
              <a:t>на занятии; </a:t>
            </a:r>
            <a:endParaRPr lang="ru-RU" sz="1600" dirty="0" smtClean="0"/>
          </a:p>
          <a:p>
            <a:pPr>
              <a:buFont typeface="Wingdings" pitchFamily="2" charset="2"/>
              <a:buChar char="ü"/>
            </a:pPr>
            <a:r>
              <a:rPr lang="ru-RU" sz="1600" dirty="0" smtClean="0"/>
              <a:t>развитие </a:t>
            </a:r>
            <a:r>
              <a:rPr lang="ru-RU" sz="1600" b="1" dirty="0"/>
              <a:t>коммуникативных компетенций </a:t>
            </a:r>
            <a:r>
              <a:rPr lang="ru-RU" sz="1600" dirty="0"/>
              <a:t>у обучающихся; </a:t>
            </a:r>
            <a:endParaRPr lang="ru-RU" sz="1600" dirty="0" smtClean="0"/>
          </a:p>
          <a:p>
            <a:pPr>
              <a:buFont typeface="Wingdings" pitchFamily="2" charset="2"/>
              <a:buChar char="ü"/>
            </a:pPr>
            <a:r>
              <a:rPr lang="ru-RU" sz="1600" dirty="0" smtClean="0"/>
              <a:t>сокращение </a:t>
            </a:r>
            <a:r>
              <a:rPr lang="ru-RU" sz="1600" dirty="0"/>
              <a:t>доли традиционной аудиторной работы и </a:t>
            </a:r>
            <a:r>
              <a:rPr lang="ru-RU" sz="1600" b="1" dirty="0"/>
              <a:t>увеличение объема самостоятельной работы обучающихся</a:t>
            </a:r>
            <a:r>
              <a:rPr lang="ru-RU" sz="1600" dirty="0"/>
              <a:t>; </a:t>
            </a:r>
            <a:endParaRPr lang="ru-RU" sz="1600" dirty="0" smtClean="0"/>
          </a:p>
          <a:p>
            <a:pPr>
              <a:buFont typeface="Wingdings" pitchFamily="2" charset="2"/>
              <a:buChar char="ü"/>
            </a:pPr>
            <a:r>
              <a:rPr lang="ru-RU" sz="1600" dirty="0" smtClean="0"/>
              <a:t>развитие </a:t>
            </a:r>
            <a:r>
              <a:rPr lang="ru-RU" sz="1600" dirty="0"/>
              <a:t>умений и </a:t>
            </a:r>
            <a:r>
              <a:rPr lang="ru-RU" sz="1600" b="1" dirty="0"/>
              <a:t>навыков владения современными техническими средствами </a:t>
            </a:r>
            <a:r>
              <a:rPr lang="ru-RU" sz="1600" dirty="0"/>
              <a:t>и технологиями обработки информации; </a:t>
            </a:r>
            <a:endParaRPr lang="ru-RU" sz="1600" dirty="0" smtClean="0"/>
          </a:p>
          <a:p>
            <a:pPr>
              <a:buFont typeface="Wingdings" pitchFamily="2" charset="2"/>
              <a:buChar char="ü"/>
            </a:pPr>
            <a:r>
              <a:rPr lang="ru-RU" sz="1600" dirty="0" smtClean="0"/>
              <a:t>формирование </a:t>
            </a:r>
            <a:r>
              <a:rPr lang="ru-RU" sz="1600" dirty="0"/>
              <a:t>и развитие умений и </a:t>
            </a:r>
            <a:r>
              <a:rPr lang="ru-RU" sz="1600" b="1" dirty="0"/>
              <a:t>навыков самостоятельно находить информацию </a:t>
            </a:r>
            <a:r>
              <a:rPr lang="ru-RU" sz="1600" dirty="0"/>
              <a:t>и определять уровень ее достоверности; </a:t>
            </a:r>
            <a:endParaRPr lang="ru-RU" sz="1600" dirty="0" smtClean="0"/>
          </a:p>
          <a:p>
            <a:pPr>
              <a:buFont typeface="Wingdings" pitchFamily="2" charset="2"/>
              <a:buChar char="ü"/>
            </a:pPr>
            <a:r>
              <a:rPr lang="ru-RU" sz="1600" dirty="0" smtClean="0"/>
              <a:t>гибкость </a:t>
            </a:r>
            <a:r>
              <a:rPr lang="ru-RU" sz="1600" dirty="0"/>
              <a:t>и </a:t>
            </a:r>
            <a:r>
              <a:rPr lang="ru-RU" sz="1600" b="1" dirty="0"/>
              <a:t>доступность процесса обучения </a:t>
            </a:r>
            <a:r>
              <a:rPr lang="ru-RU" sz="1600" dirty="0"/>
              <a:t>– </a:t>
            </a:r>
            <a:r>
              <a:rPr lang="ru-RU" sz="1600" dirty="0" smtClean="0"/>
              <a:t> учащиеся </a:t>
            </a:r>
            <a:r>
              <a:rPr lang="ru-RU" sz="1600" dirty="0"/>
              <a:t>могут подключаться к учебным ресурсам и программам с любого компьютера, находящегося в сети; </a:t>
            </a:r>
            <a:endParaRPr lang="ru-RU" sz="1600" dirty="0" smtClean="0"/>
          </a:p>
          <a:p>
            <a:pPr>
              <a:buFont typeface="Wingdings" pitchFamily="2" charset="2"/>
              <a:buChar char="ü"/>
            </a:pPr>
            <a:r>
              <a:rPr lang="ru-RU" sz="1600" dirty="0" smtClean="0"/>
              <a:t>использование </a:t>
            </a:r>
            <a:r>
              <a:rPr lang="ru-RU" sz="1600" dirty="0"/>
              <a:t>таких форм контроля, как электронные тесты (текущие, рубежные, промежуточные) позволяет обеспечить более четкое администрирование учебного процесса, повысить </a:t>
            </a:r>
            <a:r>
              <a:rPr lang="ru-RU" sz="1600" b="1" dirty="0"/>
              <a:t>объективность оценки знаний, умений и компетенций обучающихся</a:t>
            </a:r>
            <a:r>
              <a:rPr lang="ru-RU" sz="1600" dirty="0" smtClean="0"/>
              <a:t>;</a:t>
            </a:r>
          </a:p>
          <a:p>
            <a:pPr>
              <a:buFont typeface="Wingdings" pitchFamily="2" charset="2"/>
              <a:buChar char="ü"/>
            </a:pPr>
            <a:r>
              <a:rPr lang="ru-RU" sz="1600" dirty="0" smtClean="0"/>
              <a:t>интерактивные </a:t>
            </a:r>
            <a:r>
              <a:rPr lang="ru-RU" sz="1600" dirty="0"/>
              <a:t>технологии обеспечивают </a:t>
            </a:r>
            <a:r>
              <a:rPr lang="ru-RU" sz="1600" b="1" dirty="0"/>
              <a:t>постоянный</a:t>
            </a:r>
            <a:r>
              <a:rPr lang="ru-RU" sz="1600" dirty="0"/>
              <a:t>, а не эпизодический (по расписанию) </a:t>
            </a:r>
            <a:r>
              <a:rPr lang="ru-RU" sz="1600" b="1" dirty="0"/>
              <a:t>контакт обучающихся с преподавателем</a:t>
            </a:r>
            <a:r>
              <a:rPr lang="ru-RU" sz="1600" dirty="0"/>
              <a:t>.</a:t>
            </a:r>
          </a:p>
        </p:txBody>
      </p:sp>
    </p:spTree>
    <p:extLst>
      <p:ext uri="{BB962C8B-B14F-4D97-AF65-F5344CB8AC3E}">
        <p14:creationId xmlns:p14="http://schemas.microsoft.com/office/powerpoint/2010/main" val="16583349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35608" y="260648"/>
            <a:ext cx="7498080" cy="5987752"/>
          </a:xfrm>
        </p:spPr>
        <p:txBody>
          <a:bodyPr/>
          <a:lstStyle/>
          <a:p>
            <a:pPr marL="82296" indent="0">
              <a:buNone/>
            </a:pPr>
            <a:r>
              <a:rPr lang="ru-RU" sz="2400" b="1" dirty="0">
                <a:solidFill>
                  <a:schemeClr val="tx2"/>
                </a:solidFill>
                <a:effectLst>
                  <a:outerShdw blurRad="38100" dist="38100" dir="2700000" algn="tl">
                    <a:srgbClr val="000000">
                      <a:alpha val="43137"/>
                    </a:srgbClr>
                  </a:outerShdw>
                </a:effectLst>
              </a:rPr>
              <a:t>5</a:t>
            </a:r>
            <a:r>
              <a:rPr lang="ru-RU" sz="2400" b="1" dirty="0" smtClean="0">
                <a:solidFill>
                  <a:schemeClr val="tx2"/>
                </a:solidFill>
                <a:effectLst>
                  <a:outerShdw blurRad="38100" dist="38100" dir="2700000" algn="tl">
                    <a:srgbClr val="000000">
                      <a:alpha val="43137"/>
                    </a:srgbClr>
                  </a:outerShdw>
                </a:effectLst>
              </a:rPr>
              <a:t>.Интернет игра </a:t>
            </a:r>
            <a:r>
              <a:rPr lang="en-US" sz="2400" b="1" dirty="0" smtClean="0">
                <a:solidFill>
                  <a:schemeClr val="tx2"/>
                </a:solidFill>
                <a:effectLst>
                  <a:outerShdw blurRad="38100" dist="38100" dir="2700000" algn="tl">
                    <a:srgbClr val="000000">
                      <a:alpha val="43137"/>
                    </a:srgbClr>
                  </a:outerShdw>
                </a:effectLst>
              </a:rPr>
              <a:t>«</a:t>
            </a:r>
            <a:r>
              <a:rPr lang="en-US" sz="2400" b="1" dirty="0" err="1">
                <a:solidFill>
                  <a:schemeClr val="tx2"/>
                </a:solidFill>
                <a:effectLst>
                  <a:outerShdw blurRad="38100" dist="38100" dir="2700000" algn="tl">
                    <a:srgbClr val="000000">
                      <a:alpha val="43137"/>
                    </a:srgbClr>
                  </a:outerShdw>
                </a:effectLst>
              </a:rPr>
              <a:t>Cashgo</a:t>
            </a:r>
            <a:r>
              <a:rPr lang="ru-RU" sz="2400" b="1" dirty="0" smtClean="0">
                <a:solidFill>
                  <a:schemeClr val="tx2"/>
                </a:solidFill>
                <a:effectLst>
                  <a:outerShdw blurRad="38100" dist="38100" dir="2700000" algn="tl">
                    <a:srgbClr val="000000">
                      <a:alpha val="43137"/>
                    </a:srgbClr>
                  </a:outerShdw>
                </a:effectLst>
              </a:rPr>
              <a:t>»</a:t>
            </a:r>
          </a:p>
          <a:p>
            <a:pPr marL="82296" indent="0">
              <a:buNone/>
            </a:pPr>
            <a:r>
              <a:rPr lang="ru-RU" dirty="0"/>
              <a:t/>
            </a:r>
            <a:br>
              <a:rPr lang="ru-RU" dirty="0"/>
            </a:br>
            <a:endParaRPr lang="ru-R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24743"/>
            <a:ext cx="7992888" cy="572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524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4674"/>
            <a:ext cx="7498080" cy="634082"/>
          </a:xfrm>
        </p:spPr>
        <p:txBody>
          <a:bodyPr>
            <a:noAutofit/>
          </a:bodyPr>
          <a:lstStyle/>
          <a:p>
            <a:r>
              <a:rPr lang="ru-RU" sz="2400" b="1" dirty="0"/>
              <a:t>6</a:t>
            </a:r>
            <a:r>
              <a:rPr lang="ru-RU" sz="2400" b="1" dirty="0" smtClean="0"/>
              <a:t>.Решение кейсов</a:t>
            </a:r>
            <a:endParaRPr lang="ru-RU" sz="2400" b="1" dirty="0"/>
          </a:p>
        </p:txBody>
      </p:sp>
      <p:sp>
        <p:nvSpPr>
          <p:cNvPr id="3" name="Объект 2"/>
          <p:cNvSpPr>
            <a:spLocks noGrp="1"/>
          </p:cNvSpPr>
          <p:nvPr>
            <p:ph idx="1"/>
          </p:nvPr>
        </p:nvSpPr>
        <p:spPr>
          <a:xfrm>
            <a:off x="1115616" y="692696"/>
            <a:ext cx="7818072" cy="5904656"/>
          </a:xfrm>
        </p:spPr>
        <p:txBody>
          <a:bodyPr>
            <a:noAutofit/>
          </a:bodyPr>
          <a:lstStyle/>
          <a:p>
            <a:pPr algn="just"/>
            <a:r>
              <a:rPr lang="ru-RU" sz="1400" dirty="0"/>
              <a:t>Семья Ворониных состоит из папы, мамы, дочери школьницы, сына студента и бабушки. Семья планирует приобрести новый телевизор стоимостью 630 денежных единиц. Сколько месяцев потребуется семье, что бы накопить на телевизор, если известно, что папа получает заработную плату 600 денежных единиц в месяц. Зарплата мамы в 1,5 раза меньше чем у папы. Сын является студентом и получает стипендию 100 денежных единиц в месяц. Бабушка получает пенсию в размере 150 денежных единиц в месяц. Известно, что бабушка сдает свою квартиру в аренду и получает ежемесячный доход от этого 100 денежных единиц. Ежемесячно семья тратит на питание 1/3 от всех доходов. На коммунальные платежи ежемесячно семья тратит в 3 раза меньше, чем на питание. Транспортные расходы семьи составляют 20% от всех доходов. На одежду семья тратит ежемесячно в 2 раза меньше, чем на питание. Расходы на хозяйственные нужды в 10 раз меньше, чем на коммунальные платежи. Ежемесячные расходы на театры и кино составляют 10% от всех доходов. Еще семья ежемесячно тратит на подарки родственникам и друзьям в 4 раза больше, чем на хозяйственные нужды. </a:t>
            </a:r>
          </a:p>
          <a:p>
            <a:pPr algn="just"/>
            <a:r>
              <a:rPr lang="ru-RU" sz="1400" dirty="0"/>
              <a:t>Какие расходы можно изменить в бюджете семьи Ворониных, что бы они смогли удовлетворить свою потребность в приобретении телевизора в два раза быстрее?</a:t>
            </a:r>
          </a:p>
          <a:p>
            <a:pPr marL="82296" indent="0">
              <a:buNone/>
            </a:pPr>
            <a:endParaRPr lang="ru-RU" sz="18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2510" y="4509120"/>
            <a:ext cx="6081713"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8068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 y="0"/>
            <a:ext cx="91511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226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t>7</a:t>
            </a:r>
            <a:r>
              <a:rPr lang="ru-RU" sz="2400" b="1" dirty="0" smtClean="0"/>
              <a:t>.Задачки и задачи</a:t>
            </a:r>
            <a:endParaRPr lang="ru-RU" sz="2400" b="1" dirty="0"/>
          </a:p>
        </p:txBody>
      </p:sp>
      <p:sp>
        <p:nvSpPr>
          <p:cNvPr id="3" name="Объект 2"/>
          <p:cNvSpPr>
            <a:spLocks noGrp="1"/>
          </p:cNvSpPr>
          <p:nvPr>
            <p:ph idx="1"/>
          </p:nvPr>
        </p:nvSpPr>
        <p:spPr>
          <a:xfrm>
            <a:off x="1259632" y="1340768"/>
            <a:ext cx="7498080" cy="4800600"/>
          </a:xfrm>
        </p:spPr>
        <p:txBody>
          <a:bodyPr>
            <a:normAutofit/>
          </a:bodyPr>
          <a:lstStyle/>
          <a:p>
            <a:r>
              <a:rPr lang="ru-RU" sz="2400" dirty="0"/>
              <a:t>Двух щенков и попугая можно обменять на четырёх котят. Один котёнок меняется на 50 рыбок, а один щенок - на двух попугаев. Сколько рыбок надо отдать, чтобы получить щенка</a:t>
            </a:r>
            <a:r>
              <a:rPr lang="ru-RU" sz="2400" dirty="0" smtClean="0"/>
              <a:t>? (80 рыбок)</a:t>
            </a:r>
          </a:p>
          <a:p>
            <a:r>
              <a:rPr lang="ru-RU" sz="2400" dirty="0"/>
              <a:t>Один топор можно обменять на два лука, а один лук на четыре глиняных горшка. За два глиняных горшка надо отдать пять пучков лечебной травы. Сколько пучков травы надо собрать, чтобы получить топор? </a:t>
            </a:r>
            <a:r>
              <a:rPr lang="ru-RU" sz="2400" dirty="0" smtClean="0"/>
              <a:t> (40 пучков)</a:t>
            </a:r>
            <a:endParaRPr lang="ru-RU" sz="24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127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31640" y="548680"/>
            <a:ext cx="7498080" cy="4800600"/>
          </a:xfrm>
        </p:spPr>
        <p:txBody>
          <a:bodyPr>
            <a:normAutofit/>
          </a:bodyPr>
          <a:lstStyle/>
          <a:p>
            <a:r>
              <a:rPr lang="ru-RU" sz="2400" dirty="0"/>
              <a:t>Полтора килограмма пряников стоят 180 р., а полкило конфет на 30 р. дешевле. Поля купила 1 килограмм пряников и 1 килограмм конфет. Сколько денег она истратила</a:t>
            </a:r>
            <a:r>
              <a:rPr lang="ru-RU" sz="2400" dirty="0" smtClean="0"/>
              <a:t>? (420 р)</a:t>
            </a:r>
          </a:p>
          <a:p>
            <a:r>
              <a:rPr lang="ru-RU" sz="2400" dirty="0"/>
              <a:t>В банк положили 20 тыс. р. Каждый год к первоначальному вкладу добавляется 10% . Сколько денег окажется на счёте через три года</a:t>
            </a:r>
            <a:r>
              <a:rPr lang="ru-RU" sz="2400" dirty="0" smtClean="0"/>
              <a:t>? (26 </a:t>
            </a:r>
            <a:r>
              <a:rPr lang="ru-RU" sz="2400" dirty="0" err="1" smtClean="0"/>
              <a:t>тыс.руб</a:t>
            </a:r>
            <a:r>
              <a:rPr lang="ru-RU" sz="2400" dirty="0" smtClean="0"/>
              <a:t>)</a:t>
            </a:r>
            <a:endParaRPr lang="ru-RU" sz="24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082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t>8</a:t>
            </a:r>
            <a:r>
              <a:rPr lang="ru-RU" sz="2400" b="1" dirty="0" smtClean="0"/>
              <a:t>. Кейс «В какой магазин выгоднее сходить?»</a:t>
            </a:r>
            <a:endParaRPr lang="ru-RU" sz="2400" b="1" dirty="0"/>
          </a:p>
        </p:txBody>
      </p:sp>
      <p:graphicFrame>
        <p:nvGraphicFramePr>
          <p:cNvPr id="4" name="Объект 3"/>
          <p:cNvGraphicFramePr>
            <a:graphicFrameLocks noGrp="1"/>
          </p:cNvGraphicFramePr>
          <p:nvPr>
            <p:ph idx="1"/>
          </p:nvPr>
        </p:nvGraphicFramePr>
        <p:xfrm>
          <a:off x="1921192" y="2375916"/>
          <a:ext cx="6527165" cy="2944368"/>
        </p:xfrm>
        <a:graphic>
          <a:graphicData uri="http://schemas.openxmlformats.org/drawingml/2006/table">
            <a:tbl>
              <a:tblPr firstRow="1" firstCol="1" bandRow="1">
                <a:tableStyleId>{5C22544A-7EE6-4342-B048-85BDC9FD1C3A}</a:tableStyleId>
              </a:tblPr>
              <a:tblGrid>
                <a:gridCol w="1009650"/>
                <a:gridCol w="979805"/>
                <a:gridCol w="857250"/>
                <a:gridCol w="1117600"/>
                <a:gridCol w="980440"/>
                <a:gridCol w="610870"/>
                <a:gridCol w="971550"/>
              </a:tblGrid>
              <a:tr h="0">
                <a:tc>
                  <a:txBody>
                    <a:bodyPr/>
                    <a:lstStyle/>
                    <a:p>
                      <a:pPr>
                        <a:lnSpc>
                          <a:spcPct val="115000"/>
                        </a:lnSpc>
                        <a:spcAft>
                          <a:spcPts val="0"/>
                        </a:spcAft>
                      </a:pPr>
                      <a:r>
                        <a:rPr lang="ru-RU" sz="1200">
                          <a:effectLst/>
                        </a:rPr>
                        <a:t> </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endParaRPr lang="ru-RU" sz="1200">
                        <a:effectLst/>
                        <a:latin typeface="Times New Roman"/>
                        <a:ea typeface="Times New Roman"/>
                        <a:cs typeface="Times New Roman"/>
                      </a:endParaRPr>
                    </a:p>
                  </a:txBody>
                  <a:tcPr marL="68580" marR="68580" marT="0" marB="0"/>
                </a:tc>
                <a:tc>
                  <a:txBody>
                    <a:bodyPr/>
                    <a:lstStyle/>
                    <a:p>
                      <a:pPr>
                        <a:lnSpc>
                          <a:spcPct val="115000"/>
                        </a:lnSpc>
                        <a:spcAft>
                          <a:spcPts val="0"/>
                        </a:spcAft>
                      </a:pPr>
                      <a:endParaRPr lang="ru-RU" sz="1200">
                        <a:effectLst/>
                        <a:latin typeface="Times New Roman"/>
                        <a:ea typeface="Times New Roman"/>
                        <a:cs typeface="Times New Roman"/>
                      </a:endParaRPr>
                    </a:p>
                  </a:txBody>
                  <a:tcPr marL="68580" marR="68580" marT="0" marB="0"/>
                </a:tc>
                <a:tc>
                  <a:txBody>
                    <a:bodyPr/>
                    <a:lstStyle/>
                    <a:p>
                      <a:pPr>
                        <a:lnSpc>
                          <a:spcPct val="115000"/>
                        </a:lnSpc>
                        <a:spcAft>
                          <a:spcPts val="0"/>
                        </a:spcAft>
                      </a:pPr>
                      <a:endParaRPr lang="ru-RU" sz="1200">
                        <a:effectLst/>
                        <a:latin typeface="Times New Roman"/>
                        <a:ea typeface="Times New Roman"/>
                        <a:cs typeface="Times New Roman"/>
                      </a:endParaRPr>
                    </a:p>
                  </a:txBody>
                  <a:tcPr marL="68580" marR="68580" marT="0" marB="0"/>
                </a:tc>
                <a:tc>
                  <a:txBody>
                    <a:bodyPr/>
                    <a:lstStyle/>
                    <a:p>
                      <a:pPr>
                        <a:lnSpc>
                          <a:spcPct val="115000"/>
                        </a:lnSpc>
                        <a:spcAft>
                          <a:spcPts val="0"/>
                        </a:spcAft>
                      </a:pPr>
                      <a:endParaRPr lang="ru-RU" sz="1200">
                        <a:effectLst/>
                        <a:latin typeface="Times New Roman"/>
                        <a:ea typeface="Times New Roman"/>
                        <a:cs typeface="Times New Roman"/>
                      </a:endParaRPr>
                    </a:p>
                  </a:txBody>
                  <a:tcPr marL="68580" marR="68580" marT="0" marB="0"/>
                </a:tc>
                <a:tc>
                  <a:txBody>
                    <a:bodyPr/>
                    <a:lstStyle/>
                    <a:p>
                      <a:pPr>
                        <a:lnSpc>
                          <a:spcPct val="115000"/>
                        </a:lnSpc>
                        <a:spcAft>
                          <a:spcPts val="0"/>
                        </a:spcAft>
                      </a:pPr>
                      <a:r>
                        <a:rPr lang="ru-RU" sz="1200">
                          <a:effectLst/>
                        </a:rPr>
                        <a:t>Общая стоимость покупок</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Путь до магазина</a:t>
                      </a:r>
                      <a:endParaRPr lang="ru-RU" sz="1100">
                        <a:effectLst/>
                        <a:latin typeface="Calibri"/>
                        <a:ea typeface="Times New Roman"/>
                        <a:cs typeface="Times New Roman"/>
                      </a:endParaRPr>
                    </a:p>
                  </a:txBody>
                  <a:tcPr marL="68580" marR="68580" marT="0" marB="0"/>
                </a:tc>
              </a:tr>
              <a:tr h="0">
                <a:tc>
                  <a:txBody>
                    <a:bodyPr/>
                    <a:lstStyle/>
                    <a:p>
                      <a:pPr>
                        <a:lnSpc>
                          <a:spcPct val="115000"/>
                        </a:lnSpc>
                        <a:spcAft>
                          <a:spcPts val="0"/>
                        </a:spcAft>
                      </a:pPr>
                      <a:r>
                        <a:rPr lang="ru-RU" sz="1200">
                          <a:effectLst/>
                        </a:rPr>
                        <a:t>Билла</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42.90 цена за 1 кг</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127.90 </a:t>
                      </a:r>
                      <a:endParaRPr lang="ru-RU" sz="1100">
                        <a:effectLst/>
                      </a:endParaRPr>
                    </a:p>
                    <a:p>
                      <a:pPr>
                        <a:lnSpc>
                          <a:spcPct val="115000"/>
                        </a:lnSpc>
                        <a:spcAft>
                          <a:spcPts val="0"/>
                        </a:spcAft>
                      </a:pPr>
                      <a:r>
                        <a:rPr lang="ru-RU" sz="1200">
                          <a:effectLst/>
                        </a:rPr>
                        <a:t>180 грамм</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48.90</a:t>
                      </a:r>
                      <a:endParaRPr lang="ru-RU" sz="1100">
                        <a:effectLst/>
                      </a:endParaRPr>
                    </a:p>
                    <a:p>
                      <a:pPr>
                        <a:lnSpc>
                          <a:spcPct val="115000"/>
                        </a:lnSpc>
                        <a:spcAft>
                          <a:spcPts val="0"/>
                        </a:spcAft>
                      </a:pPr>
                      <a:r>
                        <a:rPr lang="ru-RU" sz="1200">
                          <a:effectLst/>
                        </a:rPr>
                        <a:t>цена за 10 яиц</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69,90 </a:t>
                      </a:r>
                      <a:endParaRPr lang="ru-RU" sz="1100">
                        <a:effectLst/>
                      </a:endParaRPr>
                    </a:p>
                    <a:p>
                      <a:pPr>
                        <a:lnSpc>
                          <a:spcPct val="115000"/>
                        </a:lnSpc>
                        <a:spcAft>
                          <a:spcPts val="0"/>
                        </a:spcAft>
                      </a:pPr>
                      <a:r>
                        <a:rPr lang="ru-RU" sz="1200">
                          <a:effectLst/>
                        </a:rPr>
                        <a:t>за 1 литр</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100">
                          <a:effectLst/>
                        </a:rPr>
                        <a:t>289,60</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Проехать 1 остановку на автобусе </a:t>
                      </a:r>
                      <a:endParaRPr lang="ru-RU" sz="1100">
                        <a:effectLst/>
                        <a:latin typeface="Calibri"/>
                        <a:ea typeface="Times New Roman"/>
                        <a:cs typeface="Times New Roman"/>
                      </a:endParaRPr>
                    </a:p>
                  </a:txBody>
                  <a:tcPr marL="68580" marR="68580" marT="0" marB="0"/>
                </a:tc>
              </a:tr>
              <a:tr h="0">
                <a:tc>
                  <a:txBody>
                    <a:bodyPr/>
                    <a:lstStyle/>
                    <a:p>
                      <a:pPr>
                        <a:lnSpc>
                          <a:spcPct val="115000"/>
                        </a:lnSpc>
                        <a:spcAft>
                          <a:spcPts val="0"/>
                        </a:spcAft>
                      </a:pPr>
                      <a:r>
                        <a:rPr lang="ru-RU" sz="1200">
                          <a:effectLst/>
                        </a:rPr>
                        <a:t>Перекресток </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49.00 цена за 1 кг</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132.00</a:t>
                      </a:r>
                      <a:endParaRPr lang="ru-RU" sz="1100">
                        <a:effectLst/>
                      </a:endParaRPr>
                    </a:p>
                    <a:p>
                      <a:pPr>
                        <a:lnSpc>
                          <a:spcPct val="115000"/>
                        </a:lnSpc>
                        <a:spcAft>
                          <a:spcPts val="0"/>
                        </a:spcAft>
                      </a:pPr>
                      <a:r>
                        <a:rPr lang="ru-RU" sz="1200">
                          <a:effectLst/>
                        </a:rPr>
                        <a:t>180 грамм</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56.90 </a:t>
                      </a:r>
                      <a:endParaRPr lang="ru-RU" sz="1100">
                        <a:effectLst/>
                      </a:endParaRPr>
                    </a:p>
                    <a:p>
                      <a:pPr>
                        <a:lnSpc>
                          <a:spcPct val="115000"/>
                        </a:lnSpc>
                        <a:spcAft>
                          <a:spcPts val="0"/>
                        </a:spcAft>
                      </a:pPr>
                      <a:r>
                        <a:rPr lang="ru-RU" sz="1200">
                          <a:effectLst/>
                        </a:rPr>
                        <a:t>цена за 10 яиц</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71,50 </a:t>
                      </a:r>
                      <a:endParaRPr lang="ru-RU" sz="1100">
                        <a:effectLst/>
                      </a:endParaRPr>
                    </a:p>
                    <a:p>
                      <a:pPr>
                        <a:lnSpc>
                          <a:spcPct val="115000"/>
                        </a:lnSpc>
                        <a:spcAft>
                          <a:spcPts val="0"/>
                        </a:spcAft>
                      </a:pPr>
                      <a:r>
                        <a:rPr lang="ru-RU" sz="1200">
                          <a:effectLst/>
                        </a:rPr>
                        <a:t>за 1 литр</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100">
                          <a:effectLst/>
                        </a:rPr>
                        <a:t>309,40</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По дороге домой из школы</a:t>
                      </a:r>
                      <a:endParaRPr lang="ru-RU" sz="1100">
                        <a:effectLst/>
                        <a:latin typeface="Calibri"/>
                        <a:ea typeface="Times New Roman"/>
                        <a:cs typeface="Times New Roman"/>
                      </a:endParaRPr>
                    </a:p>
                  </a:txBody>
                  <a:tcPr marL="68580" marR="68580" marT="0" marB="0"/>
                </a:tc>
              </a:tr>
              <a:tr h="0">
                <a:tc>
                  <a:txBody>
                    <a:bodyPr/>
                    <a:lstStyle/>
                    <a:p>
                      <a:pPr>
                        <a:lnSpc>
                          <a:spcPct val="115000"/>
                        </a:lnSpc>
                        <a:spcAft>
                          <a:spcPts val="0"/>
                        </a:spcAft>
                      </a:pPr>
                      <a:r>
                        <a:rPr lang="ru-RU" sz="1200">
                          <a:effectLst/>
                        </a:rPr>
                        <a:t>Пятерочка </a:t>
                      </a:r>
                      <a:endParaRPr lang="ru-RU" sz="1100">
                        <a:effectLst/>
                      </a:endParaRPr>
                    </a:p>
                    <a:p>
                      <a:pPr>
                        <a:lnSpc>
                          <a:spcPct val="115000"/>
                        </a:lnSpc>
                        <a:spcAft>
                          <a:spcPts val="0"/>
                        </a:spcAft>
                      </a:pPr>
                      <a:r>
                        <a:rPr lang="ru-RU" sz="1200">
                          <a:effectLst/>
                        </a:rPr>
                        <a:t> «АКЦИЯ!»</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45.00 цена за 1 кг</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111.00</a:t>
                      </a:r>
                      <a:endParaRPr lang="ru-RU" sz="1100">
                        <a:effectLst/>
                      </a:endParaRPr>
                    </a:p>
                    <a:p>
                      <a:pPr>
                        <a:lnSpc>
                          <a:spcPct val="115000"/>
                        </a:lnSpc>
                        <a:spcAft>
                          <a:spcPts val="0"/>
                        </a:spcAft>
                      </a:pPr>
                      <a:r>
                        <a:rPr lang="ru-RU" sz="1200">
                          <a:effectLst/>
                        </a:rPr>
                        <a:t>180 грамм</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39.90 </a:t>
                      </a:r>
                      <a:endParaRPr lang="ru-RU" sz="1100">
                        <a:effectLst/>
                      </a:endParaRPr>
                    </a:p>
                    <a:p>
                      <a:pPr>
                        <a:lnSpc>
                          <a:spcPct val="115000"/>
                        </a:lnSpc>
                        <a:spcAft>
                          <a:spcPts val="0"/>
                        </a:spcAft>
                      </a:pPr>
                      <a:r>
                        <a:rPr lang="ru-RU" sz="1200">
                          <a:effectLst/>
                        </a:rPr>
                        <a:t>цена за 10 яиц</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 От 69,90 </a:t>
                      </a:r>
                      <a:endParaRPr lang="ru-RU" sz="1100">
                        <a:effectLst/>
                      </a:endParaRPr>
                    </a:p>
                    <a:p>
                      <a:pPr>
                        <a:lnSpc>
                          <a:spcPct val="115000"/>
                        </a:lnSpc>
                        <a:spcAft>
                          <a:spcPts val="0"/>
                        </a:spcAft>
                      </a:pPr>
                      <a:r>
                        <a:rPr lang="ru-RU" sz="1200">
                          <a:effectLst/>
                        </a:rPr>
                        <a:t>за 1 литр</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100">
                          <a:effectLst/>
                        </a:rPr>
                        <a:t>271,80</a:t>
                      </a:r>
                      <a:endParaRPr lang="ru-RU" sz="11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в  4 остановках  от дома </a:t>
                      </a:r>
                      <a:endParaRPr lang="ru-RU" sz="1100" dirty="0">
                        <a:effectLst/>
                        <a:latin typeface="Calibri"/>
                        <a:ea typeface="Times New Roman"/>
                        <a:cs typeface="Times New Roman"/>
                      </a:endParaRPr>
                    </a:p>
                  </a:txBody>
                  <a:tcPr marL="68580" marR="68580" marT="0" marB="0"/>
                </a:tc>
              </a:tr>
            </a:tbl>
          </a:graphicData>
        </a:graphic>
      </p:graphicFrame>
      <p:pic>
        <p:nvPicPr>
          <p:cNvPr id="3076" name="Рисунок 1" descr="Описание: C:\Users\bulyasha\Desktop\sakhar_pesok_slutskiy_1k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2376488"/>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Рисунок 2" descr="Описание: C:\Users\bulyasha\Desktop\101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875" y="2376488"/>
            <a:ext cx="47625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Рисунок 3" descr="Описание: C:\Users\bulyasha\Desktop\74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2376488"/>
            <a:ext cx="962025" cy="723900"/>
          </a:xfrm>
          <a:prstGeom prst="rect">
            <a:avLst/>
          </a:prstGeom>
          <a:noFill/>
          <a:extLst>
            <a:ext uri="{909E8E84-426E-40DD-AFC4-6F175D3DCCD1}">
              <a14:hiddenFill xmlns:a14="http://schemas.microsoft.com/office/drawing/2010/main">
                <a:solidFill>
                  <a:srgbClr val="FFFFFF"/>
                </a:solidFill>
              </a14:hiddenFill>
            </a:ext>
          </a:extLst>
        </p:spPr>
      </p:pic>
      <p:pic>
        <p:nvPicPr>
          <p:cNvPr id="3073" name="Рисунок 4" descr="Описание: C:\Users\bulyasha\Desktop\20059_original.500x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2376488"/>
            <a:ext cx="723900" cy="723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Таблица 5"/>
          <p:cNvGraphicFramePr>
            <a:graphicFrameLocks noGrp="1"/>
          </p:cNvGraphicFramePr>
          <p:nvPr>
            <p:extLst>
              <p:ext uri="{D42A27DB-BD31-4B8C-83A1-F6EECF244321}">
                <p14:modId xmlns:p14="http://schemas.microsoft.com/office/powerpoint/2010/main" val="383861516"/>
              </p:ext>
            </p:extLst>
          </p:nvPr>
        </p:nvGraphicFramePr>
        <p:xfrm>
          <a:off x="1043607" y="1844824"/>
          <a:ext cx="7812359" cy="3960439"/>
        </p:xfrm>
        <a:graphic>
          <a:graphicData uri="http://schemas.openxmlformats.org/drawingml/2006/table">
            <a:tbl>
              <a:tblPr firstRow="1" firstCol="1" bandRow="1">
                <a:tableStyleId>{5C22544A-7EE6-4342-B048-85BDC9FD1C3A}</a:tableStyleId>
              </a:tblPr>
              <a:tblGrid>
                <a:gridCol w="1208449"/>
                <a:gridCol w="1172728"/>
                <a:gridCol w="1026042"/>
                <a:gridCol w="1337655"/>
                <a:gridCol w="1173488"/>
                <a:gridCol w="731150"/>
                <a:gridCol w="1162847"/>
              </a:tblGrid>
              <a:tr h="1421665">
                <a:tc>
                  <a:txBody>
                    <a:bodyPr/>
                    <a:lstStyle/>
                    <a:p>
                      <a:pPr>
                        <a:lnSpc>
                          <a:spcPct val="115000"/>
                        </a:lnSpc>
                        <a:spcAft>
                          <a:spcPts val="0"/>
                        </a:spcAft>
                      </a:pPr>
                      <a:r>
                        <a:rPr lang="ru-RU" sz="1200" dirty="0">
                          <a:effectLst/>
                        </a:rPr>
                        <a:t> </a:t>
                      </a:r>
                      <a:endParaRPr lang="ru-RU" sz="1100" dirty="0">
                        <a:effectLst/>
                        <a:latin typeface="Calibri"/>
                        <a:ea typeface="Times New Roman"/>
                        <a:cs typeface="Times New Roman"/>
                      </a:endParaRPr>
                    </a:p>
                  </a:txBody>
                  <a:tcPr marL="68580" marR="68580" marT="0" marB="0">
                    <a:solidFill>
                      <a:schemeClr val="accent3">
                        <a:lumMod val="20000"/>
                        <a:lumOff val="80000"/>
                      </a:schemeClr>
                    </a:solidFill>
                  </a:tcPr>
                </a:tc>
                <a:tc>
                  <a:txBody>
                    <a:bodyPr/>
                    <a:lstStyle/>
                    <a:p>
                      <a:pPr>
                        <a:lnSpc>
                          <a:spcPct val="115000"/>
                        </a:lnSpc>
                        <a:spcAft>
                          <a:spcPts val="0"/>
                        </a:spcAft>
                      </a:pPr>
                      <a:endParaRPr lang="ru-RU" sz="1200" dirty="0">
                        <a:effectLst/>
                        <a:latin typeface="Times New Roman"/>
                        <a:ea typeface="Times New Roman"/>
                        <a:cs typeface="Times New Roman"/>
                      </a:endParaRPr>
                    </a:p>
                  </a:txBody>
                  <a:tcPr marL="68580" marR="68580" marT="0" marB="0"/>
                </a:tc>
                <a:tc>
                  <a:txBody>
                    <a:bodyPr/>
                    <a:lstStyle/>
                    <a:p>
                      <a:pPr>
                        <a:lnSpc>
                          <a:spcPct val="115000"/>
                        </a:lnSpc>
                        <a:spcAft>
                          <a:spcPts val="0"/>
                        </a:spcAft>
                      </a:pPr>
                      <a:endParaRPr lang="ru-RU" sz="1200" dirty="0">
                        <a:effectLst/>
                        <a:latin typeface="Times New Roman"/>
                        <a:ea typeface="Times New Roman"/>
                        <a:cs typeface="Times New Roman"/>
                      </a:endParaRPr>
                    </a:p>
                  </a:txBody>
                  <a:tcPr marL="68580" marR="68580" marT="0" marB="0"/>
                </a:tc>
                <a:tc>
                  <a:txBody>
                    <a:bodyPr/>
                    <a:lstStyle/>
                    <a:p>
                      <a:pPr>
                        <a:lnSpc>
                          <a:spcPct val="115000"/>
                        </a:lnSpc>
                        <a:spcAft>
                          <a:spcPts val="0"/>
                        </a:spcAft>
                      </a:pPr>
                      <a:endParaRPr lang="ru-RU" sz="1200" dirty="0">
                        <a:effectLst/>
                        <a:latin typeface="Times New Roman"/>
                        <a:ea typeface="Times New Roman"/>
                        <a:cs typeface="Times New Roman"/>
                      </a:endParaRPr>
                    </a:p>
                  </a:txBody>
                  <a:tcPr marL="68580" marR="68580" marT="0" marB="0"/>
                </a:tc>
                <a:tc>
                  <a:txBody>
                    <a:bodyPr/>
                    <a:lstStyle/>
                    <a:p>
                      <a:pPr>
                        <a:lnSpc>
                          <a:spcPct val="115000"/>
                        </a:lnSpc>
                        <a:spcAft>
                          <a:spcPts val="0"/>
                        </a:spcAft>
                      </a:pPr>
                      <a:endParaRPr lang="ru-RU" sz="1200" dirty="0">
                        <a:effectLst/>
                        <a:latin typeface="Times New Roman"/>
                        <a:ea typeface="Times New Roman"/>
                        <a:cs typeface="Times New Roman"/>
                      </a:endParaRPr>
                    </a:p>
                  </a:txBody>
                  <a:tcPr marL="68580" marR="68580" marT="0" marB="0"/>
                </a:tc>
                <a:tc>
                  <a:txBody>
                    <a:bodyPr/>
                    <a:lstStyle/>
                    <a:p>
                      <a:pPr>
                        <a:lnSpc>
                          <a:spcPct val="115000"/>
                        </a:lnSpc>
                        <a:spcAft>
                          <a:spcPts val="0"/>
                        </a:spcAft>
                      </a:pPr>
                      <a:r>
                        <a:rPr lang="ru-RU" sz="1200" dirty="0">
                          <a:effectLst/>
                        </a:rPr>
                        <a:t>Общая стоимость покупок</a:t>
                      </a:r>
                      <a:endParaRPr lang="ru-RU" sz="11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Путь до магазина</a:t>
                      </a:r>
                      <a:endParaRPr lang="ru-RU" sz="1100" dirty="0">
                        <a:effectLst/>
                        <a:latin typeface="Calibri"/>
                        <a:ea typeface="Times New Roman"/>
                        <a:cs typeface="Times New Roman"/>
                      </a:endParaRPr>
                    </a:p>
                  </a:txBody>
                  <a:tcPr marL="68580" marR="68580" marT="0" marB="0"/>
                </a:tc>
              </a:tr>
              <a:tr h="846258">
                <a:tc>
                  <a:txBody>
                    <a:bodyPr/>
                    <a:lstStyle/>
                    <a:p>
                      <a:pPr>
                        <a:lnSpc>
                          <a:spcPct val="115000"/>
                        </a:lnSpc>
                        <a:spcAft>
                          <a:spcPts val="0"/>
                        </a:spcAft>
                      </a:pPr>
                      <a:r>
                        <a:rPr lang="ru-RU" sz="1200" dirty="0" smtClean="0">
                          <a:effectLst/>
                          <a:latin typeface="+mn-lt"/>
                          <a:ea typeface="+mn-ea"/>
                          <a:cs typeface="+mn-cs"/>
                        </a:rPr>
                        <a:t>Полушка</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От 42.90 цена за 1 кг</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От 127.90 </a:t>
                      </a:r>
                    </a:p>
                    <a:p>
                      <a:pPr>
                        <a:lnSpc>
                          <a:spcPct val="115000"/>
                        </a:lnSpc>
                        <a:spcAft>
                          <a:spcPts val="0"/>
                        </a:spcAft>
                      </a:pPr>
                      <a:r>
                        <a:rPr lang="ru-RU" sz="1200" dirty="0">
                          <a:effectLst/>
                        </a:rPr>
                        <a:t>180 грамм</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От 48.90</a:t>
                      </a:r>
                    </a:p>
                    <a:p>
                      <a:pPr>
                        <a:lnSpc>
                          <a:spcPct val="115000"/>
                        </a:lnSpc>
                        <a:spcAft>
                          <a:spcPts val="0"/>
                        </a:spcAft>
                      </a:pPr>
                      <a:r>
                        <a:rPr lang="ru-RU" sz="1200" dirty="0">
                          <a:effectLst/>
                        </a:rPr>
                        <a:t>цена за 10 яиц</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69,90 </a:t>
                      </a:r>
                    </a:p>
                    <a:p>
                      <a:pPr>
                        <a:lnSpc>
                          <a:spcPct val="115000"/>
                        </a:lnSpc>
                        <a:spcAft>
                          <a:spcPts val="0"/>
                        </a:spcAft>
                      </a:pPr>
                      <a:r>
                        <a:rPr lang="ru-RU" sz="1200">
                          <a:effectLst/>
                        </a:rPr>
                        <a:t>за 1 литр</a:t>
                      </a:r>
                      <a:endParaRPr lang="ru-RU" sz="12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289,60</a:t>
                      </a:r>
                      <a:endParaRPr lang="ru-RU" sz="12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Проехать 1 остановку на автобусе </a:t>
                      </a:r>
                      <a:endParaRPr lang="ru-RU" sz="1200">
                        <a:effectLst/>
                        <a:latin typeface="Calibri"/>
                        <a:ea typeface="Times New Roman"/>
                        <a:cs typeface="Times New Roman"/>
                      </a:endParaRPr>
                    </a:p>
                  </a:txBody>
                  <a:tcPr marL="68580" marR="68580" marT="0" marB="0"/>
                </a:tc>
              </a:tr>
              <a:tr h="846258">
                <a:tc>
                  <a:txBody>
                    <a:bodyPr/>
                    <a:lstStyle/>
                    <a:p>
                      <a:pPr>
                        <a:lnSpc>
                          <a:spcPct val="115000"/>
                        </a:lnSpc>
                        <a:spcAft>
                          <a:spcPts val="0"/>
                        </a:spcAft>
                      </a:pPr>
                      <a:r>
                        <a:rPr lang="ru-RU" sz="1200" dirty="0">
                          <a:effectLst/>
                        </a:rPr>
                        <a:t>Перекресток </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49.00 цена за 1 кг</a:t>
                      </a:r>
                      <a:endParaRPr lang="ru-RU" sz="12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От 132.00</a:t>
                      </a:r>
                    </a:p>
                    <a:p>
                      <a:pPr>
                        <a:lnSpc>
                          <a:spcPct val="115000"/>
                        </a:lnSpc>
                        <a:spcAft>
                          <a:spcPts val="0"/>
                        </a:spcAft>
                      </a:pPr>
                      <a:r>
                        <a:rPr lang="ru-RU" sz="1200" dirty="0">
                          <a:effectLst/>
                        </a:rPr>
                        <a:t>180 грамм</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От 56.90 </a:t>
                      </a:r>
                    </a:p>
                    <a:p>
                      <a:pPr>
                        <a:lnSpc>
                          <a:spcPct val="115000"/>
                        </a:lnSpc>
                        <a:spcAft>
                          <a:spcPts val="0"/>
                        </a:spcAft>
                      </a:pPr>
                      <a:r>
                        <a:rPr lang="ru-RU" sz="1200" dirty="0">
                          <a:effectLst/>
                        </a:rPr>
                        <a:t>цена за 10 яиц</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От 71,50 </a:t>
                      </a:r>
                    </a:p>
                    <a:p>
                      <a:pPr>
                        <a:lnSpc>
                          <a:spcPct val="115000"/>
                        </a:lnSpc>
                        <a:spcAft>
                          <a:spcPts val="0"/>
                        </a:spcAft>
                      </a:pPr>
                      <a:r>
                        <a:rPr lang="ru-RU" sz="1200" dirty="0">
                          <a:effectLst/>
                        </a:rPr>
                        <a:t>за 1 литр</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309,40</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По дороге домой из школы</a:t>
                      </a:r>
                      <a:endParaRPr lang="ru-RU" sz="1200">
                        <a:effectLst/>
                        <a:latin typeface="Calibri"/>
                        <a:ea typeface="Times New Roman"/>
                        <a:cs typeface="Times New Roman"/>
                      </a:endParaRPr>
                    </a:p>
                  </a:txBody>
                  <a:tcPr marL="68580" marR="68580" marT="0" marB="0"/>
                </a:tc>
              </a:tr>
              <a:tr h="846258">
                <a:tc>
                  <a:txBody>
                    <a:bodyPr/>
                    <a:lstStyle/>
                    <a:p>
                      <a:pPr>
                        <a:lnSpc>
                          <a:spcPct val="115000"/>
                        </a:lnSpc>
                        <a:spcAft>
                          <a:spcPts val="0"/>
                        </a:spcAft>
                      </a:pPr>
                      <a:r>
                        <a:rPr lang="ru-RU" sz="1200" dirty="0">
                          <a:effectLst/>
                        </a:rPr>
                        <a:t>Пятерочка </a:t>
                      </a:r>
                    </a:p>
                    <a:p>
                      <a:pPr>
                        <a:lnSpc>
                          <a:spcPct val="115000"/>
                        </a:lnSpc>
                        <a:spcAft>
                          <a:spcPts val="0"/>
                        </a:spcAft>
                      </a:pPr>
                      <a:r>
                        <a:rPr lang="ru-RU" sz="1200" dirty="0">
                          <a:effectLst/>
                        </a:rPr>
                        <a:t> «АКЦИЯ!»</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45.00 цена за 1 кг</a:t>
                      </a:r>
                      <a:endParaRPr lang="ru-RU" sz="12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111.00</a:t>
                      </a:r>
                    </a:p>
                    <a:p>
                      <a:pPr>
                        <a:lnSpc>
                          <a:spcPct val="115000"/>
                        </a:lnSpc>
                        <a:spcAft>
                          <a:spcPts val="0"/>
                        </a:spcAft>
                      </a:pPr>
                      <a:r>
                        <a:rPr lang="ru-RU" sz="1200">
                          <a:effectLst/>
                        </a:rPr>
                        <a:t>180 грамм</a:t>
                      </a:r>
                      <a:endParaRPr lang="ru-RU" sz="12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a:effectLst/>
                        </a:rPr>
                        <a:t>От 39.90 </a:t>
                      </a:r>
                    </a:p>
                    <a:p>
                      <a:pPr>
                        <a:lnSpc>
                          <a:spcPct val="115000"/>
                        </a:lnSpc>
                        <a:spcAft>
                          <a:spcPts val="0"/>
                        </a:spcAft>
                      </a:pPr>
                      <a:r>
                        <a:rPr lang="ru-RU" sz="1200">
                          <a:effectLst/>
                        </a:rPr>
                        <a:t>цена за 10 яиц</a:t>
                      </a:r>
                      <a:endParaRPr lang="ru-RU" sz="120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 От 69,90 </a:t>
                      </a:r>
                    </a:p>
                    <a:p>
                      <a:pPr>
                        <a:lnSpc>
                          <a:spcPct val="115000"/>
                        </a:lnSpc>
                        <a:spcAft>
                          <a:spcPts val="0"/>
                        </a:spcAft>
                      </a:pPr>
                      <a:r>
                        <a:rPr lang="ru-RU" sz="1200" dirty="0">
                          <a:effectLst/>
                        </a:rPr>
                        <a:t>за 1 литр</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271,80</a:t>
                      </a:r>
                      <a:endParaRPr lang="ru-RU" sz="1200" dirty="0">
                        <a:effectLst/>
                        <a:latin typeface="Calibri"/>
                        <a:ea typeface="Times New Roman"/>
                        <a:cs typeface="Times New Roman"/>
                      </a:endParaRPr>
                    </a:p>
                  </a:txBody>
                  <a:tcPr marL="68580" marR="68580" marT="0" marB="0"/>
                </a:tc>
                <a:tc>
                  <a:txBody>
                    <a:bodyPr/>
                    <a:lstStyle/>
                    <a:p>
                      <a:pPr>
                        <a:lnSpc>
                          <a:spcPct val="115000"/>
                        </a:lnSpc>
                        <a:spcAft>
                          <a:spcPts val="0"/>
                        </a:spcAft>
                      </a:pPr>
                      <a:r>
                        <a:rPr lang="ru-RU" sz="1200" dirty="0">
                          <a:effectLst/>
                        </a:rPr>
                        <a:t>в  4 остановках  от дома </a:t>
                      </a:r>
                      <a:endParaRPr lang="ru-RU" sz="1200" dirty="0">
                        <a:effectLst/>
                        <a:latin typeface="Calibri"/>
                        <a:ea typeface="Times New Roman"/>
                        <a:cs typeface="Times New Roman"/>
                      </a:endParaRPr>
                    </a:p>
                  </a:txBody>
                  <a:tcPr marL="68580" marR="68580" marT="0" marB="0"/>
                </a:tc>
              </a:tr>
            </a:tbl>
          </a:graphicData>
        </a:graphic>
      </p:graphicFrame>
      <p:pic>
        <p:nvPicPr>
          <p:cNvPr id="3081" name="Рисунок 1" descr="Описание: C:\Users\bulyasha\Desktop\sakhar_pesok_slutskiy_1k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081" y="2376488"/>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Рисунок 2" descr="Описание: C:\Users\bulyasha\Desktop\101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1694" y="2433638"/>
            <a:ext cx="47625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Рисунок 3" descr="Описание: C:\Users\bulyasha\Desktop\74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58373"/>
            <a:ext cx="962025" cy="7239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Рисунок 4" descr="Описание: C:\Users\bulyasha\Desktop\20059_original.500x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2433638"/>
            <a:ext cx="723900" cy="7239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259632" y="5949280"/>
            <a:ext cx="3555589" cy="646331"/>
          </a:xfrm>
          <a:prstGeom prst="rect">
            <a:avLst/>
          </a:prstGeom>
        </p:spPr>
        <p:txBody>
          <a:bodyPr wrap="none">
            <a:spAutoFit/>
          </a:bodyPr>
          <a:lstStyle/>
          <a:p>
            <a:r>
              <a:rPr lang="ru-RU" dirty="0"/>
              <a:t>проезд </a:t>
            </a:r>
            <a:r>
              <a:rPr lang="ru-RU" dirty="0" smtClean="0"/>
              <a:t>в </a:t>
            </a:r>
            <a:r>
              <a:rPr lang="ru-RU" dirty="0"/>
              <a:t>транспорте - 55 </a:t>
            </a:r>
            <a:r>
              <a:rPr lang="ru-RU" dirty="0" smtClean="0"/>
              <a:t>рублей, </a:t>
            </a:r>
          </a:p>
          <a:p>
            <a:r>
              <a:rPr lang="ru-RU" dirty="0" smtClean="0"/>
              <a:t>цены приведены условно</a:t>
            </a:r>
            <a:endParaRPr lang="ru-RU" dirty="0"/>
          </a:p>
        </p:txBody>
      </p:sp>
      <p:pic>
        <p:nvPicPr>
          <p:cNvPr id="1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917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1115616" y="260350"/>
            <a:ext cx="7818834" cy="5988050"/>
          </a:xfrm>
        </p:spPr>
        <p:txBody>
          <a:bodyPr>
            <a:normAutofit/>
          </a:bodyPr>
          <a:lstStyle/>
          <a:p>
            <a:r>
              <a:rPr lang="ru-RU" sz="2400" dirty="0"/>
              <a:t>№1. Оплата холодной воды В квартире, где проживает Алексей, установлен прибор учёта расхода холодной воды (счётчик). 1 сентября счётчик показывал расход 103 куб. м воды, а 1 октября — 114 куб. м. Какую сумму должен заплатить Алексей за холодную воду за сентябрь, если цена 1 куб. м холодной воды составляет 30 руб. 87 коп</a:t>
            </a:r>
            <a:r>
              <a:rPr lang="ru-RU" sz="2400" dirty="0" smtClean="0"/>
              <a:t>.?</a:t>
            </a:r>
          </a:p>
          <a:p>
            <a:r>
              <a:rPr lang="ru-RU" sz="2400" dirty="0"/>
              <a:t>№2. Подписка на журнал Стоимость полугодовой подписки на журнал составляет 460 рублей, а стоимость одного номера журнала — 24 рубля. За полгода Аня купила 25 номеров журнала. На сколько рублей меньше она бы потратила, если бы подписалась на журнал?</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230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332656"/>
            <a:ext cx="7746064" cy="5915744"/>
          </a:xfrm>
        </p:spPr>
        <p:txBody>
          <a:bodyPr>
            <a:normAutofit/>
          </a:bodyPr>
          <a:lstStyle/>
          <a:p>
            <a:pPr algn="just"/>
            <a:r>
              <a:rPr lang="ru-RU" sz="2400" dirty="0" smtClean="0"/>
              <a:t>№3. Установка </a:t>
            </a:r>
            <a:r>
              <a:rPr lang="ru-RU" sz="2400" dirty="0"/>
              <a:t>двух счётчиков воды (холодной и горячей) стоит 3300 рублей. До установки счётчиков за воду платили 800 рублей ежемесячно. После установки счётчиков ежемесячная оплата воды стала составлять 300 рублей. Через какое наименьшее количество месяцев экономия по оплате воды превысит затраты на установку счётчиков, если тарифы на воду не изменятся</a:t>
            </a:r>
            <a:r>
              <a:rPr lang="ru-RU" sz="2400" dirty="0" smtClean="0"/>
              <a:t>?</a:t>
            </a:r>
          </a:p>
          <a:p>
            <a:pPr algn="just"/>
            <a:r>
              <a:rPr lang="ru-RU" sz="2400" dirty="0" smtClean="0"/>
              <a:t>№4. </a:t>
            </a:r>
            <a:r>
              <a:rPr lang="ru-RU" sz="2400" dirty="0"/>
              <a:t>Оплата электроэнергии 1 киловатт-час электроэнергии стоит 5 рублей 38 копеек. Счетчик электроэнергии 1 сентября показывал 28057 киловатт-часов, а 1 октября показывал 28267 киловатт-часов. Сколько нужно будет заплатить за электроэнергию за сентябрь? </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787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1640" y="3717032"/>
            <a:ext cx="7406640" cy="936104"/>
          </a:xfrm>
        </p:spPr>
        <p:txBody>
          <a:bodyPr>
            <a:noAutofit/>
          </a:bodyPr>
          <a:lstStyle/>
          <a:p>
            <a:pPr algn="ctr"/>
            <a:r>
              <a:rPr lang="ru-RU" sz="3200" b="1" dirty="0">
                <a:effectLst/>
              </a:rPr>
              <a:t>Примеры игровых технологий в образовательном процессе </a:t>
            </a:r>
            <a:br>
              <a:rPr lang="ru-RU" sz="3200" b="1" dirty="0">
                <a:effectLst/>
              </a:rPr>
            </a:br>
            <a:r>
              <a:rPr lang="ru-RU" sz="3200" b="1" dirty="0" smtClean="0">
                <a:effectLst/>
              </a:rPr>
              <a:t>Тема </a:t>
            </a:r>
            <a:r>
              <a:rPr lang="ru-RU" sz="3200" b="1" dirty="0">
                <a:effectLst/>
              </a:rPr>
              <a:t>«Банковские услуги и отношения людей с банками</a:t>
            </a:r>
            <a:r>
              <a:rPr lang="ru-RU" sz="3200" b="1" dirty="0" smtClean="0">
                <a:effectLst/>
              </a:rPr>
              <a:t>»</a:t>
            </a:r>
            <a:endParaRPr lang="ru-RU" sz="3200" b="1"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1792" y="0"/>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100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116632"/>
            <a:ext cx="7642096" cy="4392488"/>
          </a:xfrm>
        </p:spPr>
        <p:txBody>
          <a:bodyPr>
            <a:noAutofit/>
          </a:bodyPr>
          <a:lstStyle/>
          <a:p>
            <a:pPr marL="176213" lvl="0" indent="-176213" algn="just">
              <a:buClr>
                <a:schemeClr val="tx1"/>
              </a:buClr>
              <a:buFont typeface="+mj-lt"/>
              <a:buAutoNum type="arabicPeriod"/>
            </a:pPr>
            <a:r>
              <a:rPr lang="ru-RU" sz="2300" dirty="0">
                <a:latin typeface="Corbel" pitchFamily="34" charset="0"/>
                <a:ea typeface="Arial Unicode MS" pitchFamily="34" charset="-128"/>
                <a:cs typeface="Arial Unicode MS" pitchFamily="34" charset="-128"/>
              </a:rPr>
              <a:t>Проведение викторины с дифференциацией вопросов по уровню сложности, по выбранным тематикам (по типу </a:t>
            </a:r>
            <a:r>
              <a:rPr lang="ru-RU" sz="2300" dirty="0" smtClean="0">
                <a:latin typeface="Corbel" pitchFamily="34" charset="0"/>
                <a:ea typeface="Arial Unicode MS" pitchFamily="34" charset="-128"/>
                <a:cs typeface="Arial Unicode MS" pitchFamily="34" charset="-128"/>
              </a:rPr>
              <a:t>телевизионной передачи «Своя </a:t>
            </a:r>
            <a:r>
              <a:rPr lang="ru-RU" sz="2300" dirty="0">
                <a:latin typeface="Corbel" pitchFamily="34" charset="0"/>
                <a:ea typeface="Arial Unicode MS" pitchFamily="34" charset="-128"/>
                <a:cs typeface="Arial Unicode MS" pitchFamily="34" charset="-128"/>
              </a:rPr>
              <a:t>игра»). </a:t>
            </a:r>
            <a:endParaRPr lang="ru-RU" sz="2300" dirty="0" smtClean="0">
              <a:latin typeface="Corbel" pitchFamily="34" charset="0"/>
              <a:ea typeface="Arial Unicode MS" pitchFamily="34" charset="-128"/>
              <a:cs typeface="Arial Unicode MS" pitchFamily="34" charset="-128"/>
            </a:endParaRPr>
          </a:p>
          <a:p>
            <a:pPr marL="0" lvl="0" indent="0" algn="just">
              <a:buClr>
                <a:schemeClr val="tx1"/>
              </a:buClr>
              <a:buNone/>
            </a:pPr>
            <a:r>
              <a:rPr lang="ru-RU" sz="2300" dirty="0" smtClean="0">
                <a:latin typeface="Corbel" pitchFamily="34" charset="0"/>
                <a:ea typeface="Arial Unicode MS" pitchFamily="34" charset="-128"/>
                <a:cs typeface="Arial Unicode MS" pitchFamily="34" charset="-128"/>
              </a:rPr>
              <a:t>При </a:t>
            </a:r>
            <a:r>
              <a:rPr lang="ru-RU" sz="2300" dirty="0">
                <a:latin typeface="Corbel" pitchFamily="34" charset="0"/>
                <a:ea typeface="Arial Unicode MS" pitchFamily="34" charset="-128"/>
                <a:cs typeface="Arial Unicode MS" pitchFamily="34" charset="-128"/>
              </a:rPr>
              <a:t>выборе вопроса указывается цена правильного ответа. Каждый верный вопрос награждается призовыми очками, неправильные ответы предусматривают вычитание заданной цены. </a:t>
            </a:r>
          </a:p>
          <a:p>
            <a:pPr marL="80963" lvl="0" indent="0" algn="just">
              <a:buClr>
                <a:schemeClr val="tx1"/>
              </a:buClr>
              <a:buNone/>
            </a:pPr>
            <a:endParaRPr lang="ru-RU" sz="2300" dirty="0" smtClean="0">
              <a:latin typeface="Corbel" pitchFamily="34" charset="0"/>
              <a:ea typeface="Arial Unicode MS" pitchFamily="34" charset="-128"/>
              <a:cs typeface="Arial Unicode MS" pitchFamily="34" charset="-128"/>
            </a:endParaRPr>
          </a:p>
          <a:p>
            <a:pPr marL="80963" lvl="0" indent="0" algn="just">
              <a:buClr>
                <a:schemeClr val="tx1"/>
              </a:buClr>
              <a:buNone/>
            </a:pPr>
            <a:endParaRPr lang="ru-RU" sz="2300" dirty="0">
              <a:latin typeface="Corbel" pitchFamily="34" charset="0"/>
              <a:ea typeface="Arial Unicode MS" pitchFamily="34" charset="-128"/>
              <a:cs typeface="Arial Unicode MS" pitchFamily="34" charset="-128"/>
            </a:endParaRPr>
          </a:p>
          <a:p>
            <a:pPr marL="80963" lvl="0" indent="0" algn="just">
              <a:buClr>
                <a:schemeClr val="tx1"/>
              </a:buClr>
              <a:buNone/>
            </a:pPr>
            <a:endParaRPr lang="ru-RU" sz="2300" dirty="0">
              <a:latin typeface="Corbel" pitchFamily="34" charset="0"/>
              <a:ea typeface="Arial Unicode MS" pitchFamily="34" charset="-128"/>
              <a:cs typeface="Arial Unicode MS" pitchFamily="34" charset="-128"/>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852936"/>
            <a:ext cx="4824536" cy="361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921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706090"/>
          </a:xfrm>
        </p:spPr>
        <p:txBody>
          <a:bodyPr>
            <a:noAutofit/>
          </a:bodyPr>
          <a:lstStyle/>
          <a:p>
            <a:r>
              <a:rPr lang="ru-RU" sz="2800" b="1" i="1" dirty="0" smtClean="0"/>
              <a:t>Принципы проектирования учебной игры</a:t>
            </a:r>
            <a:endParaRPr lang="ru-RU" sz="2800" b="1" i="1" dirty="0"/>
          </a:p>
        </p:txBody>
      </p:sp>
      <p:sp>
        <p:nvSpPr>
          <p:cNvPr id="3" name="Объект 2"/>
          <p:cNvSpPr>
            <a:spLocks noGrp="1"/>
          </p:cNvSpPr>
          <p:nvPr>
            <p:ph idx="1"/>
          </p:nvPr>
        </p:nvSpPr>
        <p:spPr>
          <a:xfrm>
            <a:off x="1115616" y="1412776"/>
            <a:ext cx="7498080" cy="4800600"/>
          </a:xfrm>
        </p:spPr>
        <p:txBody>
          <a:bodyPr>
            <a:normAutofit/>
          </a:bodyPr>
          <a:lstStyle/>
          <a:p>
            <a:r>
              <a:rPr lang="ru-RU" sz="2400" dirty="0" smtClean="0"/>
              <a:t>Постановка целей образовательной деятельности</a:t>
            </a:r>
          </a:p>
          <a:p>
            <a:r>
              <a:rPr lang="ru-RU" sz="2400" dirty="0" smtClean="0"/>
              <a:t>Подбор под цели и имеющиеся условия игровой технологии</a:t>
            </a:r>
            <a:endParaRPr lang="en-US" sz="2400" dirty="0" smtClean="0"/>
          </a:p>
          <a:p>
            <a:r>
              <a:rPr lang="ru-RU" sz="2400" dirty="0" smtClean="0"/>
              <a:t>Проработка содержания и организации игры</a:t>
            </a:r>
          </a:p>
          <a:p>
            <a:r>
              <a:rPr lang="ru-RU" sz="2400" dirty="0" smtClean="0"/>
              <a:t>Подготовка необходимых ресурсов</a:t>
            </a:r>
          </a:p>
          <a:p>
            <a:r>
              <a:rPr lang="ru-RU" sz="2400" dirty="0" smtClean="0"/>
              <a:t>Проведение игры</a:t>
            </a:r>
          </a:p>
          <a:p>
            <a:r>
              <a:rPr lang="ru-RU" sz="2400" dirty="0" smtClean="0"/>
              <a:t>Рефлексия</a:t>
            </a:r>
          </a:p>
          <a:p>
            <a:endParaRPr lang="ru-RU" dirty="0" smtClean="0"/>
          </a:p>
          <a:p>
            <a:endParaRPr lang="en-US" dirty="0" smtClean="0"/>
          </a:p>
          <a:p>
            <a:endParaRPr lang="ru-RU" dirty="0" smtClean="0"/>
          </a:p>
          <a:p>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4129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260648"/>
            <a:ext cx="7746064" cy="5987752"/>
          </a:xfrm>
        </p:spPr>
        <p:txBody>
          <a:bodyPr>
            <a:normAutofit/>
          </a:bodyPr>
          <a:lstStyle/>
          <a:p>
            <a:pPr marL="82296" indent="0">
              <a:buNone/>
            </a:pPr>
            <a:r>
              <a:rPr lang="ru-RU" sz="2000" dirty="0" smtClean="0"/>
              <a:t>2.Из </a:t>
            </a:r>
            <a:r>
              <a:rPr lang="ru-RU" sz="2000" dirty="0"/>
              <a:t>предложенных названий кредитных организаций выбрать действующие (имеющие лицензии Банка России). Для этого необходимо на сайте Банка России www.cbr.ru в разделе «Информация по кредитным организациям», «Справочник по кредитным организациям» по названию предложенной кредитной организации найти информацию о лицензии, место регистрации головной организации</a:t>
            </a:r>
          </a:p>
          <a:p>
            <a:pPr marL="82296" indent="0">
              <a:buNone/>
            </a:pPr>
            <a:endParaRPr lang="ru-RU"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624" y="2659413"/>
            <a:ext cx="7476431"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636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35608" y="260648"/>
            <a:ext cx="7498080" cy="6336704"/>
          </a:xfrm>
        </p:spPr>
        <p:txBody>
          <a:bodyPr>
            <a:normAutofit/>
          </a:bodyPr>
          <a:lstStyle/>
          <a:p>
            <a:pPr marL="80963" indent="0" algn="just">
              <a:buClr>
                <a:schemeClr val="tx1"/>
              </a:buClr>
              <a:buNone/>
            </a:pPr>
            <a:r>
              <a:rPr lang="ru-RU" sz="2400" dirty="0"/>
              <a:t>3</a:t>
            </a:r>
            <a:r>
              <a:rPr lang="ru-RU" sz="2400" dirty="0" smtClean="0"/>
              <a:t>. Задание </a:t>
            </a:r>
            <a:r>
              <a:rPr lang="ru-RU" sz="2400" dirty="0"/>
              <a:t>на соотнесение функций коммерческих банков и центральных банков, видов коммерческих банков по характеру выполняемых </a:t>
            </a:r>
            <a:r>
              <a:rPr lang="ru-RU" sz="2400" dirty="0" smtClean="0"/>
              <a:t>операций</a:t>
            </a:r>
          </a:p>
          <a:p>
            <a:pPr marL="80963" indent="0" algn="just">
              <a:buClr>
                <a:schemeClr val="tx1"/>
              </a:buClr>
              <a:buNone/>
            </a:pPr>
            <a:endParaRPr lang="ru-RU" sz="3100" dirty="0"/>
          </a:p>
          <a:p>
            <a:pPr marL="80963" indent="0" algn="just">
              <a:buClr>
                <a:schemeClr val="tx1"/>
              </a:buClr>
              <a:buNone/>
            </a:pPr>
            <a:endParaRPr lang="ru-RU" sz="3100" dirty="0" smtClean="0"/>
          </a:p>
          <a:p>
            <a:pPr marL="80963" indent="0" algn="just">
              <a:buClr>
                <a:schemeClr val="tx1"/>
              </a:buClr>
              <a:buNone/>
            </a:pPr>
            <a:endParaRPr lang="ru-RU" sz="3100" dirty="0"/>
          </a:p>
          <a:p>
            <a:pPr marL="80963" indent="0" algn="just">
              <a:buClr>
                <a:schemeClr val="tx1"/>
              </a:buClr>
              <a:buNone/>
            </a:pPr>
            <a:endParaRPr lang="ru-RU" sz="3100" dirty="0" smtClean="0"/>
          </a:p>
          <a:p>
            <a:pPr marL="80963" indent="0" algn="just">
              <a:buClr>
                <a:schemeClr val="tx1"/>
              </a:buClr>
              <a:buNone/>
            </a:pPr>
            <a:endParaRPr lang="ru-RU" sz="31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14948"/>
            <a:ext cx="6900257" cy="517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3775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5616" y="260648"/>
            <a:ext cx="7818072" cy="6480720"/>
          </a:xfrm>
        </p:spPr>
        <p:txBody>
          <a:bodyPr>
            <a:normAutofit/>
          </a:bodyPr>
          <a:lstStyle/>
          <a:p>
            <a:pPr marL="80963" indent="0" algn="just">
              <a:buClr>
                <a:schemeClr val="tx1"/>
              </a:buClr>
              <a:buNone/>
            </a:pPr>
            <a:r>
              <a:rPr lang="ru-RU" sz="2000" dirty="0" smtClean="0"/>
              <a:t>4.Игра </a:t>
            </a:r>
            <a:r>
              <a:rPr lang="ru-RU" sz="2000" dirty="0"/>
              <a:t>«Финансовый крокодил» - изображение в виде пантомимы банковского понятия, окружающие пытаются угадать загаданное ведущим </a:t>
            </a:r>
            <a:r>
              <a:rPr lang="ru-RU" sz="2000" dirty="0" smtClean="0"/>
              <a:t>слово</a:t>
            </a:r>
          </a:p>
          <a:p>
            <a:pPr marL="80963" indent="0" algn="just">
              <a:buClr>
                <a:schemeClr val="tx1"/>
              </a:buClr>
              <a:buNone/>
            </a:pPr>
            <a:r>
              <a:rPr lang="ru-RU" sz="2000" dirty="0" smtClean="0"/>
              <a:t>5.Проведение </a:t>
            </a:r>
            <a:r>
              <a:rPr lang="ru-RU" sz="2000" dirty="0"/>
              <a:t>конкурса стенгазет</a:t>
            </a:r>
          </a:p>
          <a:p>
            <a:pPr marL="80963" indent="0" algn="just">
              <a:buClr>
                <a:schemeClr val="tx1"/>
              </a:buClr>
              <a:buNone/>
            </a:pPr>
            <a:r>
              <a:rPr lang="ru-RU" sz="2000" dirty="0" smtClean="0"/>
              <a:t>6.Составление</a:t>
            </a:r>
            <a:r>
              <a:rPr lang="en-US" sz="2000" dirty="0"/>
              <a:t>/</a:t>
            </a:r>
            <a:r>
              <a:rPr lang="ru-RU" sz="2000" dirty="0"/>
              <a:t>разгадывание кроссворда, ребусов </a:t>
            </a:r>
            <a:endParaRPr lang="ru-RU" sz="2000" dirty="0" smtClean="0"/>
          </a:p>
          <a:p>
            <a:pPr marL="80963" indent="0" algn="just">
              <a:buClr>
                <a:schemeClr val="tx1"/>
              </a:buClr>
              <a:buNone/>
            </a:pPr>
            <a:endParaRPr lang="ru-RU" sz="2000" dirty="0"/>
          </a:p>
          <a:p>
            <a:pPr marL="354013" indent="-273050" algn="just">
              <a:buClr>
                <a:schemeClr val="tx1"/>
              </a:buClr>
              <a:buFont typeface="+mj-lt"/>
              <a:buAutoNum type="arabicPeriod" startAt="9"/>
            </a:pPr>
            <a:endParaRPr lang="ru-RU" sz="2000" dirty="0" smtClean="0"/>
          </a:p>
          <a:p>
            <a:pPr marL="80963" indent="0" algn="just">
              <a:buClr>
                <a:schemeClr val="tx1"/>
              </a:buClr>
              <a:buNone/>
            </a:pPr>
            <a:endParaRPr lang="ru-RU" sz="2000" dirty="0"/>
          </a:p>
          <a:p>
            <a:pPr marL="80963" lvl="0" indent="0">
              <a:buClrTx/>
              <a:buNone/>
            </a:pPr>
            <a:endParaRPr lang="ru-RU" dirty="0"/>
          </a:p>
          <a:p>
            <a:pPr marL="82296" indent="0">
              <a:buNone/>
            </a:pPr>
            <a:endParaRPr lang="ru-RU" dirty="0"/>
          </a:p>
        </p:txBody>
      </p:sp>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132856"/>
            <a:ext cx="3114092" cy="2232248"/>
          </a:xfrm>
          <a:prstGeom prst="rect">
            <a:avLst/>
          </a:prstGeom>
          <a:noFill/>
          <a:ln>
            <a:noFill/>
          </a:ln>
        </p:spPr>
      </p:pic>
      <p:pic>
        <p:nvPicPr>
          <p:cNvPr id="5" name="Picture 2"/>
          <p:cNvPicPr/>
          <p:nvPr/>
        </p:nvPicPr>
        <p:blipFill rotWithShape="1">
          <a:blip r:embed="rId3">
            <a:extLst>
              <a:ext uri="{28A0092B-C50C-407E-A947-70E740481C1C}">
                <a14:useLocalDpi xmlns:a14="http://schemas.microsoft.com/office/drawing/2010/main" val="0"/>
              </a:ext>
            </a:extLst>
          </a:blip>
          <a:srcRect l="37109" t="46410" r="35100" b="30209"/>
          <a:stretch/>
        </p:blipFill>
        <p:spPr bwMode="auto">
          <a:xfrm>
            <a:off x="5004048" y="2052559"/>
            <a:ext cx="3924944" cy="2456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542973" y="4509120"/>
            <a:ext cx="2835442" cy="2269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5382344" y="4347286"/>
            <a:ext cx="3168352"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287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31640" y="188640"/>
            <a:ext cx="7498080" cy="6408712"/>
          </a:xfrm>
        </p:spPr>
        <p:txBody>
          <a:bodyPr>
            <a:normAutofit fontScale="92500"/>
          </a:bodyPr>
          <a:lstStyle/>
          <a:p>
            <a:pPr marL="82296" indent="0">
              <a:spcBef>
                <a:spcPts val="0"/>
              </a:spcBef>
              <a:buNone/>
            </a:pPr>
            <a:r>
              <a:rPr lang="ru-RU" sz="2600" dirty="0" smtClean="0"/>
              <a:t>7.Расчетные </a:t>
            </a:r>
            <a:r>
              <a:rPr lang="ru-RU" sz="2600" dirty="0"/>
              <a:t>задачи по сравнению доходности вкладов (депозитов)</a:t>
            </a:r>
          </a:p>
          <a:p>
            <a:pPr marL="82296" indent="0">
              <a:spcBef>
                <a:spcPts val="0"/>
              </a:spcBef>
              <a:buNone/>
            </a:pPr>
            <a:endParaRPr lang="ru-RU" sz="2400" dirty="0" smtClean="0">
              <a:latin typeface="Times New Roman" pitchFamily="18" charset="0"/>
              <a:cs typeface="Times New Roman" pitchFamily="18" charset="0"/>
            </a:endParaRPr>
          </a:p>
          <a:p>
            <a:pPr marL="82296" indent="0">
              <a:spcBef>
                <a:spcPts val="0"/>
              </a:spcBef>
              <a:buNone/>
            </a:pPr>
            <a:r>
              <a:rPr lang="ru-RU" sz="2400" dirty="0" smtClean="0">
                <a:latin typeface="Times New Roman" pitchFamily="18" charset="0"/>
                <a:cs typeface="Times New Roman" pitchFamily="18" charset="0"/>
              </a:rPr>
              <a:t>Семья  имеет 250 </a:t>
            </a:r>
            <a:r>
              <a:rPr lang="ru-RU" sz="2400" dirty="0">
                <a:latin typeface="Times New Roman" pitchFamily="18" charset="0"/>
                <a:cs typeface="Times New Roman" pitchFamily="18" charset="0"/>
              </a:rPr>
              <a:t>000 рублей и хочет открыть вклад </a:t>
            </a:r>
            <a:r>
              <a:rPr lang="ru-RU" sz="2400" dirty="0" smtClean="0">
                <a:latin typeface="Times New Roman" pitchFamily="18" charset="0"/>
                <a:cs typeface="Times New Roman" pitchFamily="18" charset="0"/>
              </a:rPr>
              <a:t>в банке </a:t>
            </a:r>
            <a:r>
              <a:rPr lang="ru-RU" sz="2400" dirty="0">
                <a:latin typeface="Times New Roman" pitchFamily="18" charset="0"/>
                <a:cs typeface="Times New Roman" pitchFamily="18" charset="0"/>
              </a:rPr>
              <a:t>на 2 года. Сейчас они выбирают между двумя депозитами:</a:t>
            </a:r>
          </a:p>
          <a:p>
            <a:pPr marL="539496" indent="-457200">
              <a:spcBef>
                <a:spcPts val="0"/>
              </a:spcBef>
              <a:buAutoNum type="arabicParenR"/>
            </a:pPr>
            <a:r>
              <a:rPr lang="ru-RU" sz="2400" dirty="0" smtClean="0">
                <a:latin typeface="Times New Roman" pitchFamily="18" charset="0"/>
                <a:cs typeface="Times New Roman" pitchFamily="18" charset="0"/>
              </a:rPr>
              <a:t>По </a:t>
            </a:r>
            <a:r>
              <a:rPr lang="ru-RU" sz="2400" dirty="0">
                <a:latin typeface="Times New Roman" pitchFamily="18" charset="0"/>
                <a:cs typeface="Times New Roman" pitchFamily="18" charset="0"/>
              </a:rPr>
              <a:t>депозиту </a:t>
            </a:r>
            <a:r>
              <a:rPr lang="ru-RU" sz="2400" dirty="0" smtClean="0">
                <a:latin typeface="Times New Roman" pitchFamily="18" charset="0"/>
                <a:cs typeface="Times New Roman" pitchFamily="18" charset="0"/>
              </a:rPr>
              <a:t> банка «А» начисляются 12</a:t>
            </a:r>
            <a:r>
              <a:rPr lang="ru-RU" sz="2400" dirty="0">
                <a:latin typeface="Times New Roman" pitchFamily="18" charset="0"/>
                <a:cs typeface="Times New Roman" pitchFamily="18" charset="0"/>
              </a:rPr>
              <a:t>% годовых в конце срока вклада. </a:t>
            </a:r>
            <a:endParaRPr lang="ru-RU" sz="2400" dirty="0" smtClean="0">
              <a:latin typeface="Times New Roman" pitchFamily="18" charset="0"/>
              <a:cs typeface="Times New Roman" pitchFamily="18" charset="0"/>
            </a:endParaRPr>
          </a:p>
          <a:p>
            <a:pPr marL="539496" indent="-457200">
              <a:spcBef>
                <a:spcPts val="0"/>
              </a:spcBef>
              <a:buAutoNum type="arabicParenR"/>
            </a:pPr>
            <a:r>
              <a:rPr lang="ru-RU" sz="2400" dirty="0" smtClean="0">
                <a:latin typeface="Times New Roman" pitchFamily="18" charset="0"/>
                <a:cs typeface="Times New Roman" pitchFamily="18" charset="0"/>
              </a:rPr>
              <a:t>А </a:t>
            </a:r>
            <a:r>
              <a:rPr lang="ru-RU" sz="2400" dirty="0">
                <a:latin typeface="Times New Roman" pitchFamily="18" charset="0"/>
                <a:cs typeface="Times New Roman" pitchFamily="18" charset="0"/>
              </a:rPr>
              <a:t>по условиям вклада </a:t>
            </a:r>
            <a:r>
              <a:rPr lang="ru-RU" sz="2400" dirty="0" smtClean="0">
                <a:latin typeface="Times New Roman" pitchFamily="18" charset="0"/>
                <a:cs typeface="Times New Roman" pitchFamily="18" charset="0"/>
              </a:rPr>
              <a:t>банка «Б» начисление процентов </a:t>
            </a:r>
            <a:r>
              <a:rPr lang="ru-RU" sz="2400" dirty="0">
                <a:latin typeface="Times New Roman" pitchFamily="18" charset="0"/>
                <a:cs typeface="Times New Roman" pitchFamily="18" charset="0"/>
              </a:rPr>
              <a:t>на счет происходит в конце каждого года, </a:t>
            </a:r>
            <a:r>
              <a:rPr lang="ru-RU" sz="2400" dirty="0" smtClean="0">
                <a:latin typeface="Times New Roman" pitchFamily="18" charset="0"/>
                <a:cs typeface="Times New Roman" pitchFamily="18" charset="0"/>
              </a:rPr>
              <a:t>но процент </a:t>
            </a:r>
            <a:r>
              <a:rPr lang="ru-RU" sz="2400" dirty="0">
                <a:latin typeface="Times New Roman" pitchFamily="18" charset="0"/>
                <a:cs typeface="Times New Roman" pitchFamily="18" charset="0"/>
              </a:rPr>
              <a:t>по вкладу 10% годовых. </a:t>
            </a:r>
            <a:endParaRPr lang="ru-RU" sz="2400" dirty="0" smtClean="0">
              <a:latin typeface="Times New Roman" pitchFamily="18" charset="0"/>
              <a:cs typeface="Times New Roman" pitchFamily="18" charset="0"/>
            </a:endParaRPr>
          </a:p>
          <a:p>
            <a:pPr marL="82296" indent="0" algn="just">
              <a:spcBef>
                <a:spcPts val="0"/>
              </a:spcBef>
              <a:buNone/>
            </a:pPr>
            <a:r>
              <a:rPr lang="ru-RU" sz="2400" dirty="0" smtClean="0">
                <a:latin typeface="Times New Roman" pitchFamily="18" charset="0"/>
                <a:cs typeface="Times New Roman" pitchFamily="18" charset="0"/>
              </a:rPr>
              <a:t>Какой </a:t>
            </a:r>
            <a:r>
              <a:rPr lang="ru-RU" sz="2400" dirty="0">
                <a:latin typeface="Times New Roman" pitchFamily="18" charset="0"/>
                <a:cs typeface="Times New Roman" pitchFamily="18" charset="0"/>
              </a:rPr>
              <a:t>депозит </a:t>
            </a:r>
            <a:r>
              <a:rPr lang="ru-RU" sz="2400" dirty="0" smtClean="0">
                <a:latin typeface="Times New Roman" pitchFamily="18" charset="0"/>
                <a:cs typeface="Times New Roman" pitchFamily="18" charset="0"/>
              </a:rPr>
              <a:t>следует выбрать с точки зрения большей доходности? Сколько семья сможет </a:t>
            </a:r>
            <a:r>
              <a:rPr lang="ru-RU" sz="2400" dirty="0">
                <a:latin typeface="Times New Roman" pitchFamily="18" charset="0"/>
                <a:cs typeface="Times New Roman" pitchFamily="18" charset="0"/>
              </a:rPr>
              <a:t>накопить за 2 года? </a:t>
            </a:r>
            <a:endParaRPr lang="ru-RU" sz="2400" dirty="0" smtClean="0">
              <a:latin typeface="Times New Roman" pitchFamily="18" charset="0"/>
              <a:cs typeface="Times New Roman" pitchFamily="18" charset="0"/>
            </a:endParaRPr>
          </a:p>
          <a:p>
            <a:pPr marL="82296" indent="0" algn="just">
              <a:spcBef>
                <a:spcPts val="0"/>
              </a:spcBef>
              <a:buNone/>
            </a:pPr>
            <a:r>
              <a:rPr lang="ru-RU" sz="2400" b="1" dirty="0" smtClean="0">
                <a:latin typeface="Times New Roman" pitchFamily="18" charset="0"/>
                <a:cs typeface="Times New Roman" pitchFamily="18" charset="0"/>
              </a:rPr>
              <a:t>Решение:</a:t>
            </a:r>
          </a:p>
          <a:p>
            <a:pPr marL="82296" indent="0">
              <a:buNone/>
            </a:pPr>
            <a:r>
              <a:rPr lang="ru-RU" sz="2400" dirty="0">
                <a:latin typeface="Times New Roman" pitchFamily="18" charset="0"/>
                <a:cs typeface="Times New Roman" pitchFamily="18" charset="0"/>
              </a:rPr>
              <a:t>1) </a:t>
            </a:r>
            <a:r>
              <a:rPr lang="ru-RU" sz="2400" dirty="0" smtClean="0">
                <a:latin typeface="Times New Roman" pitchFamily="18" charset="0"/>
                <a:cs typeface="Times New Roman" pitchFamily="18" charset="0"/>
              </a:rPr>
              <a:t>Посчитаем </a:t>
            </a:r>
            <a:r>
              <a:rPr lang="ru-RU" sz="2400" dirty="0">
                <a:latin typeface="Times New Roman" pitchFamily="18" charset="0"/>
                <a:cs typeface="Times New Roman" pitchFamily="18" charset="0"/>
              </a:rPr>
              <a:t>доход за 2 года по вкладу </a:t>
            </a:r>
            <a:r>
              <a:rPr lang="ru-RU" sz="2400" dirty="0" smtClean="0">
                <a:latin typeface="Times New Roman" pitchFamily="18" charset="0"/>
                <a:cs typeface="Times New Roman" pitchFamily="18" charset="0"/>
              </a:rPr>
              <a:t>банка «А»:</a:t>
            </a:r>
            <a:endParaRPr lang="ru-RU" sz="2400" dirty="0">
              <a:latin typeface="Times New Roman" pitchFamily="18" charset="0"/>
              <a:cs typeface="Times New Roman" pitchFamily="18" charset="0"/>
            </a:endParaRPr>
          </a:p>
          <a:p>
            <a:pPr marL="82296" indent="0">
              <a:buNone/>
            </a:pPr>
            <a:r>
              <a:rPr lang="ru-RU" sz="2400" dirty="0">
                <a:latin typeface="Times New Roman" pitchFamily="18" charset="0"/>
                <a:cs typeface="Times New Roman" pitchFamily="18" charset="0"/>
              </a:rPr>
              <a:t>250 000 × 0,12 × 2 = 60000 </a:t>
            </a:r>
            <a:r>
              <a:rPr lang="ru-RU" sz="2400" dirty="0" smtClean="0">
                <a:latin typeface="Times New Roman" pitchFamily="18" charset="0"/>
                <a:cs typeface="Times New Roman" pitchFamily="18" charset="0"/>
              </a:rPr>
              <a:t>руб.</a:t>
            </a:r>
          </a:p>
          <a:p>
            <a:pPr marL="82296" indent="0">
              <a:buNone/>
            </a:pPr>
            <a:r>
              <a:rPr lang="ru-RU" sz="2400" dirty="0">
                <a:latin typeface="Times New Roman" pitchFamily="18" charset="0"/>
                <a:cs typeface="Times New Roman" pitchFamily="18" charset="0"/>
              </a:rPr>
              <a:t>Всего через 2 года наращенная сумма вклада составит: 250 000 + 60000 = 310 000 </a:t>
            </a:r>
            <a:r>
              <a:rPr lang="ru-RU" sz="2400" dirty="0" smtClean="0">
                <a:latin typeface="Times New Roman" pitchFamily="18" charset="0"/>
                <a:cs typeface="Times New Roman" pitchFamily="18" charset="0"/>
              </a:rPr>
              <a:t>руб.</a:t>
            </a:r>
          </a:p>
          <a:p>
            <a:pPr marL="82296" indent="0">
              <a:buNone/>
            </a:pPr>
            <a:endParaRPr lang="ru-RU" sz="2400" dirty="0">
              <a:latin typeface="Times New Roman" pitchFamily="18" charset="0"/>
              <a:cs typeface="Times New Roman" pitchFamily="18" charset="0"/>
            </a:endParaRPr>
          </a:p>
          <a:p>
            <a:pPr marL="82296" indent="0">
              <a:buNone/>
            </a:pPr>
            <a:endParaRPr lang="ru-RU" sz="2400" dirty="0">
              <a:latin typeface="Times New Roman" pitchFamily="18" charset="0"/>
              <a:cs typeface="Times New Roman" pitchFamily="18" charset="0"/>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530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p:cNvSpPr>
                <a:spLocks noGrp="1"/>
              </p:cNvSpPr>
              <p:nvPr>
                <p:ph idx="1"/>
              </p:nvPr>
            </p:nvSpPr>
            <p:spPr>
              <a:xfrm>
                <a:off x="1331640" y="188640"/>
                <a:ext cx="7498080" cy="6408712"/>
              </a:xfrm>
            </p:spPr>
            <p:txBody>
              <a:bodyPr>
                <a:normAutofit/>
              </a:bodyPr>
              <a:lstStyle/>
              <a:p>
                <a:pPr marL="82296" indent="0" algn="just">
                  <a:spcBef>
                    <a:spcPts val="0"/>
                  </a:spcBef>
                  <a:buNone/>
                </a:pPr>
                <a:r>
                  <a:rPr lang="ru-RU" sz="2400" dirty="0">
                    <a:latin typeface="Times New Roman" pitchFamily="18" charset="0"/>
                    <a:cs typeface="Times New Roman" pitchFamily="18" charset="0"/>
                  </a:rPr>
                  <a:t>2) Посчитаем сумму с процентами на вкладе банка «Б» по формуле сложных процентов:</a:t>
                </a:r>
              </a:p>
              <a:p>
                <a:pPr marL="82296" indent="0" algn="just">
                  <a:spcBef>
                    <a:spcPts val="0"/>
                  </a:spcBef>
                  <a:buNone/>
                </a:pPr>
                <a14:m>
                  <m:oMathPara xmlns:m="http://schemas.openxmlformats.org/officeDocument/2006/math">
                    <m:oMathParaPr>
                      <m:jc m:val="centerGroup"/>
                    </m:oMathParaPr>
                    <m:oMath xmlns:m="http://schemas.openxmlformats.org/officeDocument/2006/math">
                      <m:r>
                        <a:rPr lang="ru-RU" sz="2400">
                          <a:latin typeface="Cambria Math"/>
                          <a:cs typeface="Times New Roman" pitchFamily="18" charset="0"/>
                        </a:rPr>
                        <m:t>𝑆</m:t>
                      </m:r>
                      <m:r>
                        <a:rPr lang="ru-RU" sz="2400">
                          <a:latin typeface="Cambria Math"/>
                          <a:cs typeface="Times New Roman" pitchFamily="18" charset="0"/>
                        </a:rPr>
                        <m:t>=</m:t>
                      </m:r>
                      <m:r>
                        <a:rPr lang="ru-RU" sz="2400">
                          <a:latin typeface="Cambria Math"/>
                          <a:cs typeface="Times New Roman" pitchFamily="18" charset="0"/>
                        </a:rPr>
                        <m:t>𝑃</m:t>
                      </m:r>
                      <m:r>
                        <a:rPr lang="ru-RU" sz="2400">
                          <a:latin typeface="Cambria Math"/>
                          <a:cs typeface="Times New Roman" pitchFamily="18" charset="0"/>
                        </a:rPr>
                        <m:t> </m:t>
                      </m:r>
                      <m:sSup>
                        <m:sSupPr>
                          <m:ctrlPr>
                            <a:rPr lang="ru-RU" sz="2400" i="1">
                              <a:latin typeface="Cambria Math"/>
                              <a:cs typeface="Times New Roman" pitchFamily="18" charset="0"/>
                            </a:rPr>
                          </m:ctrlPr>
                        </m:sSupPr>
                        <m:e>
                          <m:r>
                            <a:rPr lang="ru-RU" sz="2400">
                              <a:latin typeface="Cambria Math"/>
                              <a:cs typeface="Times New Roman" pitchFamily="18" charset="0"/>
                            </a:rPr>
                            <m:t>(1+</m:t>
                          </m:r>
                          <m:f>
                            <m:fPr>
                              <m:ctrlPr>
                                <a:rPr lang="ru-RU" sz="2400" i="1">
                                  <a:latin typeface="Cambria Math"/>
                                  <a:cs typeface="Times New Roman" pitchFamily="18" charset="0"/>
                                </a:rPr>
                              </m:ctrlPr>
                            </m:fPr>
                            <m:num>
                              <m:r>
                                <a:rPr lang="ru-RU" sz="2400">
                                  <a:latin typeface="Cambria Math"/>
                                  <a:cs typeface="Times New Roman" pitchFamily="18" charset="0"/>
                                </a:rPr>
                                <m:t>𝑖</m:t>
                              </m:r>
                            </m:num>
                            <m:den>
                              <m:r>
                                <a:rPr lang="ru-RU" sz="2400">
                                  <a:latin typeface="Cambria Math"/>
                                  <a:cs typeface="Times New Roman" pitchFamily="18" charset="0"/>
                                </a:rPr>
                                <m:t>𝑚</m:t>
                              </m:r>
                            </m:den>
                          </m:f>
                          <m:r>
                            <a:rPr lang="ru-RU" sz="2400">
                              <a:latin typeface="Cambria Math"/>
                              <a:cs typeface="Times New Roman" pitchFamily="18" charset="0"/>
                            </a:rPr>
                            <m:t>)</m:t>
                          </m:r>
                        </m:e>
                        <m:sup>
                          <m:r>
                            <a:rPr lang="ru-RU" sz="2400">
                              <a:latin typeface="Cambria Math"/>
                              <a:cs typeface="Times New Roman" pitchFamily="18" charset="0"/>
                            </a:rPr>
                            <m:t>𝑛𝑚</m:t>
                          </m:r>
                        </m:sup>
                      </m:sSup>
                    </m:oMath>
                  </m:oMathPara>
                </a14:m>
                <a:endParaRPr lang="ru-RU" sz="2400" dirty="0">
                  <a:latin typeface="Times New Roman" pitchFamily="18" charset="0"/>
                  <a:cs typeface="Times New Roman" pitchFamily="18" charset="0"/>
                </a:endParaRPr>
              </a:p>
              <a:p>
                <a:pPr marL="82296" indent="0" algn="just">
                  <a:spcBef>
                    <a:spcPts val="0"/>
                  </a:spcBef>
                  <a:buNone/>
                </a:pPr>
                <a:r>
                  <a:rPr lang="ru-RU" sz="2400" dirty="0">
                    <a:latin typeface="Times New Roman" pitchFamily="18" charset="0"/>
                    <a:cs typeface="Times New Roman" pitchFamily="18" charset="0"/>
                  </a:rPr>
                  <a:t>Подставим:</a:t>
                </a:r>
              </a:p>
              <a:p>
                <a:pPr marL="82296" indent="0" algn="just">
                  <a:spcBef>
                    <a:spcPts val="0"/>
                  </a:spcBef>
                  <a:buNone/>
                </a:pPr>
                <a:r>
                  <a:rPr lang="ru-RU" sz="2400" dirty="0">
                    <a:latin typeface="Times New Roman" pitchFamily="18" charset="0"/>
                    <a:cs typeface="Times New Roman" pitchFamily="18" charset="0"/>
                  </a:rPr>
                  <a:t>250 000 × </a:t>
                </a:r>
                <a14:m>
                  <m:oMath xmlns:m="http://schemas.openxmlformats.org/officeDocument/2006/math">
                    <m:sSup>
                      <m:sSupPr>
                        <m:ctrlPr>
                          <a:rPr lang="ru-RU" sz="2400" i="1">
                            <a:latin typeface="Cambria Math"/>
                            <a:cs typeface="Times New Roman" pitchFamily="18" charset="0"/>
                          </a:rPr>
                        </m:ctrlPr>
                      </m:sSupPr>
                      <m:e>
                        <m:r>
                          <m:rPr>
                            <m:nor/>
                          </m:rPr>
                          <a:rPr lang="ru-RU" sz="2400" dirty="0">
                            <a:latin typeface="Times New Roman" pitchFamily="18" charset="0"/>
                            <a:cs typeface="Times New Roman" pitchFamily="18" charset="0"/>
                          </a:rPr>
                          <m:t>( 1 + 0,1)</m:t>
                        </m:r>
                      </m:e>
                      <m:sup>
                        <m:r>
                          <a:rPr lang="ru-RU" sz="2400">
                            <a:latin typeface="Cambria Math"/>
                            <a:cs typeface="Times New Roman" pitchFamily="18" charset="0"/>
                          </a:rPr>
                          <m:t>2</m:t>
                        </m:r>
                      </m:sup>
                    </m:sSup>
                  </m:oMath>
                </a14:m>
                <a:r>
                  <a:rPr lang="ru-RU" sz="2400" dirty="0">
                    <a:latin typeface="Times New Roman" pitchFamily="18" charset="0"/>
                    <a:cs typeface="Times New Roman" pitchFamily="18" charset="0"/>
                  </a:rPr>
                  <a:t>  = 302 500 </a:t>
                </a:r>
                <a:r>
                  <a:rPr lang="ru-RU" sz="2400" dirty="0" smtClean="0">
                    <a:latin typeface="Times New Roman" pitchFamily="18" charset="0"/>
                    <a:cs typeface="Times New Roman" pitchFamily="18" charset="0"/>
                  </a:rPr>
                  <a:t>руб.</a:t>
                </a:r>
              </a:p>
              <a:p>
                <a:pPr marL="82296" indent="0" algn="just">
                  <a:spcBef>
                    <a:spcPts val="0"/>
                  </a:spcBef>
                  <a:buNone/>
                </a:pPr>
                <a:r>
                  <a:rPr lang="ru-RU" sz="2400" dirty="0" smtClean="0">
                    <a:latin typeface="Times New Roman" pitchFamily="18" charset="0"/>
                    <a:cs typeface="Times New Roman" pitchFamily="18" charset="0"/>
                  </a:rPr>
                  <a:t>3) Сравним доходность по двум вкладам </a:t>
                </a:r>
              </a:p>
              <a:p>
                <a:pPr marL="82296" indent="0" algn="just">
                  <a:spcBef>
                    <a:spcPts val="0"/>
                  </a:spcBef>
                  <a:buNone/>
                </a:pPr>
                <a:r>
                  <a:rPr lang="ru-RU" sz="2400" dirty="0" smtClean="0">
                    <a:latin typeface="Times New Roman" pitchFamily="18" charset="0"/>
                    <a:cs typeface="Times New Roman" pitchFamily="18" charset="0"/>
                  </a:rPr>
                  <a:t>310000 рублей </a:t>
                </a:r>
                <a14:m>
                  <m:oMath xmlns:m="http://schemas.openxmlformats.org/officeDocument/2006/math">
                    <m:r>
                      <a:rPr lang="ru-RU" sz="2400" i="1" smtClean="0">
                        <a:latin typeface="Cambria Math"/>
                        <a:ea typeface="Cambria Math"/>
                        <a:cs typeface="Times New Roman" pitchFamily="18" charset="0"/>
                      </a:rPr>
                      <m:t>&gt;</m:t>
                    </m:r>
                  </m:oMath>
                </a14:m>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302500 рублей</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поэтому первый вклад предпочтительнее</a:t>
                </a:r>
              </a:p>
              <a:p>
                <a:pPr marL="82296" indent="0" algn="just">
                  <a:spcBef>
                    <a:spcPts val="0"/>
                  </a:spcBef>
                  <a:buNone/>
                </a:pPr>
                <a:r>
                  <a:rPr lang="ru-RU" sz="2400" b="1" dirty="0" smtClean="0">
                    <a:latin typeface="Times New Roman" pitchFamily="18" charset="0"/>
                    <a:cs typeface="Times New Roman" pitchFamily="18" charset="0"/>
                  </a:rPr>
                  <a:t>Ответ</a:t>
                </a:r>
                <a:r>
                  <a:rPr lang="ru-RU" sz="2400" dirty="0" smtClean="0">
                    <a:latin typeface="Times New Roman" pitchFamily="18" charset="0"/>
                    <a:cs typeface="Times New Roman" pitchFamily="18" charset="0"/>
                  </a:rPr>
                  <a:t>: Первый вклад принесет доход 310000 руб., второй 302500 руб., поэтому </a:t>
                </a:r>
                <a:r>
                  <a:rPr lang="ru-RU" sz="2400" dirty="0">
                    <a:latin typeface="Times New Roman" pitchFamily="18" charset="0"/>
                    <a:cs typeface="Times New Roman" pitchFamily="18" charset="0"/>
                  </a:rPr>
                  <a:t>первый вклад предпочтительнее</a:t>
                </a:r>
              </a:p>
              <a:p>
                <a:pPr marL="82296" indent="0" algn="just">
                  <a:spcBef>
                    <a:spcPts val="0"/>
                  </a:spcBef>
                  <a:buNone/>
                </a:pPr>
                <a:endParaRPr lang="ru-RU" sz="2400" dirty="0" smtClean="0">
                  <a:latin typeface="Times New Roman" pitchFamily="18" charset="0"/>
                  <a:cs typeface="Times New Roman" pitchFamily="18" charset="0"/>
                </a:endParaRPr>
              </a:p>
              <a:p>
                <a:pPr marL="82296" indent="0" algn="just">
                  <a:spcBef>
                    <a:spcPts val="0"/>
                  </a:spcBef>
                  <a:buNone/>
                </a:pPr>
                <a:endParaRPr lang="ru-RU" sz="2400" dirty="0">
                  <a:latin typeface="Times New Roman" pitchFamily="18" charset="0"/>
                  <a:cs typeface="Times New Roman" pitchFamily="18" charset="0"/>
                </a:endParaRPr>
              </a:p>
              <a:p>
                <a:pPr marL="82296" indent="0">
                  <a:buNone/>
                </a:pPr>
                <a:endParaRPr lang="ru-RU" sz="2400" dirty="0">
                  <a:latin typeface="Times New Roman" pitchFamily="18" charset="0"/>
                  <a:cs typeface="Times New Roman" pitchFamily="18" charset="0"/>
                </a:endParaRPr>
              </a:p>
            </p:txBody>
          </p:sp>
        </mc:Choice>
        <mc:Fallback xmlns="">
          <p:sp>
            <p:nvSpPr>
              <p:cNvPr id="3" name="Объект 2"/>
              <p:cNvSpPr>
                <a:spLocks noGrp="1" noRot="1" noChangeAspect="1" noMove="1" noResize="1" noEditPoints="1" noAdjustHandles="1" noChangeArrowheads="1" noChangeShapeType="1" noTextEdit="1"/>
              </p:cNvSpPr>
              <p:nvPr>
                <p:ph idx="1"/>
              </p:nvPr>
            </p:nvSpPr>
            <p:spPr>
              <a:xfrm>
                <a:off x="1331640" y="188640"/>
                <a:ext cx="7498080" cy="6408712"/>
              </a:xfrm>
              <a:blipFill rotWithShape="1">
                <a:blip r:embed="rId2"/>
                <a:stretch>
                  <a:fillRect l="-81" t="-761" r="-1301"/>
                </a:stretch>
              </a:blipFill>
            </p:spPr>
            <p:txBody>
              <a:bodyPr/>
              <a:lstStyle/>
              <a:p>
                <a:r>
                  <a:rPr lang="ru-RU">
                    <a:noFill/>
                  </a:rPr>
                  <a:t> </a:t>
                </a:r>
              </a:p>
            </p:txBody>
          </p:sp>
        </mc:Fallback>
      </mc:AlternateContent>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4104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35608" y="260648"/>
            <a:ext cx="7498080" cy="5987752"/>
          </a:xfrm>
        </p:spPr>
        <p:txBody>
          <a:bodyPr>
            <a:normAutofit/>
          </a:bodyPr>
          <a:lstStyle/>
          <a:p>
            <a:pPr marL="80963" indent="0" algn="just">
              <a:buClr>
                <a:schemeClr val="tx1"/>
              </a:buClr>
              <a:buNone/>
            </a:pPr>
            <a:r>
              <a:rPr lang="ru-RU" sz="2600" dirty="0" smtClean="0"/>
              <a:t>8.Выбор </a:t>
            </a:r>
            <a:r>
              <a:rPr lang="ru-RU" sz="2600" dirty="0"/>
              <a:t>кредитных продуктов банков по предложенным рекламным буклетам коммерческих банков </a:t>
            </a:r>
            <a:r>
              <a:rPr lang="ru-RU" sz="2600" dirty="0" err="1"/>
              <a:t>г.Уфы</a:t>
            </a:r>
            <a:r>
              <a:rPr lang="ru-RU" sz="2600" dirty="0"/>
              <a:t>, либо с использованием их сайтов</a:t>
            </a:r>
          </a:p>
          <a:p>
            <a:pPr marL="82296" indent="0" algn="just" fontAlgn="base">
              <a:buNone/>
            </a:pPr>
            <a:r>
              <a:rPr lang="ru-RU" sz="2600" dirty="0" smtClean="0"/>
              <a:t>9.Разбор </a:t>
            </a:r>
            <a:r>
              <a:rPr lang="ru-RU" sz="2600" dirty="0"/>
              <a:t>правильности оформления банковских документов. Группам предлагается рассмотреть вариант кредитного договора и найти в нём грубые ошибки (учитель заранее подготавливает материал стандартного </a:t>
            </a:r>
            <a:r>
              <a:rPr lang="ru-RU" sz="2600" dirty="0" smtClean="0"/>
              <a:t>договора </a:t>
            </a:r>
            <a:r>
              <a:rPr lang="ru-RU" sz="2600" dirty="0"/>
              <a:t>и вносит в него ошибки). Примеры банковских </a:t>
            </a:r>
            <a:r>
              <a:rPr lang="ru-RU" sz="2600" dirty="0" smtClean="0"/>
              <a:t>договоров: </a:t>
            </a:r>
            <a:r>
              <a:rPr lang="en-US" sz="2600" dirty="0">
                <a:hlinkClick r:id="rId2"/>
              </a:rPr>
              <a:t>https://dogovor-obrazets.ru</a:t>
            </a:r>
            <a:r>
              <a:rPr lang="en-US" sz="2600" dirty="0" smtClean="0">
                <a:hlinkClick r:id="rId2"/>
              </a:rPr>
              <a:t>/</a:t>
            </a:r>
            <a:r>
              <a:rPr lang="ru-RU" sz="2600" dirty="0" smtClean="0"/>
              <a:t> </a:t>
            </a:r>
            <a:r>
              <a:rPr lang="ru-RU" sz="2600" dirty="0"/>
              <a:t>«Объединенная база типовых образцов договоров»</a:t>
            </a:r>
          </a:p>
          <a:p>
            <a:pPr marL="82296" indent="0" algn="just" fontAlgn="base">
              <a:buNone/>
            </a:pPr>
            <a:endParaRPr lang="ru-RU" dirty="0"/>
          </a:p>
          <a:p>
            <a:pPr marL="82296" indent="0">
              <a:buNone/>
            </a:pPr>
            <a:endParaRPr lang="ru-RU"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751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04828" y="116632"/>
            <a:ext cx="7498080" cy="4800600"/>
          </a:xfrm>
        </p:spPr>
        <p:txBody>
          <a:bodyPr/>
          <a:lstStyle/>
          <a:p>
            <a:pPr marL="82296" indent="0">
              <a:buNone/>
            </a:pPr>
            <a:r>
              <a:rPr lang="ru-RU" sz="2400" dirty="0"/>
              <a:t>Изучение типовых форм договоров в интерактивном ресурсе </a:t>
            </a:r>
            <a:r>
              <a:rPr lang="en-US" sz="2400" u="sng" dirty="0">
                <a:hlinkClick r:id="rId2"/>
              </a:rPr>
              <a:t>https</a:t>
            </a:r>
            <a:r>
              <a:rPr lang="ru-RU" sz="2400" u="sng" dirty="0">
                <a:hlinkClick r:id="rId2"/>
              </a:rPr>
              <a:t>://</a:t>
            </a:r>
            <a:r>
              <a:rPr lang="en-US" sz="2400" u="sng" dirty="0" err="1">
                <a:hlinkClick r:id="rId2"/>
              </a:rPr>
              <a:t>intpract</a:t>
            </a:r>
            <a:r>
              <a:rPr lang="ru-RU" sz="2400" u="sng" dirty="0">
                <a:hlinkClick r:id="rId2"/>
              </a:rPr>
              <a:t>.</a:t>
            </a:r>
            <a:r>
              <a:rPr lang="en-US" sz="2400" u="sng" dirty="0" err="1">
                <a:hlinkClick r:id="rId2"/>
              </a:rPr>
              <a:t>oc</a:t>
            </a:r>
            <a:r>
              <a:rPr lang="ru-RU" sz="2400" u="sng" dirty="0">
                <a:hlinkClick r:id="rId2"/>
              </a:rPr>
              <a:t>3.</a:t>
            </a:r>
            <a:r>
              <a:rPr lang="en-US" sz="2400" u="sng" dirty="0" err="1">
                <a:hlinkClick r:id="rId2"/>
              </a:rPr>
              <a:t>ru</a:t>
            </a:r>
            <a:r>
              <a:rPr lang="ru-RU" sz="2400" u="sng" dirty="0">
                <a:hlinkClick r:id="rId2"/>
              </a:rPr>
              <a:t>/</a:t>
            </a:r>
            <a:r>
              <a:rPr lang="ru-RU" sz="2400" dirty="0"/>
              <a:t> Интерактивный практикум «Понимаю финансовый договор». Вопросы для самоконтроля. Самостоятельное прохождение викторины и фиксация ее результата.</a:t>
            </a:r>
          </a:p>
          <a:p>
            <a:pPr marL="82296" indent="0">
              <a:buNone/>
            </a:pPr>
            <a:endParaRPr lang="ru-RU"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120972"/>
            <a:ext cx="8352928" cy="469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326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35608" y="404664"/>
            <a:ext cx="7498080" cy="5843736"/>
          </a:xfrm>
        </p:spPr>
        <p:txBody>
          <a:bodyPr>
            <a:normAutofit fontScale="92500" lnSpcReduction="10000"/>
          </a:bodyPr>
          <a:lstStyle/>
          <a:p>
            <a:pPr marL="0" lvl="0" indent="0">
              <a:buClrTx/>
              <a:buNone/>
            </a:pPr>
            <a:r>
              <a:rPr lang="ru-RU" sz="2400" dirty="0" smtClean="0"/>
              <a:t>10.Моделирование </a:t>
            </a:r>
            <a:r>
              <a:rPr lang="ru-RU" sz="2400" dirty="0"/>
              <a:t>ситуации беседы с кредитным специалистом (подготовка банка возможных вопросов в ходе беседы)</a:t>
            </a:r>
          </a:p>
          <a:p>
            <a:pPr marL="0" lvl="0" indent="0">
              <a:buClrTx/>
              <a:buNone/>
            </a:pPr>
            <a:r>
              <a:rPr lang="ru-RU" sz="2400" dirty="0" smtClean="0"/>
              <a:t>11.Составление </a:t>
            </a:r>
            <a:r>
              <a:rPr lang="ru-RU" sz="2400" dirty="0"/>
              <a:t>вредных советов по взаимоотношению банков и населения. Пример:</a:t>
            </a:r>
          </a:p>
          <a:p>
            <a:pPr marL="900113" lvl="0" indent="-369888"/>
            <a:r>
              <a:rPr lang="ru-RU" sz="2300" dirty="0"/>
              <a:t>Не думайте о том, как жить на пенсии. Когда придет время, всегда можно будет сдать бутылки.</a:t>
            </a:r>
          </a:p>
          <a:p>
            <a:pPr marL="900113" lvl="0" indent="-369888"/>
            <a:r>
              <a:rPr lang="ru-RU" sz="2300" dirty="0"/>
              <a:t>Не следите за расходами. Пусть этим занимаются скряги.</a:t>
            </a:r>
          </a:p>
          <a:p>
            <a:pPr marL="900113" lvl="0" indent="-369888"/>
            <a:r>
              <a:rPr lang="ru-RU" sz="2300" dirty="0"/>
              <a:t>Не доверяйте свободные деньги банкам, положите их в матрац</a:t>
            </a:r>
            <a:r>
              <a:rPr lang="ru-RU" sz="2300" dirty="0" smtClean="0"/>
              <a:t>.</a:t>
            </a:r>
          </a:p>
          <a:p>
            <a:pPr marL="82296" indent="0">
              <a:buNone/>
            </a:pPr>
            <a:r>
              <a:rPr lang="ru-RU" sz="2400" dirty="0"/>
              <a:t>12.Игра на развитие памяти. Учителем предлагаются памятки с рекомендациями по безопасному использованию банковских карт. Команды учащихся в течение ограниченного времени 2-3 минут изучают информационный материал. После пытаются воспроизвести устно или письменно по принципу «Кто больше?»</a:t>
            </a:r>
          </a:p>
          <a:p>
            <a:pPr marL="82296" lvl="0" indent="0">
              <a:buNone/>
            </a:pPr>
            <a:endParaRPr lang="ru-RU" sz="2500" dirty="0"/>
          </a:p>
          <a:p>
            <a:pPr marL="82296" indent="0">
              <a:buNone/>
            </a:pPr>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2775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5852" y="285728"/>
            <a:ext cx="6858048" cy="954107"/>
          </a:xfrm>
          <a:prstGeom prst="rect">
            <a:avLst/>
          </a:prstGeom>
          <a:noFill/>
        </p:spPr>
        <p:txBody>
          <a:bodyPr wrap="square" rtlCol="0">
            <a:spAutoFit/>
          </a:bodyPr>
          <a:lstStyle/>
          <a:p>
            <a:pPr algn="ctr"/>
            <a:r>
              <a:rPr lang="ru-RU" sz="2800" b="1" dirty="0">
                <a:latin typeface="Times New Roman" pitchFamily="18" charset="0"/>
                <a:cs typeface="Times New Roman" pitchFamily="18" charset="0"/>
              </a:rPr>
              <a:t>Формы мошенничества </a:t>
            </a: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r>
              <a:rPr lang="ru-RU" sz="2800" b="1" dirty="0">
                <a:latin typeface="Times New Roman" pitchFamily="18" charset="0"/>
                <a:cs typeface="Times New Roman" pitchFamily="18" charset="0"/>
              </a:rPr>
              <a:t>и способы минимизации рисков</a:t>
            </a:r>
          </a:p>
        </p:txBody>
      </p:sp>
      <p:sp>
        <p:nvSpPr>
          <p:cNvPr id="8" name="Прямоугольник: усеченные верхние углы 7"/>
          <p:cNvSpPr/>
          <p:nvPr/>
        </p:nvSpPr>
        <p:spPr>
          <a:xfrm>
            <a:off x="323528" y="1415975"/>
            <a:ext cx="2322512" cy="788889"/>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smtClean="0">
                <a:latin typeface="Times New Roman" pitchFamily="18" charset="0"/>
                <a:cs typeface="Times New Roman" pitchFamily="18" charset="0"/>
              </a:rPr>
              <a:t> </a:t>
            </a:r>
            <a:r>
              <a:rPr lang="ru-RU" dirty="0">
                <a:latin typeface="Times New Roman" pitchFamily="18" charset="0"/>
                <a:cs typeface="Times New Roman" pitchFamily="18" charset="0"/>
              </a:rPr>
              <a:t>Мошенничество с использованием банковских карт</a:t>
            </a:r>
          </a:p>
        </p:txBody>
      </p:sp>
      <p:sp>
        <p:nvSpPr>
          <p:cNvPr id="9" name="Прямоугольник: усеченные верхние углы 8"/>
          <p:cNvSpPr/>
          <p:nvPr/>
        </p:nvSpPr>
        <p:spPr>
          <a:xfrm>
            <a:off x="3185592" y="1415975"/>
            <a:ext cx="5706887" cy="788889"/>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latin typeface="Times New Roman" pitchFamily="18" charset="0"/>
                <a:cs typeface="Times New Roman" pitchFamily="18" charset="0"/>
              </a:rPr>
              <a:t>Способы минимизации рисков</a:t>
            </a:r>
          </a:p>
        </p:txBody>
      </p:sp>
      <p:sp>
        <p:nvSpPr>
          <p:cNvPr id="12" name="Скругленный прямоугольник 22"/>
          <p:cNvSpPr/>
          <p:nvPr/>
        </p:nvSpPr>
        <p:spPr>
          <a:xfrm>
            <a:off x="1187624" y="2348880"/>
            <a:ext cx="7704855" cy="4104456"/>
          </a:xfrm>
          <a:prstGeom prst="roundRect">
            <a:avLst>
              <a:gd name="adj" fmla="val 2847"/>
            </a:avLst>
          </a:prstGeom>
          <a:solidFill>
            <a:srgbClr val="8CA737"/>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285750" indent="-285750">
              <a:spcBef>
                <a:spcPts val="100"/>
              </a:spcBef>
              <a:spcAft>
                <a:spcPts val="100"/>
              </a:spcAft>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пользоваться только банкоматами, установленными в безопасных местах</a:t>
            </a:r>
          </a:p>
          <a:p>
            <a:pPr marL="285750" indent="-285750">
              <a:spcBef>
                <a:spcPts val="100"/>
              </a:spcBef>
              <a:spcAft>
                <a:spcPts val="100"/>
              </a:spcAft>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внимательно осматривать банкомат, перед его использованием</a:t>
            </a:r>
          </a:p>
          <a:p>
            <a:pPr marL="285750" indent="-285750">
              <a:spcBef>
                <a:spcPts val="100"/>
              </a:spcBef>
              <a:spcAft>
                <a:spcPts val="100"/>
              </a:spcAft>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закрывать клавиатуру при вводе </a:t>
            </a:r>
            <a:r>
              <a:rPr lang="ru-RU" sz="1600" dirty="0" err="1" smtClean="0">
                <a:latin typeface="Times New Roman" panose="02020603050405020304" pitchFamily="18" charset="0"/>
                <a:cs typeface="Times New Roman" panose="02020603050405020304" pitchFamily="18" charset="0"/>
              </a:rPr>
              <a:t>пин-кода</a:t>
            </a:r>
            <a:endParaRPr lang="ru-RU" sz="1600" dirty="0" smtClean="0">
              <a:latin typeface="Times New Roman" panose="02020603050405020304" pitchFamily="18" charset="0"/>
              <a:cs typeface="Times New Roman" panose="02020603050405020304" pitchFamily="18" charset="0"/>
            </a:endParaRPr>
          </a:p>
          <a:p>
            <a:pPr marL="285750" indent="-285750">
              <a:spcBef>
                <a:spcPts val="100"/>
              </a:spcBef>
              <a:spcAft>
                <a:spcPts val="100"/>
              </a:spcAft>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оформить услугу SMS-оповещения о проведенных операциях по карте</a:t>
            </a:r>
          </a:p>
          <a:p>
            <a:pPr marL="285750" indent="-285750">
              <a:spcBef>
                <a:spcPts val="100"/>
              </a:spcBef>
              <a:spcAft>
                <a:spcPts val="100"/>
              </a:spcAft>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не </a:t>
            </a:r>
            <a:r>
              <a:rPr lang="ru-RU" sz="1600" dirty="0">
                <a:latin typeface="Times New Roman" panose="02020603050405020304" pitchFamily="18" charset="0"/>
                <a:cs typeface="Times New Roman" panose="02020603050405020304" pitchFamily="18" charset="0"/>
              </a:rPr>
              <a:t>давать согласие на получение карты по почте и ее активации по телефону</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не хранить </a:t>
            </a:r>
            <a:r>
              <a:rPr lang="ru-RU" sz="1600" dirty="0" err="1">
                <a:latin typeface="Times New Roman" panose="02020603050405020304" pitchFamily="18" charset="0"/>
                <a:cs typeface="Times New Roman" panose="02020603050405020304" pitchFamily="18" charset="0"/>
              </a:rPr>
              <a:t>пин</a:t>
            </a:r>
            <a:r>
              <a:rPr lang="ru-RU" sz="1600" dirty="0">
                <a:latin typeface="Times New Roman" panose="02020603050405020304" pitchFamily="18" charset="0"/>
                <a:cs typeface="Times New Roman" panose="02020603050405020304" pitchFamily="18" charset="0"/>
              </a:rPr>
              <a:t>-код вместе с картой</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не сообщать по мобильным или стационарным телефонам реквизиты карты и ее </a:t>
            </a:r>
            <a:r>
              <a:rPr lang="ru-RU" sz="1600" dirty="0" err="1">
                <a:latin typeface="Times New Roman" panose="02020603050405020304" pitchFamily="18" charset="0"/>
                <a:cs typeface="Times New Roman" panose="02020603050405020304" pitchFamily="18" charset="0"/>
              </a:rPr>
              <a:t>пин</a:t>
            </a:r>
            <a:r>
              <a:rPr lang="ru-RU" sz="1600" dirty="0">
                <a:latin typeface="Times New Roman" panose="02020603050405020304" pitchFamily="18" charset="0"/>
                <a:cs typeface="Times New Roman" panose="02020603050405020304" pitchFamily="18" charset="0"/>
              </a:rPr>
              <a:t>-код</a:t>
            </a:r>
          </a:p>
          <a:p>
            <a:pPr marL="285750" indent="-285750">
              <a:spcBef>
                <a:spcPts val="100"/>
              </a:spcBef>
              <a:spcAft>
                <a:spcPts val="100"/>
              </a:spcAft>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определить </a:t>
            </a:r>
            <a:r>
              <a:rPr lang="ru-RU" sz="1600" dirty="0">
                <a:latin typeface="Times New Roman" panose="02020603050405020304" pitchFamily="18" charset="0"/>
                <a:cs typeface="Times New Roman" panose="02020603050405020304" pitchFamily="18" charset="0"/>
              </a:rPr>
              <a:t>лимит суточного снятия наличных по карте</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блокировать карту немедленно в случае </a:t>
            </a:r>
            <a:r>
              <a:rPr lang="ru-RU" sz="1600" dirty="0" smtClean="0">
                <a:latin typeface="Times New Roman" panose="02020603050405020304" pitchFamily="18" charset="0"/>
                <a:cs typeface="Times New Roman" panose="02020603050405020304" pitchFamily="18" charset="0"/>
              </a:rPr>
              <a:t>утери/хищения</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установить программы защиты и обеспечения безопасности компьютера в Интернете</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проводить финансовые операции только с защищенных веб-сайтов</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не сообщать пароль доступа к своему счету через интернет</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использовать надежные пароли</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по окончании работы выходить из учетной записи</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не отвечать на электронные сообщения с запросом на изменение параметров защиты</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использовать разные инструменты для разных видов расчетов</a:t>
            </a:r>
          </a:p>
          <a:p>
            <a:pPr marL="285750" indent="-285750">
              <a:spcBef>
                <a:spcPts val="100"/>
              </a:spcBef>
              <a:spcAft>
                <a:spcPts val="100"/>
              </a:spcAft>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p:txBody>
      </p:sp>
      <p:pic>
        <p:nvPicPr>
          <p:cNvPr id="1026" name="Picture 2" descr="http://bankigid.net/wp-content/uploads/2015/07/pinkod-kart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7836" y="75720"/>
            <a:ext cx="1468660" cy="9672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berbanktut.ru/wp-content/uploads/2016/04/%D0%9D%D0%B5-%D1%81%D0%BE%D0%BE%D0%B1%D1%89%D0%B0%D0%B9%D1%82%D0%B5-%D0%9F%D0%98%D0%9D-%D0%BA%D0%BE%D0%B4-%D1%82%D1%80%D0%B5%D1%82%D1%8C%D0%B8%D0%BC-%D0%BB%D0%B8%D1%86%D0%B0%D0%B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681" y="111939"/>
            <a:ext cx="1703015" cy="1041678"/>
          </a:xfrm>
          <a:prstGeom prst="rect">
            <a:avLst/>
          </a:prstGeom>
          <a:noFill/>
          <a:extLst>
            <a:ext uri="{909E8E84-426E-40DD-AFC4-6F175D3DCCD1}">
              <a14:hiddenFill xmlns:a14="http://schemas.microsoft.com/office/drawing/2010/main">
                <a:solidFill>
                  <a:srgbClr val="FFFFFF"/>
                </a:solidFill>
              </a14:hiddenFill>
            </a:ext>
          </a:extLst>
        </p:spPr>
      </p:pic>
      <p:sp>
        <p:nvSpPr>
          <p:cNvPr id="2" name="Знак умножения 1"/>
          <p:cNvSpPr/>
          <p:nvPr/>
        </p:nvSpPr>
        <p:spPr>
          <a:xfrm>
            <a:off x="7654094" y="-143953"/>
            <a:ext cx="1296144" cy="1339227"/>
          </a:xfrm>
          <a:prstGeom prst="mathMultiply">
            <a:avLst>
              <a:gd name="adj1" fmla="val 815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12845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8162" y="188640"/>
            <a:ext cx="6452220" cy="954107"/>
          </a:xfrm>
          <a:prstGeom prst="rect">
            <a:avLst/>
          </a:prstGeom>
          <a:noFill/>
        </p:spPr>
        <p:txBody>
          <a:bodyPr wrap="square" rtlCol="0">
            <a:spAutoFit/>
          </a:bodyPr>
          <a:lstStyle/>
          <a:p>
            <a:pPr algn="ctr"/>
            <a:r>
              <a:rPr lang="ru-RU" sz="2800" b="1" dirty="0">
                <a:latin typeface="Times New Roman" pitchFamily="18" charset="0"/>
                <a:cs typeface="Times New Roman" pitchFamily="18" charset="0"/>
              </a:rPr>
              <a:t>Формы мошенничества </a:t>
            </a: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r>
              <a:rPr lang="ru-RU" sz="2800" b="1" dirty="0">
                <a:latin typeface="Times New Roman" pitchFamily="18" charset="0"/>
                <a:cs typeface="Times New Roman" pitchFamily="18" charset="0"/>
              </a:rPr>
              <a:t>и способы минимизации рисков</a:t>
            </a:r>
          </a:p>
        </p:txBody>
      </p:sp>
      <p:sp>
        <p:nvSpPr>
          <p:cNvPr id="8" name="Прямоугольник: усеченные верхние углы 7"/>
          <p:cNvSpPr/>
          <p:nvPr/>
        </p:nvSpPr>
        <p:spPr>
          <a:xfrm>
            <a:off x="561360" y="1239835"/>
            <a:ext cx="3744416" cy="478512"/>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latin typeface="Times New Roman" pitchFamily="18" charset="0"/>
                <a:cs typeface="Times New Roman" pitchFamily="18" charset="0"/>
              </a:rPr>
              <a:t>Кибермошенничество</a:t>
            </a:r>
            <a:endParaRPr lang="ru-RU" dirty="0">
              <a:latin typeface="Times New Roman" pitchFamily="18" charset="0"/>
              <a:cs typeface="Times New Roman" pitchFamily="18" charset="0"/>
            </a:endParaRPr>
          </a:p>
        </p:txBody>
      </p:sp>
      <p:sp>
        <p:nvSpPr>
          <p:cNvPr id="9" name="Прямоугольник: усеченные верхние углы 8"/>
          <p:cNvSpPr/>
          <p:nvPr/>
        </p:nvSpPr>
        <p:spPr>
          <a:xfrm>
            <a:off x="4932041" y="1220483"/>
            <a:ext cx="3807932" cy="478512"/>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latin typeface="Times New Roman" pitchFamily="18" charset="0"/>
                <a:cs typeface="Times New Roman" pitchFamily="18" charset="0"/>
              </a:rPr>
              <a:t>Способы минимизации рисков</a:t>
            </a:r>
          </a:p>
        </p:txBody>
      </p:sp>
      <p:sp>
        <p:nvSpPr>
          <p:cNvPr id="12" name="Скругленный прямоугольник 22"/>
          <p:cNvSpPr/>
          <p:nvPr/>
        </p:nvSpPr>
        <p:spPr>
          <a:xfrm>
            <a:off x="1285851" y="1916831"/>
            <a:ext cx="7454121" cy="4555319"/>
          </a:xfrm>
          <a:prstGeom prst="roundRect">
            <a:avLst>
              <a:gd name="adj" fmla="val 2847"/>
            </a:avLst>
          </a:prstGeom>
          <a:solidFill>
            <a:srgbClr val="8CA737"/>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285750" indent="-285750">
              <a:spcBef>
                <a:spcPts val="200"/>
              </a:spcBef>
              <a:spcAft>
                <a:spcPts val="200"/>
              </a:spcAft>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застраховать карту от риска мошенничества</a:t>
            </a:r>
          </a:p>
          <a:p>
            <a:pPr marL="285750" indent="-285750">
              <a:spcBef>
                <a:spcPts val="200"/>
              </a:spcBef>
              <a:spcAft>
                <a:spcPts val="200"/>
              </a:spcAft>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использовать </a:t>
            </a:r>
            <a:r>
              <a:rPr lang="ru-RU" sz="1600" dirty="0">
                <a:latin typeface="Times New Roman" panose="02020603050405020304" pitchFamily="18" charset="0"/>
                <a:cs typeface="Times New Roman" panose="02020603050405020304" pitchFamily="18" charset="0"/>
              </a:rPr>
              <a:t>разные инструменты для разных видов </a:t>
            </a:r>
            <a:r>
              <a:rPr lang="ru-RU" sz="1600" dirty="0" smtClean="0">
                <a:latin typeface="Times New Roman" panose="02020603050405020304" pitchFamily="18" charset="0"/>
                <a:cs typeface="Times New Roman" panose="02020603050405020304" pitchFamily="18" charset="0"/>
              </a:rPr>
              <a:t>расчетов</a:t>
            </a:r>
          </a:p>
          <a:p>
            <a:pPr marL="285750" indent="-285750">
              <a:spcBef>
                <a:spcPts val="200"/>
              </a:spcBef>
              <a:spcAft>
                <a:spcPts val="200"/>
              </a:spcAft>
              <a:buFont typeface="Arial" panose="020B0604020202020204" pitchFamily="34" charset="0"/>
              <a:buChar char="•"/>
            </a:pPr>
            <a:r>
              <a:rPr lang="ru-RU" sz="1600" dirty="0" smtClean="0">
                <a:latin typeface="Times New Roman" panose="02020603050405020304" pitchFamily="18" charset="0"/>
                <a:cs typeface="Times New Roman" panose="02020603050405020304" pitchFamily="18" charset="0"/>
              </a:rPr>
              <a:t>использовать метод многофакторной аутентификации</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внимательно изучить правила безопасного использования банковской карты</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не сообщать никому, в том числе сотруднику банка, ваши персональные данные и данные банковской карты;</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при возникновении факта мошенничества обратиться в ваше отделение банка</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в случае необходимости заблокировать карту</a:t>
            </a:r>
          </a:p>
          <a:p>
            <a:pPr marL="285750" indent="-285750">
              <a:spcBef>
                <a:spcPts val="100"/>
              </a:spcBef>
              <a:spcAft>
                <a:spcPts val="1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не звонить по предложенному в смс  номеру телефона по вопросам безопасности вашей </a:t>
            </a:r>
            <a:r>
              <a:rPr lang="ru-RU" sz="1600" dirty="0" smtClean="0">
                <a:latin typeface="Times New Roman" panose="02020603050405020304" pitchFamily="18" charset="0"/>
                <a:cs typeface="Times New Roman" panose="02020603050405020304" pitchFamily="18" charset="0"/>
              </a:rPr>
              <a:t>карты</a:t>
            </a:r>
          </a:p>
          <a:p>
            <a:pPr marL="285750" indent="-285750">
              <a:spcBef>
                <a:spcPts val="200"/>
              </a:spcBef>
              <a:spcAft>
                <a:spcPts val="2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установка антивирусной программы</a:t>
            </a:r>
          </a:p>
          <a:p>
            <a:pPr marL="285750" indent="-285750">
              <a:spcBef>
                <a:spcPts val="200"/>
              </a:spcBef>
              <a:spcAft>
                <a:spcPts val="2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установка обновлений от производителей  ПО и поставщика услуг Интернета.</a:t>
            </a:r>
          </a:p>
          <a:p>
            <a:pPr marL="285750" indent="-285750">
              <a:spcBef>
                <a:spcPts val="200"/>
              </a:spcBef>
              <a:spcAft>
                <a:spcPts val="2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проверка  URL</a:t>
            </a:r>
          </a:p>
          <a:p>
            <a:pPr marL="285750" indent="-285750">
              <a:spcBef>
                <a:spcPts val="200"/>
              </a:spcBef>
              <a:spcAft>
                <a:spcPts val="2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проверка изменения адреса </a:t>
            </a:r>
            <a:r>
              <a:rPr lang="ru-RU" sz="1600" dirty="0" err="1">
                <a:latin typeface="Times New Roman" panose="02020603050405020304" pitchFamily="18" charset="0"/>
                <a:cs typeface="Times New Roman" panose="02020603050405020304" pitchFamily="18" charset="0"/>
              </a:rPr>
              <a:t>http</a:t>
            </a: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на </a:t>
            </a:r>
            <a:r>
              <a:rPr lang="ru-RU" sz="1600" dirty="0" err="1">
                <a:latin typeface="Times New Roman" panose="02020603050405020304" pitchFamily="18" charset="0"/>
                <a:cs typeface="Times New Roman" panose="02020603050405020304" pitchFamily="18" charset="0"/>
              </a:rPr>
              <a:t>https</a:t>
            </a:r>
            <a:r>
              <a:rPr lang="ru-RU" sz="1600" dirty="0">
                <a:latin typeface="Times New Roman" panose="02020603050405020304" pitchFamily="18" charset="0"/>
                <a:cs typeface="Times New Roman" panose="02020603050405020304" pitchFamily="18" charset="0"/>
              </a:rPr>
              <a:t> при переходе на страницу оплаты</a:t>
            </a:r>
          </a:p>
          <a:p>
            <a:pPr marL="285750" indent="-285750">
              <a:spcBef>
                <a:spcPts val="100"/>
              </a:spcBef>
              <a:spcAft>
                <a:spcPts val="100"/>
              </a:spcAft>
              <a:buFont typeface="Arial" panose="020B0604020202020204" pitchFamily="34" charset="0"/>
              <a:buChar char="•"/>
            </a:pPr>
            <a:endParaRPr lang="ru-RU" sz="1600" dirty="0">
              <a:latin typeface="Times New Roman" panose="02020603050405020304" pitchFamily="18" charset="0"/>
              <a:cs typeface="Times New Roman" panose="02020603050405020304" pitchFamily="18" charset="0"/>
            </a:endParaRPr>
          </a:p>
          <a:p>
            <a:pPr marL="285750" indent="-285750">
              <a:spcBef>
                <a:spcPts val="200"/>
              </a:spcBef>
              <a:spcAft>
                <a:spcPts val="200"/>
              </a:spcAft>
              <a:buFont typeface="Arial" panose="020B0604020202020204" pitchFamily="34" charset="0"/>
              <a:buChar char="•"/>
            </a:pPr>
            <a:endParaRPr lang="ru-RU" dirty="0">
              <a:latin typeface="Times New Roman" panose="02020603050405020304" pitchFamily="18" charset="0"/>
              <a:cs typeface="Times New Roman" panose="02020603050405020304" pitchFamily="18"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605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994122"/>
          </a:xfrm>
        </p:spPr>
        <p:txBody>
          <a:bodyPr>
            <a:noAutofit/>
          </a:bodyPr>
          <a:lstStyle/>
          <a:p>
            <a:r>
              <a:rPr lang="ru-RU" sz="2800" b="1" i="1" dirty="0" smtClean="0"/>
              <a:t>Интеграция </a:t>
            </a:r>
            <a:r>
              <a:rPr lang="en-US" sz="2800" b="1" i="1" dirty="0" smtClean="0"/>
              <a:t>digital </a:t>
            </a:r>
            <a:r>
              <a:rPr lang="ru-RU" sz="2800" b="1" i="1" dirty="0" smtClean="0"/>
              <a:t>технологий в образовательный процесс</a:t>
            </a:r>
            <a:endParaRPr lang="ru-RU" sz="2800" b="1" i="1"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690" r="1324"/>
          <a:stretch/>
        </p:blipFill>
        <p:spPr bwMode="auto">
          <a:xfrm>
            <a:off x="1187624" y="1340768"/>
            <a:ext cx="7519115" cy="4818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8507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5852" y="285728"/>
            <a:ext cx="6858048" cy="954107"/>
          </a:xfrm>
          <a:prstGeom prst="rect">
            <a:avLst/>
          </a:prstGeom>
          <a:noFill/>
        </p:spPr>
        <p:txBody>
          <a:bodyPr wrap="square" rtlCol="0">
            <a:spAutoFit/>
          </a:bodyPr>
          <a:lstStyle/>
          <a:p>
            <a:pPr algn="ctr"/>
            <a:r>
              <a:rPr lang="ru-RU" sz="2800" b="1" dirty="0">
                <a:latin typeface="Times New Roman" pitchFamily="18" charset="0"/>
                <a:cs typeface="Times New Roman" pitchFamily="18" charset="0"/>
              </a:rPr>
              <a:t>Формы мошенничества </a:t>
            </a: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r>
              <a:rPr lang="ru-RU" sz="2800" b="1" dirty="0">
                <a:latin typeface="Times New Roman" pitchFamily="18" charset="0"/>
                <a:cs typeface="Times New Roman" pitchFamily="18" charset="0"/>
              </a:rPr>
              <a:t>и способы минимизации рисков</a:t>
            </a:r>
          </a:p>
        </p:txBody>
      </p:sp>
      <p:sp>
        <p:nvSpPr>
          <p:cNvPr id="8" name="Прямоугольник: усеченные верхние углы 7"/>
          <p:cNvSpPr/>
          <p:nvPr/>
        </p:nvSpPr>
        <p:spPr>
          <a:xfrm>
            <a:off x="642910" y="1301498"/>
            <a:ext cx="3744416" cy="668992"/>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latin typeface="Times New Roman" pitchFamily="18" charset="0"/>
                <a:cs typeface="Times New Roman" pitchFamily="18" charset="0"/>
              </a:rPr>
              <a:t>Кибермошенничество</a:t>
            </a:r>
            <a:endParaRPr lang="ru-RU" dirty="0">
              <a:latin typeface="Times New Roman" pitchFamily="18" charset="0"/>
              <a:cs typeface="Times New Roman" pitchFamily="18" charset="0"/>
            </a:endParaRPr>
          </a:p>
        </p:txBody>
      </p:sp>
      <p:sp>
        <p:nvSpPr>
          <p:cNvPr id="9" name="Прямоугольник: усеченные верхние углы 8"/>
          <p:cNvSpPr/>
          <p:nvPr/>
        </p:nvSpPr>
        <p:spPr>
          <a:xfrm>
            <a:off x="4929190" y="1316862"/>
            <a:ext cx="3807932" cy="668992"/>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latin typeface="Times New Roman" pitchFamily="18" charset="0"/>
                <a:cs typeface="Times New Roman" pitchFamily="18" charset="0"/>
              </a:rPr>
              <a:t>Способы минимизации рисков</a:t>
            </a:r>
          </a:p>
        </p:txBody>
      </p:sp>
      <p:sp>
        <p:nvSpPr>
          <p:cNvPr id="12" name="Скругленный прямоугольник 22"/>
          <p:cNvSpPr/>
          <p:nvPr/>
        </p:nvSpPr>
        <p:spPr>
          <a:xfrm>
            <a:off x="1285852" y="2132856"/>
            <a:ext cx="7500989" cy="4510854"/>
          </a:xfrm>
          <a:prstGeom prst="roundRect">
            <a:avLst>
              <a:gd name="adj" fmla="val 2847"/>
            </a:avLst>
          </a:prstGeom>
          <a:solidFill>
            <a:srgbClr val="8CA737"/>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285750" indent="-285750">
              <a:spcBef>
                <a:spcPts val="200"/>
              </a:spcBef>
              <a:spcAft>
                <a:spcPts val="200"/>
              </a:spcAft>
              <a:buFont typeface="Arial" pitchFamily="34" charset="0"/>
              <a:buChar char="•"/>
            </a:pPr>
            <a:r>
              <a:rPr lang="ru-RU" sz="1600" dirty="0" smtClean="0">
                <a:latin typeface="Times New Roman" panose="02020603050405020304" pitchFamily="18" charset="0"/>
                <a:cs typeface="Times New Roman" panose="02020603050405020304" pitchFamily="18" charset="0"/>
              </a:rPr>
              <a:t>установить </a:t>
            </a:r>
            <a:r>
              <a:rPr lang="ru-RU" sz="1600" dirty="0" err="1" smtClean="0">
                <a:latin typeface="Times New Roman" panose="02020603050405020304" pitchFamily="18" charset="0"/>
                <a:cs typeface="Times New Roman" panose="02020603050405020304" pitchFamily="18" charset="0"/>
              </a:rPr>
              <a:t>антиспамерские</a:t>
            </a:r>
            <a:r>
              <a:rPr lang="ru-RU" sz="1600" dirty="0" smtClean="0">
                <a:latin typeface="Times New Roman" panose="02020603050405020304" pitchFamily="18" charset="0"/>
                <a:cs typeface="Times New Roman" panose="02020603050405020304" pitchFamily="18" charset="0"/>
              </a:rPr>
              <a:t> программы</a:t>
            </a:r>
          </a:p>
          <a:p>
            <a:pPr marL="285750" indent="-285750">
              <a:spcBef>
                <a:spcPts val="200"/>
              </a:spcBef>
              <a:spcAft>
                <a:spcPts val="200"/>
              </a:spcAft>
              <a:buFont typeface="Arial" pitchFamily="34" charset="0"/>
              <a:buChar char="•"/>
            </a:pPr>
            <a:r>
              <a:rPr lang="ru-RU" sz="1600" dirty="0" smtClean="0">
                <a:latin typeface="Times New Roman" panose="02020603050405020304" pitchFamily="18" charset="0"/>
                <a:cs typeface="Times New Roman" panose="02020603050405020304" pitchFamily="18" charset="0"/>
              </a:rPr>
              <a:t>критически относиться к предложениям получения быстрого и необоснованного дохода</a:t>
            </a:r>
          </a:p>
          <a:p>
            <a:pPr marL="285750" indent="-285750">
              <a:spcBef>
                <a:spcPts val="200"/>
              </a:spcBef>
              <a:spcAft>
                <a:spcPts val="200"/>
              </a:spcAft>
              <a:buFont typeface="Arial" pitchFamily="34" charset="0"/>
              <a:buChar char="•"/>
            </a:pPr>
            <a:r>
              <a:rPr lang="ru-RU" sz="1600" dirty="0" smtClean="0">
                <a:latin typeface="Times New Roman" panose="02020603050405020304" pitchFamily="18" charset="0"/>
                <a:cs typeface="Times New Roman" panose="02020603050405020304" pitchFamily="18" charset="0"/>
              </a:rPr>
              <a:t>получить консультацию экспертов в области финансового мошенничества</a:t>
            </a:r>
          </a:p>
          <a:p>
            <a:pPr marL="285750" indent="-285750">
              <a:spcBef>
                <a:spcPts val="200"/>
              </a:spcBef>
              <a:spcAft>
                <a:spcPts val="200"/>
              </a:spcAft>
              <a:buFont typeface="Arial" pitchFamily="34" charset="0"/>
              <a:buChar char="•"/>
            </a:pPr>
            <a:r>
              <a:rPr lang="ru-RU" sz="1600" dirty="0" smtClean="0">
                <a:latin typeface="Times New Roman" panose="02020603050405020304" pitchFamily="18" charset="0"/>
                <a:cs typeface="Times New Roman" panose="02020603050405020304" pitchFamily="18" charset="0"/>
              </a:rPr>
              <a:t>проявлять осмотрительность при принятии быстрых финансовых решений</a:t>
            </a:r>
          </a:p>
          <a:p>
            <a:pPr marL="285750" indent="-285750">
              <a:spcBef>
                <a:spcPts val="200"/>
              </a:spcBef>
              <a:spcAft>
                <a:spcPts val="200"/>
              </a:spcAft>
              <a:buFont typeface="Arial" pitchFamily="34" charset="0"/>
              <a:buChar char="•"/>
            </a:pPr>
            <a:r>
              <a:rPr lang="ru-RU" sz="1600" dirty="0">
                <a:latin typeface="Times New Roman" panose="02020603050405020304" pitchFamily="18" charset="0"/>
                <a:cs typeface="Times New Roman" panose="02020603050405020304" pitchFamily="18" charset="0"/>
              </a:rPr>
              <a:t>пользуйтесь проверенными мировыми  и российскими торговыми площадками</a:t>
            </a:r>
          </a:p>
          <a:p>
            <a:pPr marL="285750" indent="-285750">
              <a:spcBef>
                <a:spcPts val="200"/>
              </a:spcBef>
              <a:spcAft>
                <a:spcPts val="200"/>
              </a:spcAft>
              <a:buFont typeface="Arial" pitchFamily="34" charset="0"/>
              <a:buChar char="•"/>
            </a:pPr>
            <a:r>
              <a:rPr lang="ru-RU" sz="1600" dirty="0">
                <a:latin typeface="Times New Roman" panose="02020603050405020304" pitchFamily="18" charset="0"/>
                <a:cs typeface="Times New Roman" panose="02020603050405020304" pitchFamily="18" charset="0"/>
              </a:rPr>
              <a:t>заключайте сделку только через выбранную площадку</a:t>
            </a:r>
          </a:p>
          <a:p>
            <a:pPr marL="285750" indent="-285750">
              <a:spcBef>
                <a:spcPts val="200"/>
              </a:spcBef>
              <a:spcAft>
                <a:spcPts val="200"/>
              </a:spcAft>
              <a:buFont typeface="Arial" pitchFamily="34" charset="0"/>
              <a:buChar char="•"/>
            </a:pPr>
            <a:r>
              <a:rPr lang="ru-RU" sz="1600" dirty="0">
                <a:latin typeface="Times New Roman" panose="02020603050405020304" pitchFamily="18" charset="0"/>
                <a:cs typeface="Times New Roman" panose="02020603050405020304" pitchFamily="18" charset="0"/>
              </a:rPr>
              <a:t>требуйте максимально полной информации о продавце дешевого товара</a:t>
            </a:r>
          </a:p>
          <a:p>
            <a:pPr marL="285750" indent="-285750">
              <a:spcBef>
                <a:spcPts val="200"/>
              </a:spcBef>
              <a:spcAft>
                <a:spcPts val="200"/>
              </a:spcAft>
              <a:buFont typeface="Arial" pitchFamily="34" charset="0"/>
              <a:buChar char="•"/>
            </a:pPr>
            <a:r>
              <a:rPr lang="ru-RU" sz="1600" dirty="0">
                <a:latin typeface="Times New Roman" panose="02020603050405020304" pitchFamily="18" charset="0"/>
                <a:cs typeface="Times New Roman" panose="02020603050405020304" pitchFamily="18" charset="0"/>
              </a:rPr>
              <a:t>по возможности оплачивайте товар по факту его </a:t>
            </a:r>
            <a:r>
              <a:rPr lang="ru-RU" sz="1600" dirty="0" smtClean="0">
                <a:latin typeface="Times New Roman" panose="02020603050405020304" pitchFamily="18" charset="0"/>
                <a:cs typeface="Times New Roman" panose="02020603050405020304" pitchFamily="18" charset="0"/>
              </a:rPr>
              <a:t>получения</a:t>
            </a:r>
          </a:p>
          <a:p>
            <a:pPr marL="285750" indent="-285750">
              <a:spcBef>
                <a:spcPts val="600"/>
              </a:spcBef>
              <a:spcAft>
                <a:spcPts val="6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проявлять должную осмотрительность при выкладывании в сеть личных данных</a:t>
            </a:r>
          </a:p>
          <a:p>
            <a:pPr marL="285750" indent="-285750">
              <a:spcBef>
                <a:spcPts val="600"/>
              </a:spcBef>
              <a:spcAft>
                <a:spcPts val="600"/>
              </a:spcAft>
              <a:buFont typeface="Arial" panose="020B0604020202020204" pitchFamily="34" charset="0"/>
              <a:buChar char="•"/>
            </a:pPr>
            <a:r>
              <a:rPr lang="ru-RU" sz="1600" dirty="0">
                <a:latin typeface="Times New Roman" panose="02020603050405020304" pitchFamily="18" charset="0"/>
                <a:cs typeface="Times New Roman" panose="02020603050405020304" pitchFamily="18" charset="0"/>
              </a:rPr>
              <a:t>ограничить доступ незнакомых людей к информации, потенциально интересной для мошенников</a:t>
            </a:r>
          </a:p>
          <a:p>
            <a:pPr marL="285750" indent="-285750">
              <a:spcBef>
                <a:spcPts val="200"/>
              </a:spcBef>
              <a:spcAft>
                <a:spcPts val="200"/>
              </a:spcAft>
              <a:buFont typeface="Arial" pitchFamily="34" charset="0"/>
              <a:buChar char="•"/>
            </a:pPr>
            <a:endParaRPr lang="ru-RU" dirty="0">
              <a:latin typeface="Times New Roman" panose="02020603050405020304" pitchFamily="18" charset="0"/>
              <a:cs typeface="Times New Roman" panose="02020603050405020304" pitchFamily="18" charset="0"/>
            </a:endParaRPr>
          </a:p>
          <a:p>
            <a:pPr marL="285750" indent="-285750">
              <a:spcBef>
                <a:spcPts val="200"/>
              </a:spcBef>
              <a:spcAft>
                <a:spcPts val="200"/>
              </a:spcAft>
              <a:buFont typeface="Arial" pitchFamily="34" charset="0"/>
              <a:buChar char="•"/>
            </a:pPr>
            <a:endParaRPr lang="ru-RU" dirty="0" smtClean="0">
              <a:latin typeface="Times New Roman" panose="02020603050405020304" pitchFamily="18" charset="0"/>
              <a:cs typeface="Times New Roman" panose="02020603050405020304" pitchFamily="18" charset="0"/>
            </a:endParaRPr>
          </a:p>
          <a:p>
            <a:pPr marL="285750" indent="-285750">
              <a:spcBef>
                <a:spcPts val="200"/>
              </a:spcBef>
              <a:spcAft>
                <a:spcPts val="200"/>
              </a:spcAft>
              <a:buFont typeface="Arial" pitchFamily="34" charset="0"/>
              <a:buChar char="•"/>
            </a:pPr>
            <a:endParaRPr lang="ru-RU" dirty="0">
              <a:latin typeface="Times New Roman" panose="02020603050405020304" pitchFamily="18" charset="0"/>
              <a:cs typeface="Times New Roman" panose="02020603050405020304" pitchFamily="18" charset="0"/>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6135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ru-RU" sz="2400" b="1" dirty="0" smtClean="0"/>
              <a:t>13.Выбор </a:t>
            </a:r>
            <a:r>
              <a:rPr lang="ru-RU" sz="2400" b="1" dirty="0"/>
              <a:t>оптимального банковского продукта (кредиты, вклады, банковские карты, обмен валют</a:t>
            </a:r>
            <a:r>
              <a:rPr lang="ru-RU" sz="2400" b="1" dirty="0" smtClean="0"/>
              <a:t>)</a:t>
            </a:r>
            <a:endParaRPr lang="ru-RU" sz="2400" b="1" dirty="0"/>
          </a:p>
        </p:txBody>
      </p:sp>
      <p:sp>
        <p:nvSpPr>
          <p:cNvPr id="5" name="Объект 4"/>
          <p:cNvSpPr>
            <a:spLocks noGrp="1"/>
          </p:cNvSpPr>
          <p:nvPr>
            <p:ph idx="1"/>
          </p:nvPr>
        </p:nvSpPr>
        <p:spPr>
          <a:xfrm>
            <a:off x="1403648" y="1556792"/>
            <a:ext cx="7498080" cy="3939540"/>
          </a:xfrm>
          <a:prstGeom prst="rect">
            <a:avLst/>
          </a:prstGeom>
        </p:spPr>
        <p:txBody>
          <a:bodyPr wrap="square">
            <a:spAutoFit/>
          </a:bodyPr>
          <a:lstStyle/>
          <a:p>
            <a:pPr marL="82296" indent="0">
              <a:buNone/>
            </a:pPr>
            <a:r>
              <a:rPr lang="ru-RU" sz="2000" dirty="0" smtClean="0"/>
              <a:t>Выбрать </a:t>
            </a:r>
            <a:r>
              <a:rPr lang="ru-RU" sz="2000" dirty="0"/>
              <a:t>лучший банк </a:t>
            </a:r>
            <a:r>
              <a:rPr lang="ru-RU" sz="2000" dirty="0" smtClean="0"/>
              <a:t>города с </a:t>
            </a:r>
            <a:r>
              <a:rPr lang="ru-RU" sz="2000" dirty="0"/>
              <a:t>точки зрения:</a:t>
            </a:r>
          </a:p>
          <a:p>
            <a:pPr lvl="0"/>
            <a:r>
              <a:rPr lang="ru-RU" sz="2000" dirty="0"/>
              <a:t>Открытия вклада (сумма 100 000 рублей на  полгода, сумма 500 000 рублей на 1 год, сумма  1 000 000 </a:t>
            </a:r>
            <a:r>
              <a:rPr lang="ru-RU" sz="2000" dirty="0" err="1"/>
              <a:t>руб</a:t>
            </a:r>
            <a:r>
              <a:rPr lang="ru-RU" sz="2000" dirty="0"/>
              <a:t> на 3 года с возможностью пополнения)</a:t>
            </a:r>
          </a:p>
          <a:p>
            <a:pPr lvl="0"/>
            <a:r>
              <a:rPr lang="ru-RU" sz="2000" dirty="0"/>
              <a:t>Получения потребительского кредита (сумма 350 000 рублей)</a:t>
            </a:r>
          </a:p>
          <a:p>
            <a:pPr lvl="0"/>
            <a:r>
              <a:rPr lang="ru-RU" sz="2000" dirty="0"/>
              <a:t>Открытия дебетовой карты с возможностью овердрафта либо кредитную карту с льготным периодом</a:t>
            </a:r>
          </a:p>
          <a:p>
            <a:pPr marL="82296" lvl="0" indent="0">
              <a:buNone/>
            </a:pPr>
            <a:r>
              <a:rPr lang="ru-RU" sz="2000" dirty="0"/>
              <a:t>Подобрать лучшее предложение дня по купле-продаже иностранной валюты: </a:t>
            </a:r>
          </a:p>
          <a:p>
            <a:pPr lvl="0"/>
            <a:r>
              <a:rPr lang="ru-RU" sz="2000" dirty="0"/>
              <a:t>для покупки 500 долларов США; </a:t>
            </a:r>
          </a:p>
          <a:p>
            <a:pPr lvl="0"/>
            <a:r>
              <a:rPr lang="ru-RU" sz="2000" dirty="0"/>
              <a:t>для продажи 1000 евро.</a:t>
            </a:r>
            <a:endParaRPr lang="ru-RU" dirty="0"/>
          </a:p>
        </p:txBody>
      </p:sp>
    </p:spTree>
    <p:extLst>
      <p:ext uri="{BB962C8B-B14F-4D97-AF65-F5344CB8AC3E}">
        <p14:creationId xmlns:p14="http://schemas.microsoft.com/office/powerpoint/2010/main" val="3478952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1684121"/>
            <a:ext cx="7498080" cy="4800600"/>
          </a:xfrm>
        </p:spPr>
        <p:txBody>
          <a:bodyPr/>
          <a:lstStyle/>
          <a:p>
            <a:pPr marL="82296" indent="0">
              <a:buNone/>
            </a:pPr>
            <a:endParaRPr lang="ru-RU" dirty="0" smtClean="0"/>
          </a:p>
          <a:p>
            <a:pPr marL="82296" indent="0" algn="ctr">
              <a:spcBef>
                <a:spcPct val="0"/>
              </a:spcBef>
              <a:buNone/>
            </a:pPr>
            <a:r>
              <a:rPr lang="ru-RU" b="1" dirty="0">
                <a:solidFill>
                  <a:schemeClr val="tx2"/>
                </a:solidFill>
              </a:rPr>
              <a:t>Примеры игровых технологий в образовательном процессе </a:t>
            </a:r>
            <a:br>
              <a:rPr lang="ru-RU" b="1" dirty="0">
                <a:solidFill>
                  <a:schemeClr val="tx2"/>
                </a:solidFill>
              </a:rPr>
            </a:br>
            <a:r>
              <a:rPr lang="ru-RU" b="1" dirty="0" smtClean="0">
                <a:solidFill>
                  <a:schemeClr val="tx2"/>
                </a:solidFill>
              </a:rPr>
              <a:t>Тема </a:t>
            </a:r>
            <a:r>
              <a:rPr lang="ru-RU" b="1" dirty="0" smtClean="0">
                <a:solidFill>
                  <a:schemeClr val="tx2"/>
                </a:solidFill>
                <a:latin typeface="+mj-lt"/>
                <a:ea typeface="+mj-ea"/>
                <a:cs typeface="+mj-cs"/>
              </a:rPr>
              <a:t>«Пенсионное </a:t>
            </a:r>
            <a:r>
              <a:rPr lang="ru-RU" b="1" dirty="0">
                <a:solidFill>
                  <a:schemeClr val="tx2"/>
                </a:solidFill>
                <a:latin typeface="+mj-lt"/>
                <a:ea typeface="+mj-ea"/>
                <a:cs typeface="+mj-cs"/>
              </a:rPr>
              <a:t>обеспечение»</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1792" y="0"/>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191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4648" y="332656"/>
            <a:ext cx="7498080" cy="1143000"/>
          </a:xfrm>
        </p:spPr>
        <p:txBody>
          <a:bodyPr>
            <a:noAutofit/>
          </a:bodyPr>
          <a:lstStyle/>
          <a:p>
            <a:r>
              <a:rPr lang="ru-RU" sz="2200" b="1" dirty="0" smtClean="0">
                <a:solidFill>
                  <a:schemeClr val="tx2"/>
                </a:solidFill>
              </a:rPr>
              <a:t>Кейс «О текущем положении дел в Пенсионной системе России»</a:t>
            </a:r>
            <a:br>
              <a:rPr lang="ru-RU" sz="2200" b="1" dirty="0" smtClean="0">
                <a:solidFill>
                  <a:schemeClr val="tx2"/>
                </a:solidFill>
              </a:rPr>
            </a:br>
            <a:r>
              <a:rPr lang="ru-RU" sz="2200" dirty="0"/>
              <a:t>Ситуация 1. Количество работающих существенно больше пенсионеров</a:t>
            </a:r>
            <a:r>
              <a:rPr lang="ru-RU" sz="2400" b="1" dirty="0" smtClean="0">
                <a:solidFill>
                  <a:schemeClr val="tx2"/>
                </a:solidFill>
              </a:rPr>
              <a:t/>
            </a:r>
            <a:br>
              <a:rPr lang="ru-RU" sz="2400" b="1" dirty="0" smtClean="0">
                <a:solidFill>
                  <a:schemeClr val="tx2"/>
                </a:solidFill>
              </a:rPr>
            </a:br>
            <a:endParaRPr lang="ru-RU" sz="2400" b="1" dirty="0">
              <a:solidFill>
                <a:schemeClr val="tx2"/>
              </a:solidFill>
            </a:endParaRPr>
          </a:p>
        </p:txBody>
      </p:sp>
      <p:sp>
        <p:nvSpPr>
          <p:cNvPr id="3" name="Объект 2"/>
          <p:cNvSpPr>
            <a:spLocks noGrp="1"/>
          </p:cNvSpPr>
          <p:nvPr>
            <p:ph idx="1"/>
          </p:nvPr>
        </p:nvSpPr>
        <p:spPr>
          <a:xfrm>
            <a:off x="1272310" y="2032647"/>
            <a:ext cx="7498080" cy="4800600"/>
          </a:xfrm>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r>
              <a:rPr lang="ru-RU" sz="2400" dirty="0"/>
              <a:t>Коэффициент замещения 5</a:t>
            </a:r>
            <a:r>
              <a:rPr lang="en-US" sz="2400" dirty="0"/>
              <a:t>/</a:t>
            </a:r>
            <a:r>
              <a:rPr lang="ru-RU" sz="2400" dirty="0"/>
              <a:t>10 = 0,5</a:t>
            </a:r>
          </a:p>
          <a:p>
            <a:pPr marL="82296" indent="0">
              <a:buNone/>
            </a:pPr>
            <a:endParaRPr lang="ru-RU" dirty="0"/>
          </a:p>
        </p:txBody>
      </p:sp>
      <p:grpSp>
        <p:nvGrpSpPr>
          <p:cNvPr id="4" name="Группа 3"/>
          <p:cNvGrpSpPr/>
          <p:nvPr/>
        </p:nvGrpSpPr>
        <p:grpSpPr>
          <a:xfrm>
            <a:off x="1043608" y="1700808"/>
            <a:ext cx="7776863" cy="3580760"/>
            <a:chOff x="0" y="0"/>
            <a:chExt cx="5391150" cy="1571625"/>
          </a:xfrm>
        </p:grpSpPr>
        <p:sp>
          <p:nvSpPr>
            <p:cNvPr id="5" name="Прямоугольник 4"/>
            <p:cNvSpPr/>
            <p:nvPr/>
          </p:nvSpPr>
          <p:spPr>
            <a:xfrm>
              <a:off x="0" y="1085850"/>
              <a:ext cx="2057400" cy="485775"/>
            </a:xfrm>
            <a:prstGeom prst="rect">
              <a:avLst/>
            </a:prstGeom>
            <a:ln w="12700">
              <a:prstDash val="lg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Заработали 10 </a:t>
              </a:r>
              <a:r>
                <a:rPr lang="ru-RU" dirty="0" err="1">
                  <a:effectLst/>
                  <a:ea typeface="Calibri"/>
                  <a:cs typeface="Times New Roman"/>
                </a:rPr>
                <a:t>руб</a:t>
              </a:r>
              <a:r>
                <a:rPr lang="ru-RU" dirty="0">
                  <a:effectLst/>
                  <a:ea typeface="Calibri"/>
                  <a:cs typeface="Times New Roman"/>
                </a:rPr>
                <a:t> и отдали по 1 </a:t>
              </a:r>
              <a:r>
                <a:rPr lang="ru-RU" dirty="0" err="1">
                  <a:effectLst/>
                  <a:ea typeface="Calibri"/>
                  <a:cs typeface="Times New Roman"/>
                </a:rPr>
                <a:t>руб</a:t>
              </a:r>
              <a:endParaRPr lang="ru-RU" dirty="0">
                <a:effectLst/>
                <a:ea typeface="Calibri"/>
                <a:cs typeface="Times New Roman"/>
              </a:endParaRPr>
            </a:p>
          </p:txBody>
        </p:sp>
        <p:sp>
          <p:nvSpPr>
            <p:cNvPr id="6" name="Прямоугольник 5"/>
            <p:cNvSpPr/>
            <p:nvPr/>
          </p:nvSpPr>
          <p:spPr>
            <a:xfrm>
              <a:off x="190500" y="0"/>
              <a:ext cx="1047750" cy="91440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Трудящиеся</a:t>
              </a:r>
            </a:p>
            <a:p>
              <a:pPr algn="ctr">
                <a:lnSpc>
                  <a:spcPct val="115000"/>
                </a:lnSpc>
                <a:spcAft>
                  <a:spcPts val="1000"/>
                </a:spcAft>
              </a:pPr>
              <a:r>
                <a:rPr lang="ru-RU" dirty="0">
                  <a:effectLst/>
                  <a:ea typeface="Calibri"/>
                  <a:cs typeface="Times New Roman"/>
                </a:rPr>
                <a:t>10 человек</a:t>
              </a:r>
            </a:p>
          </p:txBody>
        </p:sp>
        <p:sp>
          <p:nvSpPr>
            <p:cNvPr id="7" name="Прямоугольник 6"/>
            <p:cNvSpPr/>
            <p:nvPr/>
          </p:nvSpPr>
          <p:spPr>
            <a:xfrm>
              <a:off x="4276725" y="28575"/>
              <a:ext cx="1114425" cy="80962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Пенсионеры</a:t>
              </a:r>
            </a:p>
            <a:p>
              <a:pPr algn="ctr">
                <a:lnSpc>
                  <a:spcPct val="115000"/>
                </a:lnSpc>
                <a:spcAft>
                  <a:spcPts val="1000"/>
                </a:spcAft>
              </a:pPr>
              <a:r>
                <a:rPr lang="ru-RU" dirty="0">
                  <a:effectLst/>
                  <a:ea typeface="Calibri"/>
                  <a:cs typeface="Times New Roman"/>
                </a:rPr>
                <a:t>2 человека</a:t>
              </a:r>
            </a:p>
          </p:txBody>
        </p:sp>
        <p:sp>
          <p:nvSpPr>
            <p:cNvPr id="8" name="Овал 7"/>
            <p:cNvSpPr/>
            <p:nvPr/>
          </p:nvSpPr>
          <p:spPr>
            <a:xfrm>
              <a:off x="2257425" y="28575"/>
              <a:ext cx="1000125" cy="714375"/>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ПФ</a:t>
              </a:r>
            </a:p>
          </p:txBody>
        </p:sp>
        <p:sp>
          <p:nvSpPr>
            <p:cNvPr id="9" name="Стрелка вправо 8"/>
            <p:cNvSpPr/>
            <p:nvPr/>
          </p:nvSpPr>
          <p:spPr>
            <a:xfrm>
              <a:off x="1238250" y="133350"/>
              <a:ext cx="1019175" cy="609600"/>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10 </a:t>
              </a:r>
              <a:r>
                <a:rPr lang="ru-RU" dirty="0" err="1">
                  <a:effectLst/>
                  <a:ea typeface="Calibri"/>
                  <a:cs typeface="Times New Roman"/>
                </a:rPr>
                <a:t>руб</a:t>
              </a:r>
              <a:endParaRPr lang="ru-RU" dirty="0">
                <a:effectLst/>
                <a:ea typeface="Calibri"/>
                <a:cs typeface="Times New Roman"/>
              </a:endParaRPr>
            </a:p>
          </p:txBody>
        </p:sp>
        <p:sp>
          <p:nvSpPr>
            <p:cNvPr id="10" name="Стрелка вправо 9"/>
            <p:cNvSpPr/>
            <p:nvPr/>
          </p:nvSpPr>
          <p:spPr>
            <a:xfrm>
              <a:off x="3257550" y="133350"/>
              <a:ext cx="1019175" cy="609600"/>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10 </a:t>
              </a:r>
              <a:r>
                <a:rPr lang="ru-RU" dirty="0" err="1">
                  <a:effectLst/>
                  <a:ea typeface="Calibri"/>
                  <a:cs typeface="Times New Roman"/>
                </a:rPr>
                <a:t>руб</a:t>
              </a:r>
              <a:endParaRPr lang="ru-RU" dirty="0">
                <a:effectLst/>
                <a:ea typeface="Calibri"/>
                <a:cs typeface="Times New Roman"/>
              </a:endParaRPr>
            </a:p>
          </p:txBody>
        </p:sp>
        <p:sp>
          <p:nvSpPr>
            <p:cNvPr id="11" name="Прямоугольник 10"/>
            <p:cNvSpPr/>
            <p:nvPr/>
          </p:nvSpPr>
          <p:spPr>
            <a:xfrm>
              <a:off x="3333750" y="1076325"/>
              <a:ext cx="2057400" cy="485775"/>
            </a:xfrm>
            <a:prstGeom prst="rect">
              <a:avLst/>
            </a:prstGeom>
            <a:ln w="12700">
              <a:prstDash val="lg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Получили по 5 </a:t>
              </a:r>
              <a:r>
                <a:rPr lang="ru-RU" dirty="0" err="1">
                  <a:effectLst/>
                  <a:ea typeface="Calibri"/>
                  <a:cs typeface="Times New Roman"/>
                </a:rPr>
                <a:t>руб</a:t>
              </a:r>
              <a:r>
                <a:rPr lang="ru-RU" dirty="0">
                  <a:effectLst/>
                  <a:ea typeface="Calibri"/>
                  <a:cs typeface="Times New Roman"/>
                </a:rPr>
                <a:t> на 1 чел</a:t>
              </a:r>
            </a:p>
          </p:txBody>
        </p:sp>
      </p:gr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083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3862" y="116632"/>
            <a:ext cx="7498080" cy="994122"/>
          </a:xfrm>
        </p:spPr>
        <p:txBody>
          <a:bodyPr>
            <a:noAutofit/>
          </a:bodyPr>
          <a:lstStyle/>
          <a:p>
            <a:r>
              <a:rPr lang="ru-RU" sz="2400" b="1" dirty="0">
                <a:solidFill>
                  <a:schemeClr val="tx2"/>
                </a:solidFill>
              </a:rPr>
              <a:t>Ситуация 2. Количество работающих сокращается</a:t>
            </a:r>
          </a:p>
        </p:txBody>
      </p:sp>
      <p:sp>
        <p:nvSpPr>
          <p:cNvPr id="3" name="Объект 2"/>
          <p:cNvSpPr>
            <a:spLocks noGrp="1"/>
          </p:cNvSpPr>
          <p:nvPr>
            <p:ph idx="1"/>
          </p:nvPr>
        </p:nvSpPr>
        <p:spPr>
          <a:xfrm>
            <a:off x="1115616" y="1196752"/>
            <a:ext cx="7818072" cy="5051648"/>
          </a:xfrm>
        </p:spPr>
        <p:txBody>
          <a:bodyPr/>
          <a:lstStyle/>
          <a:p>
            <a:endParaRPr lang="ru-RU" dirty="0" smtClean="0"/>
          </a:p>
          <a:p>
            <a:endParaRPr lang="ru-RU" dirty="0"/>
          </a:p>
          <a:p>
            <a:endParaRPr lang="ru-RU" dirty="0" smtClean="0"/>
          </a:p>
          <a:p>
            <a:endParaRPr lang="ru-RU" dirty="0"/>
          </a:p>
          <a:p>
            <a:endParaRPr lang="ru-RU" dirty="0" smtClean="0"/>
          </a:p>
          <a:p>
            <a:endParaRPr lang="ru-RU" dirty="0"/>
          </a:p>
          <a:p>
            <a:endParaRPr lang="ru-RU" sz="2000" dirty="0" smtClean="0"/>
          </a:p>
          <a:p>
            <a:r>
              <a:rPr lang="ru-RU" sz="2400" dirty="0" smtClean="0"/>
              <a:t>Коэффициент </a:t>
            </a:r>
            <a:r>
              <a:rPr lang="ru-RU" sz="2400" dirty="0"/>
              <a:t>замещения 5</a:t>
            </a:r>
            <a:r>
              <a:rPr lang="en-US" sz="2400" dirty="0"/>
              <a:t>/</a:t>
            </a:r>
            <a:r>
              <a:rPr lang="ru-RU" sz="2400" dirty="0"/>
              <a:t>10 = 0,5</a:t>
            </a:r>
          </a:p>
          <a:p>
            <a:r>
              <a:rPr lang="ru-RU" sz="2400" dirty="0"/>
              <a:t>Здесь сложность возникает для трудящихся</a:t>
            </a:r>
          </a:p>
          <a:p>
            <a:endParaRPr lang="ru-RU" dirty="0"/>
          </a:p>
        </p:txBody>
      </p:sp>
      <p:grpSp>
        <p:nvGrpSpPr>
          <p:cNvPr id="4" name="Группа 3"/>
          <p:cNvGrpSpPr/>
          <p:nvPr/>
        </p:nvGrpSpPr>
        <p:grpSpPr>
          <a:xfrm>
            <a:off x="1259632" y="1484784"/>
            <a:ext cx="7560839" cy="3024336"/>
            <a:chOff x="0" y="0"/>
            <a:chExt cx="5391150" cy="1571625"/>
          </a:xfrm>
        </p:grpSpPr>
        <p:sp>
          <p:nvSpPr>
            <p:cNvPr id="5" name="Прямоугольник 4"/>
            <p:cNvSpPr/>
            <p:nvPr/>
          </p:nvSpPr>
          <p:spPr>
            <a:xfrm>
              <a:off x="0" y="1085850"/>
              <a:ext cx="2562131" cy="485775"/>
            </a:xfrm>
            <a:prstGeom prst="rect">
              <a:avLst/>
            </a:prstGeom>
            <a:ln w="12700">
              <a:prstDash val="lg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smtClean="0">
                  <a:effectLst/>
                  <a:ea typeface="Calibri"/>
                  <a:cs typeface="Times New Roman"/>
                </a:rPr>
                <a:t>Заработали по 10 </a:t>
              </a:r>
              <a:r>
                <a:rPr lang="ru-RU" dirty="0" err="1" smtClean="0">
                  <a:effectLst/>
                  <a:ea typeface="Calibri"/>
                  <a:cs typeface="Times New Roman"/>
                </a:rPr>
                <a:t>руб</a:t>
              </a:r>
              <a:r>
                <a:rPr lang="ru-RU" dirty="0" smtClean="0">
                  <a:effectLst/>
                  <a:ea typeface="Calibri"/>
                  <a:cs typeface="Times New Roman"/>
                </a:rPr>
                <a:t>, но, чтобы отдать пенсионерам 10 </a:t>
              </a:r>
              <a:r>
                <a:rPr lang="ru-RU" dirty="0" err="1" smtClean="0">
                  <a:effectLst/>
                  <a:ea typeface="Calibri"/>
                  <a:cs typeface="Times New Roman"/>
                </a:rPr>
                <a:t>руб</a:t>
              </a:r>
              <a:r>
                <a:rPr lang="ru-RU" dirty="0" smtClean="0">
                  <a:effectLst/>
                  <a:ea typeface="Calibri"/>
                  <a:cs typeface="Times New Roman"/>
                </a:rPr>
                <a:t> трудящиеся должны по 2 </a:t>
              </a:r>
              <a:r>
                <a:rPr lang="ru-RU" dirty="0" err="1" smtClean="0">
                  <a:effectLst/>
                  <a:ea typeface="Calibri"/>
                  <a:cs typeface="Times New Roman"/>
                </a:rPr>
                <a:t>руб</a:t>
              </a:r>
              <a:endParaRPr lang="ru-RU" dirty="0">
                <a:effectLst/>
                <a:ea typeface="Calibri"/>
                <a:cs typeface="Times New Roman"/>
              </a:endParaRPr>
            </a:p>
          </p:txBody>
        </p:sp>
        <p:sp>
          <p:nvSpPr>
            <p:cNvPr id="6" name="Прямоугольник 5"/>
            <p:cNvSpPr/>
            <p:nvPr/>
          </p:nvSpPr>
          <p:spPr>
            <a:xfrm>
              <a:off x="190500" y="0"/>
              <a:ext cx="1047750" cy="91440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Трудящиеся</a:t>
              </a:r>
            </a:p>
            <a:p>
              <a:pPr algn="ctr">
                <a:lnSpc>
                  <a:spcPct val="115000"/>
                </a:lnSpc>
                <a:spcAft>
                  <a:spcPts val="1000"/>
                </a:spcAft>
              </a:pPr>
              <a:r>
                <a:rPr lang="ru-RU" dirty="0">
                  <a:ea typeface="Calibri"/>
                  <a:cs typeface="Times New Roman"/>
                </a:rPr>
                <a:t>5</a:t>
              </a:r>
              <a:r>
                <a:rPr lang="ru-RU" dirty="0" smtClean="0">
                  <a:effectLst/>
                  <a:ea typeface="Calibri"/>
                  <a:cs typeface="Times New Roman"/>
                </a:rPr>
                <a:t> </a:t>
              </a:r>
              <a:r>
                <a:rPr lang="ru-RU" dirty="0">
                  <a:effectLst/>
                  <a:ea typeface="Calibri"/>
                  <a:cs typeface="Times New Roman"/>
                </a:rPr>
                <a:t>человек</a:t>
              </a:r>
            </a:p>
          </p:txBody>
        </p:sp>
        <p:sp>
          <p:nvSpPr>
            <p:cNvPr id="7" name="Прямоугольник 6"/>
            <p:cNvSpPr/>
            <p:nvPr/>
          </p:nvSpPr>
          <p:spPr>
            <a:xfrm>
              <a:off x="4276725" y="28575"/>
              <a:ext cx="1114425" cy="80962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Пенсионеры</a:t>
              </a:r>
            </a:p>
            <a:p>
              <a:pPr algn="ctr">
                <a:lnSpc>
                  <a:spcPct val="115000"/>
                </a:lnSpc>
                <a:spcAft>
                  <a:spcPts val="1000"/>
                </a:spcAft>
              </a:pPr>
              <a:r>
                <a:rPr lang="ru-RU" dirty="0">
                  <a:effectLst/>
                  <a:ea typeface="Calibri"/>
                  <a:cs typeface="Times New Roman"/>
                </a:rPr>
                <a:t>2 человека</a:t>
              </a:r>
            </a:p>
          </p:txBody>
        </p:sp>
        <p:sp>
          <p:nvSpPr>
            <p:cNvPr id="8" name="Овал 7"/>
            <p:cNvSpPr/>
            <p:nvPr/>
          </p:nvSpPr>
          <p:spPr>
            <a:xfrm>
              <a:off x="2257425" y="28575"/>
              <a:ext cx="1000125" cy="714375"/>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ПФ</a:t>
              </a:r>
            </a:p>
          </p:txBody>
        </p:sp>
        <p:sp>
          <p:nvSpPr>
            <p:cNvPr id="9" name="Стрелка вправо 8"/>
            <p:cNvSpPr/>
            <p:nvPr/>
          </p:nvSpPr>
          <p:spPr>
            <a:xfrm>
              <a:off x="1238250" y="133350"/>
              <a:ext cx="1019175" cy="609600"/>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10 </a:t>
              </a:r>
              <a:r>
                <a:rPr lang="ru-RU" dirty="0" err="1">
                  <a:effectLst/>
                  <a:ea typeface="Calibri"/>
                  <a:cs typeface="Times New Roman"/>
                </a:rPr>
                <a:t>руб</a:t>
              </a:r>
              <a:endParaRPr lang="ru-RU" dirty="0">
                <a:effectLst/>
                <a:ea typeface="Calibri"/>
                <a:cs typeface="Times New Roman"/>
              </a:endParaRPr>
            </a:p>
          </p:txBody>
        </p:sp>
        <p:sp>
          <p:nvSpPr>
            <p:cNvPr id="10" name="Стрелка вправо 9"/>
            <p:cNvSpPr/>
            <p:nvPr/>
          </p:nvSpPr>
          <p:spPr>
            <a:xfrm>
              <a:off x="3257550" y="133350"/>
              <a:ext cx="1019175" cy="609600"/>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10 </a:t>
              </a:r>
              <a:r>
                <a:rPr lang="ru-RU" dirty="0" err="1">
                  <a:effectLst/>
                  <a:ea typeface="Calibri"/>
                  <a:cs typeface="Times New Roman"/>
                </a:rPr>
                <a:t>руб</a:t>
              </a:r>
              <a:endParaRPr lang="ru-RU" dirty="0">
                <a:effectLst/>
                <a:ea typeface="Calibri"/>
                <a:cs typeface="Times New Roman"/>
              </a:endParaRPr>
            </a:p>
          </p:txBody>
        </p:sp>
        <p:sp>
          <p:nvSpPr>
            <p:cNvPr id="11" name="Прямоугольник 10"/>
            <p:cNvSpPr/>
            <p:nvPr/>
          </p:nvSpPr>
          <p:spPr>
            <a:xfrm>
              <a:off x="3333750" y="1076325"/>
              <a:ext cx="2057400" cy="485775"/>
            </a:xfrm>
            <a:prstGeom prst="rect">
              <a:avLst/>
            </a:prstGeom>
            <a:ln w="12700">
              <a:prstDash val="lg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Получили по 5 </a:t>
              </a:r>
              <a:r>
                <a:rPr lang="ru-RU" dirty="0" err="1">
                  <a:effectLst/>
                  <a:ea typeface="Calibri"/>
                  <a:cs typeface="Times New Roman"/>
                </a:rPr>
                <a:t>руб</a:t>
              </a:r>
              <a:r>
                <a:rPr lang="ru-RU" dirty="0">
                  <a:effectLst/>
                  <a:ea typeface="Calibri"/>
                  <a:cs typeface="Times New Roman"/>
                </a:rPr>
                <a:t> на 1 чел</a:t>
              </a:r>
            </a:p>
          </p:txBody>
        </p:sp>
      </p:gr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464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7487" y="116632"/>
            <a:ext cx="7498080" cy="1143000"/>
          </a:xfrm>
        </p:spPr>
        <p:txBody>
          <a:bodyPr>
            <a:noAutofit/>
          </a:bodyPr>
          <a:lstStyle/>
          <a:p>
            <a:r>
              <a:rPr lang="ru-RU" sz="2400" b="1" dirty="0"/>
              <a:t>Ситуация 3. Количество работающих соответствует количеству пенсионеров</a:t>
            </a:r>
          </a:p>
        </p:txBody>
      </p:sp>
      <p:sp>
        <p:nvSpPr>
          <p:cNvPr id="4" name="Объект 2"/>
          <p:cNvSpPr>
            <a:spLocks noGrp="1"/>
          </p:cNvSpPr>
          <p:nvPr>
            <p:ph idx="1"/>
          </p:nvPr>
        </p:nvSpPr>
        <p:spPr>
          <a:xfrm>
            <a:off x="1435608" y="1447800"/>
            <a:ext cx="7498080" cy="5149552"/>
          </a:xfrm>
        </p:spPr>
        <p:txBody>
          <a:bodyPr>
            <a:normAutofit/>
          </a:bodyPr>
          <a:lstStyle/>
          <a:p>
            <a:endParaRPr lang="ru-RU" dirty="0" smtClean="0"/>
          </a:p>
          <a:p>
            <a:endParaRPr lang="ru-RU" dirty="0"/>
          </a:p>
          <a:p>
            <a:endParaRPr lang="ru-RU" dirty="0" smtClean="0"/>
          </a:p>
          <a:p>
            <a:endParaRPr lang="ru-RU" dirty="0"/>
          </a:p>
          <a:p>
            <a:endParaRPr lang="ru-RU" dirty="0" smtClean="0"/>
          </a:p>
          <a:p>
            <a:endParaRPr lang="ru-RU" dirty="0" smtClean="0"/>
          </a:p>
          <a:p>
            <a:endParaRPr lang="ru-RU" sz="2400" dirty="0" smtClean="0"/>
          </a:p>
          <a:p>
            <a:r>
              <a:rPr lang="ru-RU" sz="2400" dirty="0" smtClean="0"/>
              <a:t>Коэффициент замещения 1</a:t>
            </a:r>
            <a:r>
              <a:rPr lang="en-US" sz="2400" dirty="0" smtClean="0"/>
              <a:t>/</a:t>
            </a:r>
            <a:r>
              <a:rPr lang="ru-RU" sz="2400" dirty="0" smtClean="0"/>
              <a:t>10 = 0,1</a:t>
            </a:r>
          </a:p>
          <a:p>
            <a:r>
              <a:rPr lang="ru-RU" sz="2400" dirty="0" smtClean="0"/>
              <a:t>Здесь уровень жизни пенсионеров падает, пенсии снижаются</a:t>
            </a:r>
            <a:endParaRPr lang="ru-RU" sz="2400" dirty="0"/>
          </a:p>
        </p:txBody>
      </p:sp>
      <p:grpSp>
        <p:nvGrpSpPr>
          <p:cNvPr id="5" name="Группа 4"/>
          <p:cNvGrpSpPr/>
          <p:nvPr/>
        </p:nvGrpSpPr>
        <p:grpSpPr>
          <a:xfrm>
            <a:off x="1115616" y="1484784"/>
            <a:ext cx="7704855" cy="3240360"/>
            <a:chOff x="0" y="0"/>
            <a:chExt cx="5391150" cy="1571625"/>
          </a:xfrm>
        </p:grpSpPr>
        <p:sp>
          <p:nvSpPr>
            <p:cNvPr id="6" name="Прямоугольник 5"/>
            <p:cNvSpPr/>
            <p:nvPr/>
          </p:nvSpPr>
          <p:spPr>
            <a:xfrm>
              <a:off x="0" y="1085850"/>
              <a:ext cx="2562131" cy="485775"/>
            </a:xfrm>
            <a:prstGeom prst="rect">
              <a:avLst/>
            </a:prstGeom>
            <a:ln w="12700">
              <a:prstDash val="lg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smtClean="0">
                  <a:effectLst/>
                  <a:ea typeface="Calibri"/>
                  <a:cs typeface="Times New Roman"/>
                </a:rPr>
                <a:t>Заработали по 10 </a:t>
              </a:r>
              <a:r>
                <a:rPr lang="ru-RU" dirty="0" err="1" smtClean="0">
                  <a:effectLst/>
                  <a:ea typeface="Calibri"/>
                  <a:cs typeface="Times New Roman"/>
                </a:rPr>
                <a:t>руб</a:t>
              </a:r>
              <a:r>
                <a:rPr lang="ru-RU" dirty="0" smtClean="0">
                  <a:effectLst/>
                  <a:ea typeface="Calibri"/>
                  <a:cs typeface="Times New Roman"/>
                </a:rPr>
                <a:t> на 1 чел и отдали по 1 </a:t>
              </a:r>
              <a:r>
                <a:rPr lang="ru-RU" dirty="0" err="1" smtClean="0">
                  <a:effectLst/>
                  <a:ea typeface="Calibri"/>
                  <a:cs typeface="Times New Roman"/>
                </a:rPr>
                <a:t>руб</a:t>
              </a:r>
              <a:endParaRPr lang="ru-RU" dirty="0">
                <a:effectLst/>
                <a:ea typeface="Calibri"/>
                <a:cs typeface="Times New Roman"/>
              </a:endParaRPr>
            </a:p>
          </p:txBody>
        </p:sp>
        <p:sp>
          <p:nvSpPr>
            <p:cNvPr id="7" name="Прямоугольник 6"/>
            <p:cNvSpPr/>
            <p:nvPr/>
          </p:nvSpPr>
          <p:spPr>
            <a:xfrm>
              <a:off x="190500" y="0"/>
              <a:ext cx="1047750" cy="91440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Трудящиеся</a:t>
              </a:r>
            </a:p>
            <a:p>
              <a:pPr algn="ctr">
                <a:lnSpc>
                  <a:spcPct val="115000"/>
                </a:lnSpc>
                <a:spcAft>
                  <a:spcPts val="1000"/>
                </a:spcAft>
              </a:pPr>
              <a:r>
                <a:rPr lang="ru-RU" dirty="0">
                  <a:ea typeface="Calibri"/>
                  <a:cs typeface="Times New Roman"/>
                </a:rPr>
                <a:t>5</a:t>
              </a:r>
              <a:r>
                <a:rPr lang="ru-RU" dirty="0" smtClean="0">
                  <a:effectLst/>
                  <a:ea typeface="Calibri"/>
                  <a:cs typeface="Times New Roman"/>
                </a:rPr>
                <a:t> </a:t>
              </a:r>
              <a:r>
                <a:rPr lang="ru-RU" dirty="0">
                  <a:effectLst/>
                  <a:ea typeface="Calibri"/>
                  <a:cs typeface="Times New Roman"/>
                </a:rPr>
                <a:t>человек</a:t>
              </a:r>
            </a:p>
          </p:txBody>
        </p:sp>
        <p:sp>
          <p:nvSpPr>
            <p:cNvPr id="8" name="Прямоугольник 7"/>
            <p:cNvSpPr/>
            <p:nvPr/>
          </p:nvSpPr>
          <p:spPr>
            <a:xfrm>
              <a:off x="4276725" y="28575"/>
              <a:ext cx="1114425" cy="80962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Пенсионеры</a:t>
              </a:r>
            </a:p>
            <a:p>
              <a:pPr algn="ctr">
                <a:lnSpc>
                  <a:spcPct val="115000"/>
                </a:lnSpc>
                <a:spcAft>
                  <a:spcPts val="1000"/>
                </a:spcAft>
              </a:pPr>
              <a:r>
                <a:rPr lang="ru-RU" dirty="0">
                  <a:ea typeface="Calibri"/>
                  <a:cs typeface="Times New Roman"/>
                </a:rPr>
                <a:t>5</a:t>
              </a:r>
              <a:r>
                <a:rPr lang="ru-RU" dirty="0" smtClean="0">
                  <a:effectLst/>
                  <a:ea typeface="Calibri"/>
                  <a:cs typeface="Times New Roman"/>
                </a:rPr>
                <a:t> человек</a:t>
              </a:r>
              <a:endParaRPr lang="ru-RU" dirty="0">
                <a:effectLst/>
                <a:ea typeface="Calibri"/>
                <a:cs typeface="Times New Roman"/>
              </a:endParaRPr>
            </a:p>
          </p:txBody>
        </p:sp>
        <p:sp>
          <p:nvSpPr>
            <p:cNvPr id="9" name="Овал 8"/>
            <p:cNvSpPr/>
            <p:nvPr/>
          </p:nvSpPr>
          <p:spPr>
            <a:xfrm>
              <a:off x="2257425" y="28575"/>
              <a:ext cx="1000125" cy="714375"/>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ПФ</a:t>
              </a:r>
            </a:p>
          </p:txBody>
        </p:sp>
        <p:sp>
          <p:nvSpPr>
            <p:cNvPr id="10" name="Стрелка вправо 9"/>
            <p:cNvSpPr/>
            <p:nvPr/>
          </p:nvSpPr>
          <p:spPr>
            <a:xfrm>
              <a:off x="1238250" y="133350"/>
              <a:ext cx="1019175" cy="609600"/>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a typeface="Calibri"/>
                  <a:cs typeface="Times New Roman"/>
                </a:rPr>
                <a:t>5</a:t>
              </a:r>
              <a:r>
                <a:rPr lang="ru-RU" dirty="0" smtClean="0">
                  <a:effectLst/>
                  <a:ea typeface="Calibri"/>
                  <a:cs typeface="Times New Roman"/>
                </a:rPr>
                <a:t> </a:t>
              </a:r>
              <a:r>
                <a:rPr lang="ru-RU" dirty="0" err="1">
                  <a:effectLst/>
                  <a:ea typeface="Calibri"/>
                  <a:cs typeface="Times New Roman"/>
                </a:rPr>
                <a:t>руб</a:t>
              </a:r>
              <a:endParaRPr lang="ru-RU" dirty="0">
                <a:effectLst/>
                <a:ea typeface="Calibri"/>
                <a:cs typeface="Times New Roman"/>
              </a:endParaRPr>
            </a:p>
          </p:txBody>
        </p:sp>
        <p:sp>
          <p:nvSpPr>
            <p:cNvPr id="11" name="Стрелка вправо 10"/>
            <p:cNvSpPr/>
            <p:nvPr/>
          </p:nvSpPr>
          <p:spPr>
            <a:xfrm>
              <a:off x="3257550" y="133350"/>
              <a:ext cx="1019175" cy="609600"/>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a typeface="Calibri"/>
                  <a:cs typeface="Times New Roman"/>
                </a:rPr>
                <a:t>5</a:t>
              </a:r>
              <a:r>
                <a:rPr lang="ru-RU" dirty="0" smtClean="0">
                  <a:effectLst/>
                  <a:ea typeface="Calibri"/>
                  <a:cs typeface="Times New Roman"/>
                </a:rPr>
                <a:t> </a:t>
              </a:r>
              <a:r>
                <a:rPr lang="ru-RU" dirty="0" err="1">
                  <a:effectLst/>
                  <a:ea typeface="Calibri"/>
                  <a:cs typeface="Times New Roman"/>
                </a:rPr>
                <a:t>руб</a:t>
              </a:r>
              <a:endParaRPr lang="ru-RU" dirty="0">
                <a:effectLst/>
                <a:ea typeface="Calibri"/>
                <a:cs typeface="Times New Roman"/>
              </a:endParaRPr>
            </a:p>
          </p:txBody>
        </p:sp>
        <p:sp>
          <p:nvSpPr>
            <p:cNvPr id="12" name="Прямоугольник 11"/>
            <p:cNvSpPr/>
            <p:nvPr/>
          </p:nvSpPr>
          <p:spPr>
            <a:xfrm>
              <a:off x="3333750" y="1076325"/>
              <a:ext cx="2057400" cy="485775"/>
            </a:xfrm>
            <a:prstGeom prst="rect">
              <a:avLst/>
            </a:prstGeom>
            <a:ln w="12700">
              <a:prstDash val="lg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Получили по </a:t>
              </a:r>
              <a:r>
                <a:rPr lang="ru-RU" dirty="0" smtClean="0">
                  <a:effectLst/>
                  <a:ea typeface="Calibri"/>
                  <a:cs typeface="Times New Roman"/>
                </a:rPr>
                <a:t>1 </a:t>
              </a:r>
              <a:r>
                <a:rPr lang="ru-RU" dirty="0" err="1">
                  <a:effectLst/>
                  <a:ea typeface="Calibri"/>
                  <a:cs typeface="Times New Roman"/>
                </a:rPr>
                <a:t>руб</a:t>
              </a:r>
              <a:r>
                <a:rPr lang="ru-RU" dirty="0">
                  <a:effectLst/>
                  <a:ea typeface="Calibri"/>
                  <a:cs typeface="Times New Roman"/>
                </a:rPr>
                <a:t> на 1 чел</a:t>
              </a:r>
            </a:p>
          </p:txBody>
        </p:sp>
      </p:gr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325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16632"/>
            <a:ext cx="7498080" cy="1143000"/>
          </a:xfrm>
        </p:spPr>
        <p:txBody>
          <a:bodyPr>
            <a:noAutofit/>
          </a:bodyPr>
          <a:lstStyle/>
          <a:p>
            <a:r>
              <a:rPr lang="ru-RU" sz="2400" b="1" dirty="0">
                <a:solidFill>
                  <a:schemeClr val="tx2"/>
                </a:solidFill>
              </a:rPr>
              <a:t>Ситуация 4. Количество работающих меньше количества пенсионеров</a:t>
            </a:r>
          </a:p>
        </p:txBody>
      </p:sp>
      <p:sp>
        <p:nvSpPr>
          <p:cNvPr id="4" name="Объект 2"/>
          <p:cNvSpPr>
            <a:spLocks noGrp="1"/>
          </p:cNvSpPr>
          <p:nvPr>
            <p:ph idx="1"/>
          </p:nvPr>
        </p:nvSpPr>
        <p:spPr>
          <a:xfrm>
            <a:off x="1435608" y="1447800"/>
            <a:ext cx="7498080" cy="5077544"/>
          </a:xfrm>
        </p:spPr>
        <p:txBody>
          <a:bodyPr>
            <a:normAutofit fontScale="92500" lnSpcReduction="20000"/>
          </a:bodyPr>
          <a:lstStyle/>
          <a:p>
            <a:endParaRPr lang="ru-RU" dirty="0" smtClean="0"/>
          </a:p>
          <a:p>
            <a:endParaRPr lang="ru-RU" dirty="0"/>
          </a:p>
          <a:p>
            <a:endParaRPr lang="ru-RU" dirty="0" smtClean="0"/>
          </a:p>
          <a:p>
            <a:endParaRPr lang="ru-RU" dirty="0"/>
          </a:p>
          <a:p>
            <a:endParaRPr lang="ru-RU" dirty="0" smtClean="0"/>
          </a:p>
          <a:p>
            <a:endParaRPr lang="ru-RU" dirty="0" smtClean="0"/>
          </a:p>
          <a:p>
            <a:pPr marL="82296" indent="0">
              <a:buNone/>
            </a:pPr>
            <a:endParaRPr lang="ru-RU" sz="2400" dirty="0" smtClean="0"/>
          </a:p>
          <a:p>
            <a:pPr marL="82296" indent="0">
              <a:buNone/>
            </a:pPr>
            <a:endParaRPr lang="ru-RU" sz="2400" dirty="0"/>
          </a:p>
          <a:p>
            <a:pPr marL="82296" indent="0">
              <a:buNone/>
            </a:pPr>
            <a:r>
              <a:rPr lang="ru-RU" sz="2400" dirty="0" smtClean="0"/>
              <a:t>Возникает дефицит в Пенсионном фонде :</a:t>
            </a:r>
          </a:p>
          <a:p>
            <a:r>
              <a:rPr lang="ru-RU" sz="2400" dirty="0" smtClean="0"/>
              <a:t>Вариант 1. Государство помогает из бюджета</a:t>
            </a:r>
          </a:p>
          <a:p>
            <a:r>
              <a:rPr lang="ru-RU" sz="2400" dirty="0" smtClean="0"/>
              <a:t>Вариант 2.Введение накопительной части и добровольных пенсионных накоплений</a:t>
            </a:r>
          </a:p>
          <a:p>
            <a:r>
              <a:rPr lang="ru-RU" sz="2400" dirty="0" smtClean="0"/>
              <a:t>Вариант 3.Повышение пенсионного возраста</a:t>
            </a:r>
          </a:p>
          <a:p>
            <a:endParaRPr lang="ru-RU" sz="2400" dirty="0"/>
          </a:p>
        </p:txBody>
      </p:sp>
      <p:grpSp>
        <p:nvGrpSpPr>
          <p:cNvPr id="5" name="Группа 4"/>
          <p:cNvGrpSpPr/>
          <p:nvPr/>
        </p:nvGrpSpPr>
        <p:grpSpPr>
          <a:xfrm>
            <a:off x="1061736" y="1402302"/>
            <a:ext cx="7848871" cy="3024336"/>
            <a:chOff x="0" y="0"/>
            <a:chExt cx="5391150" cy="1571625"/>
          </a:xfrm>
        </p:grpSpPr>
        <p:sp>
          <p:nvSpPr>
            <p:cNvPr id="6" name="Прямоугольник 5"/>
            <p:cNvSpPr/>
            <p:nvPr/>
          </p:nvSpPr>
          <p:spPr>
            <a:xfrm>
              <a:off x="0" y="1085850"/>
              <a:ext cx="2562131" cy="485775"/>
            </a:xfrm>
            <a:prstGeom prst="rect">
              <a:avLst/>
            </a:prstGeom>
            <a:ln w="12700">
              <a:prstDash val="lg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smtClean="0">
                  <a:effectLst/>
                  <a:ea typeface="Calibri"/>
                  <a:cs typeface="Times New Roman"/>
                </a:rPr>
                <a:t>Заработали по 10 </a:t>
              </a:r>
              <a:r>
                <a:rPr lang="ru-RU" dirty="0" err="1" smtClean="0">
                  <a:effectLst/>
                  <a:ea typeface="Calibri"/>
                  <a:cs typeface="Times New Roman"/>
                </a:rPr>
                <a:t>руб</a:t>
              </a:r>
              <a:r>
                <a:rPr lang="ru-RU" dirty="0" smtClean="0">
                  <a:effectLst/>
                  <a:ea typeface="Calibri"/>
                  <a:cs typeface="Times New Roman"/>
                </a:rPr>
                <a:t> на 1 чел и отдали по 1 </a:t>
              </a:r>
              <a:r>
                <a:rPr lang="ru-RU" dirty="0" err="1" smtClean="0">
                  <a:effectLst/>
                  <a:ea typeface="Calibri"/>
                  <a:cs typeface="Times New Roman"/>
                </a:rPr>
                <a:t>руб</a:t>
              </a:r>
              <a:endParaRPr lang="ru-RU" dirty="0">
                <a:effectLst/>
                <a:ea typeface="Calibri"/>
                <a:cs typeface="Times New Roman"/>
              </a:endParaRPr>
            </a:p>
          </p:txBody>
        </p:sp>
        <p:sp>
          <p:nvSpPr>
            <p:cNvPr id="7" name="Прямоугольник 6"/>
            <p:cNvSpPr/>
            <p:nvPr/>
          </p:nvSpPr>
          <p:spPr>
            <a:xfrm>
              <a:off x="190500" y="0"/>
              <a:ext cx="1047750" cy="91440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Трудящиеся</a:t>
              </a:r>
            </a:p>
            <a:p>
              <a:pPr algn="ctr">
                <a:lnSpc>
                  <a:spcPct val="115000"/>
                </a:lnSpc>
                <a:spcAft>
                  <a:spcPts val="1000"/>
                </a:spcAft>
              </a:pPr>
              <a:r>
                <a:rPr lang="ru-RU" dirty="0" smtClean="0">
                  <a:ea typeface="Calibri"/>
                  <a:cs typeface="Times New Roman"/>
                </a:rPr>
                <a:t>10</a:t>
              </a:r>
              <a:r>
                <a:rPr lang="ru-RU" dirty="0" smtClean="0">
                  <a:effectLst/>
                  <a:ea typeface="Calibri"/>
                  <a:cs typeface="Times New Roman"/>
                </a:rPr>
                <a:t> </a:t>
              </a:r>
              <a:r>
                <a:rPr lang="ru-RU" dirty="0">
                  <a:effectLst/>
                  <a:ea typeface="Calibri"/>
                  <a:cs typeface="Times New Roman"/>
                </a:rPr>
                <a:t>человек</a:t>
              </a:r>
            </a:p>
          </p:txBody>
        </p:sp>
        <p:sp>
          <p:nvSpPr>
            <p:cNvPr id="8" name="Прямоугольник 7"/>
            <p:cNvSpPr/>
            <p:nvPr/>
          </p:nvSpPr>
          <p:spPr>
            <a:xfrm>
              <a:off x="4276725" y="28575"/>
              <a:ext cx="1114425" cy="80962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Пенсионеры</a:t>
              </a:r>
            </a:p>
            <a:p>
              <a:pPr algn="ctr">
                <a:lnSpc>
                  <a:spcPct val="115000"/>
                </a:lnSpc>
                <a:spcAft>
                  <a:spcPts val="1000"/>
                </a:spcAft>
              </a:pPr>
              <a:r>
                <a:rPr lang="ru-RU" dirty="0" smtClean="0">
                  <a:ea typeface="Calibri"/>
                  <a:cs typeface="Times New Roman"/>
                </a:rPr>
                <a:t>12</a:t>
              </a:r>
              <a:r>
                <a:rPr lang="ru-RU" dirty="0" smtClean="0">
                  <a:effectLst/>
                  <a:ea typeface="Calibri"/>
                  <a:cs typeface="Times New Roman"/>
                </a:rPr>
                <a:t> человек</a:t>
              </a:r>
              <a:endParaRPr lang="ru-RU" dirty="0">
                <a:effectLst/>
                <a:ea typeface="Calibri"/>
                <a:cs typeface="Times New Roman"/>
              </a:endParaRPr>
            </a:p>
          </p:txBody>
        </p:sp>
        <p:sp>
          <p:nvSpPr>
            <p:cNvPr id="9" name="Овал 8"/>
            <p:cNvSpPr/>
            <p:nvPr/>
          </p:nvSpPr>
          <p:spPr>
            <a:xfrm>
              <a:off x="2257425" y="28575"/>
              <a:ext cx="1000125" cy="714375"/>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a:effectLst/>
                  <a:ea typeface="Calibri"/>
                  <a:cs typeface="Times New Roman"/>
                </a:rPr>
                <a:t>ПФ</a:t>
              </a:r>
            </a:p>
          </p:txBody>
        </p:sp>
        <p:sp>
          <p:nvSpPr>
            <p:cNvPr id="10" name="Стрелка вправо 9"/>
            <p:cNvSpPr/>
            <p:nvPr/>
          </p:nvSpPr>
          <p:spPr>
            <a:xfrm>
              <a:off x="1238250" y="133350"/>
              <a:ext cx="1019175" cy="609600"/>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smtClean="0">
                  <a:ea typeface="Calibri"/>
                  <a:cs typeface="Times New Roman"/>
                </a:rPr>
                <a:t>10</a:t>
              </a:r>
              <a:r>
                <a:rPr lang="ru-RU" dirty="0" smtClean="0">
                  <a:effectLst/>
                  <a:ea typeface="Calibri"/>
                  <a:cs typeface="Times New Roman"/>
                </a:rPr>
                <a:t> </a:t>
              </a:r>
              <a:r>
                <a:rPr lang="ru-RU" dirty="0" err="1">
                  <a:effectLst/>
                  <a:ea typeface="Calibri"/>
                  <a:cs typeface="Times New Roman"/>
                </a:rPr>
                <a:t>руб</a:t>
              </a:r>
              <a:endParaRPr lang="ru-RU" dirty="0">
                <a:effectLst/>
                <a:ea typeface="Calibri"/>
                <a:cs typeface="Times New Roman"/>
              </a:endParaRPr>
            </a:p>
          </p:txBody>
        </p:sp>
        <p:sp>
          <p:nvSpPr>
            <p:cNvPr id="11" name="Стрелка вправо 10"/>
            <p:cNvSpPr/>
            <p:nvPr/>
          </p:nvSpPr>
          <p:spPr>
            <a:xfrm>
              <a:off x="3257550" y="133350"/>
              <a:ext cx="1019175" cy="609600"/>
            </a:xfrm>
            <a:prstGeom prst="rightArrow">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smtClean="0">
                  <a:effectLst/>
                  <a:ea typeface="Calibri"/>
                  <a:cs typeface="Times New Roman"/>
                </a:rPr>
                <a:t>10 </a:t>
              </a:r>
              <a:r>
                <a:rPr lang="ru-RU" dirty="0" err="1">
                  <a:effectLst/>
                  <a:ea typeface="Calibri"/>
                  <a:cs typeface="Times New Roman"/>
                </a:rPr>
                <a:t>руб</a:t>
              </a:r>
              <a:endParaRPr lang="ru-RU" dirty="0">
                <a:effectLst/>
                <a:ea typeface="Calibri"/>
                <a:cs typeface="Times New Roman"/>
              </a:endParaRPr>
            </a:p>
          </p:txBody>
        </p:sp>
        <p:sp>
          <p:nvSpPr>
            <p:cNvPr id="12" name="Прямоугольник 11"/>
            <p:cNvSpPr/>
            <p:nvPr/>
          </p:nvSpPr>
          <p:spPr>
            <a:xfrm>
              <a:off x="2935775" y="1076325"/>
              <a:ext cx="2455375" cy="485775"/>
            </a:xfrm>
            <a:prstGeom prst="rect">
              <a:avLst/>
            </a:prstGeom>
            <a:ln w="12700">
              <a:prstDash val="lg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dirty="0" smtClean="0">
                  <a:effectLst/>
                  <a:ea typeface="Calibri"/>
                  <a:cs typeface="Times New Roman"/>
                </a:rPr>
                <a:t>Нужно удержать коэффициент возмещения в 20% (0,2), т.е. должно быть 24 рубля для пенсии</a:t>
              </a:r>
              <a:r>
                <a:rPr lang="ru-RU" sz="1600" dirty="0" smtClean="0">
                  <a:effectLst/>
                  <a:ea typeface="Calibri"/>
                  <a:cs typeface="Times New Roman"/>
                </a:rPr>
                <a:t>.</a:t>
              </a:r>
              <a:endParaRPr lang="ru-RU" sz="1600" dirty="0">
                <a:effectLst/>
                <a:ea typeface="Calibri"/>
                <a:cs typeface="Times New Roman"/>
              </a:endParaRPr>
            </a:p>
          </p:txBody>
        </p:sp>
      </p:gr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213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82296" indent="0" algn="ctr">
              <a:buNone/>
            </a:pPr>
            <a:endParaRPr lang="ru-RU" b="1" dirty="0" smtClean="0">
              <a:solidFill>
                <a:schemeClr val="tx2">
                  <a:satMod val="130000"/>
                </a:schemeClr>
              </a:solidFill>
            </a:endParaRPr>
          </a:p>
          <a:p>
            <a:pPr marL="82296" indent="0" algn="ctr">
              <a:buNone/>
            </a:pPr>
            <a:endParaRPr lang="ru-RU" b="1" dirty="0">
              <a:solidFill>
                <a:schemeClr val="tx2">
                  <a:satMod val="130000"/>
                </a:schemeClr>
              </a:solidFill>
            </a:endParaRPr>
          </a:p>
          <a:p>
            <a:pPr marL="82296" indent="0" algn="ctr">
              <a:buNone/>
            </a:pPr>
            <a:r>
              <a:rPr lang="ru-RU" b="1" dirty="0">
                <a:solidFill>
                  <a:schemeClr val="tx2"/>
                </a:solidFill>
              </a:rPr>
              <a:t>Примеры игровых технологий в образовательном </a:t>
            </a:r>
            <a:r>
              <a:rPr lang="ru-RU" b="1" dirty="0" smtClean="0">
                <a:solidFill>
                  <a:schemeClr val="tx2"/>
                </a:solidFill>
              </a:rPr>
              <a:t>процессе</a:t>
            </a:r>
          </a:p>
          <a:p>
            <a:pPr marL="82296" indent="0" algn="ctr">
              <a:buNone/>
            </a:pPr>
            <a:r>
              <a:rPr lang="ru-RU" b="1" dirty="0" smtClean="0">
                <a:solidFill>
                  <a:schemeClr val="tx2"/>
                </a:solidFill>
                <a:latin typeface="+mj-lt"/>
                <a:ea typeface="+mj-ea"/>
                <a:cs typeface="+mj-cs"/>
              </a:rPr>
              <a:t>Тема </a:t>
            </a:r>
            <a:r>
              <a:rPr lang="ru-RU" b="1" dirty="0" smtClean="0">
                <a:solidFill>
                  <a:schemeClr val="tx2">
                    <a:satMod val="130000"/>
                  </a:schemeClr>
                </a:solidFill>
                <a:latin typeface="+mj-lt"/>
                <a:ea typeface="+mj-ea"/>
                <a:cs typeface="+mj-cs"/>
              </a:rPr>
              <a:t>«Страхование»</a:t>
            </a:r>
            <a:endParaRPr lang="ru-RU" b="1" dirty="0">
              <a:solidFill>
                <a:schemeClr val="tx2">
                  <a:satMod val="130000"/>
                </a:schemeClr>
              </a:solidFill>
              <a:latin typeface="+mj-lt"/>
              <a:ea typeface="+mj-ea"/>
              <a:cs typeface="+mj-cs"/>
            </a:endParaRPr>
          </a:p>
          <a:p>
            <a:pPr marL="82296" indent="0">
              <a:buNone/>
            </a:pPr>
            <a:endParaRPr lang="ru-RU"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1792" y="0"/>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685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t>Мини-игра объяснение принципа </a:t>
            </a:r>
            <a:r>
              <a:rPr lang="ru-RU" sz="2400" b="1" dirty="0"/>
              <a:t>работы страховки</a:t>
            </a:r>
          </a:p>
        </p:txBody>
      </p:sp>
      <p:sp>
        <p:nvSpPr>
          <p:cNvPr id="3" name="Объект 2"/>
          <p:cNvSpPr>
            <a:spLocks noGrp="1"/>
          </p:cNvSpPr>
          <p:nvPr>
            <p:ph idx="1"/>
          </p:nvPr>
        </p:nvSpPr>
        <p:spPr/>
        <p:txBody>
          <a:bodyPr>
            <a:normAutofit/>
          </a:bodyPr>
          <a:lstStyle/>
          <a:p>
            <a:pPr marL="0" indent="0">
              <a:spcBef>
                <a:spcPts val="0"/>
              </a:spcBef>
              <a:buNone/>
            </a:pPr>
            <a:r>
              <a:rPr lang="ru-RU" sz="2400" b="1" dirty="0"/>
              <a:t>Условие:</a:t>
            </a:r>
          </a:p>
          <a:p>
            <a:pPr marL="0" indent="0">
              <a:spcBef>
                <a:spcPts val="0"/>
              </a:spcBef>
              <a:buNone/>
            </a:pPr>
            <a:r>
              <a:rPr lang="ru-RU" sz="2400" dirty="0"/>
              <a:t>1. Кубики – 2 шт.</a:t>
            </a:r>
          </a:p>
          <a:p>
            <a:pPr marL="0" indent="0">
              <a:spcBef>
                <a:spcPts val="0"/>
              </a:spcBef>
              <a:buNone/>
            </a:pPr>
            <a:r>
              <a:rPr lang="ru-RU" sz="2400" dirty="0"/>
              <a:t>2. Игроки – 3-4 чел (можно и больше)</a:t>
            </a:r>
          </a:p>
          <a:p>
            <a:pPr marL="0" indent="0">
              <a:spcBef>
                <a:spcPts val="0"/>
              </a:spcBef>
              <a:buNone/>
            </a:pPr>
            <a:r>
              <a:rPr lang="ru-RU" sz="2400" dirty="0"/>
              <a:t>3. У всех одинаковая недвижимость, равной стоимости – 5 млн. руб.</a:t>
            </a:r>
          </a:p>
          <a:p>
            <a:pPr marL="0" indent="0">
              <a:spcBef>
                <a:spcPts val="0"/>
              </a:spcBef>
              <a:buNone/>
            </a:pPr>
            <a:r>
              <a:rPr lang="ru-RU" sz="2400" dirty="0"/>
              <a:t>4. Одинаковый ежегодный доход – 500 тыс. </a:t>
            </a:r>
            <a:r>
              <a:rPr lang="ru-RU" sz="2400" dirty="0" err="1"/>
              <a:t>руб</a:t>
            </a:r>
            <a:endParaRPr lang="ru-RU" sz="2400" dirty="0"/>
          </a:p>
          <a:p>
            <a:pPr marL="0" indent="0">
              <a:spcBef>
                <a:spcPts val="0"/>
              </a:spcBef>
              <a:buNone/>
            </a:pPr>
            <a:r>
              <a:rPr lang="ru-RU" sz="2400" dirty="0"/>
              <a:t>5. Одинаковая сумма страховки – 100 тыс. </a:t>
            </a:r>
            <a:r>
              <a:rPr lang="ru-RU" sz="2400" dirty="0" err="1"/>
              <a:t>руб</a:t>
            </a:r>
            <a:endParaRPr lang="ru-RU" sz="2400" dirty="0"/>
          </a:p>
          <a:p>
            <a:pPr marL="0" indent="0">
              <a:spcBef>
                <a:spcPts val="0"/>
              </a:spcBef>
              <a:buNone/>
            </a:pPr>
            <a:r>
              <a:rPr lang="ru-RU" sz="2400" dirty="0"/>
              <a:t>6. Срок проведения игры – 10 лет (1 ход – 1 год)</a:t>
            </a:r>
          </a:p>
          <a:p>
            <a:pPr marL="0" indent="0">
              <a:spcBef>
                <a:spcPts val="0"/>
              </a:spcBef>
              <a:buNone/>
            </a:pPr>
            <a:r>
              <a:rPr lang="ru-RU" sz="2400" b="1" dirty="0"/>
              <a:t>Необходимо: </a:t>
            </a:r>
          </a:p>
          <a:p>
            <a:pPr marL="0" indent="0">
              <a:spcBef>
                <a:spcPts val="0"/>
              </a:spcBef>
              <a:buNone/>
            </a:pPr>
            <a:r>
              <a:rPr lang="ru-RU" sz="2400" dirty="0"/>
              <a:t>Решить, необходимо ли страховать имущество?</a:t>
            </a:r>
          </a:p>
          <a:p>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1671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260648"/>
            <a:ext cx="7498080" cy="360040"/>
          </a:xfrm>
        </p:spPr>
        <p:txBody>
          <a:bodyPr>
            <a:noAutofit/>
          </a:bodyPr>
          <a:lstStyle/>
          <a:p>
            <a:r>
              <a:rPr lang="ru-RU" sz="2400" b="1" dirty="0"/>
              <a:t>Ход игры</a:t>
            </a:r>
          </a:p>
        </p:txBody>
      </p:sp>
      <p:sp>
        <p:nvSpPr>
          <p:cNvPr id="3" name="Объект 2"/>
          <p:cNvSpPr>
            <a:spLocks noGrp="1"/>
          </p:cNvSpPr>
          <p:nvPr>
            <p:ph idx="1"/>
          </p:nvPr>
        </p:nvSpPr>
        <p:spPr>
          <a:xfrm>
            <a:off x="1435608" y="836712"/>
            <a:ext cx="7498080" cy="5832648"/>
          </a:xfrm>
        </p:spPr>
        <p:txBody>
          <a:bodyPr>
            <a:normAutofit fontScale="55000" lnSpcReduction="20000"/>
          </a:bodyPr>
          <a:lstStyle/>
          <a:p>
            <a:pPr marL="0" indent="0">
              <a:buNone/>
            </a:pPr>
            <a:r>
              <a:rPr lang="ru-RU" sz="4200" dirty="0"/>
              <a:t>Прежде чем начинать игру, каждый участник решает, тратить ли ему деньги на покупки страховки (100 тыс. </a:t>
            </a:r>
            <a:r>
              <a:rPr lang="ru-RU" sz="4200" dirty="0" err="1"/>
              <a:t>руб</a:t>
            </a:r>
            <a:r>
              <a:rPr lang="ru-RU" sz="4200" dirty="0"/>
              <a:t>)</a:t>
            </a:r>
          </a:p>
          <a:p>
            <a:pPr marL="0" indent="0">
              <a:buNone/>
            </a:pPr>
            <a:r>
              <a:rPr lang="ru-RU" sz="4200" dirty="0"/>
              <a:t>Страховая компания – ведущий – бросает кубики, если выпадет 11-12 очков, то вероятность наступления события составляет 8,3%). Игроки, не застраховавшие свое имущество теряют его в связи со стихийным бедствием</a:t>
            </a:r>
          </a:p>
          <a:p>
            <a:pPr marL="0" indent="0">
              <a:buNone/>
            </a:pPr>
            <a:r>
              <a:rPr lang="ru-RU" sz="4200" dirty="0"/>
              <a:t>Если выпадает 9-10 очков, то вероятность наступления такого события 19,4%. Игроки, не застраховавшие свое имущество, вынуждены потратить 2 млн. руб. из своих средств на восстановление.</a:t>
            </a:r>
          </a:p>
          <a:p>
            <a:pPr marL="0" indent="0">
              <a:buNone/>
            </a:pPr>
            <a:r>
              <a:rPr lang="ru-RU" sz="4200" dirty="0"/>
              <a:t>Во всех остальных случаях имущество не повреждено.</a:t>
            </a:r>
          </a:p>
          <a:p>
            <a:pPr marL="0" indent="0">
              <a:buNone/>
            </a:pPr>
            <a:endParaRPr lang="ru-RU" sz="4200" dirty="0"/>
          </a:p>
          <a:p>
            <a:pPr marL="0" indent="0">
              <a:buNone/>
            </a:pPr>
            <a:r>
              <a:rPr lang="ru-RU" sz="4200" dirty="0"/>
              <a:t>Если сложить вероятности наступления событий, то они практически составят 30%. Это большой риск. И игра показывает эти риски.</a:t>
            </a:r>
          </a:p>
          <a:p>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80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404664"/>
            <a:ext cx="7498080" cy="490066"/>
          </a:xfrm>
        </p:spPr>
        <p:txBody>
          <a:bodyPr>
            <a:noAutofit/>
          </a:bodyPr>
          <a:lstStyle/>
          <a:p>
            <a:r>
              <a:rPr lang="ru-RU" sz="2800" b="1" dirty="0" smtClean="0"/>
              <a:t>Использование </a:t>
            </a:r>
            <a:r>
              <a:rPr lang="en-US" sz="2800" b="1" dirty="0" smtClean="0"/>
              <a:t>digital </a:t>
            </a:r>
            <a:r>
              <a:rPr lang="ru-RU" sz="2800" b="1" dirty="0" smtClean="0"/>
              <a:t>технологий в обучении</a:t>
            </a:r>
            <a:endParaRPr lang="ru-RU" sz="2800" b="1" dirty="0"/>
          </a:p>
        </p:txBody>
      </p:sp>
      <p:sp>
        <p:nvSpPr>
          <p:cNvPr id="3" name="Объект 2"/>
          <p:cNvSpPr>
            <a:spLocks noGrp="1"/>
          </p:cNvSpPr>
          <p:nvPr>
            <p:ph idx="1"/>
          </p:nvPr>
        </p:nvSpPr>
        <p:spPr>
          <a:xfrm>
            <a:off x="1187624" y="1447800"/>
            <a:ext cx="7746064" cy="5077544"/>
          </a:xfrm>
        </p:spPr>
        <p:txBody>
          <a:bodyPr>
            <a:normAutofit fontScale="62500" lnSpcReduction="20000"/>
          </a:bodyPr>
          <a:lstStyle/>
          <a:p>
            <a:pPr lvl="0"/>
            <a:r>
              <a:rPr lang="ru-RU" dirty="0"/>
              <a:t>Социальные сети для создания групп по интересам, обменом опытом;</a:t>
            </a:r>
          </a:p>
          <a:p>
            <a:pPr lvl="0"/>
            <a:r>
              <a:rPr lang="ru-RU" dirty="0"/>
              <a:t>Дистанционные курсы обучения;</a:t>
            </a:r>
          </a:p>
          <a:p>
            <a:pPr lvl="0"/>
            <a:r>
              <a:rPr lang="ru-RU" dirty="0" err="1"/>
              <a:t>Вебинары</a:t>
            </a:r>
            <a:r>
              <a:rPr lang="ru-RU" dirty="0"/>
              <a:t> по финансовой </a:t>
            </a:r>
            <a:r>
              <a:rPr lang="ru-RU" dirty="0" smtClean="0"/>
              <a:t>грамотности;</a:t>
            </a:r>
            <a:endParaRPr lang="ru-RU" dirty="0"/>
          </a:p>
          <a:p>
            <a:pPr lvl="0"/>
            <a:r>
              <a:rPr lang="ru-RU" dirty="0"/>
              <a:t>Электронные </a:t>
            </a:r>
            <a:r>
              <a:rPr lang="ru-RU" dirty="0" smtClean="0"/>
              <a:t>библиотеки, научные публикации;</a:t>
            </a:r>
            <a:endParaRPr lang="ru-RU" dirty="0"/>
          </a:p>
          <a:p>
            <a:pPr lvl="0"/>
            <a:r>
              <a:rPr lang="ru-RU" dirty="0"/>
              <a:t>Обучающие фильмы, </a:t>
            </a:r>
            <a:r>
              <a:rPr lang="ru-RU" dirty="0" err="1"/>
              <a:t>мульфильмы</a:t>
            </a:r>
            <a:r>
              <a:rPr lang="ru-RU" dirty="0"/>
              <a:t>, сказки по финансам;</a:t>
            </a:r>
          </a:p>
          <a:p>
            <a:pPr lvl="0"/>
            <a:r>
              <a:rPr lang="ru-RU" dirty="0"/>
              <a:t>Мобильные приложения (создание таблиц по анализу бюджета, личных финансов, бизнес, образование, например приложение </a:t>
            </a:r>
            <a:r>
              <a:rPr lang="en-US" dirty="0"/>
              <a:t>Numbers</a:t>
            </a:r>
            <a:r>
              <a:rPr lang="ru-RU" dirty="0"/>
              <a:t>);</a:t>
            </a:r>
          </a:p>
          <a:p>
            <a:pPr lvl="0"/>
            <a:r>
              <a:rPr lang="ru-RU" dirty="0"/>
              <a:t>Обучающие финансовые консультанты – боты (например, по телефону);</a:t>
            </a:r>
          </a:p>
          <a:p>
            <a:pPr lvl="0"/>
            <a:r>
              <a:rPr lang="ru-RU" dirty="0"/>
              <a:t>Онлайн игры по </a:t>
            </a:r>
            <a:r>
              <a:rPr lang="ru-RU" dirty="0" smtClean="0"/>
              <a:t>финансам (например, «финансовый футбол»);</a:t>
            </a:r>
            <a:endParaRPr lang="ru-RU" dirty="0"/>
          </a:p>
          <a:p>
            <a:pPr lvl="0"/>
            <a:r>
              <a:rPr lang="ru-RU" dirty="0"/>
              <a:t>Вычислительные ресурсы (например, </a:t>
            </a:r>
            <a:r>
              <a:rPr lang="ru-RU" dirty="0" smtClean="0"/>
              <a:t>кредитные калькуляторы)</a:t>
            </a:r>
            <a:endParaRPr lang="ru-RU" dirty="0"/>
          </a:p>
          <a:p>
            <a:pPr lvl="0"/>
            <a:r>
              <a:rPr lang="ru-RU" dirty="0"/>
              <a:t>Аудио книги по финансам и т.д</a:t>
            </a:r>
            <a:r>
              <a:rPr lang="ru-RU" dirty="0" smtClean="0"/>
              <a:t>.;</a:t>
            </a:r>
          </a:p>
          <a:p>
            <a:pPr lvl="0"/>
            <a:r>
              <a:rPr lang="ru-RU" dirty="0" smtClean="0"/>
              <a:t>Интернет-порталы о финансах;</a:t>
            </a:r>
          </a:p>
          <a:p>
            <a:pPr lvl="0"/>
            <a:r>
              <a:rPr lang="ru-RU" dirty="0" err="1" smtClean="0"/>
              <a:t>Агрегаторы</a:t>
            </a:r>
            <a:r>
              <a:rPr lang="ru-RU" dirty="0" smtClean="0"/>
              <a:t> информации о финансовых услугах.</a:t>
            </a:r>
            <a:endParaRPr lang="ru-RU" dirty="0"/>
          </a:p>
          <a:p>
            <a:pPr marL="82296" indent="0" algn="ctr">
              <a:buNone/>
            </a:pPr>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507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15616" y="188640"/>
            <a:ext cx="7818072" cy="6059760"/>
          </a:xfrm>
        </p:spPr>
        <p:txBody>
          <a:bodyPr>
            <a:normAutofit/>
          </a:bodyPr>
          <a:lstStyle/>
          <a:p>
            <a:pPr marL="423863" lvl="0" indent="-342900">
              <a:buClrTx/>
              <a:buFont typeface="Wingdings" pitchFamily="2" charset="2"/>
              <a:buChar char="Ø"/>
            </a:pPr>
            <a:r>
              <a:rPr lang="ru-RU" sz="2400" dirty="0"/>
              <a:t>Создание  игрового  интерактивного упражнения в онлайн-сервисе </a:t>
            </a:r>
            <a:r>
              <a:rPr lang="en-US" sz="2400" dirty="0">
                <a:hlinkClick r:id="rId2"/>
              </a:rPr>
              <a:t>http</a:t>
            </a:r>
            <a:r>
              <a:rPr lang="ru-RU" sz="2400" dirty="0">
                <a:hlinkClick r:id="rId2"/>
              </a:rPr>
              <a:t>://</a:t>
            </a:r>
            <a:r>
              <a:rPr lang="en-US" sz="2400" dirty="0" err="1">
                <a:hlinkClick r:id="rId2"/>
              </a:rPr>
              <a:t>learningapps</a:t>
            </a:r>
            <a:r>
              <a:rPr lang="ru-RU" sz="2400" dirty="0">
                <a:hlinkClick r:id="rId2"/>
              </a:rPr>
              <a:t>.</a:t>
            </a:r>
            <a:r>
              <a:rPr lang="en-US" sz="2400" dirty="0">
                <a:hlinkClick r:id="rId2"/>
              </a:rPr>
              <a:t>org</a:t>
            </a:r>
            <a:r>
              <a:rPr lang="ru-RU" sz="2400" dirty="0">
                <a:hlinkClick r:id="rId2"/>
              </a:rPr>
              <a:t>/</a:t>
            </a:r>
            <a:endParaRPr lang="ru-RU" sz="2400" dirty="0"/>
          </a:p>
          <a:p>
            <a:pPr marL="82296" indent="0">
              <a:buNone/>
            </a:pPr>
            <a:endParaRPr lang="ru-RU"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852" t="4891" r="14545" b="51993"/>
          <a:stretch/>
        </p:blipFill>
        <p:spPr bwMode="auto">
          <a:xfrm>
            <a:off x="514738" y="1268760"/>
            <a:ext cx="8546571" cy="289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6517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24" t="4916" r="14834" b="5835"/>
          <a:stretch/>
        </p:blipFill>
        <p:spPr bwMode="auto">
          <a:xfrm>
            <a:off x="1115616" y="692696"/>
            <a:ext cx="7611414" cy="5460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572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634082"/>
          </a:xfrm>
        </p:spPr>
        <p:txBody>
          <a:bodyPr>
            <a:noAutofit/>
          </a:bodyPr>
          <a:lstStyle/>
          <a:p>
            <a:r>
              <a:rPr lang="ru-RU" sz="2400" b="1" dirty="0" smtClean="0">
                <a:solidFill>
                  <a:schemeClr val="tx2"/>
                </a:solidFill>
              </a:rPr>
              <a:t>Разнообразие форм проведения занятий</a:t>
            </a:r>
            <a:endParaRPr lang="ru-RU" sz="2400" b="1" dirty="0">
              <a:solidFill>
                <a:schemeClr val="tx2"/>
              </a:solidFill>
            </a:endParaRPr>
          </a:p>
        </p:txBody>
      </p:sp>
      <p:sp>
        <p:nvSpPr>
          <p:cNvPr id="3" name="Объект 2"/>
          <p:cNvSpPr>
            <a:spLocks noGrp="1"/>
          </p:cNvSpPr>
          <p:nvPr>
            <p:ph idx="1"/>
          </p:nvPr>
        </p:nvSpPr>
        <p:spPr>
          <a:xfrm>
            <a:off x="1115616" y="908720"/>
            <a:ext cx="7818072" cy="5339680"/>
          </a:xfrm>
        </p:spPr>
        <p:txBody>
          <a:bodyPr>
            <a:normAutofit lnSpcReduction="10000"/>
          </a:bodyPr>
          <a:lstStyle/>
          <a:p>
            <a:pPr marL="423863" indent="-342900" algn="just">
              <a:buClrTx/>
              <a:buFont typeface="Wingdings" pitchFamily="2" charset="2"/>
              <a:buChar char="Ø"/>
            </a:pPr>
            <a:r>
              <a:rPr lang="ru-RU" sz="2400" dirty="0"/>
              <a:t>Совместный просмотр фильмов на тему финансов («Инсайдеры», «</a:t>
            </a:r>
            <a:r>
              <a:rPr lang="ru-RU" sz="2400" dirty="0" err="1"/>
              <a:t>Тинейджер</a:t>
            </a:r>
            <a:r>
              <a:rPr lang="ru-RU" sz="2400" dirty="0"/>
              <a:t> на миллиард» и т.п.) с разбором содержания фильмов и основных понятий</a:t>
            </a:r>
          </a:p>
          <a:p>
            <a:pPr marL="423863" indent="-342900" algn="just">
              <a:buClrTx/>
              <a:buFont typeface="Wingdings" pitchFamily="2" charset="2"/>
              <a:buChar char="Ø"/>
            </a:pPr>
            <a:r>
              <a:rPr lang="ru-RU" sz="2400" dirty="0" smtClean="0"/>
              <a:t>Самостоятельная </a:t>
            </a:r>
            <a:r>
              <a:rPr lang="ru-RU" sz="2400" dirty="0"/>
              <a:t>разработка учащимися тестовых заданий на основе федеральных законов «О центральном банке Российской Федерации (Банке России)», «О банках и банковской деятельности» и т.д</a:t>
            </a:r>
            <a:r>
              <a:rPr lang="ru-RU" sz="2400" dirty="0" smtClean="0"/>
              <a:t>.</a:t>
            </a:r>
          </a:p>
          <a:p>
            <a:pPr marL="423863" indent="-342900" algn="just">
              <a:buClrTx/>
              <a:buFont typeface="Wingdings" pitchFamily="2" charset="2"/>
              <a:buChar char="Ø"/>
            </a:pPr>
            <a:r>
              <a:rPr lang="ru-RU" sz="2400" dirty="0" smtClean="0"/>
              <a:t>Проведение </a:t>
            </a:r>
            <a:r>
              <a:rPr lang="ru-RU" sz="2400" dirty="0"/>
              <a:t>домашнего родительского собрания. Информирование учащимися старшего поколения, либо учителем о разновидностях вкладов, кредитов, демонстрация расчета доходности по формулам</a:t>
            </a:r>
          </a:p>
          <a:p>
            <a:pPr marL="423863" lvl="0" indent="-342900" algn="just">
              <a:buClrTx/>
              <a:buFont typeface="Wingdings" pitchFamily="2" charset="2"/>
              <a:buChar char="Ø"/>
            </a:pPr>
            <a:r>
              <a:rPr lang="ru-RU" sz="2400" dirty="0" smtClean="0"/>
              <a:t>Совместное </a:t>
            </a:r>
            <a:r>
              <a:rPr lang="ru-RU" sz="2400" dirty="0"/>
              <a:t>посещение с учащимися тематических выставок Национального музея РБ</a:t>
            </a:r>
          </a:p>
          <a:p>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28885"/>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2512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332656"/>
            <a:ext cx="7498080" cy="5699720"/>
          </a:xfrm>
        </p:spPr>
        <p:txBody>
          <a:bodyPr>
            <a:normAutofit/>
          </a:bodyPr>
          <a:lstStyle/>
          <a:p>
            <a:pPr marL="423863" lvl="0" indent="-342900">
              <a:buClrTx/>
              <a:buFont typeface="Wingdings" pitchFamily="2" charset="2"/>
              <a:buChar char="Ø"/>
            </a:pPr>
            <a:r>
              <a:rPr lang="ru-RU" sz="2400" dirty="0" smtClean="0"/>
              <a:t>Работа </a:t>
            </a:r>
            <a:r>
              <a:rPr lang="ru-RU" sz="2400" dirty="0"/>
              <a:t>со статистикой</a:t>
            </a:r>
          </a:p>
          <a:p>
            <a:pPr marL="82296" lvl="0" indent="0">
              <a:buNone/>
            </a:pPr>
            <a:r>
              <a:rPr lang="ru-RU" sz="1600" dirty="0" smtClean="0"/>
              <a:t>Ставится проблема поиска оптимальных решений</a:t>
            </a:r>
          </a:p>
          <a:p>
            <a:pPr marL="82296" lvl="0" indent="0">
              <a:buNone/>
            </a:pPr>
            <a:r>
              <a:rPr lang="ru-RU" sz="1600" dirty="0" smtClean="0"/>
              <a:t>По </a:t>
            </a:r>
            <a:r>
              <a:rPr lang="ru-RU" sz="1600" dirty="0"/>
              <a:t>предложенной аналитической таблице выявить основные тенденции по основным показателям банковского сектора РФ, построить </a:t>
            </a:r>
            <a:r>
              <a:rPr lang="ru-RU" sz="1600" dirty="0" smtClean="0"/>
              <a:t>график по </a:t>
            </a:r>
            <a:r>
              <a:rPr lang="ru-RU" sz="1600" dirty="0"/>
              <a:t>выбранным значениям</a:t>
            </a:r>
            <a:r>
              <a:rPr lang="ru-RU" sz="1600" dirty="0" smtClean="0"/>
              <a:t>. Пример: воспользуемся </a:t>
            </a:r>
            <a:r>
              <a:rPr lang="ru-RU" sz="1600" dirty="0"/>
              <a:t>открыто публикуемой отчетностью ЦБ  РФ на сайте </a:t>
            </a:r>
            <a:r>
              <a:rPr lang="en-US" sz="1600" dirty="0"/>
              <a:t>www</a:t>
            </a:r>
            <a:r>
              <a:rPr lang="ru-RU" sz="1600" dirty="0"/>
              <a:t>.</a:t>
            </a:r>
            <a:r>
              <a:rPr lang="en-US" sz="1600" dirty="0"/>
              <a:t>cbr.ru</a:t>
            </a:r>
            <a:endParaRPr lang="ru-RU" sz="1600" dirty="0"/>
          </a:p>
          <a:p>
            <a:pPr marL="82296" lvl="0" indent="0">
              <a:buNone/>
            </a:pPr>
            <a:endParaRPr lang="ru-RU" sz="1600" dirty="0"/>
          </a:p>
          <a:p>
            <a:pPr marL="82296" indent="0">
              <a:buNone/>
            </a:pPr>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p:cNvGraphicFramePr>
            <a:graphicFrameLocks noGrp="1"/>
          </p:cNvGraphicFramePr>
          <p:nvPr>
            <p:extLst>
              <p:ext uri="{D42A27DB-BD31-4B8C-83A1-F6EECF244321}">
                <p14:modId xmlns:p14="http://schemas.microsoft.com/office/powerpoint/2010/main" val="2328215271"/>
              </p:ext>
            </p:extLst>
          </p:nvPr>
        </p:nvGraphicFramePr>
        <p:xfrm>
          <a:off x="44740" y="2564904"/>
          <a:ext cx="9128922" cy="4293095"/>
        </p:xfrm>
        <a:graphic>
          <a:graphicData uri="http://schemas.openxmlformats.org/drawingml/2006/table">
            <a:tbl>
              <a:tblPr firstRow="1" firstCol="1" bandRow="1">
                <a:tableStyleId>{5C22544A-7EE6-4342-B048-85BDC9FD1C3A}</a:tableStyleId>
              </a:tblPr>
              <a:tblGrid>
                <a:gridCol w="712198"/>
                <a:gridCol w="593499"/>
                <a:gridCol w="998904"/>
                <a:gridCol w="896639"/>
                <a:gridCol w="746895"/>
                <a:gridCol w="589845"/>
                <a:gridCol w="796200"/>
                <a:gridCol w="829072"/>
                <a:gridCol w="947772"/>
                <a:gridCol w="794377"/>
                <a:gridCol w="469321"/>
                <a:gridCol w="754200"/>
              </a:tblGrid>
              <a:tr h="1704054">
                <a:tc>
                  <a:txBody>
                    <a:bodyPr/>
                    <a:lstStyle/>
                    <a:p>
                      <a:pPr>
                        <a:lnSpc>
                          <a:spcPct val="115000"/>
                        </a:lnSpc>
                        <a:spcAft>
                          <a:spcPts val="0"/>
                        </a:spcAft>
                      </a:pPr>
                      <a:r>
                        <a:rPr lang="ru-RU" sz="1400" dirty="0">
                          <a:effectLst/>
                        </a:rPr>
                        <a:t> </a:t>
                      </a:r>
                      <a:endParaRPr lang="ru-RU" sz="1400" dirty="0">
                        <a:effectLst/>
                        <a:latin typeface="Calibri"/>
                        <a:ea typeface="Calibri"/>
                        <a:cs typeface="Times New Roman"/>
                      </a:endParaRPr>
                    </a:p>
                  </a:txBody>
                  <a:tcPr marL="60158" marR="60158" marT="0" marB="0" anchor="b"/>
                </a:tc>
                <a:tc>
                  <a:txBody>
                    <a:bodyPr/>
                    <a:lstStyle/>
                    <a:p>
                      <a:pPr algn="ctr">
                        <a:lnSpc>
                          <a:spcPct val="115000"/>
                        </a:lnSpc>
                        <a:spcAft>
                          <a:spcPts val="1000"/>
                        </a:spcAft>
                      </a:pPr>
                      <a:r>
                        <a:rPr lang="ru-RU" sz="1400" dirty="0">
                          <a:effectLst/>
                        </a:rPr>
                        <a:t>'до востребования''</a:t>
                      </a:r>
                      <a:endParaRPr lang="ru-RU" sz="1400" dirty="0">
                        <a:effectLst/>
                        <a:latin typeface="Calibri"/>
                        <a:ea typeface="Calibri"/>
                        <a:cs typeface="Times New Roman"/>
                      </a:endParaRPr>
                    </a:p>
                  </a:txBody>
                  <a:tcPr marL="60158" marR="60158" marT="0" marB="0" anchor="ctr"/>
                </a:tc>
                <a:tc>
                  <a:txBody>
                    <a:bodyPr/>
                    <a:lstStyle/>
                    <a:p>
                      <a:pPr algn="ctr">
                        <a:lnSpc>
                          <a:spcPct val="115000"/>
                        </a:lnSpc>
                        <a:spcAft>
                          <a:spcPts val="1000"/>
                        </a:spcAft>
                      </a:pPr>
                      <a:r>
                        <a:rPr lang="ru-RU" sz="1400">
                          <a:effectLst/>
                        </a:rPr>
                        <a:t>до 30 дней, включая ''до востребова-ния''</a:t>
                      </a:r>
                      <a:endParaRPr lang="ru-RU" sz="1400">
                        <a:effectLst/>
                        <a:latin typeface="Calibri"/>
                        <a:ea typeface="Calibri"/>
                        <a:cs typeface="Times New Roman"/>
                      </a:endParaRPr>
                    </a:p>
                  </a:txBody>
                  <a:tcPr marL="60158" marR="60158" marT="0" marB="0" anchor="ctr"/>
                </a:tc>
                <a:tc>
                  <a:txBody>
                    <a:bodyPr/>
                    <a:lstStyle/>
                    <a:p>
                      <a:pPr algn="ctr">
                        <a:lnSpc>
                          <a:spcPct val="115000"/>
                        </a:lnSpc>
                        <a:spcAft>
                          <a:spcPts val="1000"/>
                        </a:spcAft>
                      </a:pPr>
                      <a:r>
                        <a:rPr lang="ru-RU" sz="1400" dirty="0">
                          <a:effectLst/>
                        </a:rPr>
                        <a:t>до 30 дней, кроме ''до </a:t>
                      </a:r>
                      <a:r>
                        <a:rPr lang="ru-RU" sz="1400" dirty="0" smtClean="0">
                          <a:effectLst/>
                        </a:rPr>
                        <a:t>востребования</a:t>
                      </a:r>
                      <a:r>
                        <a:rPr lang="ru-RU" sz="1400" dirty="0">
                          <a:effectLst/>
                        </a:rPr>
                        <a:t>''</a:t>
                      </a:r>
                      <a:endParaRPr lang="ru-RU" sz="1400" dirty="0">
                        <a:effectLst/>
                        <a:latin typeface="Calibri"/>
                        <a:ea typeface="Calibri"/>
                        <a:cs typeface="Times New Roman"/>
                      </a:endParaRPr>
                    </a:p>
                  </a:txBody>
                  <a:tcPr marL="60158" marR="60158" marT="0" marB="0" anchor="ctr"/>
                </a:tc>
                <a:tc>
                  <a:txBody>
                    <a:bodyPr/>
                    <a:lstStyle/>
                    <a:p>
                      <a:pPr algn="ctr">
                        <a:lnSpc>
                          <a:spcPct val="115000"/>
                        </a:lnSpc>
                        <a:spcAft>
                          <a:spcPts val="1000"/>
                        </a:spcAft>
                      </a:pPr>
                      <a:r>
                        <a:rPr lang="ru-RU" sz="1400">
                          <a:effectLst/>
                        </a:rPr>
                        <a:t>от 31 до 90 дней</a:t>
                      </a:r>
                      <a:endParaRPr lang="ru-RU" sz="1400">
                        <a:effectLst/>
                        <a:latin typeface="Calibri"/>
                        <a:ea typeface="Calibri"/>
                        <a:cs typeface="Times New Roman"/>
                      </a:endParaRPr>
                    </a:p>
                  </a:txBody>
                  <a:tcPr marL="60158" marR="60158" marT="0" marB="0" anchor="ctr"/>
                </a:tc>
                <a:tc>
                  <a:txBody>
                    <a:bodyPr/>
                    <a:lstStyle/>
                    <a:p>
                      <a:pPr algn="ctr">
                        <a:lnSpc>
                          <a:spcPct val="115000"/>
                        </a:lnSpc>
                        <a:spcAft>
                          <a:spcPts val="1000"/>
                        </a:spcAft>
                      </a:pPr>
                      <a:r>
                        <a:rPr lang="ru-RU" sz="1400">
                          <a:effectLst/>
                        </a:rPr>
                        <a:t>от 91 до 180 дней</a:t>
                      </a:r>
                      <a:endParaRPr lang="ru-RU" sz="1400">
                        <a:effectLst/>
                        <a:latin typeface="Calibri"/>
                        <a:ea typeface="Calibri"/>
                        <a:cs typeface="Times New Roman"/>
                      </a:endParaRPr>
                    </a:p>
                  </a:txBody>
                  <a:tcPr marL="60158" marR="60158" marT="0" marB="0" anchor="ctr"/>
                </a:tc>
                <a:tc>
                  <a:txBody>
                    <a:bodyPr/>
                    <a:lstStyle/>
                    <a:p>
                      <a:pPr algn="ctr">
                        <a:lnSpc>
                          <a:spcPct val="115000"/>
                        </a:lnSpc>
                        <a:spcAft>
                          <a:spcPts val="1000"/>
                        </a:spcAft>
                      </a:pPr>
                      <a:r>
                        <a:rPr lang="ru-RU" sz="1400">
                          <a:effectLst/>
                        </a:rPr>
                        <a:t>от 181 дня до 1 года</a:t>
                      </a:r>
                      <a:endParaRPr lang="ru-RU" sz="1400">
                        <a:effectLst/>
                        <a:latin typeface="Calibri"/>
                        <a:ea typeface="Calibri"/>
                        <a:cs typeface="Times New Roman"/>
                      </a:endParaRPr>
                    </a:p>
                  </a:txBody>
                  <a:tcPr marL="60158" marR="60158" marT="0" marB="0" anchor="ctr"/>
                </a:tc>
                <a:tc>
                  <a:txBody>
                    <a:bodyPr/>
                    <a:lstStyle/>
                    <a:p>
                      <a:pPr algn="ctr">
                        <a:lnSpc>
                          <a:spcPct val="115000"/>
                        </a:lnSpc>
                        <a:spcAft>
                          <a:spcPts val="1000"/>
                        </a:spcAft>
                      </a:pPr>
                      <a:r>
                        <a:rPr lang="ru-RU" sz="1400" dirty="0">
                          <a:effectLst/>
                        </a:rPr>
                        <a:t>до 1 года, включая ''до </a:t>
                      </a:r>
                      <a:r>
                        <a:rPr lang="ru-RU" sz="1400" dirty="0" smtClean="0">
                          <a:effectLst/>
                        </a:rPr>
                        <a:t>востребования</a:t>
                      </a:r>
                      <a:r>
                        <a:rPr lang="ru-RU" sz="1400" dirty="0">
                          <a:effectLst/>
                        </a:rPr>
                        <a:t>''</a:t>
                      </a:r>
                      <a:endParaRPr lang="ru-RU" sz="1400" dirty="0">
                        <a:effectLst/>
                        <a:latin typeface="Calibri"/>
                        <a:ea typeface="Calibri"/>
                        <a:cs typeface="Times New Roman"/>
                      </a:endParaRPr>
                    </a:p>
                  </a:txBody>
                  <a:tcPr marL="60158" marR="60158" marT="0" marB="0" anchor="ctr"/>
                </a:tc>
                <a:tc>
                  <a:txBody>
                    <a:bodyPr/>
                    <a:lstStyle/>
                    <a:p>
                      <a:pPr algn="ctr">
                        <a:lnSpc>
                          <a:spcPct val="115000"/>
                        </a:lnSpc>
                        <a:spcAft>
                          <a:spcPts val="1000"/>
                        </a:spcAft>
                      </a:pPr>
                      <a:r>
                        <a:rPr lang="ru-RU" sz="1400">
                          <a:effectLst/>
                        </a:rPr>
                        <a:t>до 1 года, кроме ''до востребования''</a:t>
                      </a:r>
                      <a:endParaRPr lang="ru-RU" sz="1400">
                        <a:effectLst/>
                        <a:latin typeface="Calibri"/>
                        <a:ea typeface="Calibri"/>
                        <a:cs typeface="Times New Roman"/>
                      </a:endParaRPr>
                    </a:p>
                  </a:txBody>
                  <a:tcPr marL="60158" marR="60158" marT="0" marB="0" anchor="ctr"/>
                </a:tc>
                <a:tc>
                  <a:txBody>
                    <a:bodyPr/>
                    <a:lstStyle/>
                    <a:p>
                      <a:pPr algn="ctr">
                        <a:lnSpc>
                          <a:spcPct val="115000"/>
                        </a:lnSpc>
                        <a:spcAft>
                          <a:spcPts val="1000"/>
                        </a:spcAft>
                      </a:pPr>
                      <a:r>
                        <a:rPr lang="ru-RU" sz="1400">
                          <a:effectLst/>
                        </a:rPr>
                        <a:t>от 1 года до 3 лет</a:t>
                      </a:r>
                      <a:endParaRPr lang="ru-RU" sz="1400">
                        <a:effectLst/>
                        <a:latin typeface="Calibri"/>
                        <a:ea typeface="Calibri"/>
                        <a:cs typeface="Times New Roman"/>
                      </a:endParaRPr>
                    </a:p>
                  </a:txBody>
                  <a:tcPr marL="60158" marR="60158" marT="0" marB="0" anchor="ctr"/>
                </a:tc>
                <a:tc>
                  <a:txBody>
                    <a:bodyPr/>
                    <a:lstStyle/>
                    <a:p>
                      <a:pPr algn="ctr">
                        <a:lnSpc>
                          <a:spcPct val="115000"/>
                        </a:lnSpc>
                        <a:spcAft>
                          <a:spcPts val="1000"/>
                        </a:spcAft>
                      </a:pPr>
                      <a:r>
                        <a:rPr lang="ru-RU" sz="1400">
                          <a:effectLst/>
                        </a:rPr>
                        <a:t>свыше 3 лет</a:t>
                      </a:r>
                      <a:endParaRPr lang="ru-RU" sz="1400">
                        <a:effectLst/>
                        <a:latin typeface="Calibri"/>
                        <a:ea typeface="Calibri"/>
                        <a:cs typeface="Times New Roman"/>
                      </a:endParaRPr>
                    </a:p>
                  </a:txBody>
                  <a:tcPr marL="60158" marR="60158" marT="0" marB="0" anchor="ctr"/>
                </a:tc>
                <a:tc>
                  <a:txBody>
                    <a:bodyPr/>
                    <a:lstStyle/>
                    <a:p>
                      <a:pPr algn="ctr">
                        <a:lnSpc>
                          <a:spcPct val="115000"/>
                        </a:lnSpc>
                        <a:spcAft>
                          <a:spcPts val="1000"/>
                        </a:spcAft>
                      </a:pPr>
                      <a:r>
                        <a:rPr lang="ru-RU" sz="1400" dirty="0">
                          <a:effectLst/>
                        </a:rPr>
                        <a:t>свыше 1 года</a:t>
                      </a:r>
                      <a:endParaRPr lang="ru-RU" sz="1400" dirty="0">
                        <a:effectLst/>
                        <a:latin typeface="Calibri"/>
                        <a:ea typeface="Calibri"/>
                        <a:cs typeface="Times New Roman"/>
                      </a:endParaRPr>
                    </a:p>
                  </a:txBody>
                  <a:tcPr marL="60158" marR="60158" marT="0" marB="0" anchor="ctr"/>
                </a:tc>
              </a:tr>
              <a:tr h="369863">
                <a:tc>
                  <a:txBody>
                    <a:bodyPr/>
                    <a:lstStyle/>
                    <a:p>
                      <a:pPr>
                        <a:lnSpc>
                          <a:spcPct val="115000"/>
                        </a:lnSpc>
                        <a:spcAft>
                          <a:spcPts val="0"/>
                        </a:spcAft>
                      </a:pPr>
                      <a:r>
                        <a:rPr lang="en-US" sz="1400">
                          <a:effectLst/>
                        </a:rPr>
                        <a:t>01/1</a:t>
                      </a:r>
                      <a:r>
                        <a:rPr lang="ru-RU" sz="1400">
                          <a:effectLst/>
                        </a:rPr>
                        <a:t>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4,62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dirty="0">
                          <a:effectLst/>
                        </a:rPr>
                        <a:t>4,80</a:t>
                      </a:r>
                      <a:endParaRPr lang="ru-RU" sz="1400" dirty="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4,99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5,18</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6,72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5,90</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6,02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6,10</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6,94</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6,09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6,91</a:t>
                      </a:r>
                      <a:endParaRPr lang="ru-RU" sz="1400">
                        <a:effectLst/>
                        <a:latin typeface="Calibri"/>
                        <a:ea typeface="Calibri"/>
                        <a:cs typeface="Times New Roman"/>
                      </a:endParaRPr>
                    </a:p>
                  </a:txBody>
                  <a:tcPr marL="60158" marR="60158" marT="0" marB="0" anchor="b"/>
                </a:tc>
              </a:tr>
              <a:tr h="369863">
                <a:tc>
                  <a:txBody>
                    <a:bodyPr/>
                    <a:lstStyle/>
                    <a:p>
                      <a:pPr>
                        <a:lnSpc>
                          <a:spcPct val="115000"/>
                        </a:lnSpc>
                        <a:spcAft>
                          <a:spcPts val="0"/>
                        </a:spcAft>
                      </a:pPr>
                      <a:r>
                        <a:rPr lang="en-US" sz="1400">
                          <a:effectLst/>
                        </a:rPr>
                        <a:t>02/1</a:t>
                      </a:r>
                      <a:r>
                        <a:rPr lang="ru-RU" sz="1400">
                          <a:effectLst/>
                        </a:rPr>
                        <a:t>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4,32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4,57</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4,77</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5,38</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6,61</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6,43</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6,15</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6,24</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7,05</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5,90</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7,02</a:t>
                      </a:r>
                      <a:endParaRPr lang="ru-RU" sz="1400">
                        <a:effectLst/>
                        <a:latin typeface="Calibri"/>
                        <a:ea typeface="Calibri"/>
                        <a:cs typeface="Times New Roman"/>
                      </a:endParaRPr>
                    </a:p>
                  </a:txBody>
                  <a:tcPr marL="60158" marR="60158" marT="0" marB="0" anchor="b"/>
                </a:tc>
              </a:tr>
              <a:tr h="369863">
                <a:tc>
                  <a:txBody>
                    <a:bodyPr/>
                    <a:lstStyle/>
                    <a:p>
                      <a:pPr>
                        <a:lnSpc>
                          <a:spcPct val="115000"/>
                        </a:lnSpc>
                        <a:spcAft>
                          <a:spcPts val="0"/>
                        </a:spcAft>
                      </a:pPr>
                      <a:r>
                        <a:rPr lang="en-US" sz="1400">
                          <a:effectLst/>
                        </a:rPr>
                        <a:t>03/</a:t>
                      </a:r>
                      <a:r>
                        <a:rPr lang="ru-RU" sz="1400">
                          <a:effectLst/>
                        </a:rPr>
                        <a:t>19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4,59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4,73</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dirty="0">
                          <a:effectLst/>
                        </a:rPr>
                        <a:t>4,88</a:t>
                      </a:r>
                      <a:endParaRPr lang="ru-RU" sz="1400" dirty="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5,24</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6,40</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6,43</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6,03</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6,12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7,09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5,91</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7,07</a:t>
                      </a:r>
                      <a:endParaRPr lang="ru-RU" sz="1400">
                        <a:effectLst/>
                        <a:latin typeface="Calibri"/>
                        <a:ea typeface="Calibri"/>
                        <a:cs typeface="Times New Roman"/>
                      </a:endParaRPr>
                    </a:p>
                  </a:txBody>
                  <a:tcPr marL="60158" marR="60158" marT="0" marB="0" anchor="b"/>
                </a:tc>
              </a:tr>
              <a:tr h="369863">
                <a:tc>
                  <a:txBody>
                    <a:bodyPr/>
                    <a:lstStyle/>
                    <a:p>
                      <a:pPr>
                        <a:lnSpc>
                          <a:spcPct val="115000"/>
                        </a:lnSpc>
                        <a:spcAft>
                          <a:spcPts val="0"/>
                        </a:spcAft>
                      </a:pPr>
                      <a:r>
                        <a:rPr lang="en-US" sz="1400">
                          <a:effectLst/>
                        </a:rPr>
                        <a:t>04/1</a:t>
                      </a:r>
                      <a:r>
                        <a:rPr lang="ru-RU" sz="1400">
                          <a:effectLst/>
                        </a:rPr>
                        <a:t>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4,50</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4,64</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4,75</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dirty="0">
                          <a:effectLst/>
                        </a:rPr>
                        <a:t>5,37</a:t>
                      </a:r>
                      <a:endParaRPr lang="ru-RU" sz="1400" dirty="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dirty="0">
                          <a:effectLst/>
                        </a:rPr>
                        <a:t>6,03</a:t>
                      </a:r>
                      <a:endParaRPr lang="ru-RU" sz="1400" dirty="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6,19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5,72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5,82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6,92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6,68</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6,92</a:t>
                      </a:r>
                      <a:endParaRPr lang="ru-RU" sz="1400">
                        <a:effectLst/>
                        <a:latin typeface="Calibri"/>
                        <a:ea typeface="Calibri"/>
                        <a:cs typeface="Times New Roman"/>
                      </a:endParaRPr>
                    </a:p>
                  </a:txBody>
                  <a:tcPr marL="60158" marR="60158" marT="0" marB="0" anchor="b"/>
                </a:tc>
              </a:tr>
              <a:tr h="369863">
                <a:tc>
                  <a:txBody>
                    <a:bodyPr/>
                    <a:lstStyle/>
                    <a:p>
                      <a:pPr>
                        <a:lnSpc>
                          <a:spcPct val="115000"/>
                        </a:lnSpc>
                        <a:spcAft>
                          <a:spcPts val="0"/>
                        </a:spcAft>
                      </a:pPr>
                      <a:r>
                        <a:rPr lang="en-US" sz="1400">
                          <a:effectLst/>
                        </a:rPr>
                        <a:t>05/</a:t>
                      </a:r>
                      <a:r>
                        <a:rPr lang="ru-RU" sz="1400">
                          <a:effectLst/>
                        </a:rPr>
                        <a:t>19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3,81</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4,41</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4,82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5,22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5,81</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dirty="0">
                          <a:effectLst/>
                        </a:rPr>
                        <a:t>6,05</a:t>
                      </a:r>
                      <a:endParaRPr lang="ru-RU" sz="1400" dirty="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5,63</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5,73</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6,85</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6,81</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6,85</a:t>
                      </a:r>
                      <a:endParaRPr lang="ru-RU" sz="1400">
                        <a:effectLst/>
                        <a:latin typeface="Calibri"/>
                        <a:ea typeface="Calibri"/>
                        <a:cs typeface="Times New Roman"/>
                      </a:endParaRPr>
                    </a:p>
                  </a:txBody>
                  <a:tcPr marL="60158" marR="60158" marT="0" marB="0" anchor="b"/>
                </a:tc>
              </a:tr>
              <a:tr h="369863">
                <a:tc>
                  <a:txBody>
                    <a:bodyPr/>
                    <a:lstStyle/>
                    <a:p>
                      <a:pPr>
                        <a:lnSpc>
                          <a:spcPct val="115000"/>
                        </a:lnSpc>
                        <a:spcAft>
                          <a:spcPts val="0"/>
                        </a:spcAft>
                      </a:pPr>
                      <a:r>
                        <a:rPr lang="en-US" sz="1400">
                          <a:effectLst/>
                        </a:rPr>
                        <a:t>06/</a:t>
                      </a:r>
                      <a:r>
                        <a:rPr lang="ru-RU" sz="1400">
                          <a:effectLst/>
                        </a:rPr>
                        <a:t>19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3,92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4,45</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4,75</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5,35</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5,78</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6,02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5,72</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5,79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dirty="0">
                          <a:effectLst/>
                        </a:rPr>
                        <a:t>6,76</a:t>
                      </a:r>
                      <a:endParaRPr lang="ru-RU" sz="1400" dirty="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6,41</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6,75</a:t>
                      </a:r>
                      <a:endParaRPr lang="ru-RU" sz="1400">
                        <a:effectLst/>
                        <a:latin typeface="Calibri"/>
                        <a:ea typeface="Calibri"/>
                        <a:cs typeface="Times New Roman"/>
                      </a:endParaRPr>
                    </a:p>
                  </a:txBody>
                  <a:tcPr marL="60158" marR="60158" marT="0" marB="0" anchor="b"/>
                </a:tc>
              </a:tr>
              <a:tr h="369863">
                <a:tc>
                  <a:txBody>
                    <a:bodyPr/>
                    <a:lstStyle/>
                    <a:p>
                      <a:pPr>
                        <a:lnSpc>
                          <a:spcPct val="115000"/>
                        </a:lnSpc>
                        <a:spcAft>
                          <a:spcPts val="0"/>
                        </a:spcAft>
                      </a:pPr>
                      <a:r>
                        <a:rPr lang="en-US" sz="1400">
                          <a:effectLst/>
                        </a:rPr>
                        <a:t>07/</a:t>
                      </a:r>
                      <a:r>
                        <a:rPr lang="ru-RU" sz="1400">
                          <a:effectLst/>
                        </a:rPr>
                        <a:t>19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4,03</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4,35</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dirty="0">
                          <a:effectLst/>
                        </a:rPr>
                        <a:t>4,61</a:t>
                      </a:r>
                      <a:endParaRPr lang="ru-RU" sz="1400" dirty="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4,89</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dirty="0">
                          <a:effectLst/>
                        </a:rPr>
                        <a:t>5,50</a:t>
                      </a:r>
                      <a:endParaRPr lang="ru-RU" sz="1400" dirty="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5,71</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5,33</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a:effectLst/>
                        </a:rPr>
                        <a:t>5,41</a:t>
                      </a:r>
                      <a:endParaRPr lang="ru-RU" sz="140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dirty="0">
                          <a:effectLst/>
                        </a:rPr>
                        <a:t>6,69</a:t>
                      </a:r>
                      <a:endParaRPr lang="ru-RU" sz="1400" dirty="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dirty="0">
                          <a:effectLst/>
                        </a:rPr>
                        <a:t>6,57</a:t>
                      </a:r>
                      <a:endParaRPr lang="ru-RU" sz="1400" dirty="0">
                        <a:effectLst/>
                        <a:latin typeface="Calibri"/>
                        <a:ea typeface="Calibri"/>
                        <a:cs typeface="Times New Roman"/>
                      </a:endParaRPr>
                    </a:p>
                  </a:txBody>
                  <a:tcPr marL="60158" marR="60158" marT="0" marB="0" anchor="b"/>
                </a:tc>
                <a:tc>
                  <a:txBody>
                    <a:bodyPr/>
                    <a:lstStyle/>
                    <a:p>
                      <a:pPr algn="ctr">
                        <a:lnSpc>
                          <a:spcPct val="115000"/>
                        </a:lnSpc>
                        <a:spcAft>
                          <a:spcPts val="0"/>
                        </a:spcAft>
                      </a:pPr>
                      <a:r>
                        <a:rPr lang="ru-RU" sz="1400" dirty="0">
                          <a:effectLst/>
                        </a:rPr>
                        <a:t>6,69</a:t>
                      </a:r>
                      <a:endParaRPr lang="ru-RU" sz="1400" dirty="0">
                        <a:effectLst/>
                        <a:latin typeface="Calibri"/>
                        <a:ea typeface="Calibri"/>
                        <a:cs typeface="Times New Roman"/>
                      </a:endParaRPr>
                    </a:p>
                  </a:txBody>
                  <a:tcPr marL="60158" marR="60158" marT="0" marB="0" anchor="b"/>
                </a:tc>
              </a:tr>
            </a:tbl>
          </a:graphicData>
        </a:graphic>
      </p:graphicFrame>
    </p:spTree>
    <p:extLst>
      <p:ext uri="{BB962C8B-B14F-4D97-AF65-F5344CB8AC3E}">
        <p14:creationId xmlns:p14="http://schemas.microsoft.com/office/powerpoint/2010/main" val="23927224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a:graphicFrameLocks/>
          </p:cNvGraphicFramePr>
          <p:nvPr>
            <p:extLst>
              <p:ext uri="{D42A27DB-BD31-4B8C-83A1-F6EECF244321}">
                <p14:modId xmlns:p14="http://schemas.microsoft.com/office/powerpoint/2010/main" val="1837246323"/>
              </p:ext>
            </p:extLst>
          </p:nvPr>
        </p:nvGraphicFramePr>
        <p:xfrm>
          <a:off x="1835696" y="332656"/>
          <a:ext cx="6408712" cy="3744416"/>
        </p:xfrm>
        <a:graphic>
          <a:graphicData uri="http://schemas.openxmlformats.org/drawingml/2006/chart">
            <c:chart xmlns:c="http://schemas.openxmlformats.org/drawingml/2006/chart" xmlns:r="http://schemas.openxmlformats.org/officeDocument/2006/relationships" r:id="rId2"/>
          </a:graphicData>
        </a:graphic>
      </p:graphicFrame>
      <p:sp>
        <p:nvSpPr>
          <p:cNvPr id="10" name="Объект 9"/>
          <p:cNvSpPr>
            <a:spLocks noGrp="1"/>
          </p:cNvSpPr>
          <p:nvPr>
            <p:ph sz="half" idx="1"/>
          </p:nvPr>
        </p:nvSpPr>
        <p:spPr>
          <a:xfrm>
            <a:off x="990600" y="2708920"/>
            <a:ext cx="8153400" cy="3992563"/>
          </a:xfrm>
        </p:spPr>
        <p:txBody>
          <a:bodyPr/>
          <a:lstStyle/>
          <a:p>
            <a:endParaRPr lang="ru-RU" dirty="0" smtClean="0"/>
          </a:p>
          <a:p>
            <a:endParaRPr lang="ru-RU" dirty="0"/>
          </a:p>
          <a:p>
            <a:endParaRPr lang="ru-RU" dirty="0" smtClean="0"/>
          </a:p>
          <a:p>
            <a:endParaRPr lang="ru-RU" dirty="0"/>
          </a:p>
          <a:p>
            <a:endParaRPr lang="ru-RU" dirty="0" smtClean="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Прямоугольник 1"/>
              <p:cNvSpPr/>
              <p:nvPr/>
            </p:nvSpPr>
            <p:spPr>
              <a:xfrm>
                <a:off x="1619672" y="4365104"/>
                <a:ext cx="6048672" cy="1596399"/>
              </a:xfrm>
              <a:prstGeom prst="rect">
                <a:avLst/>
              </a:prstGeom>
            </p:spPr>
            <p:txBody>
              <a:bodyPr wrap="square">
                <a:spAutoFit/>
              </a:bodyPr>
              <a:lstStyle/>
              <a:p>
                <a:pPr marL="80963" lvl="0" indent="0">
                  <a:buClrTx/>
                  <a:buNone/>
                </a:pPr>
                <a:r>
                  <a:rPr lang="ru-RU" dirty="0" smtClean="0">
                    <a:cs typeface="Times New Roman" pitchFamily="18" charset="0"/>
                  </a:rPr>
                  <a:t>Самая </a:t>
                </a:r>
                <a:r>
                  <a:rPr lang="ru-RU" dirty="0">
                    <a:cs typeface="Times New Roman" pitchFamily="18" charset="0"/>
                  </a:rPr>
                  <a:t>высокая процентная ставка 7,07% в марте 2019 года </a:t>
                </a:r>
              </a:p>
              <a:p>
                <a:pPr marL="80963" indent="0">
                  <a:buClrTx/>
                  <a:buNone/>
                </a:pPr>
                <a:r>
                  <a:rPr lang="ru-RU" dirty="0" smtClean="0">
                    <a:cs typeface="Times New Roman" pitchFamily="18" charset="0"/>
                  </a:rPr>
                  <a:t>Самая </a:t>
                </a:r>
                <a:r>
                  <a:rPr lang="ru-RU" dirty="0">
                    <a:cs typeface="Times New Roman" pitchFamily="18" charset="0"/>
                  </a:rPr>
                  <a:t>низкая процентная ставка 6,69% в июле 2019 года </a:t>
                </a:r>
              </a:p>
              <a:p>
                <a:pPr marL="80963" indent="0">
                  <a:buClrTx/>
                  <a:buNone/>
                </a:pPr>
                <a:endParaRPr lang="ru-RU" dirty="0" smtClean="0">
                  <a:cs typeface="Times New Roman" pitchFamily="18" charset="0"/>
                </a:endParaRPr>
              </a:p>
              <a:p>
                <a:pPr marL="80963" indent="0">
                  <a:buClrTx/>
                  <a:buNone/>
                </a:pPr>
                <a14:m>
                  <m:oMath xmlns:m="http://schemas.openxmlformats.org/officeDocument/2006/math">
                    <m:f>
                      <m:fPr>
                        <m:ctrlPr>
                          <a:rPr lang="ru-RU" i="1">
                            <a:latin typeface="Cambria Math"/>
                            <a:cs typeface="Times New Roman" pitchFamily="18" charset="0"/>
                          </a:rPr>
                        </m:ctrlPr>
                      </m:fPr>
                      <m:num>
                        <m:r>
                          <a:rPr lang="ru-RU" i="1">
                            <a:latin typeface="Cambria Math"/>
                            <a:cs typeface="Times New Roman" pitchFamily="18" charset="0"/>
                          </a:rPr>
                          <m:t>6,91+7,02+7,07+6,92+6,85+6,75+6,69 </m:t>
                        </m:r>
                      </m:num>
                      <m:den>
                        <m:r>
                          <a:rPr lang="ru-RU" i="1">
                            <a:latin typeface="Cambria Math"/>
                            <a:cs typeface="Times New Roman" pitchFamily="18" charset="0"/>
                          </a:rPr>
                          <m:t>7</m:t>
                        </m:r>
                      </m:den>
                    </m:f>
                  </m:oMath>
                </a14:m>
                <a:r>
                  <a:rPr lang="ru-RU" dirty="0">
                    <a:cs typeface="Times New Roman" pitchFamily="18" charset="0"/>
                  </a:rPr>
                  <a:t> = 6,887%</a:t>
                </a: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1619672" y="4365104"/>
                <a:ext cx="6048672" cy="1596399"/>
              </a:xfrm>
              <a:prstGeom prst="rect">
                <a:avLst/>
              </a:prstGeom>
              <a:blipFill rotWithShape="1">
                <a:blip r:embed="rId4"/>
                <a:stretch>
                  <a:fillRect t="-1908" b="-1527"/>
                </a:stretch>
              </a:blipFill>
            </p:spPr>
            <p:txBody>
              <a:bodyPr/>
              <a:lstStyle/>
              <a:p>
                <a:r>
                  <a:rPr lang="ru-RU">
                    <a:noFill/>
                  </a:rPr>
                  <a:t> </a:t>
                </a:r>
              </a:p>
            </p:txBody>
          </p:sp>
        </mc:Fallback>
      </mc:AlternateContent>
    </p:spTree>
    <p:extLst>
      <p:ext uri="{BB962C8B-B14F-4D97-AF65-F5344CB8AC3E}">
        <p14:creationId xmlns:p14="http://schemas.microsoft.com/office/powerpoint/2010/main" val="33678428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116632"/>
            <a:ext cx="7746064" cy="6384868"/>
          </a:xfrm>
        </p:spPr>
        <p:txBody>
          <a:bodyPr>
            <a:normAutofit/>
          </a:bodyPr>
          <a:lstStyle/>
          <a:p>
            <a:pPr marL="423863" indent="-342900">
              <a:buClrTx/>
              <a:buFont typeface="Wingdings" pitchFamily="2" charset="2"/>
              <a:buChar char="Ø"/>
            </a:pPr>
            <a:r>
              <a:rPr lang="ru-RU" sz="1800" b="1" dirty="0">
                <a:solidFill>
                  <a:schemeClr val="tx2"/>
                </a:solidFill>
              </a:rPr>
              <a:t>Проведение анкетирования как форма научных исследований</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1121623278"/>
              </p:ext>
            </p:extLst>
          </p:nvPr>
        </p:nvGraphicFramePr>
        <p:xfrm>
          <a:off x="1115616" y="563881"/>
          <a:ext cx="7488833" cy="5961463"/>
        </p:xfrm>
        <a:graphic>
          <a:graphicData uri="http://schemas.openxmlformats.org/drawingml/2006/table">
            <a:tbl>
              <a:tblPr firstRow="1" firstCol="1" bandRow="1">
                <a:tableStyleId>{5C22544A-7EE6-4342-B048-85BDC9FD1C3A}</a:tableStyleId>
              </a:tblPr>
              <a:tblGrid>
                <a:gridCol w="288032"/>
                <a:gridCol w="1872208"/>
                <a:gridCol w="635906"/>
                <a:gridCol w="143000"/>
                <a:gridCol w="1201768"/>
                <a:gridCol w="143000"/>
                <a:gridCol w="1096294"/>
                <a:gridCol w="1152225"/>
                <a:gridCol w="143000"/>
                <a:gridCol w="143000"/>
                <a:gridCol w="670400"/>
              </a:tblGrid>
              <a:tr h="296933">
                <a:tc>
                  <a:txBody>
                    <a:bodyPr/>
                    <a:lstStyle/>
                    <a:p>
                      <a:pPr algn="just">
                        <a:spcAft>
                          <a:spcPts val="0"/>
                        </a:spcAft>
                      </a:pPr>
                      <a:r>
                        <a:rPr lang="ru-RU" sz="1000" dirty="0">
                          <a:effectLst/>
                        </a:rPr>
                        <a:t>№ п</a:t>
                      </a:r>
                      <a:r>
                        <a:rPr lang="en-US" sz="1000" dirty="0">
                          <a:effectLst/>
                        </a:rPr>
                        <a:t>/</a:t>
                      </a:r>
                      <a:r>
                        <a:rPr lang="ru-RU" sz="1000" dirty="0">
                          <a:effectLst/>
                        </a:rPr>
                        <a:t>п</a:t>
                      </a:r>
                      <a:endParaRPr lang="ru-RU" sz="1000" dirty="0">
                        <a:effectLst/>
                        <a:latin typeface="Calibri"/>
                        <a:ea typeface="Calibri"/>
                        <a:cs typeface="Times New Roman"/>
                      </a:endParaRPr>
                    </a:p>
                  </a:txBody>
                  <a:tcPr marL="31769" marR="31769" marT="0" marB="0"/>
                </a:tc>
                <a:tc>
                  <a:txBody>
                    <a:bodyPr/>
                    <a:lstStyle/>
                    <a:p>
                      <a:pPr algn="just">
                        <a:spcAft>
                          <a:spcPts val="0"/>
                        </a:spcAft>
                      </a:pPr>
                      <a:r>
                        <a:rPr lang="ru-RU" sz="1000" dirty="0">
                          <a:effectLst/>
                        </a:rPr>
                        <a:t>Вопрос</a:t>
                      </a:r>
                      <a:endParaRPr lang="ru-RU" sz="1000" dirty="0">
                        <a:effectLst/>
                        <a:latin typeface="Calibri"/>
                        <a:ea typeface="Calibri"/>
                        <a:cs typeface="Times New Roman"/>
                      </a:endParaRPr>
                    </a:p>
                  </a:txBody>
                  <a:tcPr marL="31769" marR="31769" marT="0" marB="0"/>
                </a:tc>
                <a:tc gridSpan="9">
                  <a:txBody>
                    <a:bodyPr/>
                    <a:lstStyle/>
                    <a:p>
                      <a:pPr algn="ctr">
                        <a:spcAft>
                          <a:spcPts val="0"/>
                        </a:spcAft>
                      </a:pPr>
                      <a:r>
                        <a:rPr lang="ru-RU" sz="1000" dirty="0">
                          <a:effectLst/>
                        </a:rPr>
                        <a:t>Распределение ответов</a:t>
                      </a:r>
                      <a:endParaRPr lang="ru-RU" sz="1000" dirty="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48467">
                <a:tc>
                  <a:txBody>
                    <a:bodyPr/>
                    <a:lstStyle/>
                    <a:p>
                      <a:pPr algn="just">
                        <a:spcAft>
                          <a:spcPts val="0"/>
                        </a:spcAft>
                      </a:pPr>
                      <a:r>
                        <a:rPr lang="ru-RU" sz="1000" dirty="0">
                          <a:effectLst/>
                        </a:rPr>
                        <a:t>1.</a:t>
                      </a:r>
                      <a:endParaRPr lang="ru-RU" sz="1000" dirty="0">
                        <a:effectLst/>
                        <a:latin typeface="Calibri"/>
                        <a:ea typeface="Calibri"/>
                        <a:cs typeface="Times New Roman"/>
                      </a:endParaRPr>
                    </a:p>
                  </a:txBody>
                  <a:tcPr marL="31769" marR="31769" marT="0" marB="0"/>
                </a:tc>
                <a:tc>
                  <a:txBody>
                    <a:bodyPr/>
                    <a:lstStyle/>
                    <a:p>
                      <a:pPr algn="just">
                        <a:spcAft>
                          <a:spcPts val="0"/>
                        </a:spcAft>
                      </a:pPr>
                      <a:r>
                        <a:rPr lang="ru-RU" sz="1000">
                          <a:effectLst/>
                        </a:rPr>
                        <a:t>Знаешь ли ты, что такое деньги?</a:t>
                      </a:r>
                      <a:endParaRPr lang="ru-RU" sz="1000">
                        <a:effectLst/>
                        <a:latin typeface="Calibri"/>
                        <a:ea typeface="Calibri"/>
                        <a:cs typeface="Times New Roman"/>
                      </a:endParaRPr>
                    </a:p>
                  </a:txBody>
                  <a:tcPr marL="31769" marR="31769" marT="0" marB="0"/>
                </a:tc>
                <a:tc gridSpan="5">
                  <a:txBody>
                    <a:bodyPr/>
                    <a:lstStyle/>
                    <a:p>
                      <a:pPr algn="just">
                        <a:spcAft>
                          <a:spcPts val="0"/>
                        </a:spcAft>
                      </a:pPr>
                      <a:r>
                        <a:rPr lang="ru-RU" sz="1000" dirty="0">
                          <a:effectLst/>
                        </a:rPr>
                        <a:t>знают - 85</a:t>
                      </a:r>
                      <a:endParaRPr lang="ru-RU" sz="1000" dirty="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just">
                        <a:spcAft>
                          <a:spcPts val="0"/>
                        </a:spcAft>
                      </a:pPr>
                      <a:r>
                        <a:rPr lang="ru-RU" sz="1000">
                          <a:effectLst/>
                        </a:rPr>
                        <a:t>не знает - 1</a:t>
                      </a:r>
                      <a:endParaRPr lang="ru-RU" sz="100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r>
              <a:tr h="742334">
                <a:tc>
                  <a:txBody>
                    <a:bodyPr/>
                    <a:lstStyle/>
                    <a:p>
                      <a:pPr algn="just">
                        <a:spcAft>
                          <a:spcPts val="0"/>
                        </a:spcAft>
                      </a:pPr>
                      <a:r>
                        <a:rPr lang="ru-RU" sz="1000">
                          <a:effectLst/>
                        </a:rPr>
                        <a:t>2.</a:t>
                      </a:r>
                      <a:endParaRPr lang="ru-RU" sz="1000">
                        <a:effectLst/>
                        <a:latin typeface="Calibri"/>
                        <a:ea typeface="Calibri"/>
                        <a:cs typeface="Times New Roman"/>
                      </a:endParaRPr>
                    </a:p>
                  </a:txBody>
                  <a:tcPr marL="31769" marR="31769" marT="0" marB="0"/>
                </a:tc>
                <a:tc>
                  <a:txBody>
                    <a:bodyPr/>
                    <a:lstStyle/>
                    <a:p>
                      <a:pPr algn="just">
                        <a:spcAft>
                          <a:spcPts val="0"/>
                        </a:spcAft>
                      </a:pPr>
                      <a:r>
                        <a:rPr lang="ru-RU" sz="1000" dirty="0">
                          <a:effectLst/>
                        </a:rPr>
                        <a:t>Знаешь ли ты, какие бывают деньги? Перечисли, какие деньги ты знаешь</a:t>
                      </a:r>
                      <a:endParaRPr lang="ru-RU" sz="1000" dirty="0">
                        <a:effectLst/>
                        <a:latin typeface="Calibri"/>
                        <a:ea typeface="Calibri"/>
                        <a:cs typeface="Times New Roman"/>
                      </a:endParaRPr>
                    </a:p>
                  </a:txBody>
                  <a:tcPr marL="31769" marR="31769" marT="0" marB="0"/>
                </a:tc>
                <a:tc gridSpan="5">
                  <a:txBody>
                    <a:bodyPr/>
                    <a:lstStyle/>
                    <a:p>
                      <a:pPr algn="just">
                        <a:spcAft>
                          <a:spcPts val="0"/>
                        </a:spcAft>
                      </a:pPr>
                      <a:r>
                        <a:rPr lang="ru-RU" sz="1000" dirty="0">
                          <a:effectLst/>
                        </a:rPr>
                        <a:t>перечисляют различные валюты - 70</a:t>
                      </a:r>
                      <a:endParaRPr lang="ru-RU" sz="1000" dirty="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just">
                        <a:spcAft>
                          <a:spcPts val="0"/>
                        </a:spcAft>
                      </a:pPr>
                      <a:r>
                        <a:rPr lang="ru-RU" sz="1000">
                          <a:effectLst/>
                        </a:rPr>
                        <a:t>перечисляют металлические, бумажные, электронные, банковские карты - 15</a:t>
                      </a:r>
                      <a:endParaRPr lang="ru-RU" sz="1000">
                        <a:effectLst/>
                        <a:latin typeface="Calibri"/>
                        <a:ea typeface="Calibri"/>
                        <a:cs typeface="Times New Roman"/>
                      </a:endParaRPr>
                    </a:p>
                  </a:txBody>
                  <a:tcPr marL="31769" marR="31769" marT="0" marB="0"/>
                </a:tc>
                <a:tc hMerge="1">
                  <a:txBody>
                    <a:bodyPr/>
                    <a:lstStyle/>
                    <a:p>
                      <a:endParaRPr lang="ru-RU"/>
                    </a:p>
                  </a:txBody>
                  <a:tcPr/>
                </a:tc>
                <a:tc gridSpan="2">
                  <a:txBody>
                    <a:bodyPr/>
                    <a:lstStyle/>
                    <a:p>
                      <a:pPr algn="just">
                        <a:spcAft>
                          <a:spcPts val="0"/>
                        </a:spcAft>
                      </a:pPr>
                      <a:r>
                        <a:rPr lang="ru-RU" sz="1000">
                          <a:effectLst/>
                        </a:rPr>
                        <a:t>не знает- 1</a:t>
                      </a:r>
                      <a:endParaRPr lang="ru-RU" sz="1000">
                        <a:effectLst/>
                        <a:latin typeface="Calibri"/>
                        <a:ea typeface="Calibri"/>
                        <a:cs typeface="Times New Roman"/>
                      </a:endParaRPr>
                    </a:p>
                  </a:txBody>
                  <a:tcPr marL="31769" marR="31769" marT="0" marB="0"/>
                </a:tc>
                <a:tc hMerge="1">
                  <a:txBody>
                    <a:bodyPr/>
                    <a:lstStyle/>
                    <a:p>
                      <a:endParaRPr lang="ru-RU"/>
                    </a:p>
                  </a:txBody>
                  <a:tcPr/>
                </a:tc>
              </a:tr>
              <a:tr h="742334">
                <a:tc>
                  <a:txBody>
                    <a:bodyPr/>
                    <a:lstStyle/>
                    <a:p>
                      <a:pPr algn="just">
                        <a:spcAft>
                          <a:spcPts val="0"/>
                        </a:spcAft>
                      </a:pPr>
                      <a:r>
                        <a:rPr lang="ru-RU" sz="1000">
                          <a:effectLst/>
                        </a:rPr>
                        <a:t>3.</a:t>
                      </a:r>
                      <a:endParaRPr lang="ru-RU" sz="1000">
                        <a:effectLst/>
                        <a:latin typeface="Calibri"/>
                        <a:ea typeface="Calibri"/>
                        <a:cs typeface="Times New Roman"/>
                      </a:endParaRPr>
                    </a:p>
                  </a:txBody>
                  <a:tcPr marL="31769" marR="31769" marT="0" marB="0"/>
                </a:tc>
                <a:tc>
                  <a:txBody>
                    <a:bodyPr/>
                    <a:lstStyle/>
                    <a:p>
                      <a:pPr algn="just">
                        <a:spcAft>
                          <a:spcPts val="0"/>
                        </a:spcAft>
                      </a:pPr>
                      <a:r>
                        <a:rPr lang="ru-RU" sz="1000" dirty="0">
                          <a:effectLst/>
                        </a:rPr>
                        <a:t>Знаешь ли ты, откуда берутся деньги? Для чего они необходимы?</a:t>
                      </a:r>
                      <a:endParaRPr lang="ru-RU" sz="1000" dirty="0">
                        <a:effectLst/>
                        <a:latin typeface="Calibri"/>
                        <a:ea typeface="Calibri"/>
                        <a:cs typeface="Times New Roman"/>
                      </a:endParaRPr>
                    </a:p>
                  </a:txBody>
                  <a:tcPr marL="31769" marR="31769" marT="0" marB="0"/>
                </a:tc>
                <a:tc>
                  <a:txBody>
                    <a:bodyPr/>
                    <a:lstStyle/>
                    <a:p>
                      <a:pPr algn="just">
                        <a:spcAft>
                          <a:spcPts val="0"/>
                        </a:spcAft>
                      </a:pPr>
                      <a:r>
                        <a:rPr lang="ru-RU" sz="1000">
                          <a:effectLst/>
                        </a:rPr>
                        <a:t>Деньги берутся из банка - 11</a:t>
                      </a:r>
                      <a:endParaRPr lang="ru-RU" sz="1000">
                        <a:effectLst/>
                        <a:latin typeface="Calibri"/>
                        <a:ea typeface="Calibri"/>
                        <a:cs typeface="Times New Roman"/>
                      </a:endParaRPr>
                    </a:p>
                  </a:txBody>
                  <a:tcPr marL="31769" marR="31769" marT="0" marB="0"/>
                </a:tc>
                <a:tc gridSpan="3">
                  <a:txBody>
                    <a:bodyPr/>
                    <a:lstStyle/>
                    <a:p>
                      <a:pPr algn="just">
                        <a:spcAft>
                          <a:spcPts val="0"/>
                        </a:spcAft>
                      </a:pPr>
                      <a:r>
                        <a:rPr lang="ru-RU" sz="1000">
                          <a:effectLst/>
                        </a:rPr>
                        <a:t>Зарабатываются родителями - 14</a:t>
                      </a:r>
                      <a:endParaRPr lang="ru-RU" sz="100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a:txBody>
                    <a:bodyPr/>
                    <a:lstStyle/>
                    <a:p>
                      <a:pPr algn="just">
                        <a:spcAft>
                          <a:spcPts val="0"/>
                        </a:spcAft>
                      </a:pPr>
                      <a:r>
                        <a:rPr lang="ru-RU" sz="1000">
                          <a:effectLst/>
                        </a:rPr>
                        <a:t>Делают на заводе, фабрике, печатают на специальных станках – 27</a:t>
                      </a:r>
                      <a:endParaRPr lang="ru-RU" sz="1000">
                        <a:effectLst/>
                        <a:latin typeface="Calibri"/>
                        <a:ea typeface="Calibri"/>
                        <a:cs typeface="Times New Roman"/>
                      </a:endParaRPr>
                    </a:p>
                  </a:txBody>
                  <a:tcPr marL="31769" marR="31769" marT="0" marB="0"/>
                </a:tc>
                <a:tc gridSpan="2">
                  <a:txBody>
                    <a:bodyPr/>
                    <a:lstStyle/>
                    <a:p>
                      <a:pPr algn="just">
                        <a:spcAft>
                          <a:spcPts val="0"/>
                        </a:spcAft>
                      </a:pPr>
                      <a:r>
                        <a:rPr lang="ru-RU" sz="1000">
                          <a:effectLst/>
                        </a:rPr>
                        <a:t>Указывают различные потребности, которые могут удовлетворить деньги - 18</a:t>
                      </a:r>
                      <a:endParaRPr lang="ru-RU" sz="1000">
                        <a:effectLst/>
                        <a:latin typeface="Calibri"/>
                        <a:ea typeface="Calibri"/>
                        <a:cs typeface="Times New Roman"/>
                      </a:endParaRPr>
                    </a:p>
                  </a:txBody>
                  <a:tcPr marL="31769" marR="31769" marT="0" marB="0"/>
                </a:tc>
                <a:tc hMerge="1">
                  <a:txBody>
                    <a:bodyPr/>
                    <a:lstStyle/>
                    <a:p>
                      <a:endParaRPr lang="ru-RU"/>
                    </a:p>
                  </a:txBody>
                  <a:tcPr/>
                </a:tc>
                <a:tc gridSpan="2">
                  <a:txBody>
                    <a:bodyPr/>
                    <a:lstStyle/>
                    <a:p>
                      <a:pPr algn="just">
                        <a:spcAft>
                          <a:spcPts val="0"/>
                        </a:spcAft>
                      </a:pPr>
                      <a:r>
                        <a:rPr lang="ru-RU" sz="1000">
                          <a:effectLst/>
                        </a:rPr>
                        <a:t>не знают - 16</a:t>
                      </a:r>
                      <a:endParaRPr lang="ru-RU" sz="1000">
                        <a:effectLst/>
                        <a:latin typeface="Calibri"/>
                        <a:ea typeface="Calibri"/>
                        <a:cs typeface="Times New Roman"/>
                      </a:endParaRPr>
                    </a:p>
                  </a:txBody>
                  <a:tcPr marL="31769" marR="31769" marT="0" marB="0"/>
                </a:tc>
                <a:tc hMerge="1">
                  <a:txBody>
                    <a:bodyPr/>
                    <a:lstStyle/>
                    <a:p>
                      <a:endParaRPr lang="ru-RU"/>
                    </a:p>
                  </a:txBody>
                  <a:tcPr/>
                </a:tc>
              </a:tr>
              <a:tr h="296933">
                <a:tc>
                  <a:txBody>
                    <a:bodyPr/>
                    <a:lstStyle/>
                    <a:p>
                      <a:pPr algn="just">
                        <a:spcAft>
                          <a:spcPts val="0"/>
                        </a:spcAft>
                      </a:pPr>
                      <a:r>
                        <a:rPr lang="ru-RU" sz="1000">
                          <a:effectLst/>
                        </a:rPr>
                        <a:t>4.</a:t>
                      </a:r>
                      <a:endParaRPr lang="ru-RU" sz="1000">
                        <a:effectLst/>
                        <a:latin typeface="Calibri"/>
                        <a:ea typeface="Calibri"/>
                        <a:cs typeface="Times New Roman"/>
                      </a:endParaRPr>
                    </a:p>
                  </a:txBody>
                  <a:tcPr marL="31769" marR="31769" marT="0" marB="0"/>
                </a:tc>
                <a:tc>
                  <a:txBody>
                    <a:bodyPr/>
                    <a:lstStyle/>
                    <a:p>
                      <a:pPr algn="just">
                        <a:spcAft>
                          <a:spcPts val="0"/>
                        </a:spcAft>
                      </a:pPr>
                      <a:r>
                        <a:rPr lang="ru-RU" sz="1000">
                          <a:effectLst/>
                        </a:rPr>
                        <a:t>Дают ли тебе родители на «карманные» расходы</a:t>
                      </a:r>
                      <a:endParaRPr lang="ru-RU" sz="1000">
                        <a:effectLst/>
                        <a:latin typeface="Calibri"/>
                        <a:ea typeface="Calibri"/>
                        <a:cs typeface="Times New Roman"/>
                      </a:endParaRPr>
                    </a:p>
                  </a:txBody>
                  <a:tcPr marL="31769" marR="31769" marT="0" marB="0"/>
                </a:tc>
                <a:tc gridSpan="5">
                  <a:txBody>
                    <a:bodyPr/>
                    <a:lstStyle/>
                    <a:p>
                      <a:pPr algn="just">
                        <a:spcAft>
                          <a:spcPts val="0"/>
                        </a:spcAft>
                      </a:pPr>
                      <a:r>
                        <a:rPr lang="ru-RU" sz="1000" dirty="0">
                          <a:effectLst/>
                        </a:rPr>
                        <a:t>Не получают денег  – 20</a:t>
                      </a:r>
                      <a:endParaRPr lang="ru-RU" sz="1000" dirty="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just">
                        <a:spcAft>
                          <a:spcPts val="0"/>
                        </a:spcAft>
                      </a:pPr>
                      <a:r>
                        <a:rPr lang="ru-RU" sz="1000">
                          <a:effectLst/>
                        </a:rPr>
                        <a:t>Получают – 66</a:t>
                      </a:r>
                      <a:endParaRPr lang="ru-RU" sz="100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r>
              <a:tr h="742334">
                <a:tc>
                  <a:txBody>
                    <a:bodyPr/>
                    <a:lstStyle/>
                    <a:p>
                      <a:pPr algn="just">
                        <a:spcAft>
                          <a:spcPts val="0"/>
                        </a:spcAft>
                      </a:pPr>
                      <a:r>
                        <a:rPr lang="ru-RU" sz="1000">
                          <a:effectLst/>
                        </a:rPr>
                        <a:t>5.</a:t>
                      </a:r>
                      <a:endParaRPr lang="ru-RU" sz="1000">
                        <a:effectLst/>
                        <a:latin typeface="Calibri"/>
                        <a:ea typeface="Calibri"/>
                        <a:cs typeface="Times New Roman"/>
                      </a:endParaRPr>
                    </a:p>
                  </a:txBody>
                  <a:tcPr marL="31769" marR="31769" marT="0" marB="0"/>
                </a:tc>
                <a:tc>
                  <a:txBody>
                    <a:bodyPr/>
                    <a:lstStyle/>
                    <a:p>
                      <a:pPr algn="just">
                        <a:spcAft>
                          <a:spcPts val="0"/>
                        </a:spcAft>
                      </a:pPr>
                      <a:r>
                        <a:rPr lang="ru-RU" sz="1000">
                          <a:effectLst/>
                        </a:rPr>
                        <a:t>Ты вносишь самостоятельно деньги на карту питания для использования в школьной столовой или за тебя делают родители?</a:t>
                      </a:r>
                      <a:endParaRPr lang="ru-RU" sz="1000">
                        <a:effectLst/>
                        <a:latin typeface="Calibri"/>
                        <a:ea typeface="Calibri"/>
                        <a:cs typeface="Times New Roman"/>
                      </a:endParaRPr>
                    </a:p>
                  </a:txBody>
                  <a:tcPr marL="31769" marR="31769" marT="0" marB="0"/>
                </a:tc>
                <a:tc gridSpan="5">
                  <a:txBody>
                    <a:bodyPr/>
                    <a:lstStyle/>
                    <a:p>
                      <a:pPr algn="just">
                        <a:spcAft>
                          <a:spcPts val="0"/>
                        </a:spcAft>
                      </a:pPr>
                      <a:r>
                        <a:rPr lang="ru-RU" sz="1000">
                          <a:effectLst/>
                        </a:rPr>
                        <a:t>Вносят родители – 65</a:t>
                      </a:r>
                      <a:endParaRPr lang="ru-RU" sz="100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just">
                        <a:spcAft>
                          <a:spcPts val="0"/>
                        </a:spcAft>
                      </a:pPr>
                      <a:r>
                        <a:rPr lang="ru-RU" sz="1000">
                          <a:effectLst/>
                        </a:rPr>
                        <a:t>Вносят самостоятельно – 21</a:t>
                      </a:r>
                      <a:endParaRPr lang="ru-RU" sz="100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r>
              <a:tr h="445400">
                <a:tc>
                  <a:txBody>
                    <a:bodyPr/>
                    <a:lstStyle/>
                    <a:p>
                      <a:pPr algn="just">
                        <a:spcAft>
                          <a:spcPts val="0"/>
                        </a:spcAft>
                      </a:pPr>
                      <a:r>
                        <a:rPr lang="ru-RU" sz="1000">
                          <a:effectLst/>
                        </a:rPr>
                        <a:t>6.</a:t>
                      </a:r>
                      <a:endParaRPr lang="ru-RU" sz="1000">
                        <a:effectLst/>
                        <a:latin typeface="Calibri"/>
                        <a:ea typeface="Calibri"/>
                        <a:cs typeface="Times New Roman"/>
                      </a:endParaRPr>
                    </a:p>
                  </a:txBody>
                  <a:tcPr marL="31769" marR="31769" marT="0" marB="0"/>
                </a:tc>
                <a:tc>
                  <a:txBody>
                    <a:bodyPr/>
                    <a:lstStyle/>
                    <a:p>
                      <a:pPr algn="just">
                        <a:spcAft>
                          <a:spcPts val="0"/>
                        </a:spcAft>
                      </a:pPr>
                      <a:r>
                        <a:rPr lang="ru-RU" sz="1000" dirty="0">
                          <a:effectLst/>
                        </a:rPr>
                        <a:t>Имел ты опыт покупки продуктов в магазине самостоятельно?</a:t>
                      </a:r>
                      <a:endParaRPr lang="ru-RU" sz="1000" dirty="0">
                        <a:effectLst/>
                        <a:latin typeface="Calibri"/>
                        <a:ea typeface="Calibri"/>
                        <a:cs typeface="Times New Roman"/>
                      </a:endParaRPr>
                    </a:p>
                  </a:txBody>
                  <a:tcPr marL="31769" marR="31769" marT="0" marB="0"/>
                </a:tc>
                <a:tc gridSpan="5">
                  <a:txBody>
                    <a:bodyPr/>
                    <a:lstStyle/>
                    <a:p>
                      <a:pPr algn="just">
                        <a:spcAft>
                          <a:spcPts val="0"/>
                        </a:spcAft>
                      </a:pPr>
                      <a:r>
                        <a:rPr lang="ru-RU" sz="1000">
                          <a:effectLst/>
                        </a:rPr>
                        <a:t>Имели опыт – 77</a:t>
                      </a:r>
                      <a:endParaRPr lang="ru-RU" sz="100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just">
                        <a:spcAft>
                          <a:spcPts val="0"/>
                        </a:spcAft>
                      </a:pPr>
                      <a:r>
                        <a:rPr lang="ru-RU" sz="1000">
                          <a:effectLst/>
                        </a:rPr>
                        <a:t>Не имели опыт - 9</a:t>
                      </a:r>
                      <a:endParaRPr lang="ru-RU" sz="100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r>
              <a:tr h="593867">
                <a:tc>
                  <a:txBody>
                    <a:bodyPr/>
                    <a:lstStyle/>
                    <a:p>
                      <a:pPr algn="just">
                        <a:spcAft>
                          <a:spcPts val="0"/>
                        </a:spcAft>
                      </a:pPr>
                      <a:r>
                        <a:rPr lang="ru-RU" sz="1000">
                          <a:effectLst/>
                        </a:rPr>
                        <a:t>7.</a:t>
                      </a:r>
                      <a:endParaRPr lang="ru-RU" sz="1000">
                        <a:effectLst/>
                        <a:latin typeface="Calibri"/>
                        <a:ea typeface="Calibri"/>
                        <a:cs typeface="Times New Roman"/>
                      </a:endParaRPr>
                    </a:p>
                  </a:txBody>
                  <a:tcPr marL="31769" marR="31769" marT="0" marB="0"/>
                </a:tc>
                <a:tc>
                  <a:txBody>
                    <a:bodyPr/>
                    <a:lstStyle/>
                    <a:p>
                      <a:pPr algn="just">
                        <a:spcAft>
                          <a:spcPts val="0"/>
                        </a:spcAft>
                      </a:pPr>
                      <a:r>
                        <a:rPr lang="ru-RU" sz="1000">
                          <a:effectLst/>
                        </a:rPr>
                        <a:t>Играешь ли ты в детские игры, где имеются ненастоящие деньги (например, «монополия», «менеджер»)?</a:t>
                      </a:r>
                      <a:endParaRPr lang="ru-RU" sz="1000">
                        <a:effectLst/>
                        <a:latin typeface="Calibri"/>
                        <a:ea typeface="Calibri"/>
                        <a:cs typeface="Times New Roman"/>
                      </a:endParaRPr>
                    </a:p>
                  </a:txBody>
                  <a:tcPr marL="31769" marR="31769" marT="0" marB="0"/>
                </a:tc>
                <a:tc gridSpan="5">
                  <a:txBody>
                    <a:bodyPr/>
                    <a:lstStyle/>
                    <a:p>
                      <a:pPr algn="just">
                        <a:spcAft>
                          <a:spcPts val="0"/>
                        </a:spcAft>
                      </a:pPr>
                      <a:r>
                        <a:rPr lang="ru-RU" sz="1000">
                          <a:effectLst/>
                        </a:rPr>
                        <a:t>Играли, играют – 70</a:t>
                      </a:r>
                      <a:endParaRPr lang="ru-RU" sz="100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just">
                        <a:spcAft>
                          <a:spcPts val="0"/>
                        </a:spcAft>
                      </a:pPr>
                      <a:r>
                        <a:rPr lang="ru-RU" sz="1000">
                          <a:effectLst/>
                        </a:rPr>
                        <a:t>Не играли - 16</a:t>
                      </a:r>
                      <a:endParaRPr lang="ru-RU" sz="100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r>
              <a:tr h="445400">
                <a:tc>
                  <a:txBody>
                    <a:bodyPr/>
                    <a:lstStyle/>
                    <a:p>
                      <a:pPr algn="just">
                        <a:spcAft>
                          <a:spcPts val="0"/>
                        </a:spcAft>
                      </a:pPr>
                      <a:r>
                        <a:rPr lang="ru-RU" sz="1000">
                          <a:effectLst/>
                        </a:rPr>
                        <a:t>8.</a:t>
                      </a:r>
                      <a:endParaRPr lang="ru-RU" sz="1000">
                        <a:effectLst/>
                        <a:latin typeface="Calibri"/>
                        <a:ea typeface="Calibri"/>
                        <a:cs typeface="Times New Roman"/>
                      </a:endParaRPr>
                    </a:p>
                  </a:txBody>
                  <a:tcPr marL="31769" marR="31769" marT="0" marB="0"/>
                </a:tc>
                <a:tc>
                  <a:txBody>
                    <a:bodyPr/>
                    <a:lstStyle/>
                    <a:p>
                      <a:pPr algn="just">
                        <a:spcAft>
                          <a:spcPts val="0"/>
                        </a:spcAft>
                      </a:pPr>
                      <a:r>
                        <a:rPr lang="ru-RU" sz="1000">
                          <a:effectLst/>
                        </a:rPr>
                        <a:t>Знаешь ли ты для чего необходимо страховать имущество?</a:t>
                      </a:r>
                      <a:endParaRPr lang="ru-RU" sz="1000">
                        <a:effectLst/>
                        <a:latin typeface="Calibri"/>
                        <a:ea typeface="Calibri"/>
                        <a:cs typeface="Times New Roman"/>
                      </a:endParaRPr>
                    </a:p>
                  </a:txBody>
                  <a:tcPr marL="31769" marR="31769" marT="0" marB="0"/>
                </a:tc>
                <a:tc gridSpan="5">
                  <a:txBody>
                    <a:bodyPr/>
                    <a:lstStyle/>
                    <a:p>
                      <a:pPr algn="just">
                        <a:spcAft>
                          <a:spcPts val="0"/>
                        </a:spcAft>
                      </a:pPr>
                      <a:r>
                        <a:rPr lang="ru-RU" sz="1000">
                          <a:effectLst/>
                        </a:rPr>
                        <a:t>Знают – 64</a:t>
                      </a:r>
                      <a:endParaRPr lang="ru-RU" sz="100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algn="just">
                        <a:spcAft>
                          <a:spcPts val="0"/>
                        </a:spcAft>
                      </a:pPr>
                      <a:r>
                        <a:rPr lang="ru-RU" sz="1000">
                          <a:effectLst/>
                        </a:rPr>
                        <a:t>Не знают -22</a:t>
                      </a:r>
                      <a:endParaRPr lang="ru-RU" sz="1000">
                        <a:effectLst/>
                        <a:latin typeface="Calibri"/>
                        <a:ea typeface="Calibri"/>
                        <a:cs typeface="Times New Roman"/>
                      </a:endParaRPr>
                    </a:p>
                  </a:txBody>
                  <a:tcPr marL="31769" marR="31769" marT="0" marB="0"/>
                </a:tc>
                <a:tc hMerge="1">
                  <a:txBody>
                    <a:bodyPr/>
                    <a:lstStyle/>
                    <a:p>
                      <a:endParaRPr lang="ru-RU"/>
                    </a:p>
                  </a:txBody>
                  <a:tcPr/>
                </a:tc>
                <a:tc hMerge="1">
                  <a:txBody>
                    <a:bodyPr/>
                    <a:lstStyle/>
                    <a:p>
                      <a:endParaRPr lang="ru-RU"/>
                    </a:p>
                  </a:txBody>
                  <a:tcPr/>
                </a:tc>
                <a:tc hMerge="1">
                  <a:txBody>
                    <a:bodyPr/>
                    <a:lstStyle/>
                    <a:p>
                      <a:endParaRPr lang="ru-RU"/>
                    </a:p>
                  </a:txBody>
                  <a:tcPr/>
                </a:tc>
              </a:tr>
              <a:tr h="1389463">
                <a:tc>
                  <a:txBody>
                    <a:bodyPr/>
                    <a:lstStyle/>
                    <a:p>
                      <a:pPr algn="just">
                        <a:spcAft>
                          <a:spcPts val="0"/>
                        </a:spcAft>
                      </a:pPr>
                      <a:r>
                        <a:rPr lang="ru-RU" sz="1000">
                          <a:effectLst/>
                        </a:rPr>
                        <a:t>9.</a:t>
                      </a:r>
                      <a:endParaRPr lang="ru-RU" sz="1000">
                        <a:effectLst/>
                        <a:latin typeface="Calibri"/>
                        <a:ea typeface="Calibri"/>
                        <a:cs typeface="Times New Roman"/>
                      </a:endParaRPr>
                    </a:p>
                  </a:txBody>
                  <a:tcPr marL="31769" marR="31769" marT="0" marB="0"/>
                </a:tc>
                <a:tc>
                  <a:txBody>
                    <a:bodyPr/>
                    <a:lstStyle/>
                    <a:p>
                      <a:pPr algn="just">
                        <a:spcAft>
                          <a:spcPts val="0"/>
                        </a:spcAft>
                      </a:pPr>
                      <a:r>
                        <a:rPr lang="ru-RU" sz="1000" dirty="0">
                          <a:effectLst/>
                        </a:rPr>
                        <a:t>Знаешь ли ты способы как можно сэкономить деньги?</a:t>
                      </a:r>
                      <a:endParaRPr lang="ru-RU" sz="1000" dirty="0">
                        <a:effectLst/>
                        <a:latin typeface="Calibri"/>
                        <a:ea typeface="Calibri"/>
                        <a:cs typeface="Times New Roman"/>
                      </a:endParaRPr>
                    </a:p>
                  </a:txBody>
                  <a:tcPr marL="31769" marR="31769" marT="0" marB="0"/>
                </a:tc>
                <a:tc gridSpan="2">
                  <a:txBody>
                    <a:bodyPr/>
                    <a:lstStyle/>
                    <a:p>
                      <a:pPr algn="just">
                        <a:spcAft>
                          <a:spcPts val="0"/>
                        </a:spcAft>
                      </a:pPr>
                      <a:r>
                        <a:rPr lang="ru-RU" sz="1000">
                          <a:effectLst/>
                        </a:rPr>
                        <a:t>Не тратить на всякую ерунду - 40</a:t>
                      </a:r>
                      <a:endParaRPr lang="ru-RU" sz="1000">
                        <a:effectLst/>
                        <a:latin typeface="Calibri"/>
                        <a:ea typeface="Calibri"/>
                        <a:cs typeface="Times New Roman"/>
                      </a:endParaRPr>
                    </a:p>
                  </a:txBody>
                  <a:tcPr marL="31769" marR="31769" marT="0" marB="0"/>
                </a:tc>
                <a:tc hMerge="1">
                  <a:txBody>
                    <a:bodyPr/>
                    <a:lstStyle/>
                    <a:p>
                      <a:endParaRPr lang="ru-RU"/>
                    </a:p>
                  </a:txBody>
                  <a:tcPr/>
                </a:tc>
                <a:tc>
                  <a:txBody>
                    <a:bodyPr/>
                    <a:lstStyle/>
                    <a:p>
                      <a:pPr algn="just">
                        <a:spcAft>
                          <a:spcPts val="0"/>
                        </a:spcAft>
                      </a:pPr>
                      <a:r>
                        <a:rPr lang="ru-RU" sz="1000" dirty="0">
                          <a:effectLst/>
                        </a:rPr>
                        <a:t>Покупать по акции, со скидками - 6</a:t>
                      </a:r>
                      <a:endParaRPr lang="ru-RU" sz="1000" dirty="0">
                        <a:effectLst/>
                        <a:latin typeface="Calibri"/>
                        <a:ea typeface="Calibri"/>
                        <a:cs typeface="Times New Roman"/>
                      </a:endParaRPr>
                    </a:p>
                  </a:txBody>
                  <a:tcPr marL="31769" marR="31769" marT="0" marB="0"/>
                </a:tc>
                <a:tc gridSpan="2">
                  <a:txBody>
                    <a:bodyPr/>
                    <a:lstStyle/>
                    <a:p>
                      <a:pPr algn="just">
                        <a:spcAft>
                          <a:spcPts val="0"/>
                        </a:spcAft>
                      </a:pPr>
                      <a:r>
                        <a:rPr lang="ru-RU" sz="1000" dirty="0">
                          <a:effectLst/>
                        </a:rPr>
                        <a:t>Копить деньги - 4</a:t>
                      </a:r>
                      <a:endParaRPr lang="ru-RU" sz="1000" dirty="0">
                        <a:effectLst/>
                        <a:latin typeface="Calibri"/>
                        <a:ea typeface="Calibri"/>
                        <a:cs typeface="Times New Roman"/>
                      </a:endParaRPr>
                    </a:p>
                  </a:txBody>
                  <a:tcPr marL="31769" marR="31769" marT="0" marB="0"/>
                </a:tc>
                <a:tc hMerge="1">
                  <a:txBody>
                    <a:bodyPr/>
                    <a:lstStyle/>
                    <a:p>
                      <a:endParaRPr lang="ru-RU"/>
                    </a:p>
                  </a:txBody>
                  <a:tcPr/>
                </a:tc>
                <a:tc>
                  <a:txBody>
                    <a:bodyPr/>
                    <a:lstStyle/>
                    <a:p>
                      <a:pPr algn="just">
                        <a:spcAft>
                          <a:spcPts val="0"/>
                        </a:spcAft>
                      </a:pPr>
                      <a:r>
                        <a:rPr lang="ru-RU" sz="1000">
                          <a:effectLst/>
                        </a:rPr>
                        <a:t>Экономить воду, электричество – 2</a:t>
                      </a:r>
                      <a:endParaRPr lang="ru-RU" sz="1000">
                        <a:effectLst/>
                        <a:latin typeface="Calibri"/>
                        <a:ea typeface="Calibri"/>
                        <a:cs typeface="Times New Roman"/>
                      </a:endParaRPr>
                    </a:p>
                  </a:txBody>
                  <a:tcPr marL="31769" marR="31769" marT="0" marB="0"/>
                </a:tc>
                <a:tc gridSpan="2">
                  <a:txBody>
                    <a:bodyPr/>
                    <a:lstStyle/>
                    <a:p>
                      <a:pPr algn="just">
                        <a:spcAft>
                          <a:spcPts val="0"/>
                        </a:spcAft>
                      </a:pPr>
                      <a:r>
                        <a:rPr lang="ru-RU" sz="1000">
                          <a:effectLst/>
                        </a:rPr>
                        <a:t>Разные интересные версии - 6</a:t>
                      </a:r>
                      <a:endParaRPr lang="ru-RU" sz="1000">
                        <a:effectLst/>
                        <a:latin typeface="Calibri"/>
                        <a:ea typeface="Calibri"/>
                        <a:cs typeface="Times New Roman"/>
                      </a:endParaRPr>
                    </a:p>
                  </a:txBody>
                  <a:tcPr marL="31769" marR="31769" marT="0" marB="0"/>
                </a:tc>
                <a:tc hMerge="1">
                  <a:txBody>
                    <a:bodyPr/>
                    <a:lstStyle/>
                    <a:p>
                      <a:endParaRPr lang="ru-RU"/>
                    </a:p>
                  </a:txBody>
                  <a:tcPr/>
                </a:tc>
                <a:tc>
                  <a:txBody>
                    <a:bodyPr/>
                    <a:lstStyle/>
                    <a:p>
                      <a:pPr algn="just">
                        <a:spcAft>
                          <a:spcPts val="0"/>
                        </a:spcAft>
                      </a:pPr>
                      <a:r>
                        <a:rPr lang="ru-RU" sz="1000" dirty="0">
                          <a:effectLst/>
                        </a:rPr>
                        <a:t>Не знают – 28</a:t>
                      </a:r>
                      <a:endParaRPr lang="ru-RU" sz="1000" dirty="0">
                        <a:effectLst/>
                        <a:latin typeface="Calibri"/>
                        <a:ea typeface="Calibri"/>
                        <a:cs typeface="Times New Roman"/>
                      </a:endParaRPr>
                    </a:p>
                  </a:txBody>
                  <a:tcPr marL="31769" marR="31769" marT="0" marB="0"/>
                </a:tc>
              </a:tr>
            </a:tbl>
          </a:graphicData>
        </a:graphic>
      </p:graphicFrame>
    </p:spTree>
    <p:extLst>
      <p:ext uri="{BB962C8B-B14F-4D97-AF65-F5344CB8AC3E}">
        <p14:creationId xmlns:p14="http://schemas.microsoft.com/office/powerpoint/2010/main" val="2403488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548680"/>
            <a:ext cx="7746064" cy="5699720"/>
          </a:xfrm>
        </p:spPr>
        <p:txBody>
          <a:bodyPr/>
          <a:lstStyle/>
          <a:p>
            <a:pPr marL="423863" indent="-342900">
              <a:buClrTx/>
              <a:buFont typeface="Wingdings" pitchFamily="2" charset="2"/>
              <a:buChar char="Ø"/>
            </a:pPr>
            <a:r>
              <a:rPr lang="ru-RU" sz="2400" dirty="0" smtClean="0"/>
              <a:t>Составление </a:t>
            </a:r>
            <a:r>
              <a:rPr lang="ru-RU" sz="2400" dirty="0"/>
              <a:t>краткосрочного личного финансового плана на ближайший год; долгосрочного финансового плана на ближайшие 5-10 лет</a:t>
            </a:r>
          </a:p>
          <a:p>
            <a:pPr marL="423863" indent="-342900">
              <a:buClrTx/>
              <a:buFont typeface="Wingdings" pitchFamily="2" charset="2"/>
              <a:buChar char="Ø"/>
            </a:pPr>
            <a:r>
              <a:rPr lang="ru-RU" sz="2400" dirty="0" smtClean="0"/>
              <a:t>Обзор </a:t>
            </a:r>
            <a:r>
              <a:rPr lang="ru-RU" sz="2400" dirty="0"/>
              <a:t>мобильных приложений для ведения личного </a:t>
            </a:r>
            <a:r>
              <a:rPr lang="ru-RU" sz="2400" dirty="0" smtClean="0"/>
              <a:t>бюджета</a:t>
            </a:r>
          </a:p>
          <a:p>
            <a:pPr marL="423863" lvl="0" indent="-342900">
              <a:buClrTx/>
              <a:buFont typeface="Wingdings" pitchFamily="2" charset="2"/>
              <a:buChar char="Ø"/>
            </a:pPr>
            <a:r>
              <a:rPr lang="ru-RU" sz="2400" dirty="0"/>
              <a:t>Экскурсия с учащимися в отделение кредитно-финансовой организации (коммерческий банк, страховая компания)</a:t>
            </a:r>
          </a:p>
          <a:p>
            <a:pPr marL="423863" lvl="0" indent="-342900">
              <a:buClrTx/>
              <a:buFont typeface="Wingdings" pitchFamily="2" charset="2"/>
              <a:buChar char="Ø"/>
            </a:pPr>
            <a:r>
              <a:rPr lang="ru-RU" sz="2400" dirty="0"/>
              <a:t>Приглашение представителей коммерческих банков, ЦБ РФ с открытыми занятиями по финансовой грамотности</a:t>
            </a:r>
          </a:p>
          <a:p>
            <a:pPr marL="80963" indent="0">
              <a:buClrTx/>
              <a:buNone/>
            </a:pPr>
            <a:endParaRPr lang="ru-RU" sz="2400" dirty="0"/>
          </a:p>
          <a:p>
            <a:pPr marL="82296" indent="0">
              <a:buNone/>
            </a:pPr>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08071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2348880"/>
            <a:ext cx="7498080" cy="1224136"/>
          </a:xfrm>
        </p:spPr>
        <p:txBody>
          <a:bodyPr>
            <a:normAutofit fontScale="85000" lnSpcReduction="20000"/>
          </a:bodyPr>
          <a:lstStyle/>
          <a:p>
            <a:pPr marL="82296" indent="0" algn="ctr">
              <a:buNone/>
            </a:pPr>
            <a:r>
              <a:rPr lang="ru-RU" b="1" dirty="0" smtClean="0">
                <a:solidFill>
                  <a:schemeClr val="tx2"/>
                </a:solidFill>
              </a:rPr>
              <a:t>Проведение Чемпионатов различного уровня по финансовой грамотности</a:t>
            </a:r>
          </a:p>
          <a:p>
            <a:pPr marL="82296" indent="0" algn="ctr">
              <a:buNone/>
            </a:pPr>
            <a:r>
              <a:rPr lang="ru-RU" b="1" dirty="0">
                <a:solidFill>
                  <a:schemeClr val="tx2"/>
                </a:solidFill>
              </a:rPr>
              <a:t>в</a:t>
            </a:r>
            <a:r>
              <a:rPr lang="ru-RU" b="1" dirty="0" smtClean="0">
                <a:solidFill>
                  <a:schemeClr val="tx2"/>
                </a:solidFill>
              </a:rPr>
              <a:t> онлайн и </a:t>
            </a:r>
            <a:r>
              <a:rPr lang="ru-RU" b="1" dirty="0" err="1" smtClean="0">
                <a:solidFill>
                  <a:schemeClr val="tx2"/>
                </a:solidFill>
              </a:rPr>
              <a:t>оффлайн</a:t>
            </a:r>
            <a:r>
              <a:rPr lang="ru-RU" b="1" dirty="0" smtClean="0">
                <a:solidFill>
                  <a:schemeClr val="tx2"/>
                </a:solidFill>
              </a:rPr>
              <a:t> форматах</a:t>
            </a:r>
            <a:endParaRPr lang="ru-RU" b="1" dirty="0">
              <a:solidFill>
                <a:schemeClr val="tx2"/>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1792" y="0"/>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938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42164"/>
            <a:ext cx="7605511" cy="350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572" y="3746736"/>
            <a:ext cx="5544616" cy="285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8212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64" t="18973" r="10809" b="14371"/>
          <a:stretch/>
        </p:blipFill>
        <p:spPr bwMode="auto">
          <a:xfrm>
            <a:off x="1331640" y="980728"/>
            <a:ext cx="7150509"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2834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15616" y="2276872"/>
            <a:ext cx="7406640" cy="1472184"/>
          </a:xfrm>
        </p:spPr>
        <p:txBody>
          <a:bodyPr>
            <a:noAutofit/>
          </a:bodyPr>
          <a:lstStyle/>
          <a:p>
            <a:pPr algn="ctr"/>
            <a:r>
              <a:rPr lang="ru-RU" sz="2800" b="1" dirty="0" smtClean="0">
                <a:effectLst/>
              </a:rPr>
              <a:t>Примеры игровых технологий в образовательном процессе </a:t>
            </a:r>
            <a:br>
              <a:rPr lang="ru-RU" sz="2800" b="1" dirty="0" smtClean="0">
                <a:effectLst/>
              </a:rPr>
            </a:br>
            <a:r>
              <a:rPr lang="ru-RU" sz="2800" b="1" dirty="0" smtClean="0">
                <a:effectLst/>
              </a:rPr>
              <a:t>Тема «Деньги. Денежное обращение»</a:t>
            </a:r>
            <a:endParaRPr lang="ru-RU" sz="2800" b="1" dirty="0">
              <a:effectLst/>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1792" y="0"/>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6388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01" r="13471"/>
          <a:stretch/>
        </p:blipFill>
        <p:spPr bwMode="auto">
          <a:xfrm>
            <a:off x="1187624" y="260648"/>
            <a:ext cx="7272808" cy="557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356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021" t="20533" r="10979" b="10609"/>
          <a:stretch/>
        </p:blipFill>
        <p:spPr bwMode="auto">
          <a:xfrm>
            <a:off x="1259632" y="1556792"/>
            <a:ext cx="5616624" cy="410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1768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23" r="13442"/>
          <a:stretch/>
        </p:blipFill>
        <p:spPr bwMode="auto">
          <a:xfrm>
            <a:off x="1331640" y="476672"/>
            <a:ext cx="7096260" cy="543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0604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22" t="344" r="12818" b="-344"/>
          <a:stretch/>
        </p:blipFill>
        <p:spPr bwMode="auto">
          <a:xfrm>
            <a:off x="1331640" y="404664"/>
            <a:ext cx="6503831" cy="518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5510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a:extLst>
              <a:ext uri="{FF2B5EF4-FFF2-40B4-BE49-F238E27FC236}">
                <a16:creationId xmlns:a16="http://schemas.microsoft.com/office/drawing/2014/main" xmlns="" id="{F7523B7A-B73E-2B40-ADCF-7ED2693BB922}"/>
              </a:ext>
            </a:extLst>
          </p:cNvPr>
          <p:cNvSpPr>
            <a:spLocks noGrp="1"/>
          </p:cNvSpPr>
          <p:nvPr>
            <p:ph idx="1"/>
          </p:nvPr>
        </p:nvSpPr>
        <p:spPr>
          <a:xfrm>
            <a:off x="899592" y="188640"/>
            <a:ext cx="7886700" cy="5768477"/>
          </a:xfrm>
        </p:spPr>
        <p:txBody>
          <a:bodyPr>
            <a:noAutofit/>
          </a:bodyPr>
          <a:lstStyle/>
          <a:p>
            <a:pPr marL="0" indent="0" algn="ctr">
              <a:buNone/>
            </a:pPr>
            <a:r>
              <a:rPr lang="ru-RU" sz="1800" b="1" dirty="0">
                <a:solidFill>
                  <a:srgbClr val="002060"/>
                </a:solidFill>
              </a:rPr>
              <a:t>Последовательность </a:t>
            </a:r>
            <a:r>
              <a:rPr lang="ru-RU" sz="1800" b="1" dirty="0" smtClean="0">
                <a:solidFill>
                  <a:srgbClr val="002060"/>
                </a:solidFill>
              </a:rPr>
              <a:t>реализуемых мероприятий</a:t>
            </a:r>
            <a:endParaRPr lang="en-US" sz="1800" b="1" dirty="0" smtClean="0">
              <a:solidFill>
                <a:srgbClr val="002060"/>
              </a:solidFill>
            </a:endParaRPr>
          </a:p>
          <a:p>
            <a:pPr marL="0" indent="0">
              <a:buNone/>
            </a:pPr>
            <a:endParaRPr lang="ru-RU" dirty="0">
              <a:solidFill>
                <a:srgbClr val="002060"/>
              </a:solidFill>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1159439228"/>
              </p:ext>
            </p:extLst>
          </p:nvPr>
        </p:nvGraphicFramePr>
        <p:xfrm>
          <a:off x="611560" y="646204"/>
          <a:ext cx="8532440" cy="6176230"/>
        </p:xfrm>
        <a:graphic>
          <a:graphicData uri="http://schemas.openxmlformats.org/drawingml/2006/table">
            <a:tbl>
              <a:tblPr firstRow="1" firstCol="1" bandRow="1">
                <a:tableStyleId>{5C22544A-7EE6-4342-B048-85BDC9FD1C3A}</a:tableStyleId>
              </a:tblPr>
              <a:tblGrid>
                <a:gridCol w="4209441"/>
                <a:gridCol w="4322999"/>
              </a:tblGrid>
              <a:tr h="6176230">
                <a:tc>
                  <a:txBody>
                    <a:bodyPr/>
                    <a:lstStyle/>
                    <a:p>
                      <a:pPr marL="342900" lvl="0" indent="-342900">
                        <a:lnSpc>
                          <a:spcPct val="115000"/>
                        </a:lnSpc>
                        <a:spcAft>
                          <a:spcPts val="0"/>
                        </a:spcAft>
                        <a:buSzPts val="1200"/>
                        <a:buFont typeface="+mj-lt"/>
                        <a:buAutoNum type="arabicPeriod"/>
                      </a:pPr>
                      <a:r>
                        <a:rPr lang="ru-RU" sz="1200" dirty="0">
                          <a:solidFill>
                            <a:srgbClr val="002060"/>
                          </a:solidFill>
                          <a:effectLst/>
                        </a:rPr>
                        <a:t>Создать оргкомитет чемпионата. Распределить роли (игротехник-ведущий, игротехник-помощник ведущего, игротехник-администратор, </a:t>
                      </a:r>
                      <a:r>
                        <a:rPr lang="ru-RU" sz="1200" dirty="0" smtClean="0">
                          <a:solidFill>
                            <a:srgbClr val="002060"/>
                          </a:solidFill>
                          <a:effectLst/>
                        </a:rPr>
                        <a:t>игротехник</a:t>
                      </a:r>
                      <a:r>
                        <a:rPr lang="en-US" sz="1200" dirty="0" smtClean="0">
                          <a:solidFill>
                            <a:srgbClr val="002060"/>
                          </a:solidFill>
                          <a:effectLst/>
                        </a:rPr>
                        <a:t> </a:t>
                      </a:r>
                      <a:r>
                        <a:rPr lang="ru-RU" sz="1200" dirty="0" smtClean="0">
                          <a:solidFill>
                            <a:srgbClr val="002060"/>
                          </a:solidFill>
                          <a:effectLst/>
                        </a:rPr>
                        <a:t>-</a:t>
                      </a:r>
                      <a:r>
                        <a:rPr lang="en-US" sz="1200" dirty="0" smtClean="0">
                          <a:solidFill>
                            <a:srgbClr val="002060"/>
                          </a:solidFill>
                          <a:effectLst/>
                        </a:rPr>
                        <a:t>  </a:t>
                      </a:r>
                      <a:r>
                        <a:rPr lang="ru-RU" sz="1200" dirty="0" err="1" smtClean="0">
                          <a:solidFill>
                            <a:srgbClr val="002060"/>
                          </a:solidFill>
                          <a:effectLst/>
                        </a:rPr>
                        <a:t>гл.судья</a:t>
                      </a:r>
                      <a:r>
                        <a:rPr lang="ru-RU" sz="1200" dirty="0">
                          <a:solidFill>
                            <a:srgbClr val="002060"/>
                          </a:solidFill>
                          <a:effectLst/>
                        </a:rPr>
                        <a:t>, эксперты)</a:t>
                      </a:r>
                    </a:p>
                    <a:p>
                      <a:pPr marL="342900" lvl="0" indent="-342900">
                        <a:lnSpc>
                          <a:spcPct val="115000"/>
                        </a:lnSpc>
                        <a:spcAft>
                          <a:spcPts val="0"/>
                        </a:spcAft>
                        <a:buSzPts val="1200"/>
                        <a:buFont typeface="+mj-lt"/>
                        <a:buAutoNum type="arabicPeriod"/>
                      </a:pPr>
                      <a:r>
                        <a:rPr lang="ru-RU" sz="1200" dirty="0">
                          <a:solidFill>
                            <a:srgbClr val="002060"/>
                          </a:solidFill>
                          <a:effectLst/>
                        </a:rPr>
                        <a:t>Подать заявки для обучения в Школе ВЧФГ. Пройти все этапы обучения. </a:t>
                      </a:r>
                    </a:p>
                    <a:p>
                      <a:pPr marL="342900" lvl="0" indent="-342900">
                        <a:lnSpc>
                          <a:spcPct val="115000"/>
                        </a:lnSpc>
                        <a:spcAft>
                          <a:spcPts val="0"/>
                        </a:spcAft>
                        <a:buSzPts val="1200"/>
                        <a:buFont typeface="+mj-lt"/>
                        <a:buAutoNum type="arabicPeriod"/>
                      </a:pPr>
                      <a:r>
                        <a:rPr lang="ru-RU" sz="1200" dirty="0">
                          <a:solidFill>
                            <a:srgbClr val="002060"/>
                          </a:solidFill>
                          <a:effectLst/>
                        </a:rPr>
                        <a:t>Определится с датами проведения Чемпионата РБ с учетом календаря ВЧФГ</a:t>
                      </a:r>
                    </a:p>
                    <a:p>
                      <a:pPr marL="342900" lvl="0" indent="-342900">
                        <a:lnSpc>
                          <a:spcPct val="115000"/>
                        </a:lnSpc>
                        <a:spcAft>
                          <a:spcPts val="0"/>
                        </a:spcAft>
                        <a:buSzPts val="1200"/>
                        <a:buFont typeface="+mj-lt"/>
                        <a:buAutoNum type="arabicPeriod"/>
                      </a:pPr>
                      <a:r>
                        <a:rPr lang="ru-RU" sz="1200" dirty="0">
                          <a:solidFill>
                            <a:srgbClr val="002060"/>
                          </a:solidFill>
                          <a:effectLst/>
                        </a:rPr>
                        <a:t>Подать заявку для проведения Чемпионата РБ</a:t>
                      </a:r>
                    </a:p>
                    <a:p>
                      <a:pPr marL="342900" lvl="0" indent="-342900">
                        <a:lnSpc>
                          <a:spcPct val="115000"/>
                        </a:lnSpc>
                        <a:spcAft>
                          <a:spcPts val="0"/>
                        </a:spcAft>
                        <a:buSzPts val="1200"/>
                        <a:buFont typeface="+mj-lt"/>
                        <a:buAutoNum type="arabicPeriod"/>
                      </a:pPr>
                      <a:r>
                        <a:rPr lang="ru-RU" sz="1200" dirty="0">
                          <a:solidFill>
                            <a:srgbClr val="002060"/>
                          </a:solidFill>
                          <a:effectLst/>
                        </a:rPr>
                        <a:t>Провести </a:t>
                      </a:r>
                      <a:r>
                        <a:rPr lang="ru-RU" sz="1200" dirty="0" smtClean="0">
                          <a:solidFill>
                            <a:srgbClr val="002060"/>
                          </a:solidFill>
                          <a:effectLst/>
                        </a:rPr>
                        <a:t>совещание </a:t>
                      </a:r>
                      <a:r>
                        <a:rPr lang="ru-RU" sz="1200" dirty="0">
                          <a:solidFill>
                            <a:srgbClr val="002060"/>
                          </a:solidFill>
                          <a:effectLst/>
                        </a:rPr>
                        <a:t>с дирекцией</a:t>
                      </a:r>
                    </a:p>
                    <a:p>
                      <a:pPr marL="342900" lvl="0" indent="-342900">
                        <a:lnSpc>
                          <a:spcPct val="115000"/>
                        </a:lnSpc>
                        <a:spcAft>
                          <a:spcPts val="0"/>
                        </a:spcAft>
                        <a:buSzPts val="1200"/>
                        <a:buFont typeface="+mj-lt"/>
                        <a:buAutoNum type="arabicPeriod"/>
                      </a:pPr>
                      <a:r>
                        <a:rPr lang="ru-RU" sz="1200" dirty="0">
                          <a:solidFill>
                            <a:srgbClr val="002060"/>
                          </a:solidFill>
                          <a:effectLst/>
                        </a:rPr>
                        <a:t>Составить нормативные документы (Положение, Регламент). Согласовать с дирекцией</a:t>
                      </a:r>
                    </a:p>
                    <a:p>
                      <a:pPr marL="342900" lvl="0" indent="-342900">
                        <a:lnSpc>
                          <a:spcPct val="115000"/>
                        </a:lnSpc>
                        <a:spcAft>
                          <a:spcPts val="0"/>
                        </a:spcAft>
                        <a:buSzPts val="1200"/>
                        <a:buFont typeface="+mj-lt"/>
                        <a:buAutoNum type="arabicPeriod"/>
                      </a:pPr>
                      <a:r>
                        <a:rPr lang="ru-RU" sz="1200" dirty="0">
                          <a:solidFill>
                            <a:srgbClr val="002060"/>
                          </a:solidFill>
                          <a:effectLst/>
                        </a:rPr>
                        <a:t>Составить банк заданий. Согласовать с дирекцией ВЧФГ</a:t>
                      </a:r>
                    </a:p>
                    <a:p>
                      <a:pPr marL="342900" lvl="0" indent="-342900">
                        <a:lnSpc>
                          <a:spcPct val="115000"/>
                        </a:lnSpc>
                        <a:spcAft>
                          <a:spcPts val="0"/>
                        </a:spcAft>
                        <a:buSzPts val="1200"/>
                        <a:buFont typeface="+mj-lt"/>
                        <a:buAutoNum type="arabicPeriod"/>
                      </a:pPr>
                      <a:r>
                        <a:rPr lang="ru-RU" sz="1200" dirty="0">
                          <a:solidFill>
                            <a:srgbClr val="002060"/>
                          </a:solidFill>
                          <a:effectLst/>
                        </a:rPr>
                        <a:t>Составить форму для сбора заявок от команд – участниц, согласие на обработку данных</a:t>
                      </a:r>
                    </a:p>
                    <a:p>
                      <a:pPr marL="342900" lvl="0" indent="-342900">
                        <a:lnSpc>
                          <a:spcPct val="115000"/>
                        </a:lnSpc>
                        <a:spcAft>
                          <a:spcPts val="0"/>
                        </a:spcAft>
                        <a:buSzPts val="1200"/>
                        <a:buFont typeface="+mj-lt"/>
                        <a:buAutoNum type="arabicPeriod"/>
                      </a:pPr>
                      <a:r>
                        <a:rPr lang="ru-RU" sz="1200" dirty="0">
                          <a:solidFill>
                            <a:srgbClr val="002060"/>
                          </a:solidFill>
                          <a:effectLst/>
                        </a:rPr>
                        <a:t>Создать электронную почту для сбора заявок</a:t>
                      </a:r>
                    </a:p>
                    <a:p>
                      <a:pPr marL="342900" lvl="0" indent="-342900">
                        <a:lnSpc>
                          <a:spcPct val="115000"/>
                        </a:lnSpc>
                        <a:spcAft>
                          <a:spcPts val="0"/>
                        </a:spcAft>
                        <a:buSzPts val="1200"/>
                        <a:buFont typeface="+mj-lt"/>
                        <a:buAutoNum type="arabicPeriod"/>
                      </a:pPr>
                      <a:r>
                        <a:rPr lang="ru-RU" sz="1200" dirty="0">
                          <a:solidFill>
                            <a:srgbClr val="002060"/>
                          </a:solidFill>
                          <a:effectLst/>
                        </a:rPr>
                        <a:t>Составить информационное письмо для сбора заявок</a:t>
                      </a:r>
                    </a:p>
                    <a:p>
                      <a:pPr marL="342900" lvl="0" indent="-342900">
                        <a:lnSpc>
                          <a:spcPct val="115000"/>
                        </a:lnSpc>
                        <a:spcAft>
                          <a:spcPts val="0"/>
                        </a:spcAft>
                        <a:buSzPts val="1200"/>
                        <a:buFont typeface="+mj-lt"/>
                        <a:buAutoNum type="arabicPeriod"/>
                      </a:pPr>
                      <a:r>
                        <a:rPr lang="ru-RU" sz="1200" dirty="0">
                          <a:solidFill>
                            <a:srgbClr val="002060"/>
                          </a:solidFill>
                          <a:effectLst/>
                        </a:rPr>
                        <a:t>Разослать школам, обученным педагогам</a:t>
                      </a:r>
                    </a:p>
                    <a:p>
                      <a:pPr marL="342900" lvl="0" indent="-342900">
                        <a:lnSpc>
                          <a:spcPct val="115000"/>
                        </a:lnSpc>
                        <a:spcAft>
                          <a:spcPts val="0"/>
                        </a:spcAft>
                        <a:buSzPts val="1200"/>
                        <a:buFont typeface="+mj-lt"/>
                        <a:buAutoNum type="arabicPeriod"/>
                      </a:pPr>
                      <a:r>
                        <a:rPr lang="ru-RU" sz="1200" dirty="0">
                          <a:solidFill>
                            <a:srgbClr val="002060"/>
                          </a:solidFill>
                          <a:effectLst/>
                        </a:rPr>
                        <a:t>Обработать заявки, внести данные в таблицы</a:t>
                      </a:r>
                    </a:p>
                    <a:p>
                      <a:pPr marL="342900" lvl="0" indent="-342900">
                        <a:lnSpc>
                          <a:spcPct val="115000"/>
                        </a:lnSpc>
                        <a:spcAft>
                          <a:spcPts val="0"/>
                        </a:spcAft>
                        <a:buSzPts val="1200"/>
                        <a:buFont typeface="+mj-lt"/>
                        <a:buAutoNum type="arabicPeriod"/>
                      </a:pPr>
                      <a:r>
                        <a:rPr lang="ru-RU" sz="1200" dirty="0">
                          <a:solidFill>
                            <a:srgbClr val="002060"/>
                          </a:solidFill>
                          <a:effectLst/>
                        </a:rPr>
                        <a:t>Создать чат в </a:t>
                      </a:r>
                      <a:r>
                        <a:rPr lang="ru-RU" sz="1200" dirty="0" err="1" smtClean="0">
                          <a:solidFill>
                            <a:srgbClr val="002060"/>
                          </a:solidFill>
                          <a:effectLst/>
                        </a:rPr>
                        <a:t>мессенджере</a:t>
                      </a:r>
                      <a:r>
                        <a:rPr lang="en-US" sz="1200" dirty="0" smtClean="0">
                          <a:solidFill>
                            <a:srgbClr val="002060"/>
                          </a:solidFill>
                          <a:effectLst/>
                        </a:rPr>
                        <a:t> </a:t>
                      </a:r>
                      <a:r>
                        <a:rPr lang="en-US" sz="1200" dirty="0">
                          <a:solidFill>
                            <a:srgbClr val="002060"/>
                          </a:solidFill>
                          <a:effectLst/>
                        </a:rPr>
                        <a:t>c</a:t>
                      </a:r>
                      <a:r>
                        <a:rPr lang="ru-RU" sz="1200" dirty="0">
                          <a:solidFill>
                            <a:srgbClr val="002060"/>
                          </a:solidFill>
                          <a:effectLst/>
                        </a:rPr>
                        <a:t> руководителями команд</a:t>
                      </a:r>
                    </a:p>
                    <a:p>
                      <a:pPr marL="342900" lvl="0" indent="-342900">
                        <a:lnSpc>
                          <a:spcPct val="115000"/>
                        </a:lnSpc>
                        <a:spcAft>
                          <a:spcPts val="0"/>
                        </a:spcAft>
                        <a:buSzPts val="1200"/>
                        <a:buFont typeface="+mj-lt"/>
                        <a:buAutoNum type="arabicPeriod"/>
                      </a:pPr>
                      <a:r>
                        <a:rPr lang="ru-RU" sz="1200" dirty="0">
                          <a:solidFill>
                            <a:srgbClr val="002060"/>
                          </a:solidFill>
                          <a:effectLst/>
                        </a:rPr>
                        <a:t>Разослать банк заданий для участников, полезную информацию</a:t>
                      </a:r>
                    </a:p>
                    <a:p>
                      <a:pPr marL="342900" lvl="0" indent="-342900">
                        <a:lnSpc>
                          <a:spcPct val="115000"/>
                        </a:lnSpc>
                        <a:spcAft>
                          <a:spcPts val="0"/>
                        </a:spcAft>
                        <a:buSzPts val="1200"/>
                        <a:buFont typeface="+mj-lt"/>
                        <a:buAutoNum type="arabicPeriod"/>
                      </a:pPr>
                      <a:r>
                        <a:rPr lang="ru-RU" sz="1200" dirty="0">
                          <a:solidFill>
                            <a:srgbClr val="002060"/>
                          </a:solidFill>
                          <a:effectLst/>
                        </a:rPr>
                        <a:t>Провести жеребьевку</a:t>
                      </a:r>
                    </a:p>
                    <a:p>
                      <a:pPr marL="342900" lvl="0" indent="-342900">
                        <a:lnSpc>
                          <a:spcPct val="115000"/>
                        </a:lnSpc>
                        <a:spcAft>
                          <a:spcPts val="0"/>
                        </a:spcAft>
                        <a:buSzPts val="1200"/>
                        <a:buFont typeface="+mj-lt"/>
                        <a:buAutoNum type="arabicPeriod"/>
                      </a:pPr>
                      <a:r>
                        <a:rPr lang="ru-RU" sz="1200" dirty="0">
                          <a:solidFill>
                            <a:srgbClr val="002060"/>
                          </a:solidFill>
                          <a:effectLst/>
                        </a:rPr>
                        <a:t>Составить расписание</a:t>
                      </a:r>
                    </a:p>
                    <a:p>
                      <a:pPr marL="342900" lvl="0" indent="-342900">
                        <a:lnSpc>
                          <a:spcPct val="115000"/>
                        </a:lnSpc>
                        <a:spcAft>
                          <a:spcPts val="0"/>
                        </a:spcAft>
                        <a:buSzPts val="1200"/>
                        <a:buFont typeface="+mj-lt"/>
                        <a:buAutoNum type="arabicPeriod"/>
                      </a:pPr>
                      <a:r>
                        <a:rPr lang="ru-RU" sz="1200" dirty="0">
                          <a:solidFill>
                            <a:srgbClr val="002060"/>
                          </a:solidFill>
                          <a:effectLst/>
                        </a:rPr>
                        <a:t>Создать ссылку для онлайн </a:t>
                      </a:r>
                      <a:r>
                        <a:rPr lang="ru-RU" sz="1200" dirty="0" smtClean="0">
                          <a:solidFill>
                            <a:srgbClr val="002060"/>
                          </a:solidFill>
                          <a:effectLst/>
                        </a:rPr>
                        <a:t>конференции</a:t>
                      </a:r>
                    </a:p>
                    <a:p>
                      <a:pPr marL="342900" marR="0" lvl="0" indent="-342900" algn="l" defTabSz="914400" rtl="0" eaLnBrk="1" fontAlgn="auto" latinLnBrk="0" hangingPunct="1">
                        <a:lnSpc>
                          <a:spcPct val="115000"/>
                        </a:lnSpc>
                        <a:spcBef>
                          <a:spcPts val="0"/>
                        </a:spcBef>
                        <a:spcAft>
                          <a:spcPts val="0"/>
                        </a:spcAft>
                        <a:buClrTx/>
                        <a:buSzPts val="1200"/>
                        <a:buFont typeface="+mj-lt"/>
                        <a:buAutoNum type="arabicPeriod"/>
                        <a:tabLst/>
                        <a:defRPr/>
                      </a:pPr>
                      <a:r>
                        <a:rPr lang="ru-RU" sz="1200" dirty="0" smtClean="0">
                          <a:solidFill>
                            <a:srgbClr val="002060"/>
                          </a:solidFill>
                          <a:effectLst/>
                        </a:rPr>
                        <a:t>Разослать участникам информацию о жеребьевке, расписании, ссылку для подключения</a:t>
                      </a:r>
                      <a:endParaRPr lang="ru-RU" sz="1200" dirty="0">
                        <a:solidFill>
                          <a:srgbClr val="002060"/>
                        </a:solidFill>
                        <a:effectLst/>
                        <a:latin typeface="Calibri"/>
                        <a:ea typeface="Calibri"/>
                        <a:cs typeface="Times New Roman"/>
                      </a:endParaRPr>
                    </a:p>
                  </a:txBody>
                  <a:tcPr marL="42998" marR="42998" marT="0" marB="0">
                    <a:solidFill>
                      <a:schemeClr val="accent6">
                        <a:lumMod val="40000"/>
                        <a:lumOff val="60000"/>
                      </a:schemeClr>
                    </a:solidFill>
                  </a:tcPr>
                </a:tc>
                <a:tc>
                  <a:txBody>
                    <a:bodyPr/>
                    <a:lstStyle/>
                    <a:p>
                      <a:pPr marL="228600" lvl="0" indent="-228600">
                        <a:lnSpc>
                          <a:spcPct val="115000"/>
                        </a:lnSpc>
                        <a:spcAft>
                          <a:spcPts val="0"/>
                        </a:spcAft>
                        <a:buSzPts val="1200"/>
                        <a:buFont typeface="+mj-lt"/>
                        <a:buAutoNum type="arabicPeriod" startAt="18"/>
                      </a:pPr>
                      <a:r>
                        <a:rPr lang="ru-RU" sz="1200" dirty="0" smtClean="0">
                          <a:solidFill>
                            <a:srgbClr val="002060"/>
                          </a:solidFill>
                          <a:effectLst/>
                        </a:rPr>
                        <a:t>Создать </a:t>
                      </a:r>
                      <a:r>
                        <a:rPr lang="ru-RU" sz="1200" dirty="0">
                          <a:solidFill>
                            <a:srgbClr val="002060"/>
                          </a:solidFill>
                          <a:effectLst/>
                        </a:rPr>
                        <a:t>фирменный стиль, логотип</a:t>
                      </a:r>
                    </a:p>
                    <a:p>
                      <a:pPr marL="228600" lvl="0" indent="-228600">
                        <a:lnSpc>
                          <a:spcPct val="115000"/>
                        </a:lnSpc>
                        <a:spcAft>
                          <a:spcPts val="0"/>
                        </a:spcAft>
                        <a:buSzPts val="1200"/>
                        <a:buFont typeface="+mj-lt"/>
                        <a:buAutoNum type="arabicPeriod" startAt="18"/>
                      </a:pPr>
                      <a:r>
                        <a:rPr lang="ru-RU" sz="1200" dirty="0">
                          <a:solidFill>
                            <a:srgbClr val="002060"/>
                          </a:solidFill>
                          <a:effectLst/>
                        </a:rPr>
                        <a:t>Создать анонсы в </a:t>
                      </a:r>
                      <a:r>
                        <a:rPr lang="ru-RU" sz="1200" dirty="0" err="1">
                          <a:solidFill>
                            <a:srgbClr val="002060"/>
                          </a:solidFill>
                          <a:effectLst/>
                        </a:rPr>
                        <a:t>соцсетях</a:t>
                      </a:r>
                      <a:r>
                        <a:rPr lang="ru-RU" sz="1200" dirty="0">
                          <a:solidFill>
                            <a:srgbClr val="002060"/>
                          </a:solidFill>
                          <a:effectLst/>
                        </a:rPr>
                        <a:t> и в СМИ о Чемпионате, разместить</a:t>
                      </a:r>
                    </a:p>
                    <a:p>
                      <a:pPr marL="228600" lvl="0" indent="-228600">
                        <a:lnSpc>
                          <a:spcPct val="115000"/>
                        </a:lnSpc>
                        <a:spcAft>
                          <a:spcPts val="0"/>
                        </a:spcAft>
                        <a:buSzPts val="1200"/>
                        <a:buFont typeface="+mj-lt"/>
                        <a:buAutoNum type="arabicPeriod" startAt="18"/>
                      </a:pPr>
                      <a:r>
                        <a:rPr lang="ru-RU" sz="1200" dirty="0">
                          <a:solidFill>
                            <a:srgbClr val="002060"/>
                          </a:solidFill>
                          <a:effectLst/>
                        </a:rPr>
                        <a:t>Создать </a:t>
                      </a:r>
                      <a:r>
                        <a:rPr lang="ru-RU" sz="1200" dirty="0" err="1">
                          <a:solidFill>
                            <a:srgbClr val="002060"/>
                          </a:solidFill>
                          <a:effectLst/>
                        </a:rPr>
                        <a:t>гугл</a:t>
                      </a:r>
                      <a:r>
                        <a:rPr lang="ru-RU" sz="1200" dirty="0">
                          <a:solidFill>
                            <a:srgbClr val="002060"/>
                          </a:solidFill>
                          <a:effectLst/>
                        </a:rPr>
                        <a:t> таблицу для экспертов, отправить другим регионам для привлечения</a:t>
                      </a:r>
                    </a:p>
                    <a:p>
                      <a:pPr marL="228600" lvl="0" indent="-228600">
                        <a:lnSpc>
                          <a:spcPct val="115000"/>
                        </a:lnSpc>
                        <a:spcAft>
                          <a:spcPts val="0"/>
                        </a:spcAft>
                        <a:buSzPts val="1200"/>
                        <a:buFont typeface="+mj-lt"/>
                        <a:buAutoNum type="arabicPeriod" startAt="18"/>
                      </a:pPr>
                      <a:r>
                        <a:rPr lang="ru-RU" sz="1200" dirty="0">
                          <a:solidFill>
                            <a:srgbClr val="002060"/>
                          </a:solidFill>
                          <a:effectLst/>
                        </a:rPr>
                        <a:t>Подобрать звуковые эффекты</a:t>
                      </a:r>
                    </a:p>
                    <a:p>
                      <a:pPr marL="228600" lvl="0" indent="-228600">
                        <a:lnSpc>
                          <a:spcPct val="115000"/>
                        </a:lnSpc>
                        <a:spcAft>
                          <a:spcPts val="0"/>
                        </a:spcAft>
                        <a:buSzPts val="1200"/>
                        <a:buFont typeface="+mj-lt"/>
                        <a:buAutoNum type="arabicPeriod" startAt="18"/>
                      </a:pPr>
                      <a:r>
                        <a:rPr lang="ru-RU" sz="1200" dirty="0">
                          <a:solidFill>
                            <a:srgbClr val="002060"/>
                          </a:solidFill>
                          <a:effectLst/>
                        </a:rPr>
                        <a:t>Найти приложение с шахматными часами</a:t>
                      </a:r>
                    </a:p>
                    <a:p>
                      <a:pPr marL="228600" lvl="0" indent="-228600">
                        <a:lnSpc>
                          <a:spcPct val="115000"/>
                        </a:lnSpc>
                        <a:spcAft>
                          <a:spcPts val="0"/>
                        </a:spcAft>
                        <a:buSzPts val="1200"/>
                        <a:buFont typeface="+mj-lt"/>
                        <a:buAutoNum type="arabicPeriod" startAt="18"/>
                      </a:pPr>
                      <a:r>
                        <a:rPr lang="ru-RU" sz="1200" dirty="0">
                          <a:solidFill>
                            <a:srgbClr val="002060"/>
                          </a:solidFill>
                          <a:effectLst/>
                        </a:rPr>
                        <a:t>Подобрать развлечения для участников (викторины, ребусы, обучающие видео)</a:t>
                      </a:r>
                    </a:p>
                    <a:p>
                      <a:pPr marL="228600" lvl="0" indent="-228600">
                        <a:lnSpc>
                          <a:spcPct val="115000"/>
                        </a:lnSpc>
                        <a:spcAft>
                          <a:spcPts val="0"/>
                        </a:spcAft>
                        <a:buSzPts val="1200"/>
                        <a:buFont typeface="+mj-lt"/>
                        <a:buAutoNum type="arabicPeriod" startAt="18"/>
                      </a:pPr>
                      <a:r>
                        <a:rPr lang="ru-RU" sz="1200" dirty="0">
                          <a:solidFill>
                            <a:srgbClr val="002060"/>
                          </a:solidFill>
                          <a:effectLst/>
                        </a:rPr>
                        <a:t>Попросить дирекцию о видео с приветствием </a:t>
                      </a:r>
                    </a:p>
                    <a:p>
                      <a:pPr marL="228600" lvl="0" indent="-228600">
                        <a:lnSpc>
                          <a:spcPct val="115000"/>
                        </a:lnSpc>
                        <a:spcAft>
                          <a:spcPts val="0"/>
                        </a:spcAft>
                        <a:buSzPts val="1200"/>
                        <a:buFont typeface="+mj-lt"/>
                        <a:buAutoNum type="arabicPeriod" startAt="18"/>
                      </a:pPr>
                      <a:r>
                        <a:rPr lang="ru-RU" sz="1200" dirty="0">
                          <a:solidFill>
                            <a:srgbClr val="002060"/>
                          </a:solidFill>
                          <a:effectLst/>
                        </a:rPr>
                        <a:t>Подготовить фоны для открытия Чемпионата РБ</a:t>
                      </a:r>
                    </a:p>
                    <a:p>
                      <a:pPr marL="228600" lvl="0" indent="-228600">
                        <a:lnSpc>
                          <a:spcPct val="115000"/>
                        </a:lnSpc>
                        <a:spcAft>
                          <a:spcPts val="0"/>
                        </a:spcAft>
                        <a:buSzPts val="1200"/>
                        <a:buFont typeface="+mj-lt"/>
                        <a:buAutoNum type="arabicPeriod" startAt="18"/>
                      </a:pPr>
                      <a:r>
                        <a:rPr lang="ru-RU" sz="1200" dirty="0">
                          <a:solidFill>
                            <a:srgbClr val="002060"/>
                          </a:solidFill>
                          <a:effectLst/>
                        </a:rPr>
                        <a:t>Подготовить таблицы встреч, таблицы результатов</a:t>
                      </a:r>
                    </a:p>
                    <a:p>
                      <a:pPr marL="228600" lvl="0" indent="-228600">
                        <a:lnSpc>
                          <a:spcPct val="115000"/>
                        </a:lnSpc>
                        <a:spcAft>
                          <a:spcPts val="0"/>
                        </a:spcAft>
                        <a:buSzPts val="1200"/>
                        <a:buFont typeface="+mj-lt"/>
                        <a:buAutoNum type="arabicPeriod" startAt="18"/>
                      </a:pPr>
                      <a:r>
                        <a:rPr lang="ru-RU" sz="1200" dirty="0">
                          <a:solidFill>
                            <a:srgbClr val="002060"/>
                          </a:solidFill>
                          <a:effectLst/>
                        </a:rPr>
                        <a:t>Разделить банк заданий для четвертьфиналов и для полуфиналов, финала</a:t>
                      </a:r>
                    </a:p>
                    <a:p>
                      <a:pPr marL="228600" lvl="0" indent="-228600">
                        <a:lnSpc>
                          <a:spcPct val="115000"/>
                        </a:lnSpc>
                        <a:spcAft>
                          <a:spcPts val="0"/>
                        </a:spcAft>
                        <a:buSzPts val="1200"/>
                        <a:buFont typeface="+mj-lt"/>
                        <a:buAutoNum type="arabicPeriod" startAt="18"/>
                      </a:pPr>
                      <a:r>
                        <a:rPr lang="ru-RU" sz="1200" dirty="0">
                          <a:solidFill>
                            <a:srgbClr val="002060"/>
                          </a:solidFill>
                          <a:effectLst/>
                        </a:rPr>
                        <a:t>Подготовить сценарий игры </a:t>
                      </a:r>
                    </a:p>
                    <a:p>
                      <a:pPr marL="228600" lvl="0" indent="-228600">
                        <a:lnSpc>
                          <a:spcPct val="115000"/>
                        </a:lnSpc>
                        <a:spcAft>
                          <a:spcPts val="0"/>
                        </a:spcAft>
                        <a:buSzPts val="1200"/>
                        <a:buFont typeface="+mj-lt"/>
                        <a:buAutoNum type="arabicPeriod" startAt="18"/>
                      </a:pPr>
                      <a:r>
                        <a:rPr lang="ru-RU" sz="1200" dirty="0">
                          <a:solidFill>
                            <a:srgbClr val="002060"/>
                          </a:solidFill>
                          <a:effectLst/>
                        </a:rPr>
                        <a:t>Разослать игротехникам сценарий, расписание, жеребьевку</a:t>
                      </a:r>
                    </a:p>
                    <a:p>
                      <a:pPr marL="228600" lvl="0" indent="-228600">
                        <a:lnSpc>
                          <a:spcPct val="115000"/>
                        </a:lnSpc>
                        <a:spcAft>
                          <a:spcPts val="0"/>
                        </a:spcAft>
                        <a:buSzPts val="1200"/>
                        <a:buFont typeface="+mj-lt"/>
                        <a:buAutoNum type="arabicPeriod" startAt="18"/>
                      </a:pPr>
                      <a:r>
                        <a:rPr lang="ru-RU" sz="1200" dirty="0">
                          <a:solidFill>
                            <a:srgbClr val="002060"/>
                          </a:solidFill>
                          <a:effectLst/>
                        </a:rPr>
                        <a:t>Подготовить правила игр в виде </a:t>
                      </a:r>
                      <a:r>
                        <a:rPr lang="ru-RU" sz="1200" dirty="0" smtClean="0">
                          <a:solidFill>
                            <a:srgbClr val="002060"/>
                          </a:solidFill>
                          <a:effectLst/>
                        </a:rPr>
                        <a:t>слайда.</a:t>
                      </a:r>
                    </a:p>
                    <a:p>
                      <a:pPr marL="228600" lvl="0" indent="-228600">
                        <a:lnSpc>
                          <a:spcPct val="115000"/>
                        </a:lnSpc>
                        <a:spcAft>
                          <a:spcPts val="0"/>
                        </a:spcAft>
                        <a:buSzPts val="1200"/>
                        <a:buFont typeface="+mj-lt"/>
                        <a:buAutoNum type="arabicPeriod" startAt="18"/>
                      </a:pPr>
                      <a:r>
                        <a:rPr lang="ru-RU" sz="1200" dirty="0" smtClean="0">
                          <a:solidFill>
                            <a:srgbClr val="002060"/>
                          </a:solidFill>
                          <a:effectLst/>
                        </a:rPr>
                        <a:t>Разбить</a:t>
                      </a:r>
                      <a:r>
                        <a:rPr lang="ru-RU" sz="1200" baseline="0" dirty="0" smtClean="0">
                          <a:solidFill>
                            <a:srgbClr val="002060"/>
                          </a:solidFill>
                          <a:effectLst/>
                        </a:rPr>
                        <a:t> банк заданий  для разных этапов</a:t>
                      </a:r>
                      <a:endParaRPr lang="ru-RU" sz="1200" dirty="0">
                        <a:solidFill>
                          <a:srgbClr val="002060"/>
                        </a:solidFill>
                        <a:effectLst/>
                      </a:endParaRPr>
                    </a:p>
                    <a:p>
                      <a:pPr marL="228600" lvl="0" indent="-228600">
                        <a:lnSpc>
                          <a:spcPct val="115000"/>
                        </a:lnSpc>
                        <a:spcAft>
                          <a:spcPts val="0"/>
                        </a:spcAft>
                        <a:buSzPts val="1200"/>
                        <a:buFont typeface="+mj-lt"/>
                        <a:buAutoNum type="arabicPeriod" startAt="18"/>
                      </a:pPr>
                      <a:r>
                        <a:rPr lang="ru-RU" sz="1200" dirty="0">
                          <a:solidFill>
                            <a:srgbClr val="002060"/>
                          </a:solidFill>
                          <a:effectLst/>
                        </a:rPr>
                        <a:t>Провести техническое совещание с игротехниками</a:t>
                      </a:r>
                    </a:p>
                    <a:p>
                      <a:pPr marL="228600" lvl="0" indent="-228600">
                        <a:lnSpc>
                          <a:spcPct val="115000"/>
                        </a:lnSpc>
                        <a:spcAft>
                          <a:spcPts val="0"/>
                        </a:spcAft>
                        <a:buSzPts val="1200"/>
                        <a:buFont typeface="+mj-lt"/>
                        <a:buAutoNum type="arabicPeriod" startAt="18"/>
                      </a:pPr>
                      <a:r>
                        <a:rPr lang="ru-RU" sz="1200" dirty="0">
                          <a:solidFill>
                            <a:srgbClr val="002060"/>
                          </a:solidFill>
                          <a:effectLst/>
                        </a:rPr>
                        <a:t>Распечатать вспомогательные материалы к соревнованиям</a:t>
                      </a:r>
                    </a:p>
                    <a:p>
                      <a:pPr marL="228600" lvl="0" indent="-228600">
                        <a:lnSpc>
                          <a:spcPct val="115000"/>
                        </a:lnSpc>
                        <a:spcAft>
                          <a:spcPts val="0"/>
                        </a:spcAft>
                        <a:buSzPts val="1200"/>
                        <a:buFont typeface="+mj-lt"/>
                        <a:buAutoNum type="arabicPeriod" startAt="18"/>
                      </a:pPr>
                      <a:r>
                        <a:rPr lang="ru-RU" sz="1200" dirty="0">
                          <a:solidFill>
                            <a:srgbClr val="002060"/>
                          </a:solidFill>
                          <a:effectLst/>
                        </a:rPr>
                        <a:t>Подготовить сертификаты и дипломы призерам, участникам</a:t>
                      </a:r>
                    </a:p>
                    <a:p>
                      <a:pPr marL="228600" lvl="0" indent="-228600">
                        <a:lnSpc>
                          <a:spcPct val="115000"/>
                        </a:lnSpc>
                        <a:spcAft>
                          <a:spcPts val="0"/>
                        </a:spcAft>
                        <a:buSzPts val="1200"/>
                        <a:buFont typeface="+mj-lt"/>
                        <a:buAutoNum type="arabicPeriod" startAt="18"/>
                      </a:pPr>
                      <a:r>
                        <a:rPr lang="ru-RU" sz="1200" dirty="0">
                          <a:solidFill>
                            <a:srgbClr val="002060"/>
                          </a:solidFill>
                          <a:effectLst/>
                        </a:rPr>
                        <a:t>Защитить финальный проект школы ВЧФГ. Получить </a:t>
                      </a:r>
                      <a:r>
                        <a:rPr lang="ru-RU" sz="1200" dirty="0" smtClean="0">
                          <a:solidFill>
                            <a:srgbClr val="002060"/>
                          </a:solidFill>
                          <a:effectLst/>
                        </a:rPr>
                        <a:t>сертификаты</a:t>
                      </a:r>
                    </a:p>
                    <a:p>
                      <a:pPr marL="228600" lvl="0" indent="-228600">
                        <a:lnSpc>
                          <a:spcPct val="115000"/>
                        </a:lnSpc>
                        <a:spcAft>
                          <a:spcPts val="0"/>
                        </a:spcAft>
                        <a:buSzPts val="1200"/>
                        <a:buFont typeface="+mj-lt"/>
                        <a:buAutoNum type="arabicPeriod" startAt="18"/>
                      </a:pPr>
                      <a:r>
                        <a:rPr lang="ru-RU" sz="1200" dirty="0" smtClean="0">
                          <a:solidFill>
                            <a:srgbClr val="002060"/>
                          </a:solidFill>
                          <a:effectLst/>
                        </a:rPr>
                        <a:t>Взаимодействие с </a:t>
                      </a:r>
                      <a:r>
                        <a:rPr lang="ru-RU" sz="1200" dirty="0" err="1" smtClean="0">
                          <a:solidFill>
                            <a:srgbClr val="002060"/>
                          </a:solidFill>
                          <a:effectLst/>
                        </a:rPr>
                        <a:t>Минобр</a:t>
                      </a:r>
                      <a:r>
                        <a:rPr lang="ru-RU" sz="1200" baseline="0" dirty="0" smtClean="0">
                          <a:solidFill>
                            <a:srgbClr val="002060"/>
                          </a:solidFill>
                          <a:effectLst/>
                        </a:rPr>
                        <a:t> РБ, Минфин РБ</a:t>
                      </a:r>
                      <a:endParaRPr lang="ru-RU" sz="1200" dirty="0" smtClean="0">
                        <a:solidFill>
                          <a:srgbClr val="002060"/>
                        </a:solidFill>
                        <a:effectLst/>
                      </a:endParaRPr>
                    </a:p>
                    <a:p>
                      <a:pPr marL="228600" lvl="0" indent="-228600">
                        <a:lnSpc>
                          <a:spcPct val="115000"/>
                        </a:lnSpc>
                        <a:spcAft>
                          <a:spcPts val="0"/>
                        </a:spcAft>
                        <a:buSzPts val="1200"/>
                        <a:buFont typeface="+mj-lt"/>
                        <a:buAutoNum type="arabicPeriod" startAt="18"/>
                      </a:pPr>
                      <a:r>
                        <a:rPr lang="ru-RU" sz="1200" dirty="0" smtClean="0">
                          <a:solidFill>
                            <a:srgbClr val="002060"/>
                          </a:solidFill>
                          <a:effectLst/>
                        </a:rPr>
                        <a:t>Проведение </a:t>
                      </a:r>
                      <a:r>
                        <a:rPr lang="ru-RU" sz="1200" dirty="0">
                          <a:solidFill>
                            <a:srgbClr val="002060"/>
                          </a:solidFill>
                          <a:effectLst/>
                        </a:rPr>
                        <a:t>Чемпионата РБ</a:t>
                      </a:r>
                    </a:p>
                    <a:p>
                      <a:pPr>
                        <a:lnSpc>
                          <a:spcPct val="115000"/>
                        </a:lnSpc>
                        <a:spcAft>
                          <a:spcPts val="0"/>
                        </a:spcAft>
                      </a:pPr>
                      <a:r>
                        <a:rPr lang="ru-RU" sz="900" dirty="0">
                          <a:solidFill>
                            <a:srgbClr val="002060"/>
                          </a:solidFill>
                          <a:effectLst/>
                        </a:rPr>
                        <a:t> </a:t>
                      </a:r>
                      <a:endParaRPr lang="ru-RU" sz="900" dirty="0">
                        <a:solidFill>
                          <a:srgbClr val="002060"/>
                        </a:solidFill>
                        <a:effectLst/>
                        <a:latin typeface="Calibri"/>
                        <a:ea typeface="Calibri"/>
                        <a:cs typeface="Times New Roman"/>
                      </a:endParaRPr>
                    </a:p>
                  </a:txBody>
                  <a:tcPr marL="42998" marR="42998" marT="0" marB="0">
                    <a:solidFill>
                      <a:schemeClr val="accent1">
                        <a:lumMod val="40000"/>
                        <a:lumOff val="60000"/>
                      </a:schemeClr>
                    </a:solidFill>
                  </a:tcPr>
                </a:tc>
              </a:tr>
            </a:tbl>
          </a:graphicData>
        </a:graphic>
      </p:graphicFrame>
    </p:spTree>
    <p:extLst>
      <p:ext uri="{BB962C8B-B14F-4D97-AF65-F5344CB8AC3E}">
        <p14:creationId xmlns:p14="http://schemas.microsoft.com/office/powerpoint/2010/main" val="149144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a:extLst>
              <a:ext uri="{FF2B5EF4-FFF2-40B4-BE49-F238E27FC236}">
                <a16:creationId xmlns:a16="http://schemas.microsoft.com/office/drawing/2014/main" xmlns="" id="{9243A0C7-E944-6A4B-9B6C-FA4AC290AFD7}"/>
              </a:ext>
            </a:extLst>
          </p:cNvPr>
          <p:cNvSpPr>
            <a:spLocks noGrp="1"/>
          </p:cNvSpPr>
          <p:nvPr>
            <p:ph idx="1"/>
          </p:nvPr>
        </p:nvSpPr>
        <p:spPr>
          <a:xfrm>
            <a:off x="1147431" y="1340768"/>
            <a:ext cx="7955257" cy="4628940"/>
          </a:xfrm>
        </p:spPr>
        <p:txBody>
          <a:bodyPr>
            <a:normAutofit/>
          </a:bodyPr>
          <a:lstStyle/>
          <a:p>
            <a:pPr marL="0" indent="0">
              <a:buNone/>
            </a:pPr>
            <a:r>
              <a:rPr lang="ru-RU" sz="1600" dirty="0" smtClean="0">
                <a:solidFill>
                  <a:srgbClr val="002060"/>
                </a:solidFill>
              </a:rPr>
              <a:t>Основные </a:t>
            </a:r>
            <a:r>
              <a:rPr lang="ru-RU" sz="1600" dirty="0">
                <a:solidFill>
                  <a:srgbClr val="002060"/>
                </a:solidFill>
              </a:rPr>
              <a:t>сведения о проведении </a:t>
            </a:r>
            <a:r>
              <a:rPr lang="ru-RU" sz="1600" dirty="0" smtClean="0">
                <a:solidFill>
                  <a:srgbClr val="002060"/>
                </a:solidFill>
              </a:rPr>
              <a:t>Чемпионата РБ по </a:t>
            </a:r>
            <a:r>
              <a:rPr lang="ru-RU" sz="1600" dirty="0">
                <a:solidFill>
                  <a:srgbClr val="002060"/>
                </a:solidFill>
              </a:rPr>
              <a:t>финансовой грамотности </a:t>
            </a:r>
            <a:r>
              <a:rPr lang="ru-RU" sz="1600" dirty="0" smtClean="0">
                <a:solidFill>
                  <a:srgbClr val="002060"/>
                </a:solidFill>
              </a:rPr>
              <a:t>: </a:t>
            </a:r>
            <a:endParaRPr lang="ru-RU" sz="1600" dirty="0">
              <a:solidFill>
                <a:srgbClr val="002060"/>
              </a:solidFill>
            </a:endParaRPr>
          </a:p>
          <a:p>
            <a:r>
              <a:rPr lang="ru-RU" sz="1600" dirty="0">
                <a:solidFill>
                  <a:srgbClr val="002060"/>
                </a:solidFill>
              </a:rPr>
              <a:t>Чемпионат по финансовой грамотности проводится в два этапа в онлайн формате:</a:t>
            </a:r>
          </a:p>
          <a:p>
            <a:pPr marL="0" indent="0">
              <a:buNone/>
            </a:pPr>
            <a:r>
              <a:rPr lang="ru-RU" sz="1600" dirty="0">
                <a:solidFill>
                  <a:srgbClr val="002060"/>
                </a:solidFill>
              </a:rPr>
              <a:t>а) 5 – 10 апреля 2021 года проводится первый этап Чемпионата – Субфедеральный кубок по коммуникативным боям для Школьной лиги (А, Б);</a:t>
            </a:r>
          </a:p>
          <a:p>
            <a:pPr marL="0" indent="0">
              <a:buNone/>
            </a:pPr>
            <a:r>
              <a:rPr lang="ru-RU" sz="1600" dirty="0">
                <a:solidFill>
                  <a:srgbClr val="002060"/>
                </a:solidFill>
              </a:rPr>
              <a:t>б) 17 – 22 мая 2021 года проводится второй этап Чемпионата – Субфедеральный кубок по финансовым боям для Школьной лиги (А, Б);</a:t>
            </a:r>
          </a:p>
          <a:p>
            <a:pPr lvl="0"/>
            <a:r>
              <a:rPr lang="ru-RU" sz="1200" dirty="0">
                <a:solidFill>
                  <a:srgbClr val="002060"/>
                </a:solidFill>
              </a:rPr>
              <a:t>ученики 6-8 классов (Школьная лига Б);</a:t>
            </a:r>
          </a:p>
          <a:p>
            <a:pPr lvl="0"/>
            <a:r>
              <a:rPr lang="ru-RU" sz="1200" dirty="0">
                <a:solidFill>
                  <a:srgbClr val="002060"/>
                </a:solidFill>
              </a:rPr>
              <a:t>ученики 9-11 классов (Школьная лига А).</a:t>
            </a:r>
          </a:p>
          <a:p>
            <a:pPr marL="0" indent="0">
              <a:buNone/>
            </a:pPr>
            <a:endParaRPr lang="ru-RU" sz="18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Группа 3"/>
          <p:cNvGrpSpPr/>
          <p:nvPr/>
        </p:nvGrpSpPr>
        <p:grpSpPr>
          <a:xfrm>
            <a:off x="8028384" y="362654"/>
            <a:ext cx="688654" cy="805038"/>
            <a:chOff x="0" y="0"/>
            <a:chExt cx="2149475" cy="2151380"/>
          </a:xfrm>
        </p:grpSpPr>
        <p:sp>
          <p:nvSpPr>
            <p:cNvPr id="5" name="Пятиугольник 4"/>
            <p:cNvSpPr/>
            <p:nvPr/>
          </p:nvSpPr>
          <p:spPr>
            <a:xfrm rot="5400000">
              <a:off x="1174750" y="526415"/>
              <a:ext cx="1231900" cy="711200"/>
            </a:xfrm>
            <a:prstGeom prst="homePlate">
              <a:avLst/>
            </a:prstGeom>
            <a:solidFill>
              <a:srgbClr val="78BC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6" name="Пятиугольник 5"/>
            <p:cNvSpPr/>
            <p:nvPr/>
          </p:nvSpPr>
          <p:spPr>
            <a:xfrm rot="5400000">
              <a:off x="-260350" y="526415"/>
              <a:ext cx="1231900" cy="711200"/>
            </a:xfrm>
            <a:prstGeom prst="homePlat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 name="Пятиугольник 7"/>
            <p:cNvSpPr/>
            <p:nvPr/>
          </p:nvSpPr>
          <p:spPr>
            <a:xfrm rot="5400000">
              <a:off x="298450" y="297815"/>
              <a:ext cx="1504950" cy="90932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9" name="Овал 8"/>
            <p:cNvSpPr/>
            <p:nvPr/>
          </p:nvSpPr>
          <p:spPr>
            <a:xfrm>
              <a:off x="590550" y="1301115"/>
              <a:ext cx="918210" cy="850265"/>
            </a:xfrm>
            <a:prstGeom prst="ellipse">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 name="Овал 9"/>
            <p:cNvSpPr/>
            <p:nvPr/>
          </p:nvSpPr>
          <p:spPr>
            <a:xfrm>
              <a:off x="19050" y="1491615"/>
              <a:ext cx="695325" cy="659765"/>
            </a:xfrm>
            <a:prstGeom prst="ellipse">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 name="Овал 10"/>
            <p:cNvSpPr/>
            <p:nvPr/>
          </p:nvSpPr>
          <p:spPr>
            <a:xfrm>
              <a:off x="1454150" y="1491615"/>
              <a:ext cx="695325" cy="659765"/>
            </a:xfrm>
            <a:prstGeom prst="ellipse">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sp>
        <p:nvSpPr>
          <p:cNvPr id="12" name="Прямоугольник 11"/>
          <p:cNvSpPr/>
          <p:nvPr/>
        </p:nvSpPr>
        <p:spPr>
          <a:xfrm>
            <a:off x="2339752" y="300723"/>
            <a:ext cx="4572000" cy="707886"/>
          </a:xfrm>
          <a:prstGeom prst="rect">
            <a:avLst/>
          </a:prstGeom>
        </p:spPr>
        <p:txBody>
          <a:bodyPr>
            <a:spAutoFit/>
          </a:bodyPr>
          <a:lstStyle/>
          <a:p>
            <a:pPr algn="ctr"/>
            <a:r>
              <a:rPr lang="ru-RU" sz="2000" b="1" dirty="0">
                <a:solidFill>
                  <a:schemeClr val="accent5">
                    <a:lumMod val="50000"/>
                  </a:schemeClr>
                </a:solidFill>
              </a:rPr>
              <a:t>Чемпионат  Республики Башкортостан</a:t>
            </a:r>
            <a:endParaRPr lang="ru-RU" sz="2000" dirty="0">
              <a:solidFill>
                <a:schemeClr val="accent5">
                  <a:lumMod val="50000"/>
                </a:schemeClr>
              </a:solidFill>
            </a:endParaRPr>
          </a:p>
          <a:p>
            <a:pPr algn="ctr"/>
            <a:r>
              <a:rPr lang="ru-RU" sz="2000" b="1" dirty="0">
                <a:solidFill>
                  <a:schemeClr val="accent5">
                    <a:lumMod val="50000"/>
                  </a:schemeClr>
                </a:solidFill>
              </a:rPr>
              <a:t>по финансовой грамотности</a:t>
            </a:r>
            <a:endParaRPr lang="ru-RU" sz="2000" dirty="0">
              <a:solidFill>
                <a:schemeClr val="accent5">
                  <a:lumMod val="50000"/>
                </a:schemeClr>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46546747"/>
              </p:ext>
            </p:extLst>
          </p:nvPr>
        </p:nvGraphicFramePr>
        <p:xfrm>
          <a:off x="1148447" y="3789040"/>
          <a:ext cx="7822141" cy="2313432"/>
        </p:xfrm>
        <a:graphic>
          <a:graphicData uri="http://schemas.openxmlformats.org/drawingml/2006/table">
            <a:tbl>
              <a:tblPr firstRow="1" firstCol="1" bandRow="1">
                <a:tableStyleId>{5C22544A-7EE6-4342-B048-85BDC9FD1C3A}</a:tableStyleId>
              </a:tblPr>
              <a:tblGrid>
                <a:gridCol w="646630"/>
                <a:gridCol w="1229183"/>
                <a:gridCol w="856457"/>
                <a:gridCol w="856457"/>
                <a:gridCol w="856457"/>
                <a:gridCol w="856457"/>
                <a:gridCol w="856457"/>
                <a:gridCol w="1664043"/>
              </a:tblGrid>
              <a:tr h="0">
                <a:tc>
                  <a:txBody>
                    <a:bodyPr/>
                    <a:lstStyle/>
                    <a:p>
                      <a:pPr marL="0" algn="ctr" defTabSz="914400" rtl="0" eaLnBrk="1" latinLnBrk="0" hangingPunct="1">
                        <a:lnSpc>
                          <a:spcPct val="115000"/>
                        </a:lnSpc>
                        <a:spcAft>
                          <a:spcPts val="0"/>
                        </a:spcAft>
                      </a:pPr>
                      <a:r>
                        <a:rPr lang="ru-RU" sz="1200" b="1" kern="1200" dirty="0">
                          <a:solidFill>
                            <a:srgbClr val="002060"/>
                          </a:solidFill>
                          <a:effectLst/>
                          <a:latin typeface="+mn-lt"/>
                          <a:ea typeface="+mn-ea"/>
                          <a:cs typeface="+mn-cs"/>
                        </a:rPr>
                        <a:t>№</a:t>
                      </a:r>
                    </a:p>
                  </a:txBody>
                  <a:tcPr marL="51435" marR="51435" marT="0" marB="0" anchor="ctr">
                    <a:solidFill>
                      <a:schemeClr val="accent5">
                        <a:lumMod val="60000"/>
                        <a:lumOff val="40000"/>
                      </a:schemeClr>
                    </a:solidFill>
                  </a:tcPr>
                </a:tc>
                <a:tc>
                  <a:txBody>
                    <a:bodyPr/>
                    <a:lstStyle/>
                    <a:p>
                      <a:pPr algn="ctr">
                        <a:lnSpc>
                          <a:spcPct val="115000"/>
                        </a:lnSpc>
                        <a:spcAft>
                          <a:spcPts val="0"/>
                        </a:spcAft>
                      </a:pPr>
                      <a:r>
                        <a:rPr lang="ru-RU" sz="1200" dirty="0">
                          <a:solidFill>
                            <a:srgbClr val="002060"/>
                          </a:solidFill>
                          <a:effectLst/>
                        </a:rPr>
                        <a:t>Название кубка</a:t>
                      </a:r>
                      <a:endParaRPr lang="ru-RU" sz="1800" dirty="0">
                        <a:solidFill>
                          <a:srgbClr val="002060"/>
                        </a:solidFill>
                        <a:effectLst/>
                        <a:latin typeface="Calibri"/>
                        <a:ea typeface="Times New Roman"/>
                        <a:cs typeface="Times New Roman"/>
                      </a:endParaRPr>
                    </a:p>
                  </a:txBody>
                  <a:tcPr marL="51435" marR="51435" marT="0" marB="0" anchor="ctr">
                    <a:solidFill>
                      <a:schemeClr val="accent5">
                        <a:lumMod val="60000"/>
                        <a:lumOff val="40000"/>
                      </a:schemeClr>
                    </a:solidFill>
                  </a:tcPr>
                </a:tc>
                <a:tc>
                  <a:txBody>
                    <a:bodyPr/>
                    <a:lstStyle/>
                    <a:p>
                      <a:pPr algn="ctr">
                        <a:lnSpc>
                          <a:spcPct val="115000"/>
                        </a:lnSpc>
                        <a:spcAft>
                          <a:spcPts val="0"/>
                        </a:spcAft>
                      </a:pPr>
                      <a:r>
                        <a:rPr lang="ru-RU" sz="1200" dirty="0">
                          <a:solidFill>
                            <a:srgbClr val="002060"/>
                          </a:solidFill>
                          <a:effectLst/>
                        </a:rPr>
                        <a:t>Уровень кубка</a:t>
                      </a:r>
                      <a:endParaRPr lang="ru-RU" sz="1800" dirty="0">
                        <a:solidFill>
                          <a:srgbClr val="002060"/>
                        </a:solidFill>
                        <a:effectLst/>
                        <a:latin typeface="Calibri"/>
                        <a:ea typeface="Times New Roman"/>
                        <a:cs typeface="Times New Roman"/>
                      </a:endParaRPr>
                    </a:p>
                  </a:txBody>
                  <a:tcPr marL="51435" marR="51435" marT="0" marB="0" anchor="ctr">
                    <a:solidFill>
                      <a:schemeClr val="accent5">
                        <a:lumMod val="60000"/>
                        <a:lumOff val="40000"/>
                      </a:schemeClr>
                    </a:solidFill>
                  </a:tcPr>
                </a:tc>
                <a:tc>
                  <a:txBody>
                    <a:bodyPr/>
                    <a:lstStyle/>
                    <a:p>
                      <a:pPr algn="ctr">
                        <a:lnSpc>
                          <a:spcPct val="115000"/>
                        </a:lnSpc>
                        <a:spcAft>
                          <a:spcPts val="0"/>
                        </a:spcAft>
                      </a:pPr>
                      <a:r>
                        <a:rPr lang="ru-RU" sz="1200" dirty="0">
                          <a:solidFill>
                            <a:srgbClr val="002060"/>
                          </a:solidFill>
                          <a:effectLst/>
                        </a:rPr>
                        <a:t>Тип «боев»</a:t>
                      </a:r>
                      <a:endParaRPr lang="ru-RU" sz="1800" dirty="0">
                        <a:solidFill>
                          <a:srgbClr val="002060"/>
                        </a:solidFill>
                        <a:effectLst/>
                        <a:latin typeface="Calibri"/>
                        <a:ea typeface="Times New Roman"/>
                        <a:cs typeface="Times New Roman"/>
                      </a:endParaRPr>
                    </a:p>
                  </a:txBody>
                  <a:tcPr marL="51435" marR="51435" marT="0" marB="0" anchor="ctr">
                    <a:solidFill>
                      <a:schemeClr val="accent5">
                        <a:lumMod val="60000"/>
                        <a:lumOff val="40000"/>
                      </a:schemeClr>
                    </a:solidFill>
                  </a:tcPr>
                </a:tc>
                <a:tc>
                  <a:txBody>
                    <a:bodyPr/>
                    <a:lstStyle/>
                    <a:p>
                      <a:pPr algn="ctr">
                        <a:lnSpc>
                          <a:spcPct val="115000"/>
                        </a:lnSpc>
                        <a:spcAft>
                          <a:spcPts val="0"/>
                        </a:spcAft>
                      </a:pPr>
                      <a:r>
                        <a:rPr lang="ru-RU" sz="1200" dirty="0">
                          <a:solidFill>
                            <a:srgbClr val="002060"/>
                          </a:solidFill>
                          <a:effectLst/>
                        </a:rPr>
                        <a:t>Формат проведения</a:t>
                      </a:r>
                      <a:endParaRPr lang="ru-RU" sz="1800" dirty="0">
                        <a:solidFill>
                          <a:srgbClr val="002060"/>
                        </a:solidFill>
                        <a:effectLst/>
                        <a:latin typeface="Calibri"/>
                        <a:ea typeface="Times New Roman"/>
                        <a:cs typeface="Times New Roman"/>
                      </a:endParaRPr>
                    </a:p>
                  </a:txBody>
                  <a:tcPr marL="51435" marR="51435" marT="0" marB="0" anchor="ctr">
                    <a:solidFill>
                      <a:schemeClr val="accent5">
                        <a:lumMod val="60000"/>
                        <a:lumOff val="40000"/>
                      </a:schemeClr>
                    </a:solidFill>
                  </a:tcPr>
                </a:tc>
                <a:tc>
                  <a:txBody>
                    <a:bodyPr/>
                    <a:lstStyle/>
                    <a:p>
                      <a:pPr algn="ctr">
                        <a:lnSpc>
                          <a:spcPct val="115000"/>
                        </a:lnSpc>
                        <a:spcAft>
                          <a:spcPts val="0"/>
                        </a:spcAft>
                      </a:pPr>
                      <a:r>
                        <a:rPr lang="ru-RU" sz="1200" dirty="0">
                          <a:solidFill>
                            <a:srgbClr val="002060"/>
                          </a:solidFill>
                          <a:effectLst/>
                        </a:rPr>
                        <a:t>Срок подачи заявки</a:t>
                      </a:r>
                      <a:endParaRPr lang="ru-RU" sz="1800" dirty="0">
                        <a:solidFill>
                          <a:srgbClr val="002060"/>
                        </a:solidFill>
                        <a:effectLst/>
                        <a:latin typeface="Calibri"/>
                        <a:ea typeface="Times New Roman"/>
                        <a:cs typeface="Times New Roman"/>
                      </a:endParaRPr>
                    </a:p>
                  </a:txBody>
                  <a:tcPr marL="51435" marR="51435" marT="0" marB="0" anchor="ctr">
                    <a:solidFill>
                      <a:schemeClr val="accent5">
                        <a:lumMod val="60000"/>
                        <a:lumOff val="40000"/>
                      </a:schemeClr>
                    </a:solidFill>
                  </a:tcPr>
                </a:tc>
                <a:tc>
                  <a:txBody>
                    <a:bodyPr/>
                    <a:lstStyle/>
                    <a:p>
                      <a:pPr algn="ctr">
                        <a:lnSpc>
                          <a:spcPct val="115000"/>
                        </a:lnSpc>
                        <a:spcAft>
                          <a:spcPts val="0"/>
                        </a:spcAft>
                      </a:pPr>
                      <a:r>
                        <a:rPr lang="ru-RU" sz="1200" dirty="0">
                          <a:solidFill>
                            <a:srgbClr val="002060"/>
                          </a:solidFill>
                          <a:effectLst/>
                        </a:rPr>
                        <a:t>Срок проведения</a:t>
                      </a:r>
                      <a:endParaRPr lang="ru-RU" sz="1800" dirty="0">
                        <a:solidFill>
                          <a:srgbClr val="002060"/>
                        </a:solidFill>
                        <a:effectLst/>
                        <a:latin typeface="Calibri"/>
                        <a:ea typeface="Times New Roman"/>
                        <a:cs typeface="Times New Roman"/>
                      </a:endParaRPr>
                    </a:p>
                  </a:txBody>
                  <a:tcPr marL="51435" marR="51435" marT="0" marB="0" anchor="ctr">
                    <a:solidFill>
                      <a:schemeClr val="accent5">
                        <a:lumMod val="60000"/>
                        <a:lumOff val="40000"/>
                      </a:schemeClr>
                    </a:solidFill>
                  </a:tcPr>
                </a:tc>
                <a:tc>
                  <a:txBody>
                    <a:bodyPr/>
                    <a:lstStyle/>
                    <a:p>
                      <a:pPr algn="ctr">
                        <a:lnSpc>
                          <a:spcPct val="115000"/>
                        </a:lnSpc>
                        <a:spcAft>
                          <a:spcPts val="0"/>
                        </a:spcAft>
                      </a:pPr>
                      <a:r>
                        <a:rPr lang="ru-RU" sz="1200" dirty="0">
                          <a:solidFill>
                            <a:srgbClr val="002060"/>
                          </a:solidFill>
                          <a:effectLst/>
                        </a:rPr>
                        <a:t>Кто может принимать участие</a:t>
                      </a:r>
                      <a:endParaRPr lang="ru-RU" sz="1800" dirty="0">
                        <a:solidFill>
                          <a:srgbClr val="002060"/>
                        </a:solidFill>
                        <a:effectLst/>
                        <a:latin typeface="Calibri"/>
                        <a:ea typeface="Times New Roman"/>
                        <a:cs typeface="Times New Roman"/>
                      </a:endParaRPr>
                    </a:p>
                  </a:txBody>
                  <a:tcPr marL="51435" marR="51435" marT="0" marB="0" anchor="ctr">
                    <a:solidFill>
                      <a:schemeClr val="accent5">
                        <a:lumMod val="60000"/>
                        <a:lumOff val="40000"/>
                      </a:schemeClr>
                    </a:solidFill>
                  </a:tcPr>
                </a:tc>
              </a:tr>
              <a:tr h="0">
                <a:tc>
                  <a:txBody>
                    <a:bodyPr/>
                    <a:lstStyle/>
                    <a:p>
                      <a:pPr marL="0" algn="ctr" defTabSz="914400" rtl="0" eaLnBrk="1" latinLnBrk="0" hangingPunct="1">
                        <a:lnSpc>
                          <a:spcPct val="115000"/>
                        </a:lnSpc>
                        <a:spcAft>
                          <a:spcPts val="0"/>
                        </a:spcAft>
                      </a:pPr>
                      <a:r>
                        <a:rPr lang="ru-RU" sz="1200" b="1" kern="1200" dirty="0">
                          <a:solidFill>
                            <a:srgbClr val="002060"/>
                          </a:solidFill>
                          <a:effectLst/>
                          <a:latin typeface="+mn-lt"/>
                          <a:ea typeface="+mn-ea"/>
                          <a:cs typeface="+mn-cs"/>
                        </a:rPr>
                        <a:t>1</a:t>
                      </a:r>
                    </a:p>
                  </a:txBody>
                  <a:tcPr marL="51435" marR="51435" marT="0" marB="0">
                    <a:solidFill>
                      <a:schemeClr val="accent5">
                        <a:lumMod val="60000"/>
                        <a:lumOff val="40000"/>
                      </a:schemeClr>
                    </a:solidFill>
                  </a:tcPr>
                </a:tc>
                <a:tc>
                  <a:txBody>
                    <a:bodyPr/>
                    <a:lstStyle/>
                    <a:p>
                      <a:pPr algn="l">
                        <a:lnSpc>
                          <a:spcPct val="115000"/>
                        </a:lnSpc>
                        <a:spcAft>
                          <a:spcPts val="0"/>
                        </a:spcAft>
                      </a:pPr>
                      <a:r>
                        <a:rPr lang="ru-RU" sz="1200" dirty="0">
                          <a:solidFill>
                            <a:srgbClr val="002060"/>
                          </a:solidFill>
                          <a:effectLst/>
                        </a:rPr>
                        <a:t>Кубок Республики Башкортостан</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just">
                        <a:lnSpc>
                          <a:spcPct val="115000"/>
                        </a:lnSpc>
                        <a:spcAft>
                          <a:spcPts val="0"/>
                        </a:spcAft>
                      </a:pPr>
                      <a:r>
                        <a:rPr lang="ru-RU" sz="1200" dirty="0">
                          <a:solidFill>
                            <a:srgbClr val="002060"/>
                          </a:solidFill>
                          <a:effectLst/>
                        </a:rPr>
                        <a:t>Региональный уровень</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just">
                        <a:lnSpc>
                          <a:spcPct val="115000"/>
                        </a:lnSpc>
                        <a:spcAft>
                          <a:spcPts val="0"/>
                        </a:spcAft>
                      </a:pPr>
                      <a:r>
                        <a:rPr lang="ru-RU" sz="1200" dirty="0">
                          <a:solidFill>
                            <a:srgbClr val="002060"/>
                          </a:solidFill>
                          <a:effectLst/>
                        </a:rPr>
                        <a:t>Коммуникативные</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just">
                        <a:lnSpc>
                          <a:spcPct val="115000"/>
                        </a:lnSpc>
                        <a:spcAft>
                          <a:spcPts val="0"/>
                        </a:spcAft>
                      </a:pPr>
                      <a:r>
                        <a:rPr lang="ru-RU" sz="1200" dirty="0">
                          <a:solidFill>
                            <a:srgbClr val="002060"/>
                          </a:solidFill>
                          <a:effectLst/>
                        </a:rPr>
                        <a:t>Дистанционно</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l">
                        <a:lnSpc>
                          <a:spcPct val="115000"/>
                        </a:lnSpc>
                        <a:spcAft>
                          <a:spcPts val="0"/>
                        </a:spcAft>
                      </a:pPr>
                      <a:r>
                        <a:rPr lang="ru-RU" sz="1200" dirty="0">
                          <a:solidFill>
                            <a:srgbClr val="002060"/>
                          </a:solidFill>
                          <a:effectLst/>
                        </a:rPr>
                        <a:t>До 22 марта</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l">
                        <a:lnSpc>
                          <a:spcPct val="115000"/>
                        </a:lnSpc>
                        <a:spcAft>
                          <a:spcPts val="0"/>
                        </a:spcAft>
                      </a:pPr>
                      <a:r>
                        <a:rPr lang="ru-RU" sz="1200" dirty="0">
                          <a:solidFill>
                            <a:srgbClr val="002060"/>
                          </a:solidFill>
                          <a:effectLst/>
                        </a:rPr>
                        <a:t>5 апреля  – 10 апреля 2021 г.</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l">
                        <a:lnSpc>
                          <a:spcPct val="115000"/>
                        </a:lnSpc>
                        <a:spcAft>
                          <a:spcPts val="0"/>
                        </a:spcAft>
                      </a:pPr>
                      <a:r>
                        <a:rPr lang="ru-RU" sz="1200" dirty="0">
                          <a:solidFill>
                            <a:srgbClr val="002060"/>
                          </a:solidFill>
                          <a:effectLst/>
                        </a:rPr>
                        <a:t>18 команд школьной лиги А,</a:t>
                      </a:r>
                      <a:endParaRPr lang="ru-RU" sz="1800" dirty="0">
                        <a:solidFill>
                          <a:srgbClr val="002060"/>
                        </a:solidFill>
                        <a:effectLst/>
                      </a:endParaRPr>
                    </a:p>
                    <a:p>
                      <a:pPr algn="l">
                        <a:lnSpc>
                          <a:spcPct val="115000"/>
                        </a:lnSpc>
                        <a:spcAft>
                          <a:spcPts val="0"/>
                        </a:spcAft>
                      </a:pPr>
                      <a:r>
                        <a:rPr lang="ru-RU" sz="1200" dirty="0">
                          <a:solidFill>
                            <a:srgbClr val="002060"/>
                          </a:solidFill>
                          <a:effectLst/>
                        </a:rPr>
                        <a:t>18 команд школьной лиги </a:t>
                      </a:r>
                      <a:r>
                        <a:rPr lang="ru-RU" sz="1200" dirty="0" smtClean="0">
                          <a:solidFill>
                            <a:srgbClr val="002060"/>
                          </a:solidFill>
                          <a:effectLst/>
                        </a:rPr>
                        <a:t>Б </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r>
              <a:tr h="0">
                <a:tc>
                  <a:txBody>
                    <a:bodyPr/>
                    <a:lstStyle/>
                    <a:p>
                      <a:pPr marL="0" algn="ctr" defTabSz="914400" rtl="0" eaLnBrk="1" latinLnBrk="0" hangingPunct="1">
                        <a:lnSpc>
                          <a:spcPct val="115000"/>
                        </a:lnSpc>
                        <a:spcAft>
                          <a:spcPts val="0"/>
                        </a:spcAft>
                      </a:pPr>
                      <a:r>
                        <a:rPr lang="ru-RU" sz="1200" b="1" kern="1200" dirty="0">
                          <a:solidFill>
                            <a:srgbClr val="002060"/>
                          </a:solidFill>
                          <a:effectLst/>
                          <a:latin typeface="+mn-lt"/>
                          <a:ea typeface="+mn-ea"/>
                          <a:cs typeface="+mn-cs"/>
                        </a:rPr>
                        <a:t>2</a:t>
                      </a:r>
                    </a:p>
                  </a:txBody>
                  <a:tcPr marL="51435" marR="51435" marT="0" marB="0">
                    <a:solidFill>
                      <a:schemeClr val="accent5">
                        <a:lumMod val="60000"/>
                        <a:lumOff val="40000"/>
                      </a:schemeClr>
                    </a:solidFill>
                  </a:tcPr>
                </a:tc>
                <a:tc>
                  <a:txBody>
                    <a:bodyPr/>
                    <a:lstStyle/>
                    <a:p>
                      <a:pPr algn="l">
                        <a:lnSpc>
                          <a:spcPct val="115000"/>
                        </a:lnSpc>
                        <a:spcAft>
                          <a:spcPts val="0"/>
                        </a:spcAft>
                      </a:pPr>
                      <a:r>
                        <a:rPr lang="ru-RU" sz="1200">
                          <a:solidFill>
                            <a:srgbClr val="002060"/>
                          </a:solidFill>
                          <a:effectLst/>
                        </a:rPr>
                        <a:t>Кубок Республики Башкортостан</a:t>
                      </a:r>
                      <a:endParaRPr lang="ru-RU" sz="180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just">
                        <a:lnSpc>
                          <a:spcPct val="115000"/>
                        </a:lnSpc>
                        <a:spcAft>
                          <a:spcPts val="0"/>
                        </a:spcAft>
                      </a:pPr>
                      <a:r>
                        <a:rPr lang="ru-RU" sz="1200" dirty="0">
                          <a:solidFill>
                            <a:srgbClr val="002060"/>
                          </a:solidFill>
                          <a:effectLst/>
                        </a:rPr>
                        <a:t>Региональный уровень</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just">
                        <a:lnSpc>
                          <a:spcPct val="115000"/>
                        </a:lnSpc>
                        <a:spcAft>
                          <a:spcPts val="0"/>
                        </a:spcAft>
                      </a:pPr>
                      <a:r>
                        <a:rPr lang="ru-RU" sz="1200" dirty="0">
                          <a:solidFill>
                            <a:srgbClr val="002060"/>
                          </a:solidFill>
                          <a:effectLst/>
                        </a:rPr>
                        <a:t>Финансовые</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just">
                        <a:lnSpc>
                          <a:spcPct val="115000"/>
                        </a:lnSpc>
                        <a:spcAft>
                          <a:spcPts val="0"/>
                        </a:spcAft>
                      </a:pPr>
                      <a:r>
                        <a:rPr lang="ru-RU" sz="1200" dirty="0">
                          <a:solidFill>
                            <a:srgbClr val="002060"/>
                          </a:solidFill>
                          <a:effectLst/>
                        </a:rPr>
                        <a:t>Дистанционно</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l">
                        <a:lnSpc>
                          <a:spcPct val="115000"/>
                        </a:lnSpc>
                        <a:spcAft>
                          <a:spcPts val="0"/>
                        </a:spcAft>
                      </a:pPr>
                      <a:r>
                        <a:rPr lang="ru-RU" sz="1200" dirty="0">
                          <a:solidFill>
                            <a:srgbClr val="002060"/>
                          </a:solidFill>
                          <a:effectLst/>
                        </a:rPr>
                        <a:t>До 30 апреля</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l">
                        <a:lnSpc>
                          <a:spcPct val="115000"/>
                        </a:lnSpc>
                        <a:spcAft>
                          <a:spcPts val="0"/>
                        </a:spcAft>
                      </a:pPr>
                      <a:r>
                        <a:rPr lang="ru-RU" sz="1200" dirty="0">
                          <a:solidFill>
                            <a:srgbClr val="002060"/>
                          </a:solidFill>
                          <a:effectLst/>
                        </a:rPr>
                        <a:t>17 мая  – 22 мая 2021 г.</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c>
                  <a:txBody>
                    <a:bodyPr/>
                    <a:lstStyle/>
                    <a:p>
                      <a:pPr algn="l">
                        <a:lnSpc>
                          <a:spcPct val="115000"/>
                        </a:lnSpc>
                        <a:spcAft>
                          <a:spcPts val="0"/>
                        </a:spcAft>
                      </a:pPr>
                      <a:r>
                        <a:rPr lang="ru-RU" sz="1200" dirty="0">
                          <a:solidFill>
                            <a:srgbClr val="002060"/>
                          </a:solidFill>
                          <a:effectLst/>
                        </a:rPr>
                        <a:t>18 команд школьной лиги А,</a:t>
                      </a:r>
                      <a:endParaRPr lang="ru-RU" sz="1800" dirty="0">
                        <a:solidFill>
                          <a:srgbClr val="002060"/>
                        </a:solidFill>
                        <a:effectLst/>
                      </a:endParaRPr>
                    </a:p>
                    <a:p>
                      <a:pPr algn="l">
                        <a:lnSpc>
                          <a:spcPct val="115000"/>
                        </a:lnSpc>
                        <a:spcAft>
                          <a:spcPts val="0"/>
                        </a:spcAft>
                      </a:pPr>
                      <a:r>
                        <a:rPr lang="ru-RU" sz="1200" dirty="0">
                          <a:solidFill>
                            <a:srgbClr val="002060"/>
                          </a:solidFill>
                          <a:effectLst/>
                        </a:rPr>
                        <a:t>18 команд школьной лиги </a:t>
                      </a:r>
                      <a:r>
                        <a:rPr lang="ru-RU" sz="1200" dirty="0" smtClean="0">
                          <a:solidFill>
                            <a:srgbClr val="002060"/>
                          </a:solidFill>
                          <a:effectLst/>
                        </a:rPr>
                        <a:t>Б</a:t>
                      </a:r>
                      <a:endParaRPr lang="ru-RU" sz="1800" dirty="0">
                        <a:solidFill>
                          <a:srgbClr val="002060"/>
                        </a:solidFill>
                        <a:effectLst/>
                        <a:latin typeface="Calibri"/>
                        <a:ea typeface="Times New Roman"/>
                        <a:cs typeface="Times New Roman"/>
                      </a:endParaRPr>
                    </a:p>
                  </a:txBody>
                  <a:tcPr marL="51435" marR="51435" marT="0" marB="0">
                    <a:solidFill>
                      <a:schemeClr val="accent6">
                        <a:lumMod val="40000"/>
                        <a:lumOff val="60000"/>
                      </a:schemeClr>
                    </a:solidFill>
                  </a:tcPr>
                </a:tc>
              </a:tr>
            </a:tbl>
          </a:graphicData>
        </a:graphic>
      </p:graphicFrame>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189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486" y="135325"/>
            <a:ext cx="7963002" cy="624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4308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922114"/>
          </a:xfrm>
        </p:spPr>
        <p:txBody>
          <a:bodyPr>
            <a:normAutofit/>
          </a:bodyPr>
          <a:lstStyle/>
          <a:p>
            <a:r>
              <a:rPr lang="ru-RU" sz="2800" dirty="0" smtClean="0">
                <a:effectLst/>
              </a:rPr>
              <a:t>Расписание игр</a:t>
            </a:r>
            <a:endParaRPr lang="ru-RU" sz="2800" dirty="0">
              <a:effectLst/>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772017176"/>
              </p:ext>
            </p:extLst>
          </p:nvPr>
        </p:nvGraphicFramePr>
        <p:xfrm>
          <a:off x="1435100" y="1447800"/>
          <a:ext cx="7500274" cy="2629599"/>
        </p:xfrm>
        <a:graphic>
          <a:graphicData uri="http://schemas.openxmlformats.org/drawingml/2006/table">
            <a:tbl>
              <a:tblPr firstRow="1" firstCol="1" bandRow="1">
                <a:tableStyleId>{5C22544A-7EE6-4342-B048-85BDC9FD1C3A}</a:tableStyleId>
              </a:tblPr>
              <a:tblGrid>
                <a:gridCol w="575327"/>
                <a:gridCol w="1159414"/>
                <a:gridCol w="1158830"/>
                <a:gridCol w="1169345"/>
                <a:gridCol w="1119113"/>
                <a:gridCol w="1102758"/>
                <a:gridCol w="1215487"/>
              </a:tblGrid>
              <a:tr h="332980">
                <a:tc>
                  <a:txBody>
                    <a:bodyPr/>
                    <a:lstStyle/>
                    <a:p>
                      <a:pPr algn="ctr">
                        <a:lnSpc>
                          <a:spcPct val="115000"/>
                        </a:lnSpc>
                        <a:spcAft>
                          <a:spcPts val="0"/>
                        </a:spcAft>
                      </a:pPr>
                      <a:r>
                        <a:rPr lang="ru-RU" sz="1200" dirty="0">
                          <a:effectLst/>
                        </a:rPr>
                        <a:t> </a:t>
                      </a:r>
                      <a:endParaRPr lang="ru-RU" sz="1100" dirty="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ru-RU" sz="1200" dirty="0">
                          <a:effectLst/>
                        </a:rPr>
                        <a:t>05 апреля</a:t>
                      </a:r>
                      <a:endParaRPr lang="ru-RU" sz="1100" dirty="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ru-RU" sz="1200">
                          <a:effectLst/>
                        </a:rPr>
                        <a:t>06 апреля</a:t>
                      </a:r>
                      <a:endParaRPr lang="ru-RU" sz="110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ru-RU" sz="1200">
                          <a:effectLst/>
                        </a:rPr>
                        <a:t>07 апреля</a:t>
                      </a:r>
                      <a:endParaRPr lang="ru-RU" sz="110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ru-RU" sz="1200">
                          <a:effectLst/>
                        </a:rPr>
                        <a:t>08 апреля</a:t>
                      </a:r>
                      <a:endParaRPr lang="ru-RU" sz="110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ru-RU" sz="1200">
                          <a:effectLst/>
                        </a:rPr>
                        <a:t>09 апреля</a:t>
                      </a:r>
                      <a:endParaRPr lang="ru-RU" sz="110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ru-RU" sz="1200">
                          <a:effectLst/>
                        </a:rPr>
                        <a:t>10 апреля</a:t>
                      </a:r>
                      <a:endParaRPr lang="ru-RU" sz="1100">
                        <a:effectLst/>
                        <a:latin typeface="Calibri"/>
                        <a:ea typeface="Times New Roman"/>
                        <a:cs typeface="Times New Roman"/>
                      </a:endParaRPr>
                    </a:p>
                  </a:txBody>
                  <a:tcPr marL="59164" marR="59164" marT="0" marB="0"/>
                </a:tc>
              </a:tr>
              <a:tr h="332980">
                <a:tc>
                  <a:txBody>
                    <a:bodyPr/>
                    <a:lstStyle/>
                    <a:p>
                      <a:pPr algn="ctr">
                        <a:lnSpc>
                          <a:spcPct val="115000"/>
                        </a:lnSpc>
                        <a:spcAft>
                          <a:spcPts val="0"/>
                        </a:spcAft>
                      </a:pPr>
                      <a:r>
                        <a:rPr lang="ru-RU" sz="1200">
                          <a:effectLst/>
                        </a:rPr>
                        <a:t>Турнир</a:t>
                      </a:r>
                      <a:endParaRPr lang="ru-RU" sz="110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ru-RU" sz="1200" dirty="0">
                          <a:effectLst/>
                        </a:rPr>
                        <a:t>Понедельник</a:t>
                      </a:r>
                      <a:endParaRPr lang="ru-RU" sz="1100" dirty="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ru-RU" sz="1200" dirty="0">
                          <a:effectLst/>
                        </a:rPr>
                        <a:t>Вторник</a:t>
                      </a:r>
                      <a:endParaRPr lang="ru-RU" sz="1100" dirty="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ru-RU" sz="1200" dirty="0">
                          <a:effectLst/>
                        </a:rPr>
                        <a:t>Среда</a:t>
                      </a:r>
                      <a:endParaRPr lang="ru-RU" sz="1100" dirty="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ru-RU" sz="1200" dirty="0">
                          <a:effectLst/>
                        </a:rPr>
                        <a:t>Четверг</a:t>
                      </a:r>
                      <a:endParaRPr lang="ru-RU" sz="1100" dirty="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ru-RU" sz="1200" dirty="0">
                          <a:effectLst/>
                        </a:rPr>
                        <a:t>Пятница</a:t>
                      </a:r>
                      <a:endParaRPr lang="ru-RU" sz="1100" dirty="0">
                        <a:effectLst/>
                        <a:latin typeface="Calibri"/>
                        <a:ea typeface="Times New Roman"/>
                        <a:cs typeface="Times New Roman"/>
                      </a:endParaRPr>
                    </a:p>
                  </a:txBody>
                  <a:tcPr marL="59164" marR="59164" marT="0" marB="0"/>
                </a:tc>
                <a:tc>
                  <a:txBody>
                    <a:bodyPr/>
                    <a:lstStyle/>
                    <a:p>
                      <a:pPr algn="ctr">
                        <a:lnSpc>
                          <a:spcPct val="115000"/>
                        </a:lnSpc>
                        <a:spcAft>
                          <a:spcPts val="0"/>
                        </a:spcAft>
                      </a:pPr>
                      <a:r>
                        <a:rPr lang="en-US" sz="1200" dirty="0">
                          <a:effectLst/>
                        </a:rPr>
                        <a:t>C</a:t>
                      </a:r>
                      <a:r>
                        <a:rPr lang="ru-RU" sz="1200" dirty="0" err="1">
                          <a:effectLst/>
                        </a:rPr>
                        <a:t>уббота</a:t>
                      </a:r>
                      <a:endParaRPr lang="ru-RU" sz="1100" dirty="0">
                        <a:effectLst/>
                        <a:latin typeface="Calibri"/>
                        <a:ea typeface="Times New Roman"/>
                        <a:cs typeface="Times New Roman"/>
                      </a:endParaRPr>
                    </a:p>
                  </a:txBody>
                  <a:tcPr marL="59164" marR="59164" marT="0" marB="0"/>
                </a:tc>
              </a:tr>
              <a:tr h="629438">
                <a:tc>
                  <a:txBody>
                    <a:bodyPr/>
                    <a:lstStyle/>
                    <a:p>
                      <a:pPr algn="ctr">
                        <a:lnSpc>
                          <a:spcPct val="115000"/>
                        </a:lnSpc>
                        <a:spcAft>
                          <a:spcPts val="0"/>
                        </a:spcAft>
                      </a:pPr>
                      <a:r>
                        <a:rPr lang="ru-RU" sz="1200">
                          <a:effectLst/>
                        </a:rPr>
                        <a:t>1</a:t>
                      </a:r>
                      <a:endParaRPr lang="ru-RU" sz="1100">
                        <a:effectLst/>
                        <a:latin typeface="Calibri"/>
                        <a:ea typeface="Times New Roman"/>
                        <a:cs typeface="Times New Roman"/>
                      </a:endParaRPr>
                    </a:p>
                  </a:txBody>
                  <a:tcPr marL="59164" marR="59164" marT="0" marB="0"/>
                </a:tc>
                <a:tc>
                  <a:txBody>
                    <a:bodyPr/>
                    <a:lstStyle/>
                    <a:p>
                      <a:pPr>
                        <a:lnSpc>
                          <a:spcPct val="115000"/>
                        </a:lnSpc>
                        <a:spcAft>
                          <a:spcPts val="0"/>
                        </a:spcAft>
                      </a:pPr>
                      <a:r>
                        <a:rPr lang="ru-RU" sz="1100" dirty="0">
                          <a:effectLst/>
                        </a:rPr>
                        <a:t>Четвертьфинал А</a:t>
                      </a:r>
                    </a:p>
                    <a:p>
                      <a:pPr>
                        <a:lnSpc>
                          <a:spcPct val="115000"/>
                        </a:lnSpc>
                        <a:spcAft>
                          <a:spcPts val="0"/>
                        </a:spcAft>
                      </a:pPr>
                      <a:r>
                        <a:rPr lang="en-US" sz="1100" dirty="0">
                          <a:effectLst/>
                        </a:rPr>
                        <a:t>(3 </a:t>
                      </a:r>
                      <a:r>
                        <a:rPr lang="ru-RU" sz="1100" dirty="0">
                          <a:effectLst/>
                        </a:rPr>
                        <a:t>команды)</a:t>
                      </a:r>
                      <a:endParaRPr lang="ru-RU" sz="1100" dirty="0">
                        <a:effectLst/>
                        <a:latin typeface="Calibri"/>
                        <a:ea typeface="Times New Roman"/>
                        <a:cs typeface="Times New Roman"/>
                      </a:endParaRPr>
                    </a:p>
                  </a:txBody>
                  <a:tcPr marL="59164" marR="59164" marT="0" marB="0">
                    <a:solidFill>
                      <a:srgbClr val="92D050"/>
                    </a:solidFill>
                  </a:tcPr>
                </a:tc>
                <a:tc>
                  <a:txBody>
                    <a:bodyPr/>
                    <a:lstStyle/>
                    <a:p>
                      <a:pPr>
                        <a:lnSpc>
                          <a:spcPct val="115000"/>
                        </a:lnSpc>
                        <a:spcAft>
                          <a:spcPts val="0"/>
                        </a:spcAft>
                      </a:pPr>
                      <a:r>
                        <a:rPr lang="ru-RU" sz="1100" dirty="0">
                          <a:effectLst/>
                        </a:rPr>
                        <a:t>Четвертьфинал Г</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rgbClr val="92D050"/>
                    </a:solidFill>
                  </a:tcPr>
                </a:tc>
                <a:tc>
                  <a:txBody>
                    <a:bodyPr/>
                    <a:lstStyle/>
                    <a:p>
                      <a:pPr>
                        <a:lnSpc>
                          <a:spcPct val="115000"/>
                        </a:lnSpc>
                        <a:spcAft>
                          <a:spcPts val="0"/>
                        </a:spcAft>
                      </a:pPr>
                      <a:r>
                        <a:rPr lang="ru-RU" sz="1100" dirty="0">
                          <a:effectLst/>
                        </a:rPr>
                        <a:t>Полуфинал А</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rgbClr val="92D050"/>
                    </a:solidFill>
                  </a:tcPr>
                </a:tc>
                <a:tc>
                  <a:txBody>
                    <a:bodyPr/>
                    <a:lstStyle/>
                    <a:p>
                      <a:pPr>
                        <a:lnSpc>
                          <a:spcPct val="115000"/>
                        </a:lnSpc>
                        <a:spcAft>
                          <a:spcPts val="0"/>
                        </a:spcAft>
                      </a:pPr>
                      <a:r>
                        <a:rPr lang="ru-RU" sz="1100" dirty="0">
                          <a:effectLst/>
                        </a:rPr>
                        <a:t>Финал</a:t>
                      </a:r>
                    </a:p>
                    <a:p>
                      <a:pPr>
                        <a:lnSpc>
                          <a:spcPct val="115000"/>
                        </a:lnSpc>
                        <a:spcAft>
                          <a:spcPts val="0"/>
                        </a:spcAft>
                      </a:pPr>
                      <a:r>
                        <a:rPr lang="ru-RU" sz="1100" dirty="0">
                          <a:effectLst/>
                        </a:rPr>
                        <a:t>(2 команды)</a:t>
                      </a:r>
                      <a:endParaRPr lang="ru-RU" sz="1100" dirty="0">
                        <a:effectLst/>
                        <a:latin typeface="Calibri"/>
                        <a:ea typeface="Times New Roman"/>
                        <a:cs typeface="Times New Roman"/>
                      </a:endParaRPr>
                    </a:p>
                  </a:txBody>
                  <a:tcPr marL="59164" marR="59164" marT="0" marB="0">
                    <a:solidFill>
                      <a:srgbClr val="92D050"/>
                    </a:solidFill>
                  </a:tcPr>
                </a:tc>
                <a:tc>
                  <a:txBody>
                    <a:bodyPr/>
                    <a:lstStyle/>
                    <a:p>
                      <a:pPr>
                        <a:lnSpc>
                          <a:spcPct val="115000"/>
                        </a:lnSpc>
                        <a:spcAft>
                          <a:spcPts val="0"/>
                        </a:spcAft>
                      </a:pPr>
                      <a:r>
                        <a:rPr lang="ru-RU" sz="1100" dirty="0">
                          <a:effectLst/>
                        </a:rPr>
                        <a:t>Четвертьфинал Г</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chemeClr val="accent2">
                        <a:lumMod val="40000"/>
                        <a:lumOff val="60000"/>
                      </a:schemeClr>
                    </a:solidFill>
                  </a:tcPr>
                </a:tc>
                <a:tc>
                  <a:txBody>
                    <a:bodyPr/>
                    <a:lstStyle/>
                    <a:p>
                      <a:pPr>
                        <a:lnSpc>
                          <a:spcPct val="115000"/>
                        </a:lnSpc>
                        <a:spcAft>
                          <a:spcPts val="0"/>
                        </a:spcAft>
                      </a:pPr>
                      <a:r>
                        <a:rPr lang="ru-RU" sz="1100" dirty="0">
                          <a:effectLst/>
                        </a:rPr>
                        <a:t>Полуфинал А</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chemeClr val="accent2">
                        <a:lumMod val="40000"/>
                        <a:lumOff val="60000"/>
                      </a:schemeClr>
                    </a:solidFill>
                  </a:tcPr>
                </a:tc>
              </a:tr>
              <a:tr h="629438">
                <a:tc>
                  <a:txBody>
                    <a:bodyPr/>
                    <a:lstStyle/>
                    <a:p>
                      <a:pPr algn="ctr">
                        <a:lnSpc>
                          <a:spcPct val="115000"/>
                        </a:lnSpc>
                        <a:spcAft>
                          <a:spcPts val="0"/>
                        </a:spcAft>
                      </a:pPr>
                      <a:r>
                        <a:rPr lang="ru-RU" sz="1200">
                          <a:effectLst/>
                        </a:rPr>
                        <a:t>2</a:t>
                      </a:r>
                      <a:endParaRPr lang="ru-RU" sz="1100">
                        <a:effectLst/>
                        <a:latin typeface="Calibri"/>
                        <a:ea typeface="Times New Roman"/>
                        <a:cs typeface="Times New Roman"/>
                      </a:endParaRPr>
                    </a:p>
                  </a:txBody>
                  <a:tcPr marL="59164" marR="59164" marT="0" marB="0"/>
                </a:tc>
                <a:tc>
                  <a:txBody>
                    <a:bodyPr/>
                    <a:lstStyle/>
                    <a:p>
                      <a:pPr>
                        <a:lnSpc>
                          <a:spcPct val="115000"/>
                        </a:lnSpc>
                        <a:spcAft>
                          <a:spcPts val="0"/>
                        </a:spcAft>
                      </a:pPr>
                      <a:r>
                        <a:rPr lang="ru-RU" sz="1100" dirty="0">
                          <a:effectLst/>
                        </a:rPr>
                        <a:t>Четвертьфинал Б</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rgbClr val="92D050"/>
                    </a:solidFill>
                  </a:tcPr>
                </a:tc>
                <a:tc>
                  <a:txBody>
                    <a:bodyPr/>
                    <a:lstStyle/>
                    <a:p>
                      <a:pPr>
                        <a:lnSpc>
                          <a:spcPct val="115000"/>
                        </a:lnSpc>
                        <a:spcAft>
                          <a:spcPts val="0"/>
                        </a:spcAft>
                      </a:pPr>
                      <a:r>
                        <a:rPr lang="ru-RU" sz="1100">
                          <a:effectLst/>
                        </a:rPr>
                        <a:t>Четвертьфинал Д</a:t>
                      </a:r>
                    </a:p>
                    <a:p>
                      <a:pPr>
                        <a:lnSpc>
                          <a:spcPct val="115000"/>
                        </a:lnSpc>
                        <a:spcAft>
                          <a:spcPts val="0"/>
                        </a:spcAft>
                      </a:pPr>
                      <a:r>
                        <a:rPr lang="ru-RU" sz="1100">
                          <a:effectLst/>
                        </a:rPr>
                        <a:t>(3 команды)</a:t>
                      </a:r>
                      <a:endParaRPr lang="ru-RU" sz="1100">
                        <a:effectLst/>
                        <a:latin typeface="Calibri"/>
                        <a:ea typeface="Times New Roman"/>
                        <a:cs typeface="Times New Roman"/>
                      </a:endParaRPr>
                    </a:p>
                  </a:txBody>
                  <a:tcPr marL="59164" marR="59164" marT="0" marB="0">
                    <a:solidFill>
                      <a:srgbClr val="92D050"/>
                    </a:solidFill>
                  </a:tcPr>
                </a:tc>
                <a:tc>
                  <a:txBody>
                    <a:bodyPr/>
                    <a:lstStyle/>
                    <a:p>
                      <a:pPr>
                        <a:lnSpc>
                          <a:spcPct val="115000"/>
                        </a:lnSpc>
                        <a:spcAft>
                          <a:spcPts val="0"/>
                        </a:spcAft>
                      </a:pPr>
                      <a:r>
                        <a:rPr lang="ru-RU" sz="1100" dirty="0">
                          <a:effectLst/>
                        </a:rPr>
                        <a:t>Полуфинал Б</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rgbClr val="92D050"/>
                    </a:solidFill>
                  </a:tcPr>
                </a:tc>
                <a:tc>
                  <a:txBody>
                    <a:bodyPr/>
                    <a:lstStyle/>
                    <a:p>
                      <a:pPr>
                        <a:lnSpc>
                          <a:spcPct val="115000"/>
                        </a:lnSpc>
                        <a:spcAft>
                          <a:spcPts val="0"/>
                        </a:spcAft>
                      </a:pPr>
                      <a:r>
                        <a:rPr lang="ru-RU" sz="1100" dirty="0">
                          <a:effectLst/>
                        </a:rPr>
                        <a:t>Четвертьфинал Б</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chemeClr val="accent2">
                        <a:lumMod val="40000"/>
                        <a:lumOff val="60000"/>
                      </a:schemeClr>
                    </a:solidFill>
                  </a:tcPr>
                </a:tc>
                <a:tc>
                  <a:txBody>
                    <a:bodyPr/>
                    <a:lstStyle/>
                    <a:p>
                      <a:pPr>
                        <a:lnSpc>
                          <a:spcPct val="115000"/>
                        </a:lnSpc>
                        <a:spcAft>
                          <a:spcPts val="0"/>
                        </a:spcAft>
                      </a:pPr>
                      <a:r>
                        <a:rPr lang="ru-RU" sz="1100" dirty="0">
                          <a:effectLst/>
                        </a:rPr>
                        <a:t>Четвертьфинал Д</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chemeClr val="accent2">
                        <a:lumMod val="40000"/>
                        <a:lumOff val="60000"/>
                      </a:schemeClr>
                    </a:solidFill>
                  </a:tcPr>
                </a:tc>
                <a:tc>
                  <a:txBody>
                    <a:bodyPr/>
                    <a:lstStyle/>
                    <a:p>
                      <a:pPr>
                        <a:lnSpc>
                          <a:spcPct val="115000"/>
                        </a:lnSpc>
                        <a:spcAft>
                          <a:spcPts val="0"/>
                        </a:spcAft>
                      </a:pPr>
                      <a:r>
                        <a:rPr lang="ru-RU" sz="1100" dirty="0">
                          <a:effectLst/>
                        </a:rPr>
                        <a:t>Полуфинал Б</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chemeClr val="accent2">
                        <a:lumMod val="40000"/>
                        <a:lumOff val="60000"/>
                      </a:schemeClr>
                    </a:solidFill>
                  </a:tcPr>
                </a:tc>
              </a:tr>
              <a:tr h="629438">
                <a:tc>
                  <a:txBody>
                    <a:bodyPr/>
                    <a:lstStyle/>
                    <a:p>
                      <a:pPr algn="ctr">
                        <a:lnSpc>
                          <a:spcPct val="115000"/>
                        </a:lnSpc>
                        <a:spcAft>
                          <a:spcPts val="0"/>
                        </a:spcAft>
                      </a:pPr>
                      <a:r>
                        <a:rPr lang="ru-RU" sz="1200" dirty="0">
                          <a:effectLst/>
                        </a:rPr>
                        <a:t>3</a:t>
                      </a:r>
                      <a:endParaRPr lang="ru-RU" sz="1100" dirty="0">
                        <a:effectLst/>
                        <a:latin typeface="Calibri"/>
                        <a:ea typeface="Times New Roman"/>
                        <a:cs typeface="Times New Roman"/>
                      </a:endParaRPr>
                    </a:p>
                  </a:txBody>
                  <a:tcPr marL="59164" marR="59164" marT="0" marB="0"/>
                </a:tc>
                <a:tc>
                  <a:txBody>
                    <a:bodyPr/>
                    <a:lstStyle/>
                    <a:p>
                      <a:pPr>
                        <a:lnSpc>
                          <a:spcPct val="115000"/>
                        </a:lnSpc>
                        <a:spcAft>
                          <a:spcPts val="0"/>
                        </a:spcAft>
                      </a:pPr>
                      <a:r>
                        <a:rPr lang="ru-RU" sz="1100" dirty="0">
                          <a:effectLst/>
                        </a:rPr>
                        <a:t>Четвертьфинал В</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rgbClr val="92D050"/>
                    </a:solidFill>
                  </a:tcPr>
                </a:tc>
                <a:tc>
                  <a:txBody>
                    <a:bodyPr/>
                    <a:lstStyle/>
                    <a:p>
                      <a:pPr>
                        <a:lnSpc>
                          <a:spcPct val="115000"/>
                        </a:lnSpc>
                        <a:spcAft>
                          <a:spcPts val="0"/>
                        </a:spcAft>
                      </a:pPr>
                      <a:r>
                        <a:rPr lang="ru-RU" sz="1100" dirty="0">
                          <a:effectLst/>
                        </a:rPr>
                        <a:t>Четвертьфинал Е</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rgbClr val="92D050"/>
                    </a:solidFill>
                  </a:tcPr>
                </a:tc>
                <a:tc>
                  <a:txBody>
                    <a:bodyPr/>
                    <a:lstStyle/>
                    <a:p>
                      <a:pPr>
                        <a:lnSpc>
                          <a:spcPct val="115000"/>
                        </a:lnSpc>
                        <a:spcAft>
                          <a:spcPts val="0"/>
                        </a:spcAft>
                      </a:pPr>
                      <a:r>
                        <a:rPr lang="ru-RU" sz="1100" dirty="0">
                          <a:effectLst/>
                        </a:rPr>
                        <a:t>Четвертьфинал А</a:t>
                      </a:r>
                    </a:p>
                    <a:p>
                      <a:pPr>
                        <a:lnSpc>
                          <a:spcPct val="115000"/>
                        </a:lnSpc>
                        <a:spcAft>
                          <a:spcPts val="0"/>
                        </a:spcAft>
                      </a:pPr>
                      <a:r>
                        <a:rPr lang="en-US" sz="1100" dirty="0">
                          <a:effectLst/>
                        </a:rPr>
                        <a:t>(3 </a:t>
                      </a:r>
                      <a:r>
                        <a:rPr lang="ru-RU" sz="1100" dirty="0">
                          <a:effectLst/>
                        </a:rPr>
                        <a:t>команды)</a:t>
                      </a:r>
                      <a:endParaRPr lang="ru-RU" sz="1100" dirty="0">
                        <a:effectLst/>
                        <a:latin typeface="Calibri"/>
                        <a:ea typeface="Times New Roman"/>
                        <a:cs typeface="Times New Roman"/>
                      </a:endParaRPr>
                    </a:p>
                  </a:txBody>
                  <a:tcPr marL="59164" marR="59164" marT="0" marB="0">
                    <a:solidFill>
                      <a:schemeClr val="accent2">
                        <a:lumMod val="40000"/>
                        <a:lumOff val="60000"/>
                      </a:schemeClr>
                    </a:solidFill>
                  </a:tcPr>
                </a:tc>
                <a:tc>
                  <a:txBody>
                    <a:bodyPr/>
                    <a:lstStyle/>
                    <a:p>
                      <a:pPr>
                        <a:lnSpc>
                          <a:spcPct val="115000"/>
                        </a:lnSpc>
                        <a:spcAft>
                          <a:spcPts val="0"/>
                        </a:spcAft>
                      </a:pPr>
                      <a:r>
                        <a:rPr lang="ru-RU" sz="1100" dirty="0">
                          <a:effectLst/>
                        </a:rPr>
                        <a:t>Четвертьфинал В</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chemeClr val="accent2">
                        <a:lumMod val="40000"/>
                        <a:lumOff val="60000"/>
                      </a:schemeClr>
                    </a:solidFill>
                  </a:tcPr>
                </a:tc>
                <a:tc>
                  <a:txBody>
                    <a:bodyPr/>
                    <a:lstStyle/>
                    <a:p>
                      <a:pPr>
                        <a:lnSpc>
                          <a:spcPct val="115000"/>
                        </a:lnSpc>
                        <a:spcAft>
                          <a:spcPts val="0"/>
                        </a:spcAft>
                      </a:pPr>
                      <a:r>
                        <a:rPr lang="ru-RU" sz="1100" dirty="0">
                          <a:effectLst/>
                        </a:rPr>
                        <a:t>Четвертьфинал Е</a:t>
                      </a:r>
                    </a:p>
                    <a:p>
                      <a:pPr>
                        <a:lnSpc>
                          <a:spcPct val="115000"/>
                        </a:lnSpc>
                        <a:spcAft>
                          <a:spcPts val="0"/>
                        </a:spcAft>
                      </a:pPr>
                      <a:r>
                        <a:rPr lang="ru-RU" sz="1100" dirty="0">
                          <a:effectLst/>
                        </a:rPr>
                        <a:t>(3 команды)</a:t>
                      </a:r>
                      <a:endParaRPr lang="ru-RU" sz="1100" dirty="0">
                        <a:effectLst/>
                        <a:latin typeface="Calibri"/>
                        <a:ea typeface="Times New Roman"/>
                        <a:cs typeface="Times New Roman"/>
                      </a:endParaRPr>
                    </a:p>
                  </a:txBody>
                  <a:tcPr marL="59164" marR="59164" marT="0" marB="0">
                    <a:solidFill>
                      <a:schemeClr val="accent2">
                        <a:lumMod val="40000"/>
                        <a:lumOff val="60000"/>
                      </a:schemeClr>
                    </a:solidFill>
                  </a:tcPr>
                </a:tc>
                <a:tc>
                  <a:txBody>
                    <a:bodyPr/>
                    <a:lstStyle/>
                    <a:p>
                      <a:pPr>
                        <a:lnSpc>
                          <a:spcPct val="115000"/>
                        </a:lnSpc>
                        <a:spcAft>
                          <a:spcPts val="0"/>
                        </a:spcAft>
                      </a:pPr>
                      <a:r>
                        <a:rPr lang="ru-RU" sz="1100" dirty="0">
                          <a:effectLst/>
                        </a:rPr>
                        <a:t>Финал</a:t>
                      </a:r>
                    </a:p>
                    <a:p>
                      <a:pPr>
                        <a:lnSpc>
                          <a:spcPct val="115000"/>
                        </a:lnSpc>
                        <a:spcAft>
                          <a:spcPts val="0"/>
                        </a:spcAft>
                      </a:pPr>
                      <a:r>
                        <a:rPr lang="ru-RU" sz="1100" dirty="0">
                          <a:effectLst/>
                        </a:rPr>
                        <a:t>(2 команды)</a:t>
                      </a:r>
                      <a:endParaRPr lang="ru-RU" sz="1100" dirty="0">
                        <a:effectLst/>
                        <a:latin typeface="Calibri"/>
                        <a:ea typeface="Times New Roman"/>
                        <a:cs typeface="Times New Roman"/>
                      </a:endParaRPr>
                    </a:p>
                  </a:txBody>
                  <a:tcPr marL="59164" marR="59164" marT="0" marB="0">
                    <a:solidFill>
                      <a:schemeClr val="accent2">
                        <a:lumMod val="40000"/>
                        <a:lumOff val="60000"/>
                      </a:schemeClr>
                    </a:solidFill>
                  </a:tcPr>
                </a:tc>
              </a:tr>
            </a:tbl>
          </a:graphicData>
        </a:graphic>
      </p:graphicFrame>
      <p:sp>
        <p:nvSpPr>
          <p:cNvPr id="9" name="Прямоугольник 8"/>
          <p:cNvSpPr/>
          <p:nvPr/>
        </p:nvSpPr>
        <p:spPr>
          <a:xfrm>
            <a:off x="1331640" y="4644525"/>
            <a:ext cx="6240236" cy="1384995"/>
          </a:xfrm>
          <a:prstGeom prst="rect">
            <a:avLst/>
          </a:prstGeom>
        </p:spPr>
        <p:txBody>
          <a:bodyPr wrap="square">
            <a:spAutoFit/>
          </a:bodyPr>
          <a:lstStyle/>
          <a:p>
            <a:r>
              <a:rPr lang="ru-RU" sz="1400" dirty="0"/>
              <a:t>Лига Б: 05 – 08 апреля 2021</a:t>
            </a:r>
          </a:p>
          <a:p>
            <a:r>
              <a:rPr lang="ru-RU" sz="1400" dirty="0"/>
              <a:t>Лига А: 07 – 10 апреля 2021</a:t>
            </a:r>
          </a:p>
          <a:p>
            <a:r>
              <a:rPr lang="ru-RU" sz="1400" dirty="0"/>
              <a:t> </a:t>
            </a:r>
          </a:p>
          <a:p>
            <a:r>
              <a:rPr lang="ru-RU" sz="1400" dirty="0"/>
              <a:t>09.00 – </a:t>
            </a:r>
            <a:r>
              <a:rPr lang="ru-RU" sz="1400" dirty="0" smtClean="0"/>
              <a:t>10.30 (местное)</a:t>
            </a:r>
            <a:endParaRPr lang="ru-RU" sz="1400" dirty="0"/>
          </a:p>
          <a:p>
            <a:r>
              <a:rPr lang="ru-RU" sz="1400" dirty="0" smtClean="0"/>
              <a:t>1</a:t>
            </a:r>
            <a:r>
              <a:rPr lang="ru-RU" sz="1400" dirty="0"/>
              <a:t>1</a:t>
            </a:r>
            <a:r>
              <a:rPr lang="ru-RU" sz="1400" dirty="0" smtClean="0"/>
              <a:t>.00 </a:t>
            </a:r>
            <a:r>
              <a:rPr lang="ru-RU" sz="1400" dirty="0"/>
              <a:t>– 12.30</a:t>
            </a:r>
          </a:p>
          <a:p>
            <a:r>
              <a:rPr lang="ru-RU" sz="1400" dirty="0"/>
              <a:t>13.00 – 14.30</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28885"/>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3314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16632"/>
            <a:ext cx="7498080" cy="1143000"/>
          </a:xfrm>
        </p:spPr>
        <p:txBody>
          <a:bodyPr>
            <a:noAutofit/>
          </a:bodyPr>
          <a:lstStyle/>
          <a:p>
            <a:r>
              <a:rPr lang="ru-RU" sz="2000" b="1" dirty="0"/>
              <a:t>К профессиональным знаниям и </a:t>
            </a:r>
            <a:r>
              <a:rPr lang="ru-RU" sz="2000" b="1" dirty="0" smtClean="0"/>
              <a:t>умениям педагога, активно применяющего </a:t>
            </a:r>
            <a:r>
              <a:rPr lang="ru-RU" sz="2000" b="1" dirty="0" err="1" smtClean="0"/>
              <a:t>игротехнологии</a:t>
            </a:r>
            <a:r>
              <a:rPr lang="ru-RU" sz="2000" b="1" dirty="0" smtClean="0"/>
              <a:t> в образовательном процессе относятся :</a:t>
            </a:r>
            <a:endParaRPr lang="ru-RU" sz="2000" b="1" dirty="0"/>
          </a:p>
        </p:txBody>
      </p:sp>
      <p:sp>
        <p:nvSpPr>
          <p:cNvPr id="3" name="Объект 2"/>
          <p:cNvSpPr>
            <a:spLocks noGrp="1"/>
          </p:cNvSpPr>
          <p:nvPr>
            <p:ph idx="1"/>
          </p:nvPr>
        </p:nvSpPr>
        <p:spPr>
          <a:xfrm>
            <a:off x="1115616" y="1268760"/>
            <a:ext cx="7818072" cy="5589240"/>
          </a:xfrm>
        </p:spPr>
        <p:txBody>
          <a:bodyPr>
            <a:normAutofit fontScale="47500" lnSpcReduction="20000"/>
          </a:bodyPr>
          <a:lstStyle/>
          <a:p>
            <a:r>
              <a:rPr lang="ru-RU" sz="3400" dirty="0" smtClean="0"/>
              <a:t>знание </a:t>
            </a:r>
            <a:r>
              <a:rPr lang="ru-RU" sz="3400" dirty="0"/>
              <a:t>сущности и различных форм интерактивного обучения (постановка и решение учебных задач, игры (имитационно-ролевые), тренинги, установочные доклады, проектные, экспертные, аналитические сессии, групповые рефлексии); </a:t>
            </a:r>
          </a:p>
          <a:p>
            <a:r>
              <a:rPr lang="ru-RU" sz="3400" dirty="0" smtClean="0"/>
              <a:t>наращение </a:t>
            </a:r>
            <a:r>
              <a:rPr lang="ru-RU" sz="3400" dirty="0"/>
              <a:t>навыков применения ИКТ в образовательном процессе;</a:t>
            </a:r>
          </a:p>
          <a:p>
            <a:r>
              <a:rPr lang="ru-RU" sz="3400" dirty="0" smtClean="0"/>
              <a:t>понимание </a:t>
            </a:r>
            <a:r>
              <a:rPr lang="ru-RU" sz="3400" dirty="0"/>
              <a:t>процесса разработки нормативных документов (положения, регламентов собственных турниров);</a:t>
            </a:r>
          </a:p>
          <a:p>
            <a:r>
              <a:rPr lang="ru-RU" sz="3400" dirty="0" smtClean="0"/>
              <a:t>освоение </a:t>
            </a:r>
            <a:r>
              <a:rPr lang="ru-RU" sz="3400" dirty="0"/>
              <a:t>навыков составления банка заданий;</a:t>
            </a:r>
          </a:p>
          <a:p>
            <a:r>
              <a:rPr lang="ru-RU" sz="3400" dirty="0" smtClean="0"/>
              <a:t>понимание</a:t>
            </a:r>
            <a:r>
              <a:rPr lang="ru-RU" sz="3400" dirty="0"/>
              <a:t>, что образовательный результат формируется не только в процессе поиска ответа, но и в процессе рефлексии;</a:t>
            </a:r>
          </a:p>
          <a:p>
            <a:r>
              <a:rPr lang="ru-RU" sz="3400" dirty="0" smtClean="0"/>
              <a:t>выстраивание </a:t>
            </a:r>
            <a:r>
              <a:rPr lang="ru-RU" sz="3400" dirty="0"/>
              <a:t>с обучающимися отношений на равных (по горизонтали, не в позиции вертикали, как это обычно происходит в образовательных учреждениях);</a:t>
            </a:r>
          </a:p>
          <a:p>
            <a:r>
              <a:rPr lang="ru-RU" sz="3400" dirty="0" smtClean="0"/>
              <a:t>инициирование </a:t>
            </a:r>
            <a:r>
              <a:rPr lang="ru-RU" sz="3400" dirty="0"/>
              <a:t>обучающихся к самостоятельным пробным действиям (для совместного разбора ошибок);</a:t>
            </a:r>
          </a:p>
          <a:p>
            <a:r>
              <a:rPr lang="ru-RU" sz="3400" dirty="0" smtClean="0"/>
              <a:t>предъявление </a:t>
            </a:r>
            <a:r>
              <a:rPr lang="ru-RU" sz="3400" dirty="0"/>
              <a:t>требований к знанию содержания сущности понятий, не к заученным формулировкам из учебных материалов;</a:t>
            </a:r>
          </a:p>
          <a:p>
            <a:r>
              <a:rPr lang="ru-RU" sz="3400" dirty="0" smtClean="0"/>
              <a:t>умение </a:t>
            </a:r>
            <a:r>
              <a:rPr lang="ru-RU" sz="3400" dirty="0"/>
              <a:t>стимулировать и мотивировать обучающихся;</a:t>
            </a:r>
          </a:p>
          <a:p>
            <a:r>
              <a:rPr lang="ru-RU" sz="3400" dirty="0" smtClean="0"/>
              <a:t>формирование </a:t>
            </a:r>
            <a:r>
              <a:rPr lang="ru-RU" sz="3400" dirty="0"/>
              <a:t>навыков поиска различных источников информации;</a:t>
            </a:r>
          </a:p>
          <a:p>
            <a:r>
              <a:rPr lang="ru-RU" sz="3400" dirty="0" smtClean="0"/>
              <a:t>умение </a:t>
            </a:r>
            <a:r>
              <a:rPr lang="ru-RU" sz="3400" dirty="0"/>
              <a:t>решать задачи/кейсы различными способами;</a:t>
            </a:r>
          </a:p>
          <a:p>
            <a:r>
              <a:rPr lang="ru-RU" sz="3400" dirty="0" smtClean="0"/>
              <a:t>умение </a:t>
            </a:r>
            <a:r>
              <a:rPr lang="ru-RU" sz="3400" dirty="0"/>
              <a:t>распределять обязанности в команде таким образом, чтобы вся команда работала как слаженный механизм, чтобы каждый участник команды понимал свою значимость и вес в общей победе.</a:t>
            </a:r>
          </a:p>
          <a:p>
            <a:pPr marL="82296" indent="0">
              <a:buNone/>
            </a:pPr>
            <a:endParaRPr lang="ru-RU"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4978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82296" indent="0">
              <a:buNone/>
            </a:pPr>
            <a:endParaRPr lang="ru-RU" dirty="0" smtClean="0"/>
          </a:p>
          <a:p>
            <a:pPr marL="82296" indent="0">
              <a:buNone/>
            </a:pPr>
            <a:endParaRPr lang="ru-RU" dirty="0"/>
          </a:p>
          <a:p>
            <a:pPr marL="82296" indent="0">
              <a:buNone/>
            </a:pPr>
            <a:endParaRPr lang="ru-RU" dirty="0" smtClean="0"/>
          </a:p>
          <a:p>
            <a:pPr marL="82296" indent="0" algn="ctr">
              <a:buNone/>
            </a:pPr>
            <a:r>
              <a:rPr lang="ru-RU" b="1" dirty="0" smtClean="0">
                <a:solidFill>
                  <a:schemeClr val="bg2">
                    <a:lumMod val="25000"/>
                  </a:schemeClr>
                </a:solidFill>
              </a:rPr>
              <a:t>Благодарю за внимание</a:t>
            </a:r>
            <a:endParaRPr lang="ru-RU" b="1" dirty="0">
              <a:solidFill>
                <a:schemeClr val="bg2">
                  <a:lumMod val="25000"/>
                </a:schemeClr>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683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260648"/>
            <a:ext cx="7498080" cy="1143000"/>
          </a:xfrm>
        </p:spPr>
        <p:txBody>
          <a:bodyPr>
            <a:noAutofit/>
          </a:bodyPr>
          <a:lstStyle/>
          <a:p>
            <a:r>
              <a:rPr lang="ru-RU" sz="2400" b="1" dirty="0" smtClean="0"/>
              <a:t>1. Игра «Обмен», объясняющая происхождение денег </a:t>
            </a:r>
            <a:endParaRPr lang="ru-RU" sz="2400" b="1" dirty="0"/>
          </a:p>
        </p:txBody>
      </p:sp>
      <p:sp>
        <p:nvSpPr>
          <p:cNvPr id="5" name="Объект 4"/>
          <p:cNvSpPr>
            <a:spLocks noGrp="1"/>
          </p:cNvSpPr>
          <p:nvPr>
            <p:ph idx="1"/>
          </p:nvPr>
        </p:nvSpPr>
        <p:spPr/>
        <p:txBody>
          <a:bodyPr>
            <a:normAutofit fontScale="62500" lnSpcReduction="20000"/>
          </a:bodyPr>
          <a:lstStyle/>
          <a:p>
            <a:r>
              <a:rPr lang="ru-RU" dirty="0" smtClean="0"/>
              <a:t>Ситуация </a:t>
            </a:r>
            <a:r>
              <a:rPr lang="ru-RU" dirty="0"/>
              <a:t>1 - Что делать, если сапожник захочет вкусный пирог? - Найти пирожника, которому нужны сапоги, и обменять. </a:t>
            </a:r>
            <a:endParaRPr lang="ru-RU" dirty="0" smtClean="0"/>
          </a:p>
          <a:p>
            <a:pPr marL="82296" indent="0">
              <a:buNone/>
            </a:pPr>
            <a:r>
              <a:rPr lang="ru-RU" dirty="0" smtClean="0"/>
              <a:t>Обсудить</a:t>
            </a:r>
            <a:r>
              <a:rPr lang="ru-RU" dirty="0"/>
              <a:t>: </a:t>
            </a:r>
            <a:endParaRPr lang="ru-RU" dirty="0" smtClean="0"/>
          </a:p>
          <a:p>
            <a:pPr marL="82296" indent="0">
              <a:buNone/>
            </a:pPr>
            <a:r>
              <a:rPr lang="ru-RU" dirty="0" smtClean="0"/>
              <a:t>а</a:t>
            </a:r>
            <a:r>
              <a:rPr lang="ru-RU" dirty="0"/>
              <a:t>) Насколько удобно, быстро, можно совершить такой обмен. </a:t>
            </a:r>
            <a:endParaRPr lang="ru-RU" dirty="0" smtClean="0"/>
          </a:p>
          <a:p>
            <a:pPr marL="82296" indent="0">
              <a:buNone/>
            </a:pPr>
            <a:r>
              <a:rPr lang="ru-RU" dirty="0" smtClean="0"/>
              <a:t>б</a:t>
            </a:r>
            <a:r>
              <a:rPr lang="ru-RU" dirty="0"/>
              <a:t>) При каких условиях совершается обмен. </a:t>
            </a:r>
            <a:endParaRPr lang="ru-RU" dirty="0" smtClean="0"/>
          </a:p>
          <a:p>
            <a:pPr marL="82296" indent="0">
              <a:buNone/>
            </a:pPr>
            <a:r>
              <a:rPr lang="ru-RU" dirty="0" smtClean="0"/>
              <a:t>в</a:t>
            </a:r>
            <a:r>
              <a:rPr lang="ru-RU" dirty="0"/>
              <a:t>) Кто при обмене оказывается в выигрыше; есть ли проигравшие. </a:t>
            </a:r>
            <a:endParaRPr lang="ru-RU" dirty="0" smtClean="0"/>
          </a:p>
          <a:p>
            <a:r>
              <a:rPr lang="ru-RU" dirty="0" smtClean="0"/>
              <a:t>Ситуация </a:t>
            </a:r>
            <a:r>
              <a:rPr lang="ru-RU" dirty="0"/>
              <a:t>2 - Сапожнику понадобился (захотелось) опять вкусный пирог, а пирожнику не нужны сапоги. Что делать сапожнику? - Сапожник должен спросить, что нужно пирожнику</a:t>
            </a:r>
            <a:r>
              <a:rPr lang="ru-RU" dirty="0" smtClean="0"/>
              <a:t>.</a:t>
            </a:r>
          </a:p>
          <a:p>
            <a:pPr marL="82296" indent="0">
              <a:buNone/>
            </a:pPr>
            <a:r>
              <a:rPr lang="ru-RU" dirty="0" smtClean="0"/>
              <a:t> </a:t>
            </a:r>
            <a:r>
              <a:rPr lang="ru-RU" dirty="0"/>
              <a:t>У пирожника сломалась его любимая чашка: Что должен делать сапожник</a:t>
            </a:r>
            <a:r>
              <a:rPr lang="ru-RU" dirty="0" smtClean="0"/>
              <a:t>? - </a:t>
            </a:r>
            <a:r>
              <a:rPr lang="ru-RU" dirty="0"/>
              <a:t>Искать гончара. - Любой ли гончар обменяет своё изделие на сапоги? - Нет. Только тот, кому нужны сапоги. </a:t>
            </a:r>
            <a:endParaRPr lang="ru-RU" dirty="0" smtClean="0"/>
          </a:p>
          <a:p>
            <a:pPr marL="82296" indent="0">
              <a:buNone/>
            </a:pPr>
            <a:r>
              <a:rPr lang="ru-RU" dirty="0" smtClean="0"/>
              <a:t>Обсудить</a:t>
            </a:r>
            <a:r>
              <a:rPr lang="ru-RU" dirty="0"/>
              <a:t>: возможность и трудности такого обмена. Вывод: неудобно. Какие возникают трудности?</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315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562074"/>
          </a:xfrm>
        </p:spPr>
        <p:txBody>
          <a:bodyPr>
            <a:noAutofit/>
          </a:bodyPr>
          <a:lstStyle/>
          <a:p>
            <a:r>
              <a:rPr lang="ru-RU" sz="2400" b="1" dirty="0" smtClean="0"/>
              <a:t>Найди и поменяй</a:t>
            </a:r>
            <a:endParaRPr lang="ru-RU" sz="2400" b="1" dirty="0"/>
          </a:p>
        </p:txBody>
      </p:sp>
      <p:sp>
        <p:nvSpPr>
          <p:cNvPr id="3" name="Объект 2"/>
          <p:cNvSpPr>
            <a:spLocks noGrp="1"/>
          </p:cNvSpPr>
          <p:nvPr>
            <p:ph idx="1"/>
          </p:nvPr>
        </p:nvSpPr>
        <p:spPr>
          <a:xfrm>
            <a:off x="1435608" y="908720"/>
            <a:ext cx="7498080" cy="5616624"/>
          </a:xfrm>
        </p:spPr>
        <p:txBody>
          <a:bodyPr>
            <a:normAutofit fontScale="55000" lnSpcReduction="20000"/>
          </a:bodyPr>
          <a:lstStyle/>
          <a:p>
            <a:pPr marL="82296" indent="0">
              <a:buNone/>
            </a:pPr>
            <a:r>
              <a:rPr lang="ru-RU" dirty="0" smtClean="0"/>
              <a:t>На </a:t>
            </a:r>
            <a:r>
              <a:rPr lang="ru-RU" dirty="0"/>
              <a:t>столах у учащихся лежат карточки. На одной стороне карточки нарисована картинка - это тот товар, который есть у ребенка. На другой - написано, что ему нужно получить в обмен на этот товар. </a:t>
            </a:r>
            <a:endParaRPr lang="ru-RU" dirty="0" smtClean="0"/>
          </a:p>
          <a:p>
            <a:pPr marL="82296" indent="0">
              <a:buNone/>
            </a:pPr>
            <a:r>
              <a:rPr lang="ru-RU" dirty="0" smtClean="0"/>
              <a:t>Карточки </a:t>
            </a:r>
            <a:r>
              <a:rPr lang="ru-RU" dirty="0"/>
              <a:t>составлены таким образом, что обмен может состояться только через посредника. </a:t>
            </a:r>
            <a:endParaRPr lang="ru-RU" dirty="0" smtClean="0"/>
          </a:p>
          <a:p>
            <a:pPr marL="82296" indent="0">
              <a:buNone/>
            </a:pPr>
            <a:r>
              <a:rPr lang="ru-RU" dirty="0" smtClean="0"/>
              <a:t>1 </a:t>
            </a:r>
            <a:r>
              <a:rPr lang="ru-RU" dirty="0"/>
              <a:t>группа: </a:t>
            </a:r>
            <a:endParaRPr lang="ru-RU" dirty="0" smtClean="0"/>
          </a:p>
          <a:p>
            <a:pPr marL="82296" indent="0">
              <a:buNone/>
            </a:pPr>
            <a:r>
              <a:rPr lang="ru-RU" dirty="0" smtClean="0"/>
              <a:t>1 </a:t>
            </a:r>
            <a:r>
              <a:rPr lang="ru-RU" dirty="0"/>
              <a:t>ученик имеет карточку: есть цыпленок, нужна курица; </a:t>
            </a:r>
            <a:endParaRPr lang="ru-RU" dirty="0" smtClean="0"/>
          </a:p>
          <a:p>
            <a:pPr marL="82296" indent="0">
              <a:buNone/>
            </a:pPr>
            <a:r>
              <a:rPr lang="ru-RU" dirty="0" smtClean="0"/>
              <a:t>2 </a:t>
            </a:r>
            <a:r>
              <a:rPr lang="ru-RU" dirty="0"/>
              <a:t>ученик: есть курица, нужна собака; </a:t>
            </a:r>
            <a:endParaRPr lang="ru-RU" dirty="0" smtClean="0"/>
          </a:p>
          <a:p>
            <a:pPr marL="82296" indent="0">
              <a:buNone/>
            </a:pPr>
            <a:r>
              <a:rPr lang="ru-RU" dirty="0" smtClean="0"/>
              <a:t>3 </a:t>
            </a:r>
            <a:r>
              <a:rPr lang="ru-RU" dirty="0"/>
              <a:t>ученик: есть собака, нужен цыпленок. </a:t>
            </a:r>
            <a:endParaRPr lang="ru-RU" dirty="0" smtClean="0"/>
          </a:p>
          <a:p>
            <a:pPr marL="82296" indent="0">
              <a:buNone/>
            </a:pPr>
            <a:r>
              <a:rPr lang="ru-RU" dirty="0" smtClean="0"/>
              <a:t>2 </a:t>
            </a:r>
            <a:r>
              <a:rPr lang="ru-RU" dirty="0"/>
              <a:t>группа: </a:t>
            </a:r>
            <a:endParaRPr lang="ru-RU" dirty="0" smtClean="0"/>
          </a:p>
          <a:p>
            <a:pPr marL="82296" indent="0">
              <a:buNone/>
            </a:pPr>
            <a:r>
              <a:rPr lang="ru-RU" dirty="0" smtClean="0"/>
              <a:t>1 </a:t>
            </a:r>
            <a:r>
              <a:rPr lang="ru-RU" dirty="0"/>
              <a:t>ученик имеет карточку: есть зерно, нужна ткань; </a:t>
            </a:r>
            <a:endParaRPr lang="ru-RU" dirty="0" smtClean="0"/>
          </a:p>
          <a:p>
            <a:pPr marL="82296" indent="0">
              <a:buNone/>
            </a:pPr>
            <a:r>
              <a:rPr lang="ru-RU" dirty="0" smtClean="0"/>
              <a:t>2 </a:t>
            </a:r>
            <a:r>
              <a:rPr lang="ru-RU" dirty="0"/>
              <a:t>ученик: есть ткань, нужно масло; </a:t>
            </a:r>
            <a:endParaRPr lang="ru-RU" dirty="0" smtClean="0"/>
          </a:p>
          <a:p>
            <a:pPr marL="82296" indent="0">
              <a:buNone/>
            </a:pPr>
            <a:r>
              <a:rPr lang="ru-RU" dirty="0" smtClean="0"/>
              <a:t>3 </a:t>
            </a:r>
            <a:r>
              <a:rPr lang="ru-RU" dirty="0"/>
              <a:t>ученик: есть масло, нужно зерно. </a:t>
            </a:r>
            <a:endParaRPr lang="ru-RU" dirty="0" smtClean="0"/>
          </a:p>
          <a:p>
            <a:pPr marL="82296" indent="0">
              <a:buNone/>
            </a:pPr>
            <a:r>
              <a:rPr lang="ru-RU" dirty="0" smtClean="0"/>
              <a:t>Цель </a:t>
            </a:r>
            <a:r>
              <a:rPr lang="ru-RU" dirty="0"/>
              <a:t>игры: поменяться карточками так, чтобы получить нужный товар. Игра: дети ищут нужный предмет и пытаются обменяться. Когда все обмены состоялись, проходит обсуждение. </a:t>
            </a:r>
            <a:endParaRPr lang="ru-RU" dirty="0" smtClean="0"/>
          </a:p>
          <a:p>
            <a:pPr marL="82296" indent="0">
              <a:buNone/>
            </a:pPr>
            <a:r>
              <a:rPr lang="ru-RU" dirty="0" smtClean="0"/>
              <a:t>Выводы </a:t>
            </a:r>
            <a:r>
              <a:rPr lang="ru-RU" dirty="0"/>
              <a:t>по игре: Какие возникают трудности в таком обмене? 1. Затрачивается много времени. 2. Сложность и неудобство поиска. 3. Обмен может сорваться.</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01500"/>
            <a:ext cx="4355976" cy="35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5245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1151</TotalTime>
  <Words>5711</Words>
  <Application>Microsoft Office PowerPoint</Application>
  <PresentationFormat>Экран (4:3)</PresentationFormat>
  <Paragraphs>784</Paragraphs>
  <Slides>79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79</vt:i4>
      </vt:variant>
    </vt:vector>
  </HeadingPairs>
  <TitlesOfParts>
    <vt:vector size="80" baseType="lpstr">
      <vt:lpstr>Солнцестояние</vt:lpstr>
      <vt:lpstr>Игротехнологии в образовательном процессе</vt:lpstr>
      <vt:lpstr>В основе игротехнологий заложено интерактивное обучение</vt:lpstr>
      <vt:lpstr>Основные преимущества интерактивных форм обучения:</vt:lpstr>
      <vt:lpstr>Принципы проектирования учебной игры</vt:lpstr>
      <vt:lpstr>Интеграция digital технологий в образовательный процесс</vt:lpstr>
      <vt:lpstr>Использование digital технологий в обучении</vt:lpstr>
      <vt:lpstr>Примеры игровых технологий в образовательном процессе  Тема «Деньги. Денежное обращение»</vt:lpstr>
      <vt:lpstr>1. Игра «Обмен», объясняющая происхождение денег </vt:lpstr>
      <vt:lpstr>Найди и поменяй</vt:lpstr>
      <vt:lpstr>2. Задание на поиск исторической справки эволюции денег различных стран</vt:lpstr>
      <vt:lpstr>3. Написание реферата по истории происхождения денег</vt:lpstr>
      <vt:lpstr>4. Викторина</vt:lpstr>
      <vt:lpstr>5.Тест «Деньги» </vt:lpstr>
      <vt:lpstr>6. Интернет игра «Помоги муравьишке» о способах защиты банкнот</vt:lpstr>
      <vt:lpstr>http://www.cbr.ru/Bank-notes_coins/game/</vt:lpstr>
      <vt:lpstr>Защита банкнот от подделки</vt:lpstr>
      <vt:lpstr>7.Изучение дизайна современных денег</vt:lpstr>
      <vt:lpstr>8. Проведение блиц-опроса</vt:lpstr>
      <vt:lpstr>9. Конкурс на знание пословиц, поговорок</vt:lpstr>
      <vt:lpstr>10. Конкурс сочинений-размышлений по цитатам известных людей</vt:lpstr>
      <vt:lpstr>11. Игры типа «Монополия», «Менеджер»</vt:lpstr>
      <vt:lpstr>Презентация PowerPoint</vt:lpstr>
      <vt:lpstr>Примеры игровых технологий в образовательном процессе  Тема «Личные финансы и семейный бюджет»</vt:lpstr>
      <vt:lpstr>1.Ролевая игра «Семейный бюджет»</vt:lpstr>
      <vt:lpstr>Возможные вопросы</vt:lpstr>
      <vt:lpstr>Возможные ошибки</vt:lpstr>
      <vt:lpstr>2.Составление правил разумного распоряжения личными средствами </vt:lpstr>
      <vt:lpstr>3.Составление бюджета детского праздника (дня рождения), либо стоимости ужина, либо бюджета поездки выходного дня</vt:lpstr>
      <vt:lpstr>4. Формирование целевых накоплений. От сбережений в копилке к банковскому вкладу</vt:lpstr>
      <vt:lpstr>Презентация PowerPoint</vt:lpstr>
      <vt:lpstr>6.Решение кейсов</vt:lpstr>
      <vt:lpstr>Презентация PowerPoint</vt:lpstr>
      <vt:lpstr>7.Задачки и задачи</vt:lpstr>
      <vt:lpstr>Презентация PowerPoint</vt:lpstr>
      <vt:lpstr>8. Кейс «В какой магазин выгоднее сходить?»</vt:lpstr>
      <vt:lpstr>Презентация PowerPoint</vt:lpstr>
      <vt:lpstr>Презентация PowerPoint</vt:lpstr>
      <vt:lpstr>Примеры игровых технологий в образовательном процессе  Тема «Банковские услуги и отношения людей с банками»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13.Выбор оптимального банковского продукта (кредиты, вклады, банковские карты, обмен валют)</vt:lpstr>
      <vt:lpstr>Презентация PowerPoint</vt:lpstr>
      <vt:lpstr>Кейс «О текущем положении дел в Пенсионной системе России» Ситуация 1. Количество работающих существенно больше пенсионеров </vt:lpstr>
      <vt:lpstr>Ситуация 2. Количество работающих сокращается</vt:lpstr>
      <vt:lpstr>Ситуация 3. Количество работающих соответствует количеству пенсионеров</vt:lpstr>
      <vt:lpstr>Ситуация 4. Количество работающих меньше количества пенсионеров</vt:lpstr>
      <vt:lpstr>Презентация PowerPoint</vt:lpstr>
      <vt:lpstr>Мини-игра объяснение принципа работы страховки</vt:lpstr>
      <vt:lpstr>Ход игры</vt:lpstr>
      <vt:lpstr>Презентация PowerPoint</vt:lpstr>
      <vt:lpstr>Презентация PowerPoint</vt:lpstr>
      <vt:lpstr>Разнообразие форм проведения занятий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Расписание игр</vt:lpstr>
      <vt:lpstr>К профессиональным знаниям и умениям педагога, активно применяющего игротехнологии в образовательном процессе относятся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Методика  проведения практических занятий по теме «Банковские услуги и отношения людей с банками»</dc:title>
  <dc:creator>User</dc:creator>
  <cp:lastModifiedBy>Пользователь</cp:lastModifiedBy>
  <cp:revision>154</cp:revision>
  <cp:lastPrinted>2019-12-03T14:17:34Z</cp:lastPrinted>
  <dcterms:created xsi:type="dcterms:W3CDTF">2018-09-10T05:26:14Z</dcterms:created>
  <dcterms:modified xsi:type="dcterms:W3CDTF">2021-04-14T09:45:27Z</dcterms:modified>
</cp:coreProperties>
</file>