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2" r:id="rId2"/>
    <p:sldId id="256" r:id="rId3"/>
    <p:sldId id="309" r:id="rId4"/>
    <p:sldId id="753" r:id="rId5"/>
    <p:sldId id="759" r:id="rId6"/>
    <p:sldId id="754" r:id="rId7"/>
    <p:sldId id="258" r:id="rId8"/>
    <p:sldId id="760" r:id="rId9"/>
    <p:sldId id="761" r:id="rId10"/>
    <p:sldId id="756" r:id="rId11"/>
    <p:sldId id="762" r:id="rId12"/>
    <p:sldId id="259" r:id="rId13"/>
    <p:sldId id="758" r:id="rId14"/>
    <p:sldId id="757" r:id="rId15"/>
    <p:sldId id="763" r:id="rId16"/>
    <p:sldId id="764" r:id="rId17"/>
    <p:sldId id="765" r:id="rId18"/>
    <p:sldId id="766" r:id="rId19"/>
    <p:sldId id="767" r:id="rId20"/>
    <p:sldId id="768" r:id="rId21"/>
    <p:sldId id="769" r:id="rId22"/>
    <p:sldId id="755" r:id="rId23"/>
    <p:sldId id="257" r:id="rId24"/>
    <p:sldId id="260" r:id="rId25"/>
    <p:sldId id="772" r:id="rId26"/>
    <p:sldId id="773" r:id="rId27"/>
    <p:sldId id="776" r:id="rId28"/>
    <p:sldId id="774" r:id="rId29"/>
    <p:sldId id="777" r:id="rId30"/>
    <p:sldId id="775" r:id="rId31"/>
    <p:sldId id="778" r:id="rId32"/>
    <p:sldId id="779" r:id="rId33"/>
    <p:sldId id="74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1F37-2C26-490C-80B1-3D8F74E889E1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AC99D4E-01EC-4E1A-B22D-8B7C27211E8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b="0" i="0" dirty="0">
              <a:latin typeface="PT Sans"/>
            </a:rPr>
            <a:t>Поиск </a:t>
          </a:r>
        </a:p>
        <a:p>
          <a:pPr>
            <a:spcAft>
              <a:spcPts val="0"/>
            </a:spcAft>
          </a:pPr>
          <a:r>
            <a:rPr lang="ru-RU" sz="1200" b="0" i="0" dirty="0">
              <a:latin typeface="PT Sans"/>
            </a:rPr>
            <a:t>и извлечение информации </a:t>
          </a:r>
        </a:p>
      </dgm:t>
    </dgm:pt>
    <dgm:pt modelId="{54D63281-59ED-478B-A7F5-84CE735135FA}" type="parTrans" cxnId="{13CB439B-D32D-4642-8482-81464045412D}">
      <dgm:prSet/>
      <dgm:spPr/>
      <dgm:t>
        <a:bodyPr/>
        <a:lstStyle/>
        <a:p>
          <a:endParaRPr lang="ru-RU" sz="2800" b="0">
            <a:solidFill>
              <a:schemeClr val="tx1"/>
            </a:solidFill>
            <a:latin typeface="PT Sans"/>
          </a:endParaRPr>
        </a:p>
      </dgm:t>
    </dgm:pt>
    <dgm:pt modelId="{CD0D9F3E-6885-4949-856D-68EF4BC3F3C0}" type="sibTrans" cxnId="{13CB439B-D32D-4642-8482-81464045412D}">
      <dgm:prSet custT="1"/>
      <dgm:spPr/>
      <dgm:t>
        <a:bodyPr/>
        <a:lstStyle/>
        <a:p>
          <a:endParaRPr lang="ru-RU" sz="1050" b="0">
            <a:solidFill>
              <a:schemeClr val="tx1"/>
            </a:solidFill>
            <a:latin typeface="PT Sans"/>
          </a:endParaRPr>
        </a:p>
      </dgm:t>
    </dgm:pt>
    <dgm:pt modelId="{DA1294D2-0FFA-41A9-8540-E26F4138DB6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dirty="0">
              <a:latin typeface="PT Sans"/>
            </a:rPr>
            <a:t>Интеграция </a:t>
          </a:r>
          <a:r>
            <a:rPr lang="ru-RU" sz="1200" b="0" dirty="0" smtClean="0">
              <a:latin typeface="PT Sans"/>
            </a:rPr>
            <a:t>и </a:t>
          </a:r>
          <a:r>
            <a:rPr lang="ru-RU" sz="1200" b="0" dirty="0">
              <a:latin typeface="PT Sans"/>
            </a:rPr>
            <a:t>интерпретация информации</a:t>
          </a:r>
        </a:p>
      </dgm:t>
    </dgm:pt>
    <dgm:pt modelId="{4AE5CE64-7BD1-4499-B7AB-2B43944EB933}" type="parTrans" cxnId="{078F26DD-FEC6-40F2-AAA2-7B920A3A0113}">
      <dgm:prSet/>
      <dgm:spPr/>
      <dgm:t>
        <a:bodyPr/>
        <a:lstStyle/>
        <a:p>
          <a:endParaRPr lang="ru-RU" sz="2800" b="0">
            <a:solidFill>
              <a:schemeClr val="tx1"/>
            </a:solidFill>
            <a:latin typeface="PT Sans"/>
          </a:endParaRPr>
        </a:p>
      </dgm:t>
    </dgm:pt>
    <dgm:pt modelId="{D56F187B-8337-41FF-9B2B-C6024AF80F36}" type="sibTrans" cxnId="{078F26DD-FEC6-40F2-AAA2-7B920A3A0113}">
      <dgm:prSet custT="1"/>
      <dgm:spPr/>
      <dgm:t>
        <a:bodyPr/>
        <a:lstStyle/>
        <a:p>
          <a:endParaRPr lang="ru-RU" sz="1050" b="0">
            <a:solidFill>
              <a:schemeClr val="tx1"/>
            </a:solidFill>
            <a:latin typeface="PT Sans"/>
          </a:endParaRPr>
        </a:p>
      </dgm:t>
    </dgm:pt>
    <dgm:pt modelId="{C7AC4045-20D7-49B1-AC15-A4673C96620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>
              <a:latin typeface="PT Sans"/>
            </a:rPr>
            <a:t>Осмысливание и оценка информации </a:t>
          </a:r>
          <a:endParaRPr lang="ru-RU" sz="1200" b="0" dirty="0">
            <a:latin typeface="PT Sans"/>
          </a:endParaRPr>
        </a:p>
      </dgm:t>
    </dgm:pt>
    <dgm:pt modelId="{39F1F880-4A67-4D70-A399-AA90D943F8FA}" type="parTrans" cxnId="{2B6F7BCE-48B7-42EC-8718-E8A55EB1E17E}">
      <dgm:prSet/>
      <dgm:spPr/>
      <dgm:t>
        <a:bodyPr/>
        <a:lstStyle/>
        <a:p>
          <a:endParaRPr lang="ru-RU" sz="2800" b="0">
            <a:solidFill>
              <a:schemeClr val="tx1"/>
            </a:solidFill>
            <a:latin typeface="PT Sans"/>
          </a:endParaRPr>
        </a:p>
      </dgm:t>
    </dgm:pt>
    <dgm:pt modelId="{95B406D4-FDC7-41C8-A841-5695BB279058}" type="sibTrans" cxnId="{2B6F7BCE-48B7-42EC-8718-E8A55EB1E17E}">
      <dgm:prSet custT="1"/>
      <dgm:spPr/>
      <dgm:t>
        <a:bodyPr/>
        <a:lstStyle/>
        <a:p>
          <a:endParaRPr lang="ru-RU" sz="1050" b="0">
            <a:solidFill>
              <a:schemeClr val="tx1"/>
            </a:solidFill>
            <a:latin typeface="PT Sans"/>
          </a:endParaRPr>
        </a:p>
      </dgm:t>
    </dgm:pt>
    <dgm:pt modelId="{460E91CF-911F-411B-A980-A17BED0D3B8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dirty="0">
              <a:latin typeface="PT Sans"/>
            </a:rPr>
            <a:t>Использование информации</a:t>
          </a:r>
        </a:p>
      </dgm:t>
    </dgm:pt>
    <dgm:pt modelId="{EEB65876-3DFC-4300-8B27-617A8EDD4A96}" type="parTrans" cxnId="{9C85CEAA-888A-4419-9B26-0E7A08AA388C}">
      <dgm:prSet/>
      <dgm:spPr/>
      <dgm:t>
        <a:bodyPr/>
        <a:lstStyle/>
        <a:p>
          <a:endParaRPr lang="ru-RU" sz="2800" b="0">
            <a:solidFill>
              <a:schemeClr val="tx1"/>
            </a:solidFill>
            <a:latin typeface="PT Sans"/>
          </a:endParaRPr>
        </a:p>
      </dgm:t>
    </dgm:pt>
    <dgm:pt modelId="{90A4FD07-55D7-4823-BE82-A2FB4A5D238E}" type="sibTrans" cxnId="{9C85CEAA-888A-4419-9B26-0E7A08AA388C}">
      <dgm:prSet/>
      <dgm:spPr/>
      <dgm:t>
        <a:bodyPr/>
        <a:lstStyle/>
        <a:p>
          <a:endParaRPr lang="ru-RU" sz="2800" b="0">
            <a:solidFill>
              <a:schemeClr val="tx1"/>
            </a:solidFill>
            <a:latin typeface="PT Sans"/>
          </a:endParaRPr>
        </a:p>
      </dgm:t>
    </dgm:pt>
    <dgm:pt modelId="{40491919-8175-48FF-A3F9-DFFC207C305E}" type="pres">
      <dgm:prSet presAssocID="{B8F11F37-2C26-490C-80B1-3D8F74E889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360909-3D15-493D-9CB5-68E9CD042F20}" type="pres">
      <dgm:prSet presAssocID="{AAC99D4E-01EC-4E1A-B22D-8B7C27211E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C2F2B-0C92-4AC9-B7EC-2C930150C8C7}" type="pres">
      <dgm:prSet presAssocID="{CD0D9F3E-6885-4949-856D-68EF4BC3F3C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697DB39-579A-4EE6-BB68-AB5D59838B38}" type="pres">
      <dgm:prSet presAssocID="{CD0D9F3E-6885-4949-856D-68EF4BC3F3C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9FCE49B-410D-419D-878A-C928BDA4F9F8}" type="pres">
      <dgm:prSet presAssocID="{DA1294D2-0FFA-41A9-8540-E26F4138DB69}" presName="node" presStyleLbl="node1" presStyleIdx="1" presStyleCnt="4" custScaleX="109372" custScaleY="9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84141-D633-49A4-A86E-8A0EAD3EDE6E}" type="pres">
      <dgm:prSet presAssocID="{D56F187B-8337-41FF-9B2B-C6024AF80F36}" presName="sibTrans" presStyleLbl="sibTrans2D1" presStyleIdx="1" presStyleCnt="3" custLinFactNeighborX="-24566" custLinFactNeighborY="3093"/>
      <dgm:spPr/>
      <dgm:t>
        <a:bodyPr/>
        <a:lstStyle/>
        <a:p>
          <a:endParaRPr lang="ru-RU"/>
        </a:p>
      </dgm:t>
    </dgm:pt>
    <dgm:pt modelId="{9C5BA859-4376-40A6-B50A-E7DC4EF2C31B}" type="pres">
      <dgm:prSet presAssocID="{D56F187B-8337-41FF-9B2B-C6024AF80F3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4F71F41-6F6C-469A-85B3-3EDAC6501F07}" type="pres">
      <dgm:prSet presAssocID="{C7AC4045-20D7-49B1-AC15-A4673C966205}" presName="node" presStyleLbl="node1" presStyleIdx="2" presStyleCnt="4" custScaleX="111269" custLinFactNeighborX="-21097" custLinFactNeighborY="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15D5D-8C45-41A0-827B-0A301DD636FA}" type="pres">
      <dgm:prSet presAssocID="{95B406D4-FDC7-41C8-A841-5695BB27905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7204F04-1F7E-46A3-8F6B-F9F74E344164}" type="pres">
      <dgm:prSet presAssocID="{95B406D4-FDC7-41C8-A841-5695BB27905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8431AC8-8479-43A2-BB24-4434906B2AA1}" type="pres">
      <dgm:prSet presAssocID="{460E91CF-911F-411B-A980-A17BED0D3B8F}" presName="node" presStyleLbl="node1" presStyleIdx="3" presStyleCnt="4" custScaleX="113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66B17F-9369-446B-A64A-AAF5E789A60C}" type="presOf" srcId="{CD0D9F3E-6885-4949-856D-68EF4BC3F3C0}" destId="{EE7C2F2B-0C92-4AC9-B7EC-2C930150C8C7}" srcOrd="0" destOrd="0" presId="urn:microsoft.com/office/officeart/2005/8/layout/process1"/>
    <dgm:cxn modelId="{81172CDD-EC50-4D61-AC71-ABDEE0F03117}" type="presOf" srcId="{B8F11F37-2C26-490C-80B1-3D8F74E889E1}" destId="{40491919-8175-48FF-A3F9-DFFC207C305E}" srcOrd="0" destOrd="0" presId="urn:microsoft.com/office/officeart/2005/8/layout/process1"/>
    <dgm:cxn modelId="{04C5B6E0-D691-4506-B8E4-AB09D433654C}" type="presOf" srcId="{C7AC4045-20D7-49B1-AC15-A4673C966205}" destId="{74F71F41-6F6C-469A-85B3-3EDAC6501F07}" srcOrd="0" destOrd="0" presId="urn:microsoft.com/office/officeart/2005/8/layout/process1"/>
    <dgm:cxn modelId="{EFD47874-56EC-46A8-837D-234774E39E4E}" type="presOf" srcId="{D56F187B-8337-41FF-9B2B-C6024AF80F36}" destId="{ABE84141-D633-49A4-A86E-8A0EAD3EDE6E}" srcOrd="0" destOrd="0" presId="urn:microsoft.com/office/officeart/2005/8/layout/process1"/>
    <dgm:cxn modelId="{7B5C2CCC-E521-4DC8-9303-9DCBDBA03F1D}" type="presOf" srcId="{DA1294D2-0FFA-41A9-8540-E26F4138DB69}" destId="{E9FCE49B-410D-419D-878A-C928BDA4F9F8}" srcOrd="0" destOrd="0" presId="urn:microsoft.com/office/officeart/2005/8/layout/process1"/>
    <dgm:cxn modelId="{078F26DD-FEC6-40F2-AAA2-7B920A3A0113}" srcId="{B8F11F37-2C26-490C-80B1-3D8F74E889E1}" destId="{DA1294D2-0FFA-41A9-8540-E26F4138DB69}" srcOrd="1" destOrd="0" parTransId="{4AE5CE64-7BD1-4499-B7AB-2B43944EB933}" sibTransId="{D56F187B-8337-41FF-9B2B-C6024AF80F36}"/>
    <dgm:cxn modelId="{2B6F7BCE-48B7-42EC-8718-E8A55EB1E17E}" srcId="{B8F11F37-2C26-490C-80B1-3D8F74E889E1}" destId="{C7AC4045-20D7-49B1-AC15-A4673C966205}" srcOrd="2" destOrd="0" parTransId="{39F1F880-4A67-4D70-A399-AA90D943F8FA}" sibTransId="{95B406D4-FDC7-41C8-A841-5695BB279058}"/>
    <dgm:cxn modelId="{60B674FE-1D70-40DA-85D6-92FD3D4989E1}" type="presOf" srcId="{AAC99D4E-01EC-4E1A-B22D-8B7C27211E84}" destId="{61360909-3D15-493D-9CB5-68E9CD042F20}" srcOrd="0" destOrd="0" presId="urn:microsoft.com/office/officeart/2005/8/layout/process1"/>
    <dgm:cxn modelId="{8865DFFF-D28F-418F-A2FD-1858B840495B}" type="presOf" srcId="{95B406D4-FDC7-41C8-A841-5695BB279058}" destId="{69A15D5D-8C45-41A0-827B-0A301DD636FA}" srcOrd="0" destOrd="0" presId="urn:microsoft.com/office/officeart/2005/8/layout/process1"/>
    <dgm:cxn modelId="{9C85CEAA-888A-4419-9B26-0E7A08AA388C}" srcId="{B8F11F37-2C26-490C-80B1-3D8F74E889E1}" destId="{460E91CF-911F-411B-A980-A17BED0D3B8F}" srcOrd="3" destOrd="0" parTransId="{EEB65876-3DFC-4300-8B27-617A8EDD4A96}" sibTransId="{90A4FD07-55D7-4823-BE82-A2FB4A5D238E}"/>
    <dgm:cxn modelId="{6A9DC7B2-737A-4176-99B5-C55DD56747D0}" type="presOf" srcId="{CD0D9F3E-6885-4949-856D-68EF4BC3F3C0}" destId="{9697DB39-579A-4EE6-BB68-AB5D59838B38}" srcOrd="1" destOrd="0" presId="urn:microsoft.com/office/officeart/2005/8/layout/process1"/>
    <dgm:cxn modelId="{9B022B13-7F35-4EE0-9161-DEF357742931}" type="presOf" srcId="{460E91CF-911F-411B-A980-A17BED0D3B8F}" destId="{88431AC8-8479-43A2-BB24-4434906B2AA1}" srcOrd="0" destOrd="0" presId="urn:microsoft.com/office/officeart/2005/8/layout/process1"/>
    <dgm:cxn modelId="{13CB439B-D32D-4642-8482-81464045412D}" srcId="{B8F11F37-2C26-490C-80B1-3D8F74E889E1}" destId="{AAC99D4E-01EC-4E1A-B22D-8B7C27211E84}" srcOrd="0" destOrd="0" parTransId="{54D63281-59ED-478B-A7F5-84CE735135FA}" sibTransId="{CD0D9F3E-6885-4949-856D-68EF4BC3F3C0}"/>
    <dgm:cxn modelId="{CA6A5BFA-C2B7-4FEB-BB56-6169EF801D27}" type="presOf" srcId="{D56F187B-8337-41FF-9B2B-C6024AF80F36}" destId="{9C5BA859-4376-40A6-B50A-E7DC4EF2C31B}" srcOrd="1" destOrd="0" presId="urn:microsoft.com/office/officeart/2005/8/layout/process1"/>
    <dgm:cxn modelId="{F61B23D0-6824-45BC-90F0-B93562E8981C}" type="presOf" srcId="{95B406D4-FDC7-41C8-A841-5695BB279058}" destId="{97204F04-1F7E-46A3-8F6B-F9F74E344164}" srcOrd="1" destOrd="0" presId="urn:microsoft.com/office/officeart/2005/8/layout/process1"/>
    <dgm:cxn modelId="{B503601D-C36B-4641-8420-368722FC9EAA}" type="presParOf" srcId="{40491919-8175-48FF-A3F9-DFFC207C305E}" destId="{61360909-3D15-493D-9CB5-68E9CD042F20}" srcOrd="0" destOrd="0" presId="urn:microsoft.com/office/officeart/2005/8/layout/process1"/>
    <dgm:cxn modelId="{50820000-B742-4CE9-9C83-AE336155731A}" type="presParOf" srcId="{40491919-8175-48FF-A3F9-DFFC207C305E}" destId="{EE7C2F2B-0C92-4AC9-B7EC-2C930150C8C7}" srcOrd="1" destOrd="0" presId="urn:microsoft.com/office/officeart/2005/8/layout/process1"/>
    <dgm:cxn modelId="{4A59B63F-5651-45E8-9F7C-D7D9346201D0}" type="presParOf" srcId="{EE7C2F2B-0C92-4AC9-B7EC-2C930150C8C7}" destId="{9697DB39-579A-4EE6-BB68-AB5D59838B38}" srcOrd="0" destOrd="0" presId="urn:microsoft.com/office/officeart/2005/8/layout/process1"/>
    <dgm:cxn modelId="{C85E2395-FC2A-418C-949E-3E3EC8970775}" type="presParOf" srcId="{40491919-8175-48FF-A3F9-DFFC207C305E}" destId="{E9FCE49B-410D-419D-878A-C928BDA4F9F8}" srcOrd="2" destOrd="0" presId="urn:microsoft.com/office/officeart/2005/8/layout/process1"/>
    <dgm:cxn modelId="{F79CB863-D665-41AA-9AE4-FCCB7BF538B5}" type="presParOf" srcId="{40491919-8175-48FF-A3F9-DFFC207C305E}" destId="{ABE84141-D633-49A4-A86E-8A0EAD3EDE6E}" srcOrd="3" destOrd="0" presId="urn:microsoft.com/office/officeart/2005/8/layout/process1"/>
    <dgm:cxn modelId="{6A187108-E1AC-43F0-AADC-F3D390B45CC4}" type="presParOf" srcId="{ABE84141-D633-49A4-A86E-8A0EAD3EDE6E}" destId="{9C5BA859-4376-40A6-B50A-E7DC4EF2C31B}" srcOrd="0" destOrd="0" presId="urn:microsoft.com/office/officeart/2005/8/layout/process1"/>
    <dgm:cxn modelId="{9C5AC6F6-D880-4AF1-B7E8-10E36EBB1FA3}" type="presParOf" srcId="{40491919-8175-48FF-A3F9-DFFC207C305E}" destId="{74F71F41-6F6C-469A-85B3-3EDAC6501F07}" srcOrd="4" destOrd="0" presId="urn:microsoft.com/office/officeart/2005/8/layout/process1"/>
    <dgm:cxn modelId="{D9A2FCC9-2238-4C4F-A525-A36638F01C05}" type="presParOf" srcId="{40491919-8175-48FF-A3F9-DFFC207C305E}" destId="{69A15D5D-8C45-41A0-827B-0A301DD636FA}" srcOrd="5" destOrd="0" presId="urn:microsoft.com/office/officeart/2005/8/layout/process1"/>
    <dgm:cxn modelId="{C9262E0E-E4EE-49D3-B2F4-30A65D5437E6}" type="presParOf" srcId="{69A15D5D-8C45-41A0-827B-0A301DD636FA}" destId="{97204F04-1F7E-46A3-8F6B-F9F74E344164}" srcOrd="0" destOrd="0" presId="urn:microsoft.com/office/officeart/2005/8/layout/process1"/>
    <dgm:cxn modelId="{3D6D9051-FDA5-426D-B9B4-D1222EB719D8}" type="presParOf" srcId="{40491919-8175-48FF-A3F9-DFFC207C305E}" destId="{88431AC8-8479-43A2-BB24-4434906B2AA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11F37-2C26-490C-80B1-3D8F74E889E1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A1294D2-0FFA-41A9-8540-E26F4138DB6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>
              <a:latin typeface="PT Sans"/>
            </a:rPr>
            <a:t>Интерпретация информации</a:t>
          </a:r>
          <a:endParaRPr lang="ru-RU" sz="1200" b="0" dirty="0">
            <a:latin typeface="PT Sans"/>
          </a:endParaRPr>
        </a:p>
      </dgm:t>
    </dgm:pt>
    <dgm:pt modelId="{4AE5CE64-7BD1-4499-B7AB-2B43944EB933}" type="parTrans" cxnId="{078F26DD-FEC6-40F2-AAA2-7B920A3A0113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PT Sans"/>
          </a:endParaRPr>
        </a:p>
      </dgm:t>
    </dgm:pt>
    <dgm:pt modelId="{D56F187B-8337-41FF-9B2B-C6024AF80F36}" type="sibTrans" cxnId="{078F26DD-FEC6-40F2-AAA2-7B920A3A0113}">
      <dgm:prSet custT="1"/>
      <dgm:spPr/>
      <dgm:t>
        <a:bodyPr/>
        <a:lstStyle/>
        <a:p>
          <a:endParaRPr lang="ru-RU" sz="1200" b="0">
            <a:solidFill>
              <a:schemeClr val="tx1"/>
            </a:solidFill>
            <a:latin typeface="PT Sans"/>
          </a:endParaRPr>
        </a:p>
      </dgm:t>
    </dgm:pt>
    <dgm:pt modelId="{C7AC4045-20D7-49B1-AC15-A4673C96620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>
              <a:latin typeface="PT Sans"/>
            </a:rPr>
            <a:t>Использование информации </a:t>
          </a:r>
          <a:endParaRPr lang="ru-RU" sz="1200" b="0" dirty="0">
            <a:latin typeface="PT Sans"/>
          </a:endParaRPr>
        </a:p>
      </dgm:t>
    </dgm:pt>
    <dgm:pt modelId="{39F1F880-4A67-4D70-A399-AA90D943F8FA}" type="parTrans" cxnId="{2B6F7BCE-48B7-42EC-8718-E8A55EB1E17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PT Sans"/>
          </a:endParaRPr>
        </a:p>
      </dgm:t>
    </dgm:pt>
    <dgm:pt modelId="{95B406D4-FDC7-41C8-A841-5695BB279058}" type="sibTrans" cxnId="{2B6F7BCE-48B7-42EC-8718-E8A55EB1E17E}">
      <dgm:prSet custT="1"/>
      <dgm:spPr/>
      <dgm:t>
        <a:bodyPr/>
        <a:lstStyle/>
        <a:p>
          <a:endParaRPr lang="ru-RU" sz="1200" b="0">
            <a:solidFill>
              <a:schemeClr val="tx1"/>
            </a:solidFill>
            <a:latin typeface="PT Sans"/>
          </a:endParaRPr>
        </a:p>
      </dgm:t>
    </dgm:pt>
    <dgm:pt modelId="{460E91CF-911F-411B-A980-A17BED0D3B8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>
              <a:latin typeface="PT Sans"/>
            </a:rPr>
            <a:t>Оценивать математические результаты</a:t>
          </a:r>
          <a:endParaRPr lang="ru-RU" sz="1200" b="0" dirty="0">
            <a:latin typeface="PT Sans"/>
          </a:endParaRPr>
        </a:p>
      </dgm:t>
    </dgm:pt>
    <dgm:pt modelId="{EEB65876-3DFC-4300-8B27-617A8EDD4A96}" type="parTrans" cxnId="{9C85CEAA-888A-4419-9B26-0E7A08AA388C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PT Sans"/>
          </a:endParaRPr>
        </a:p>
      </dgm:t>
    </dgm:pt>
    <dgm:pt modelId="{90A4FD07-55D7-4823-BE82-A2FB4A5D238E}" type="sibTrans" cxnId="{9C85CEAA-888A-4419-9B26-0E7A08AA388C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PT Sans"/>
          </a:endParaRPr>
        </a:p>
      </dgm:t>
    </dgm:pt>
    <dgm:pt modelId="{40491919-8175-48FF-A3F9-DFFC207C305E}" type="pres">
      <dgm:prSet presAssocID="{B8F11F37-2C26-490C-80B1-3D8F74E889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FCE49B-410D-419D-878A-C928BDA4F9F8}" type="pres">
      <dgm:prSet presAssocID="{DA1294D2-0FFA-41A9-8540-E26F4138DB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84141-D633-49A4-A86E-8A0EAD3EDE6E}" type="pres">
      <dgm:prSet presAssocID="{D56F187B-8337-41FF-9B2B-C6024AF80F3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C5BA859-4376-40A6-B50A-E7DC4EF2C31B}" type="pres">
      <dgm:prSet presAssocID="{D56F187B-8337-41FF-9B2B-C6024AF80F3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4F71F41-6F6C-469A-85B3-3EDAC6501F07}" type="pres">
      <dgm:prSet presAssocID="{C7AC4045-20D7-49B1-AC15-A4673C9662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15D5D-8C45-41A0-827B-0A301DD636FA}" type="pres">
      <dgm:prSet presAssocID="{95B406D4-FDC7-41C8-A841-5695BB27905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7204F04-1F7E-46A3-8F6B-F9F74E344164}" type="pres">
      <dgm:prSet presAssocID="{95B406D4-FDC7-41C8-A841-5695BB27905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8431AC8-8479-43A2-BB24-4434906B2AA1}" type="pres">
      <dgm:prSet presAssocID="{460E91CF-911F-411B-A980-A17BED0D3B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F26DD-FEC6-40F2-AAA2-7B920A3A0113}" srcId="{B8F11F37-2C26-490C-80B1-3D8F74E889E1}" destId="{DA1294D2-0FFA-41A9-8540-E26F4138DB69}" srcOrd="0" destOrd="0" parTransId="{4AE5CE64-7BD1-4499-B7AB-2B43944EB933}" sibTransId="{D56F187B-8337-41FF-9B2B-C6024AF80F36}"/>
    <dgm:cxn modelId="{7C45D77C-2E68-4A7A-967F-29D5789EBBC7}" type="presOf" srcId="{B8F11F37-2C26-490C-80B1-3D8F74E889E1}" destId="{40491919-8175-48FF-A3F9-DFFC207C305E}" srcOrd="0" destOrd="0" presId="urn:microsoft.com/office/officeart/2005/8/layout/process1"/>
    <dgm:cxn modelId="{2B6F7BCE-48B7-42EC-8718-E8A55EB1E17E}" srcId="{B8F11F37-2C26-490C-80B1-3D8F74E889E1}" destId="{C7AC4045-20D7-49B1-AC15-A4673C966205}" srcOrd="1" destOrd="0" parTransId="{39F1F880-4A67-4D70-A399-AA90D943F8FA}" sibTransId="{95B406D4-FDC7-41C8-A841-5695BB279058}"/>
    <dgm:cxn modelId="{7504616F-C588-4DD7-98F0-D654F5D699C0}" type="presOf" srcId="{95B406D4-FDC7-41C8-A841-5695BB279058}" destId="{97204F04-1F7E-46A3-8F6B-F9F74E344164}" srcOrd="1" destOrd="0" presId="urn:microsoft.com/office/officeart/2005/8/layout/process1"/>
    <dgm:cxn modelId="{E7B91B3E-E9D5-4410-820B-D5624012285D}" type="presOf" srcId="{95B406D4-FDC7-41C8-A841-5695BB279058}" destId="{69A15D5D-8C45-41A0-827B-0A301DD636FA}" srcOrd="0" destOrd="0" presId="urn:microsoft.com/office/officeart/2005/8/layout/process1"/>
    <dgm:cxn modelId="{3CF0E960-D099-4900-8341-DF3386898436}" type="presOf" srcId="{C7AC4045-20D7-49B1-AC15-A4673C966205}" destId="{74F71F41-6F6C-469A-85B3-3EDAC6501F07}" srcOrd="0" destOrd="0" presId="urn:microsoft.com/office/officeart/2005/8/layout/process1"/>
    <dgm:cxn modelId="{8113B88F-2D98-4C73-92FA-47E100BEFD58}" type="presOf" srcId="{D56F187B-8337-41FF-9B2B-C6024AF80F36}" destId="{9C5BA859-4376-40A6-B50A-E7DC4EF2C31B}" srcOrd="1" destOrd="0" presId="urn:microsoft.com/office/officeart/2005/8/layout/process1"/>
    <dgm:cxn modelId="{6DBA3B23-9669-4AEB-8CB0-6A7FC0DC38A9}" type="presOf" srcId="{D56F187B-8337-41FF-9B2B-C6024AF80F36}" destId="{ABE84141-D633-49A4-A86E-8A0EAD3EDE6E}" srcOrd="0" destOrd="0" presId="urn:microsoft.com/office/officeart/2005/8/layout/process1"/>
    <dgm:cxn modelId="{9C85CEAA-888A-4419-9B26-0E7A08AA388C}" srcId="{B8F11F37-2C26-490C-80B1-3D8F74E889E1}" destId="{460E91CF-911F-411B-A980-A17BED0D3B8F}" srcOrd="2" destOrd="0" parTransId="{EEB65876-3DFC-4300-8B27-617A8EDD4A96}" sibTransId="{90A4FD07-55D7-4823-BE82-A2FB4A5D238E}"/>
    <dgm:cxn modelId="{EE118B8F-D295-4816-9357-0686B1A560B5}" type="presOf" srcId="{DA1294D2-0FFA-41A9-8540-E26F4138DB69}" destId="{E9FCE49B-410D-419D-878A-C928BDA4F9F8}" srcOrd="0" destOrd="0" presId="urn:microsoft.com/office/officeart/2005/8/layout/process1"/>
    <dgm:cxn modelId="{E75E7299-E666-41DF-A314-307A807BC8D7}" type="presOf" srcId="{460E91CF-911F-411B-A980-A17BED0D3B8F}" destId="{88431AC8-8479-43A2-BB24-4434906B2AA1}" srcOrd="0" destOrd="0" presId="urn:microsoft.com/office/officeart/2005/8/layout/process1"/>
    <dgm:cxn modelId="{72232AAE-3154-46FA-9C40-A6A229D073D5}" type="presParOf" srcId="{40491919-8175-48FF-A3F9-DFFC207C305E}" destId="{E9FCE49B-410D-419D-878A-C928BDA4F9F8}" srcOrd="0" destOrd="0" presId="urn:microsoft.com/office/officeart/2005/8/layout/process1"/>
    <dgm:cxn modelId="{2E02FCA2-1C7C-4986-9B00-CCEA9ABACCCD}" type="presParOf" srcId="{40491919-8175-48FF-A3F9-DFFC207C305E}" destId="{ABE84141-D633-49A4-A86E-8A0EAD3EDE6E}" srcOrd="1" destOrd="0" presId="urn:microsoft.com/office/officeart/2005/8/layout/process1"/>
    <dgm:cxn modelId="{08A090D5-E909-4666-A104-3F75DCFA06BD}" type="presParOf" srcId="{ABE84141-D633-49A4-A86E-8A0EAD3EDE6E}" destId="{9C5BA859-4376-40A6-B50A-E7DC4EF2C31B}" srcOrd="0" destOrd="0" presId="urn:microsoft.com/office/officeart/2005/8/layout/process1"/>
    <dgm:cxn modelId="{0D89695D-3C01-40E2-8ACC-FABFAF0BF55A}" type="presParOf" srcId="{40491919-8175-48FF-A3F9-DFFC207C305E}" destId="{74F71F41-6F6C-469A-85B3-3EDAC6501F07}" srcOrd="2" destOrd="0" presId="urn:microsoft.com/office/officeart/2005/8/layout/process1"/>
    <dgm:cxn modelId="{4521E06B-39B1-464B-80EE-9548D73D5989}" type="presParOf" srcId="{40491919-8175-48FF-A3F9-DFFC207C305E}" destId="{69A15D5D-8C45-41A0-827B-0A301DD636FA}" srcOrd="3" destOrd="0" presId="urn:microsoft.com/office/officeart/2005/8/layout/process1"/>
    <dgm:cxn modelId="{3DFF4135-7D4A-4FDE-95ED-A254217DDB98}" type="presParOf" srcId="{69A15D5D-8C45-41A0-827B-0A301DD636FA}" destId="{97204F04-1F7E-46A3-8F6B-F9F74E344164}" srcOrd="0" destOrd="0" presId="urn:microsoft.com/office/officeart/2005/8/layout/process1"/>
    <dgm:cxn modelId="{7E8A8DA6-92EF-4FFA-BFCD-2C1DB17498AA}" type="presParOf" srcId="{40491919-8175-48FF-A3F9-DFFC207C305E}" destId="{88431AC8-8479-43A2-BB24-4434906B2AA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0909-3D15-493D-9CB5-68E9CD042F20}">
      <dsp:nvSpPr>
        <dsp:cNvPr id="0" name=""/>
        <dsp:cNvSpPr/>
      </dsp:nvSpPr>
      <dsp:spPr>
        <a:xfrm>
          <a:off x="3961" y="96685"/>
          <a:ext cx="1129702" cy="67848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>
              <a:latin typeface="PT Sans"/>
            </a:rPr>
            <a:t>Поиск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>
              <a:latin typeface="PT Sans"/>
            </a:rPr>
            <a:t>и извлечение информации </a:t>
          </a:r>
        </a:p>
      </dsp:txBody>
      <dsp:txXfrm>
        <a:off x="23833" y="116557"/>
        <a:ext cx="1089958" cy="638739"/>
      </dsp:txXfrm>
    </dsp:sp>
    <dsp:sp modelId="{EE7C2F2B-0C92-4AC9-B7EC-2C930150C8C7}">
      <dsp:nvSpPr>
        <dsp:cNvPr id="0" name=""/>
        <dsp:cNvSpPr/>
      </dsp:nvSpPr>
      <dsp:spPr>
        <a:xfrm>
          <a:off x="1246633" y="295843"/>
          <a:ext cx="239496" cy="280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0" kern="1200">
            <a:solidFill>
              <a:schemeClr val="tx1"/>
            </a:solidFill>
            <a:latin typeface="PT Sans"/>
          </a:endParaRPr>
        </a:p>
      </dsp:txBody>
      <dsp:txXfrm>
        <a:off x="1246633" y="351876"/>
        <a:ext cx="167647" cy="168100"/>
      </dsp:txXfrm>
    </dsp:sp>
    <dsp:sp modelId="{E9FCE49B-410D-419D-878A-C928BDA4F9F8}">
      <dsp:nvSpPr>
        <dsp:cNvPr id="0" name=""/>
        <dsp:cNvSpPr/>
      </dsp:nvSpPr>
      <dsp:spPr>
        <a:xfrm>
          <a:off x="1585544" y="122721"/>
          <a:ext cx="1235577" cy="62641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PT Sans"/>
            </a:rPr>
            <a:t>Интеграция </a:t>
          </a:r>
          <a:r>
            <a:rPr lang="ru-RU" sz="1200" b="0" kern="1200" dirty="0" smtClean="0">
              <a:latin typeface="PT Sans"/>
            </a:rPr>
            <a:t>и </a:t>
          </a:r>
          <a:r>
            <a:rPr lang="ru-RU" sz="1200" b="0" kern="1200" dirty="0">
              <a:latin typeface="PT Sans"/>
            </a:rPr>
            <a:t>интерпретация информации</a:t>
          </a:r>
        </a:p>
      </dsp:txBody>
      <dsp:txXfrm>
        <a:off x="1603891" y="141068"/>
        <a:ext cx="1198883" cy="589716"/>
      </dsp:txXfrm>
    </dsp:sp>
    <dsp:sp modelId="{ABE84141-D633-49A4-A86E-8A0EAD3EDE6E}">
      <dsp:nvSpPr>
        <dsp:cNvPr id="0" name=""/>
        <dsp:cNvSpPr/>
      </dsp:nvSpPr>
      <dsp:spPr>
        <a:xfrm rot="18583">
          <a:off x="2863834" y="308841"/>
          <a:ext cx="188972" cy="280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0" kern="1200">
            <a:solidFill>
              <a:schemeClr val="tx1"/>
            </a:solidFill>
            <a:latin typeface="PT Sans"/>
          </a:endParaRPr>
        </a:p>
      </dsp:txBody>
      <dsp:txXfrm>
        <a:off x="2863834" y="364721"/>
        <a:ext cx="132280" cy="168100"/>
      </dsp:txXfrm>
    </dsp:sp>
    <dsp:sp modelId="{74F71F41-6F6C-469A-85B3-3EDAC6501F07}">
      <dsp:nvSpPr>
        <dsp:cNvPr id="0" name=""/>
        <dsp:cNvSpPr/>
      </dsp:nvSpPr>
      <dsp:spPr>
        <a:xfrm>
          <a:off x="3177669" y="105349"/>
          <a:ext cx="1257008" cy="67848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>
              <a:latin typeface="PT Sans"/>
            </a:rPr>
            <a:t>Осмысливание и оценка информации </a:t>
          </a:r>
          <a:endParaRPr lang="ru-RU" sz="1200" b="0" kern="1200" dirty="0">
            <a:latin typeface="PT Sans"/>
          </a:endParaRPr>
        </a:p>
      </dsp:txBody>
      <dsp:txXfrm>
        <a:off x="3197541" y="125221"/>
        <a:ext cx="1217264" cy="638739"/>
      </dsp:txXfrm>
    </dsp:sp>
    <dsp:sp modelId="{69A15D5D-8C45-41A0-827B-0A301DD636FA}">
      <dsp:nvSpPr>
        <dsp:cNvPr id="0" name=""/>
        <dsp:cNvSpPr/>
      </dsp:nvSpPr>
      <dsp:spPr>
        <a:xfrm rot="21583604">
          <a:off x="4571479" y="300166"/>
          <a:ext cx="290026" cy="280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0" kern="1200">
            <a:solidFill>
              <a:schemeClr val="tx1"/>
            </a:solidFill>
            <a:latin typeface="PT Sans"/>
          </a:endParaRPr>
        </a:p>
      </dsp:txBody>
      <dsp:txXfrm>
        <a:off x="4571479" y="356399"/>
        <a:ext cx="205976" cy="168100"/>
      </dsp:txXfrm>
    </dsp:sp>
    <dsp:sp modelId="{88431AC8-8479-43A2-BB24-4434906B2AA1}">
      <dsp:nvSpPr>
        <dsp:cNvPr id="0" name=""/>
        <dsp:cNvSpPr/>
      </dsp:nvSpPr>
      <dsp:spPr>
        <a:xfrm>
          <a:off x="4981892" y="96685"/>
          <a:ext cx="1281782" cy="67848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PT Sans"/>
            </a:rPr>
            <a:t>Использование информации</a:t>
          </a:r>
        </a:p>
      </dsp:txBody>
      <dsp:txXfrm>
        <a:off x="5001764" y="116557"/>
        <a:ext cx="1242038" cy="638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CE49B-410D-419D-878A-C928BDA4F9F8}">
      <dsp:nvSpPr>
        <dsp:cNvPr id="0" name=""/>
        <dsp:cNvSpPr/>
      </dsp:nvSpPr>
      <dsp:spPr>
        <a:xfrm>
          <a:off x="4548" y="0"/>
          <a:ext cx="1359371" cy="70607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>
              <a:latin typeface="PT Sans"/>
            </a:rPr>
            <a:t>Интерпретация информации</a:t>
          </a:r>
          <a:endParaRPr lang="ru-RU" sz="1200" b="0" kern="1200" dirty="0">
            <a:latin typeface="PT Sans"/>
          </a:endParaRPr>
        </a:p>
      </dsp:txBody>
      <dsp:txXfrm>
        <a:off x="25228" y="20680"/>
        <a:ext cx="1318011" cy="664719"/>
      </dsp:txXfrm>
    </dsp:sp>
    <dsp:sp modelId="{ABE84141-D633-49A4-A86E-8A0EAD3EDE6E}">
      <dsp:nvSpPr>
        <dsp:cNvPr id="0" name=""/>
        <dsp:cNvSpPr/>
      </dsp:nvSpPr>
      <dsp:spPr>
        <a:xfrm>
          <a:off x="1499856" y="184477"/>
          <a:ext cx="288186" cy="3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>
            <a:solidFill>
              <a:schemeClr val="tx1"/>
            </a:solidFill>
            <a:latin typeface="PT Sans"/>
          </a:endParaRPr>
        </a:p>
      </dsp:txBody>
      <dsp:txXfrm>
        <a:off x="1499856" y="251902"/>
        <a:ext cx="201730" cy="202274"/>
      </dsp:txXfrm>
    </dsp:sp>
    <dsp:sp modelId="{74F71F41-6F6C-469A-85B3-3EDAC6501F07}">
      <dsp:nvSpPr>
        <dsp:cNvPr id="0" name=""/>
        <dsp:cNvSpPr/>
      </dsp:nvSpPr>
      <dsp:spPr>
        <a:xfrm>
          <a:off x="1907667" y="0"/>
          <a:ext cx="1359371" cy="70607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>
              <a:latin typeface="PT Sans"/>
            </a:rPr>
            <a:t>Использование информации </a:t>
          </a:r>
          <a:endParaRPr lang="ru-RU" sz="1200" b="0" kern="1200" dirty="0">
            <a:latin typeface="PT Sans"/>
          </a:endParaRPr>
        </a:p>
      </dsp:txBody>
      <dsp:txXfrm>
        <a:off x="1928347" y="20680"/>
        <a:ext cx="1318011" cy="664719"/>
      </dsp:txXfrm>
    </dsp:sp>
    <dsp:sp modelId="{69A15D5D-8C45-41A0-827B-0A301DD636FA}">
      <dsp:nvSpPr>
        <dsp:cNvPr id="0" name=""/>
        <dsp:cNvSpPr/>
      </dsp:nvSpPr>
      <dsp:spPr>
        <a:xfrm>
          <a:off x="3402975" y="184477"/>
          <a:ext cx="288186" cy="3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>
            <a:solidFill>
              <a:schemeClr val="tx1"/>
            </a:solidFill>
            <a:latin typeface="PT Sans"/>
          </a:endParaRPr>
        </a:p>
      </dsp:txBody>
      <dsp:txXfrm>
        <a:off x="3402975" y="251902"/>
        <a:ext cx="201730" cy="202274"/>
      </dsp:txXfrm>
    </dsp:sp>
    <dsp:sp modelId="{88431AC8-8479-43A2-BB24-4434906B2AA1}">
      <dsp:nvSpPr>
        <dsp:cNvPr id="0" name=""/>
        <dsp:cNvSpPr/>
      </dsp:nvSpPr>
      <dsp:spPr>
        <a:xfrm>
          <a:off x="3810786" y="0"/>
          <a:ext cx="1359371" cy="70607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>
              <a:latin typeface="PT Sans"/>
            </a:rPr>
            <a:t>Оценивать математические результаты</a:t>
          </a:r>
          <a:endParaRPr lang="ru-RU" sz="1200" b="0" kern="1200" dirty="0">
            <a:latin typeface="PT Sans"/>
          </a:endParaRPr>
        </a:p>
      </dsp:txBody>
      <dsp:txXfrm>
        <a:off x="3831466" y="20680"/>
        <a:ext cx="1318011" cy="664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F4D05-AA8F-4E32-9665-A3979784A8E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CB30D-A099-49D8-9A51-6117935C4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1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B30D-A099-49D8-9A51-6117935C432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7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4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6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B30D-A099-49D8-9A51-6117935C432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6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38EAF4-7A98-4E09-971D-BB1B0716A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0163E6-E513-49DC-84FD-C474BC41A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E8179C-B75B-49C8-84A4-48B1275F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8E53A6-1187-472F-A9A2-A128E279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B96386-5942-4945-AAC2-1E473950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3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45E2B-029C-4A9D-BBE2-EF1D64B2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CE194E3-E604-4930-A8F0-F78BEF8D5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D19990-5907-4506-8B28-557CF34B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49013D-7ADB-4C5E-8E76-BC28B931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A0AF89-7480-4CFF-83A4-7AAE7F1C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0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740441-26C2-4FC2-A1DB-222C90E4F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7E7AE3-6CCC-4FBB-971B-7FADF15C3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F9822E-91B5-43D2-BB19-4C113378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7962FA-B929-4183-91F7-54AF7C21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416F45-B0FF-4F2F-8EC1-084D44AC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5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9758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8E2DCB-11BF-4E51-9CAF-57707E1D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914B5E-2F03-423D-916C-8D556CC53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3868FA-1A2D-495E-BEE9-A7CAA8B6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D4F444-5B47-4CFC-9BDB-48398972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2E5B6B-F95F-4BAC-BAA3-0922858B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4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30073D-9BC9-42AF-8119-531C3E9E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7A7BDB-6B1A-4C0D-BB97-DC4014F7A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8C32EF-4C3B-45C4-85E3-B5F7FE37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62A502-D94D-4A76-A89D-AE344D2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AFF071-E02E-4050-AC0A-960650DF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9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24911F-833C-4096-8CB9-C7EEDD6D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EC57B4-0EDE-4FD9-96D2-61EB07272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D31E53-1CBD-4E15-A2D2-4DA0AFE6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A4B02A-54F0-469A-9DCA-77A8694E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B7AADB-5C6D-4927-BE97-0E54CB90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97318C-5D18-4A87-B076-1D866EFF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5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CD5BC-C3B5-4E94-BCC4-2A71D332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F0EB41-F4C2-4872-9166-EA5797CE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3E571D-A071-4300-9EC0-21ED958AD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159853-5A77-4197-ACF8-C37665051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45730C4-2067-4C7F-ADCD-4B682CAC3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7F06ACA-30D6-4665-B6D0-E45CFA67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B3B17A6-ED38-4C4C-9B4D-3B7C7BA2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F514933-3313-435B-8E09-4A9D3C60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3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844F9-B740-4469-B0D9-C9EE34B6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A1374A-AFE5-45E9-9DE9-518D0679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FEFFE6E-043D-4C05-89AA-74A7EA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7ABAC0-F8D8-4E1B-9102-6E5D73C7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A7A629E-C095-4AE1-94ED-0B905BB8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13EAF69-F00F-4554-B8EC-2DC2C2DF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9AC19BC-2550-4563-8F6D-5F29EF83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CB34B-5409-43A0-B5BD-934B8CFC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7A0A38-F7D7-40EE-826B-D9072E20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072081-23F8-4251-8D02-E21A67D86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2CE0A1-E1B3-4A33-9A74-7C3616C3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428222-802E-4EA1-B6F2-AA4A2CB9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AE8CA7-7084-4EB4-82AC-F01EA674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EEDC1-948E-4AC3-B33D-EE2EF2D9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D49223-72F9-46AE-B91F-6246CF15F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93CB4A3-7431-4AAF-9794-94478C2A3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738E27-6054-488A-8E54-DD3EDC88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0722CC-32B8-4109-ACF7-F5481D2A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50D6C9-6AF8-4E6D-9F6D-6F2B6115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3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F4E13C-BB47-4EFC-A2E0-15721287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8C150C-64BE-4BE6-A269-140370C0E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8EBA21-BCBF-4815-9F8A-FC6B4F6A7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392F-A9E5-492D-BC3F-6634A4CF2EC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AF9237-A5F3-4AB1-A50D-E7F901B08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FABB82-2753-4770-A588-56C951711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E8B0-4EAE-4436-AD5B-5DCD5A26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2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2;&#1086;&#1083;&#1072;.&#1074;&#1072;&#1096;&#1080;&#1092;&#1080;&#1085;&#1072;&#1085;&#1089;&#1099;.&#1088;&#1092;/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fmc.hse.ru/methodology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fingram-history.oc3.ru/" TargetMode="External"/><Relationship Id="rId4" Type="http://schemas.openxmlformats.org/officeDocument/2006/relationships/hyperlink" Target="https://edu.pacc.ru/Videosandpresentations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hyperlink" Target="https://intpract.oc3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&#1093;&#1086;&#1095;&#1091;&#1084;&#1086;&#1075;&#1091;&#1079;&#1085;&#1072;&#1102;.&#1088;&#1092;/" TargetMode="External"/><Relationship Id="rId5" Type="http://schemas.openxmlformats.org/officeDocument/2006/relationships/hyperlink" Target="https://vashifinancy.ru/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fmc.hse.ru/data/2020/03/24/1567456990/Katalog%2017.02.20%20final.pdf" TargetMode="External"/><Relationship Id="rId9" Type="http://schemas.openxmlformats.org/officeDocument/2006/relationships/hyperlink" Target="https://fmc.hse.ru/methbank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&#1082;&#1074;&#1077;&#1089;&#1090;.&#1093;&#1086;&#1095;&#1091;&#1084;&#1086;&#1075;&#1091;&#1079;&#1085;&#1072;&#1102;.&#1088;&#1092;/" TargetMode="External"/><Relationship Id="rId5" Type="http://schemas.openxmlformats.org/officeDocument/2006/relationships/hyperlink" Target="https://fingrabli.inp.ru/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Shafigullin\Desktop\Проекты\Брендбук\Готовый ББ\Логотипы в png\2_Logo_white.png">
            <a:extLst>
              <a:ext uri="{FF2B5EF4-FFF2-40B4-BE49-F238E27FC236}">
                <a16:creationId xmlns:a16="http://schemas.microsoft.com/office/drawing/2014/main" xmlns="" id="{A12C6CB0-8676-479C-930A-0C92120A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6" y="1061618"/>
            <a:ext cx="2714364" cy="6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ECFA5C-DBA7-4D6B-8FD4-38520F55412F}"/>
              </a:ext>
            </a:extLst>
          </p:cNvPr>
          <p:cNvSpPr txBox="1"/>
          <p:nvPr/>
        </p:nvSpPr>
        <p:spPr>
          <a:xfrm>
            <a:off x="1224116" y="1371467"/>
            <a:ext cx="96012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Преподавание финансовой грамотности </a:t>
            </a:r>
          </a:p>
          <a:p>
            <a:pPr algn="ctr"/>
            <a:r>
              <a:rPr lang="ru-RU" sz="36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в общеобразовательной организации </a:t>
            </a:r>
          </a:p>
          <a:p>
            <a:pPr algn="ctr"/>
            <a:r>
              <a:rPr lang="ru-RU" sz="36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в контексте обновленных ФГОС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92C610-72A7-4995-B5ED-D0D65F1D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116" y="3575160"/>
            <a:ext cx="10350910" cy="2385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PT Sans" panose="020B0503020203020204" pitchFamily="34" charset="-52"/>
              </a:rPr>
              <a:t>Шавалеева Чулпан Мансуровна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PT Sans" panose="020B0503020203020204" pitchFamily="34" charset="-52"/>
              </a:rPr>
              <a:t>к.э.н., </a:t>
            </a:r>
            <a:r>
              <a:rPr lang="ru-RU" sz="2000" dirty="0" smtClean="0">
                <a:solidFill>
                  <a:srgbClr val="002060"/>
                </a:solidFill>
                <a:latin typeface="PT Sans" panose="020B0503020203020204" pitchFamily="34" charset="-52"/>
              </a:rPr>
              <a:t>доцент, </a:t>
            </a:r>
            <a:r>
              <a:rPr lang="ru-RU" sz="2000" dirty="0" smtClean="0">
                <a:solidFill>
                  <a:srgbClr val="002060"/>
                </a:solidFill>
                <a:latin typeface="PT Sans" panose="020B0503020203020204" pitchFamily="34" charset="-52"/>
              </a:rPr>
              <a:t>методист </a:t>
            </a:r>
            <a:r>
              <a:rPr lang="ru-RU" sz="2000" dirty="0">
                <a:solidFill>
                  <a:srgbClr val="002060"/>
                </a:solidFill>
                <a:latin typeface="PT Sans" panose="020B0503020203020204" pitchFamily="34" charset="-52"/>
              </a:rPr>
              <a:t>Казанского межрегионального методического центра </a:t>
            </a:r>
            <a:endParaRPr lang="en-US" sz="2000" dirty="0" smtClean="0">
              <a:solidFill>
                <a:srgbClr val="002060"/>
              </a:solidFill>
              <a:latin typeface="PT Sans" panose="020B0503020203020204" pitchFamily="34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smtClean="0">
                <a:solidFill>
                  <a:srgbClr val="002060"/>
                </a:solidFill>
                <a:latin typeface="PT Sans" panose="020B0503020203020204" pitchFamily="34" charset="-52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PT Sans" panose="020B0503020203020204" pitchFamily="34" charset="-52"/>
              </a:rPr>
              <a:t>финансовой грамотности системы общего и среднего профессионального образования </a:t>
            </a:r>
            <a:r>
              <a:rPr lang="ru-RU" sz="2000" dirty="0" smtClean="0">
                <a:solidFill>
                  <a:srgbClr val="002060"/>
                </a:solidFill>
                <a:latin typeface="PT Sans" panose="020B0503020203020204" pitchFamily="34" charset="-52"/>
              </a:rPr>
              <a:t>ФГАОУ ВО «</a:t>
            </a:r>
            <a:r>
              <a:rPr lang="ru-RU" sz="2000" dirty="0" smtClean="0">
                <a:solidFill>
                  <a:srgbClr val="002060"/>
                </a:solidFill>
                <a:latin typeface="PT Sans" panose="020B0503020203020204" pitchFamily="34" charset="-52"/>
              </a:rPr>
              <a:t>Казанский (Приволжский) федеральный университет»</a:t>
            </a:r>
            <a:r>
              <a:rPr lang="ru-RU" sz="2000" dirty="0" smtClean="0">
                <a:solidFill>
                  <a:srgbClr val="002060"/>
                </a:solidFill>
                <a:latin typeface="PT Sans" panose="020B0503020203020204" pitchFamily="34" charset="-52"/>
              </a:rPr>
              <a:t>, </a:t>
            </a:r>
          </a:p>
        </p:txBody>
      </p:sp>
      <p:pic>
        <p:nvPicPr>
          <p:cNvPr id="1026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C2018BDF-03B1-4E2A-83A5-1C9C48EF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993" y="0"/>
            <a:ext cx="968007" cy="9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object 11">
            <a:extLst>
              <a:ext uri="{FF2B5EF4-FFF2-40B4-BE49-F238E27FC236}">
                <a16:creationId xmlns:a16="http://schemas.microsoft.com/office/drawing/2014/main" xmlns="" id="{18BDDF21-F85A-4C3B-A2EE-A5614A83C901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11" name="object 12">
              <a:extLst>
                <a:ext uri="{FF2B5EF4-FFF2-40B4-BE49-F238E27FC236}">
                  <a16:creationId xmlns:a16="http://schemas.microsoft.com/office/drawing/2014/main" xmlns="" id="{0148420C-7034-454A-8A9D-8B2E3E136D5A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xmlns="" id="{9CCB9EB4-4051-4480-8DBD-7ACB1B3F05D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4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CD0475-D2A0-4A8C-8B74-568A4AA7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964"/>
            <a:ext cx="10515600" cy="5719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45.5.3. По учебному предмету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«Информатика»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(на базовом уровне):</a:t>
            </a:r>
          </a:p>
          <a:p>
            <a:pPr marL="0" indent="0" algn="just">
              <a:buNone/>
            </a:pP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15) умение распознавать попытки и предупреждать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вовлечение себя и окружающих в деструктивные и криминальные формы сетевой активности (в том числе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кибербуллинг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фишинг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).</a:t>
            </a:r>
          </a:p>
          <a:p>
            <a:pPr marL="0" indent="0">
              <a:buNone/>
            </a:pPr>
            <a:endParaRPr lang="ru-RU" sz="2000" b="0" i="0" dirty="0">
              <a:solidFill>
                <a:srgbClr val="333333"/>
              </a:solidFill>
              <a:effectLst/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45.5.4. По учебному предмету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«Информатика»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(на углубленном уровне):</a:t>
            </a:r>
          </a:p>
          <a:p>
            <a:pPr marL="0" indent="0" algn="just">
              <a:buNone/>
            </a:pP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15)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умение использовать различные средства защиты от вредоносного программного обеспечения,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умение обеспечивать личную безопасность при использовании ресурсов сети Интернет, в том числе умение защищать персональную информацию от несанкционированного доступа и его последствий (разглашения, подмены, утраты данных) с учетом основных технологических и социально-психологических аспектов использования сети Интернет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 (сетевая анонимность, цифровой след, аутентичность субъектов и ресурсов, опасность вредоносного кода); умение распознавать попытки и предупреждать вовлечение себя и окружающих в деструктивные и криминальные формы сетевой активности (в том числе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кибербуллинг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фишинг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).</a:t>
            </a:r>
            <a:endParaRPr lang="ru-RU" sz="2000" dirty="0">
              <a:latin typeface="PT Sans" panose="020B0503020203020204" pitchFamily="34" charset="-52"/>
            </a:endParaRPr>
          </a:p>
        </p:txBody>
      </p:sp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1BB11B44-D5C2-4317-8ED0-81D8B248CC0E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xmlns="" id="{BF5BE2BB-B7AB-4064-9F91-3DF4A2E89FCE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3">
              <a:extLst>
                <a:ext uri="{FF2B5EF4-FFF2-40B4-BE49-F238E27FC236}">
                  <a16:creationId xmlns:a16="http://schemas.microsoft.com/office/drawing/2014/main" xmlns="" id="{EBBC1FB9-3943-40FC-99FB-42F56A4DEF1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10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D272C2BD-8825-49B0-B561-FDF00ABE4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897" y="-2104"/>
            <a:ext cx="936103" cy="9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B31AC0-5DA3-4518-AFC6-118ADBA339AB}"/>
              </a:ext>
            </a:extLst>
          </p:cNvPr>
          <p:cNvSpPr txBox="1"/>
          <p:nvPr/>
        </p:nvSpPr>
        <p:spPr>
          <a:xfrm>
            <a:off x="1513205" y="232952"/>
            <a:ext cx="661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itchFamily="34" charset="0"/>
              </a:rPr>
              <a:t>Основное общее образование</a:t>
            </a:r>
            <a:endParaRPr lang="ko-KR" altLang="en-US" sz="2400" b="1" dirty="0">
              <a:solidFill>
                <a:srgbClr val="002060"/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36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57C31082-5F64-4E1F-AB16-1F5AA2CC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99283"/>
              </p:ext>
            </p:extLst>
          </p:nvPr>
        </p:nvGraphicFramePr>
        <p:xfrm>
          <a:off x="1060240" y="1310385"/>
          <a:ext cx="10460824" cy="4363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98460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3354896">
                  <a:extLst>
                    <a:ext uri="{9D8B030D-6E8A-4147-A177-3AD203B41FA5}">
                      <a16:colId xmlns:a16="http://schemas.microsoft.com/office/drawing/2014/main" xmlns="" val="573917693"/>
                    </a:ext>
                  </a:extLst>
                </a:gridCol>
                <a:gridCol w="5107468">
                  <a:extLst>
                    <a:ext uri="{9D8B030D-6E8A-4147-A177-3AD203B41FA5}">
                      <a16:colId xmlns:a16="http://schemas.microsoft.com/office/drawing/2014/main" xmlns="" val="1498760230"/>
                    </a:ext>
                  </a:extLst>
                </a:gridCol>
              </a:tblGrid>
              <a:tr h="1251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8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296337"/>
                  </a:ext>
                </a:extLst>
              </a:tr>
              <a:tr h="1251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9 КЛАСС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6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  <a:endParaRPr lang="ru-RU" sz="16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256649"/>
                  </a:ext>
                </a:extLst>
              </a:tr>
              <a:tr h="144533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Глобальная сеть Интернет и стратегии безопасного поведения в ней</a:t>
                      </a:r>
                      <a:endParaRPr lang="ru-RU" sz="16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Понятие об информационной безопасности. Угрозы информационной безопасности при работе в глобальной сети и методы противодействия им.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безопасной аутентификации. Защита личной информации в сети Интернет. Безопасные стратегии поведения в сети Интернет.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Предупреждение вовлечения в деструктивные и криминальные формы сетевой активности (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кибербуллинг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фишинг и др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Распознавать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потенциальные угрозы и вредные воздействия, связанные с информационными и коммуникационными технологиями, оценивать предлагаемые пути их устранения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30513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9F9FF-5980-4A3C-A9CF-9606032DB9E4}"/>
              </a:ext>
            </a:extLst>
          </p:cNvPr>
          <p:cNvSpPr txBox="1"/>
          <p:nvPr/>
        </p:nvSpPr>
        <p:spPr>
          <a:xfrm>
            <a:off x="1605188" y="231837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Sans"/>
              </a:rPr>
              <a:t>«Информатика"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99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36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BC51D6-BCAB-49D2-91E8-194E6A21A5DF}"/>
              </a:ext>
            </a:extLst>
          </p:cNvPr>
          <p:cNvSpPr txBox="1"/>
          <p:nvPr/>
        </p:nvSpPr>
        <p:spPr>
          <a:xfrm>
            <a:off x="653480" y="1177823"/>
            <a:ext cx="1114978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45.6. Предметные результаты по предметной области </a:t>
            </a:r>
            <a:r>
              <a:rPr lang="ru-RU" sz="2000" b="1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«Общественно-научные предметы»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должны обеспечивать: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45.6.2. По учебному предмету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«Обществознание»:</a:t>
            </a:r>
          </a:p>
          <a:p>
            <a:pPr algn="just">
              <a:buAutoNum type="arabicParenR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 освоение и применение системы знаний о социальных свойствах человека, особенностях его взаимодействия с другими людьми, важности семьи как базового социального института; характерных чертах общества; содержании и значении социальных норм, регулирующих общественные отношения, включая правовые нормы, регулирующие типичные для несовершеннолетнего и членов его семьи общественные отношения (в том числе нормы гражданского, трудового и семейного права,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основы налогового законодательства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);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процессах и явлениях в экономической (в области макро- и микроэкономики),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 социальной, духовной и политической сферах жизни общества; основах конституционного строя и организации государственной власти в Российской Федерации, правовом статусе гражданина Российской Федерации (в том числе несовершеннолетнего); системе образования в Российской Федерации;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основах государственной бюджетной и денежно-кредитной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, социальной политики, политики в сфере культуры и образования, противодействии коррупции в Российской Федерации, обеспечении безопасности личности, общества и государства, в том числе от терроризма  </a:t>
            </a:r>
            <a:endParaRPr lang="ru-RU" sz="2000" dirty="0">
              <a:solidFill>
                <a:srgbClr val="333333"/>
              </a:solidFill>
              <a:latin typeface="PT Sans" panose="020B0503020203020204" pitchFamily="34" charset="-52"/>
            </a:endParaRPr>
          </a:p>
          <a:p>
            <a:pPr algn="just"/>
            <a:endParaRPr lang="ru-RU" sz="2000" b="0" i="0" dirty="0">
              <a:solidFill>
                <a:srgbClr val="333333"/>
              </a:solidFill>
              <a:effectLst/>
              <a:latin typeface="PT Sans" panose="020B05030202030202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5000E6-9443-4794-B011-F3784B0AC593}"/>
              </a:ext>
            </a:extLst>
          </p:cNvPr>
          <p:cNvSpPr txBox="1"/>
          <p:nvPr/>
        </p:nvSpPr>
        <p:spPr>
          <a:xfrm>
            <a:off x="1513205" y="232952"/>
            <a:ext cx="661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itchFamily="34" charset="0"/>
              </a:rPr>
              <a:t>Основное общее образование</a:t>
            </a:r>
            <a:endParaRPr lang="ko-KR" altLang="en-US" sz="2400" b="1" dirty="0">
              <a:solidFill>
                <a:srgbClr val="002060"/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36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BC51D6-BCAB-49D2-91E8-194E6A21A5DF}"/>
              </a:ext>
            </a:extLst>
          </p:cNvPr>
          <p:cNvSpPr txBox="1"/>
          <p:nvPr/>
        </p:nvSpPr>
        <p:spPr>
          <a:xfrm>
            <a:off x="1057665" y="853686"/>
            <a:ext cx="1076140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695450" algn="l"/>
              </a:tabLst>
            </a:pP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45.6.2. По учебному предмету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«Обществознание»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6) умение устанавливать и объяснять взаимосвязи социальных объектов, явлений, процессов в различных сферах общественной жизни, их элементов и основных функций, включая взаимодействия общества и природы, человека и общества, сфер общественной жизни, гражданина и государства;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связи политических потрясений и социально-экономических кризисов в государстве;</a:t>
            </a:r>
          </a:p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12) умение анализировать, обобщать, систематизировать, конкретизировать и критически оценивать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социальную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информацию, включая экономико-статистическую, из адаптированных источников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(в том числе учебных материалов)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и публикаций СМИ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, соотносить ее с собственными знаниями о моральном и правовом регулировании поведения человека, личным социальным опытом; используя обществоведческие знания, формулировать выводы, подкрепляя их аргументами;</a:t>
            </a:r>
          </a:p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13) умение оценивать собственные поступки и поведение других людей с точки зрения их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 соответствия моральным, правовым и иным видам социальных норм,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экономической рациональности (включая вопросы, связанные с личными финансами и предпринимательской деятельностью, для оценки рисков осуществления финансовых мошенничеств, применения недобросовестных практик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); осознание неприемлемости всех форм антиобщественного поведения;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5000E6-9443-4794-B011-F3784B0AC593}"/>
              </a:ext>
            </a:extLst>
          </p:cNvPr>
          <p:cNvSpPr txBox="1"/>
          <p:nvPr/>
        </p:nvSpPr>
        <p:spPr>
          <a:xfrm>
            <a:off x="1513205" y="175240"/>
            <a:ext cx="661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itchFamily="34" charset="0"/>
              </a:rPr>
              <a:t>Основное общее образование</a:t>
            </a:r>
            <a:endParaRPr lang="ko-KR" altLang="en-US" sz="2400" b="1" dirty="0">
              <a:solidFill>
                <a:srgbClr val="002060"/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36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BC51D6-BCAB-49D2-91E8-194E6A21A5DF}"/>
              </a:ext>
            </a:extLst>
          </p:cNvPr>
          <p:cNvSpPr txBox="1"/>
          <p:nvPr/>
        </p:nvSpPr>
        <p:spPr>
          <a:xfrm>
            <a:off x="756603" y="1177823"/>
            <a:ext cx="1098311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695450" algn="l"/>
              </a:tabLst>
            </a:pP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45.6.2. По учебному предмету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«Обществознание»</a:t>
            </a:r>
          </a:p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14) приобретение опыта использования полученных знаний, включая основы финансовой грамотности, в практической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(включая выполнение проектов индивидуально и в группе)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деятельности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, в повседневной жизни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для реализации и защиты прав человека и гражданина, прав потребителя (в том числе потребителя финансовых услуг)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 и осознанного выполнения гражданских обязанностей; для анализа потребления домашнего хозяйства;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для составления личного финансового плана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; для выбора профессии и оценки собственных перспектив в профессиональной сфере; для опыта публичного представления результатов своей деятельности в соответствии с темой и ситуацией общения, особенностями аудитории и регламентом;</a:t>
            </a:r>
          </a:p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15) приобретение опыта самостоятельного заполнения формы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(в том числе электронной) и составления простейших документов (заявления, обращения,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декларации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, доверенности,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личного финансового плана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, резюме);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5000E6-9443-4794-B011-F3784B0AC593}"/>
              </a:ext>
            </a:extLst>
          </p:cNvPr>
          <p:cNvSpPr txBox="1"/>
          <p:nvPr/>
        </p:nvSpPr>
        <p:spPr>
          <a:xfrm>
            <a:off x="1513205" y="175240"/>
            <a:ext cx="661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itchFamily="34" charset="0"/>
              </a:rPr>
              <a:t>Основное общее образование</a:t>
            </a:r>
            <a:endParaRPr lang="ko-KR" altLang="en-US" sz="2400" b="1" dirty="0">
              <a:solidFill>
                <a:srgbClr val="002060"/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36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57C31082-5F64-4E1F-AB16-1F5AA2CC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52891"/>
              </p:ext>
            </p:extLst>
          </p:nvPr>
        </p:nvGraphicFramePr>
        <p:xfrm>
          <a:off x="1057665" y="1386624"/>
          <a:ext cx="10711547" cy="40707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46358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3137904">
                  <a:extLst>
                    <a:ext uri="{9D8B030D-6E8A-4147-A177-3AD203B41FA5}">
                      <a16:colId xmlns:a16="http://schemas.microsoft.com/office/drawing/2014/main" xmlns="" val="573917693"/>
                    </a:ext>
                  </a:extLst>
                </a:gridCol>
                <a:gridCol w="5527285">
                  <a:extLst>
                    <a:ext uri="{9D8B030D-6E8A-4147-A177-3AD203B41FA5}">
                      <a16:colId xmlns:a16="http://schemas.microsoft.com/office/drawing/2014/main" xmlns="" val="1498760230"/>
                    </a:ext>
                  </a:extLst>
                </a:gridCol>
              </a:tblGrid>
              <a:tr h="1251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6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296337"/>
                  </a:ext>
                </a:extLst>
              </a:tr>
              <a:tr h="1251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6 КЛАСС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4741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6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256649"/>
                  </a:ext>
                </a:extLst>
              </a:tr>
              <a:tr h="144533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Роль экономики в жизни общества.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Основные участники экономики </a:t>
                      </a:r>
                      <a:endParaRPr lang="ru-RU" sz="16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Что такое экономика. Взаимосвязь жизни общества и его экономического развития.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Виды экономической деятельности.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Ресурсы и возможности экономики нашей 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00330" algn="just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Осваивать  и  применять  знания  о  процессах  и  явлениях</a:t>
                      </a:r>
                      <a:r>
                        <a:rPr lang="ru-RU" sz="1600" b="1" spc="-245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экономической жизни общества</a:t>
                      </a:r>
                      <a:r>
                        <a:rPr lang="ru-RU" sz="1600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читать и интерпретировать информацию, представленную в разных источниках.</a:t>
                      </a:r>
                      <a:r>
                        <a:rPr lang="ru-RU" sz="1600" spc="65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PT Sans" panose="020B050302020302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0" marR="95250"/>
                      <a:r>
                        <a:rPr lang="ru-RU" sz="1600" b="1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</a:t>
                      </a:r>
                      <a:r>
                        <a:rPr lang="ru-RU" sz="1600" b="1" spc="60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различные</a:t>
                      </a:r>
                      <a:r>
                        <a:rPr lang="ru-RU" sz="1600" b="1" spc="60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ru-RU" sz="1600" b="1" spc="60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хозяйствования:</a:t>
                      </a:r>
                      <a:r>
                        <a:rPr lang="ru-RU" sz="1600" b="1" spc="60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преобразовывать</a:t>
                      </a:r>
                      <a:r>
                        <a:rPr lang="ru-RU" sz="1600" b="1" spc="30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текстовую</a:t>
                      </a:r>
                      <a:r>
                        <a:rPr lang="ru-RU" sz="1600" b="1" spc="35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ru-RU" sz="1600" b="1" spc="35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spc="35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таблицу.</a:t>
                      </a:r>
                      <a:r>
                        <a:rPr lang="ru-RU" sz="1600" b="1" spc="30" dirty="0">
                          <a:solidFill>
                            <a:srgbClr val="231F20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07950" marR="99060" algn="just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Использовать основы финансовой грамотности в практической деятельности, в повседневной жизни для защиты прав потребителя финансовых услуг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: выполнять проблемные задания, индивидуальные и групповые  проекты. </a:t>
                      </a:r>
                      <a:endParaRPr lang="ru-RU" sz="1600" dirty="0">
                        <a:effectLst/>
                        <a:latin typeface="PT Sans" panose="020B050302020302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6230513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9F9FF-5980-4A3C-A9CF-9606032DB9E4}"/>
              </a:ext>
            </a:extLst>
          </p:cNvPr>
          <p:cNvSpPr txBox="1"/>
          <p:nvPr/>
        </p:nvSpPr>
        <p:spPr>
          <a:xfrm>
            <a:off x="1605188" y="231837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Sans"/>
              </a:rPr>
              <a:t>«Обществознание"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78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36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57C31082-5F64-4E1F-AB16-1F5AA2CC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88877"/>
              </p:ext>
            </p:extLst>
          </p:nvPr>
        </p:nvGraphicFramePr>
        <p:xfrm>
          <a:off x="1057665" y="826237"/>
          <a:ext cx="10637805" cy="60313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7388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1494057">
                  <a:extLst>
                    <a:ext uri="{9D8B030D-6E8A-4147-A177-3AD203B41FA5}">
                      <a16:colId xmlns:a16="http://schemas.microsoft.com/office/drawing/2014/main" xmlns="" val="729478533"/>
                    </a:ext>
                  </a:extLst>
                </a:gridCol>
                <a:gridCol w="1331199">
                  <a:extLst>
                    <a:ext uri="{9D8B030D-6E8A-4147-A177-3AD203B41FA5}">
                      <a16:colId xmlns:a16="http://schemas.microsoft.com/office/drawing/2014/main" xmlns="" val="1413223887"/>
                    </a:ext>
                  </a:extLst>
                </a:gridCol>
                <a:gridCol w="2208432">
                  <a:extLst>
                    <a:ext uri="{9D8B030D-6E8A-4147-A177-3AD203B41FA5}">
                      <a16:colId xmlns:a16="http://schemas.microsoft.com/office/drawing/2014/main" xmlns="" val="3909318994"/>
                    </a:ext>
                  </a:extLst>
                </a:gridCol>
                <a:gridCol w="4586729">
                  <a:extLst>
                    <a:ext uri="{9D8B030D-6E8A-4147-A177-3AD203B41FA5}">
                      <a16:colId xmlns:a16="http://schemas.microsoft.com/office/drawing/2014/main" xmlns="" val="3314514395"/>
                    </a:ext>
                  </a:extLst>
                </a:gridCol>
              </a:tblGrid>
              <a:tr h="52829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4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4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В рамках каких тем можно изучать финансовую грамотность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296337"/>
                  </a:ext>
                </a:extLst>
              </a:tr>
              <a:tr h="3081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7 КЛАСС</a:t>
                      </a: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7 КЛАСС</a:t>
                      </a: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528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PT Sans" panose="020B0503020203020204" pitchFamily="34" charset="-52"/>
                        </a:rPr>
                        <a:t>Тема раздела, курса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400" b="1" dirty="0">
                        <a:latin typeface="PT Sans" panose="020B0503020203020204" pitchFamily="34" charset="-5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127608"/>
                  </a:ext>
                </a:extLst>
              </a:tr>
              <a:tr h="1408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Правоотношения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Правоотношения и их особенности. Правовая норма. Участники правоотношений. Правоспособность и дееспособность.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Правовая оценка поступков и деятельности человека.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Правомерное поведение.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Правовая культура личности</a:t>
                      </a:r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256649"/>
                  </a:ext>
                </a:extLst>
              </a:tr>
              <a:tr h="880494">
                <a:tc>
                  <a:txBody>
                    <a:bodyPr/>
                    <a:lstStyle/>
                    <a:p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Правонарушения и их опасность для личности и общества.</a:t>
                      </a:r>
                      <a:endParaRPr lang="ru-RU" sz="1400" b="0" dirty="0">
                        <a:latin typeface="PT Sans" panose="020B0503020203020204" pitchFamily="34" charset="-52"/>
                      </a:endParaRPr>
                    </a:p>
                    <a:p>
                      <a:pPr algn="l"/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950"/>
                        </a:lnSpc>
                        <a:spcBef>
                          <a:spcPts val="405"/>
                        </a:spcBef>
                      </a:pPr>
                      <a:endParaRPr lang="ru-RU" sz="1400" dirty="0">
                        <a:effectLst/>
                        <a:latin typeface="PT Sans" panose="020B050302020302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Правонарушение и  юридическая ответственность.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Проступок  и преступление. Опасность  правонарушений для личности и общества </a:t>
                      </a:r>
                      <a:endParaRPr lang="ru-RU" sz="1400" dirty="0">
                        <a:effectLst/>
                        <a:latin typeface="PT Sans" panose="020B050302020302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62305130"/>
                  </a:ext>
                </a:extLst>
              </a:tr>
              <a:tr h="968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Основы гражданского права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Право собственности, защита прав собственности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. Основные виды гражданско-правовых договоров.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Договор купли-продажи. Права потребителей и возможности их защиты </a:t>
                      </a:r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1200771"/>
                  </a:ext>
                </a:extLst>
              </a:tr>
              <a:tr h="1408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Основ трудового права</a:t>
                      </a: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Стороны трудовых  отношений, их права и обязанности. Трудовой  договор. Заключение и прекращение  трудового   договора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Рабочее время  и  время отдыха.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Особенности правового статуса несовершеннолетних при осуществлении трудовой деятельности</a:t>
                      </a:r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2692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9F9FF-5980-4A3C-A9CF-9606032DB9E4}"/>
              </a:ext>
            </a:extLst>
          </p:cNvPr>
          <p:cNvSpPr txBox="1"/>
          <p:nvPr/>
        </p:nvSpPr>
        <p:spPr>
          <a:xfrm>
            <a:off x="1605188" y="231837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Sans"/>
              </a:rPr>
              <a:t>«Обществознание"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15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943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57C31082-5F64-4E1F-AB16-1F5AA2CC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2146"/>
              </p:ext>
            </p:extLst>
          </p:nvPr>
        </p:nvGraphicFramePr>
        <p:xfrm>
          <a:off x="1057665" y="826237"/>
          <a:ext cx="10357587" cy="6065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38051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3982065">
                  <a:extLst>
                    <a:ext uri="{9D8B030D-6E8A-4147-A177-3AD203B41FA5}">
                      <a16:colId xmlns:a16="http://schemas.microsoft.com/office/drawing/2014/main" xmlns="" val="729478533"/>
                    </a:ext>
                  </a:extLst>
                </a:gridCol>
                <a:gridCol w="4837471">
                  <a:extLst>
                    <a:ext uri="{9D8B030D-6E8A-4147-A177-3AD203B41FA5}">
                      <a16:colId xmlns:a16="http://schemas.microsoft.com/office/drawing/2014/main" xmlns="" val="1413223887"/>
                    </a:ext>
                  </a:extLst>
                </a:gridCol>
              </a:tblGrid>
              <a:tr h="22089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6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296337"/>
                  </a:ext>
                </a:extLst>
              </a:tr>
              <a:tr h="3081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8 КЛАСС</a:t>
                      </a:r>
                      <a:endParaRPr lang="ru-RU" sz="16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284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6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127608"/>
                  </a:ext>
                </a:extLst>
              </a:tr>
              <a:tr h="140879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Экономика —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основа жизнедеятельности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человека</a:t>
                      </a:r>
                      <a:endParaRPr lang="ru-RU" sz="16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Экономическая жизнь общества. Потребности и ресурсы. Ограниченность ресурсов. Экономический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выбор. Экономическая система и её функции. Собственность. Производство — источник экономических благ. Факторы производства. Трудовая деятельность.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Предпринимательство.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Деньги и их функции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. Торговля и её формы</a:t>
                      </a:r>
                      <a:endParaRPr lang="ru-RU" sz="16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Определять  и  аргументировать  с  точки  зрения  социальных ценностей и с опорой на обществоведческие знания, факты общественной жизни,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своё отношение к предпринимательству и развитию собственного бизнеса.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256649"/>
                  </a:ext>
                </a:extLst>
              </a:tr>
              <a:tr h="880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Рыночные отношения в экономике</a:t>
                      </a:r>
                    </a:p>
                    <a:p>
                      <a:endParaRPr lang="ru-RU" sz="16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Рыночная экономика. Конкуренция. Спрос и предложение. Рыночное равновесие. Невидимая рука рынка. Многообразие рынков.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Предприятие в экономике. Издержки, выручка и прибыль.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Как повысить эффективность производства.</a:t>
                      </a:r>
                      <a:endParaRPr lang="ru-RU" sz="16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Оценивать поведение людей с точки зрения их экономической рациональности: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анализировать и оценивать с позиций экономических знаний сложившиеся практики и модели поведения производителя. </a:t>
                      </a:r>
                      <a:endParaRPr lang="ru-RU" sz="1600" b="0" dirty="0">
                        <a:latin typeface="PT Sans" panose="020B0503020203020204" pitchFamily="34" charset="-5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6230513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9F9FF-5980-4A3C-A9CF-9606032DB9E4}"/>
              </a:ext>
            </a:extLst>
          </p:cNvPr>
          <p:cNvSpPr txBox="1"/>
          <p:nvPr/>
        </p:nvSpPr>
        <p:spPr>
          <a:xfrm>
            <a:off x="1605188" y="231837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Sans"/>
              </a:rPr>
              <a:t>«Обществознание"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16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943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57C31082-5F64-4E1F-AB16-1F5AA2CC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06889"/>
              </p:ext>
            </p:extLst>
          </p:nvPr>
        </p:nvGraphicFramePr>
        <p:xfrm>
          <a:off x="501445" y="826237"/>
          <a:ext cx="11400504" cy="5852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92919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3306784">
                  <a:extLst>
                    <a:ext uri="{9D8B030D-6E8A-4147-A177-3AD203B41FA5}">
                      <a16:colId xmlns:a16="http://schemas.microsoft.com/office/drawing/2014/main" xmlns="" val="729478533"/>
                    </a:ext>
                  </a:extLst>
                </a:gridCol>
                <a:gridCol w="6400801">
                  <a:extLst>
                    <a:ext uri="{9D8B030D-6E8A-4147-A177-3AD203B41FA5}">
                      <a16:colId xmlns:a16="http://schemas.microsoft.com/office/drawing/2014/main" xmlns="" val="1413223887"/>
                    </a:ext>
                  </a:extLst>
                </a:gridCol>
              </a:tblGrid>
              <a:tr h="22089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5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5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296337"/>
                  </a:ext>
                </a:extLst>
              </a:tr>
              <a:tr h="3081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8 КЛАСС</a:t>
                      </a:r>
                      <a:endParaRPr lang="ru-RU" sz="15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284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5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127608"/>
                  </a:ext>
                </a:extLst>
              </a:tr>
              <a:tr h="96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Финансовые от- ношения в экономике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(5 часов)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Финансовый рынок и посредники (банки, страховые компании, кредитные союзы, участники фондового рынка). Услуги финансовых посредников. Основные типы финансовых инструментов:  акции и облигации.</a:t>
                      </a:r>
                    </a:p>
                    <a:p>
                      <a:pPr algn="just"/>
                      <a:r>
                        <a:rPr lang="ru-RU" sz="1500" b="0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Банковские услуги, предоставляемые гражданам (депозит, кредит, платёжная карта, денежные переводы, обмен валюты). Дистанционное банковское обслуживание. Страховые услуги.</a:t>
                      </a:r>
                    </a:p>
                    <a:p>
                      <a:pPr algn="just"/>
                      <a:r>
                        <a:rPr lang="ru-RU" sz="1500" b="0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Защита прав потребителя финансовых услуг</a:t>
                      </a:r>
                      <a:endParaRPr lang="ru-RU" sz="1500" b="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Приводить примеры деятельности и проявления основных функций различных финансовых посредников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: описывать ситуации деятельности финансовых посредников и их функции на основе предложенных учителем источников.</a:t>
                      </a:r>
                    </a:p>
                    <a:p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Оценивать собственные поступки и поступки других участников финансового рынка с точки зрения их экономической рациональности (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включая вопросы, связанные с личными финансами и предпринимательской деятельностью, для оценки рисков осуществления финансовых мошенничеств, применения недобросовестных практик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): формулировать и представлять краткие выводы о способах эффективного использования  денежных  средств.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Анализировать, обобщать, систематизировать, критически оценивать социальную информацию, включая экономико-статистическую, из адаптированных  источников 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(в том числе учебных материалов) и публикаций СМИ, соотносить её с личным социальным опытом;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формулировать выводы, подкрепляя их аргументами.</a:t>
                      </a:r>
                    </a:p>
                    <a:p>
                      <a:r>
                        <a:rPr lang="ru-RU" sz="1500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Приобретать опыт использования знаний основ финансовой грамотности для реализации защиты прав потребителя финансовых услуг: выражать собственное отношение к нарушению прав и недобросовестному поведению участников финансового рынка. </a:t>
                      </a:r>
                      <a:endParaRPr lang="ru-RU" sz="15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120077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9F9FF-5980-4A3C-A9CF-9606032DB9E4}"/>
              </a:ext>
            </a:extLst>
          </p:cNvPr>
          <p:cNvSpPr txBox="1"/>
          <p:nvPr/>
        </p:nvSpPr>
        <p:spPr>
          <a:xfrm>
            <a:off x="1605188" y="231837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Sans"/>
              </a:rPr>
              <a:t>«Обществознание"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47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943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57C31082-5F64-4E1F-AB16-1F5AA2CC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87479"/>
              </p:ext>
            </p:extLst>
          </p:nvPr>
        </p:nvGraphicFramePr>
        <p:xfrm>
          <a:off x="1057665" y="826237"/>
          <a:ext cx="10859031" cy="6217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2513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3136992">
                  <a:extLst>
                    <a:ext uri="{9D8B030D-6E8A-4147-A177-3AD203B41FA5}">
                      <a16:colId xmlns:a16="http://schemas.microsoft.com/office/drawing/2014/main" xmlns="" val="729478533"/>
                    </a:ext>
                  </a:extLst>
                </a:gridCol>
                <a:gridCol w="6109526">
                  <a:extLst>
                    <a:ext uri="{9D8B030D-6E8A-4147-A177-3AD203B41FA5}">
                      <a16:colId xmlns:a16="http://schemas.microsoft.com/office/drawing/2014/main" xmlns="" val="1413223887"/>
                    </a:ext>
                  </a:extLst>
                </a:gridCol>
              </a:tblGrid>
              <a:tr h="22089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6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296337"/>
                  </a:ext>
                </a:extLst>
              </a:tr>
              <a:tr h="3081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8 КЛАСС</a:t>
                      </a:r>
                      <a:endParaRPr lang="ru-RU" sz="16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284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6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127608"/>
                  </a:ext>
                </a:extLst>
              </a:tr>
              <a:tr h="140879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Домашнее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хозяйство</a:t>
                      </a:r>
                    </a:p>
                    <a:p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(3 часа)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  <a:p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endParaRPr lang="ru-RU" sz="16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Экономические функции домохозяйств.  Потребление домашних хозяйств.</a:t>
                      </a:r>
                    </a:p>
                    <a:p>
                      <a:pPr algn="jus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Потребительские   товары и товары длительного</a:t>
                      </a:r>
                    </a:p>
                    <a:p>
                      <a:pPr algn="jus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пользования.</a:t>
                      </a:r>
                    </a:p>
                    <a:p>
                      <a:pPr algn="just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Источники доходов и расходов  семьи.   Семейный бюджет. Личный финансовый план.</a:t>
                      </a:r>
                    </a:p>
                    <a:p>
                      <a:pPr algn="just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Способы и формы  сбережений</a:t>
                      </a:r>
                      <a:endParaRPr lang="ru-RU" sz="16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Приобретать  опыт  использования  полученных  знаний  в практической повседневной жизни: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анализировать потребление домашнего хозяйства, структуру семейного бюджета,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выполнение гражданских обязанностей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(в том числе по уплате налогов)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, собственные перспективы в профессиональной сфере в целях осознанного выбора профессии; сопоставлять свои потребности и возможности. </a:t>
                      </a:r>
                    </a:p>
                    <a:p>
                      <a:pPr algn="just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Оценивать собственные поступки и поведение других людей с точки зрения их экономической рациональности:</a:t>
                      </a:r>
                    </a:p>
                    <a:p>
                      <a:pPr algn="just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давать  оценку  рациональному  распределению  семейных</a:t>
                      </a:r>
                    </a:p>
                    <a:p>
                      <a:pPr algn="just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ресурсов. </a:t>
                      </a:r>
                    </a:p>
                    <a:p>
                      <a:pPr algn="just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Решать познавательные и практические задачи, отражающие процессы формирования, накопления и инвестирования сбережений: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формулировать и представлять краткие </a:t>
                      </a:r>
                    </a:p>
                    <a:p>
                      <a:pPr algn="jus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выводы о способах эффективного использования денежных средств и различных форм сбережений. </a:t>
                      </a:r>
                    </a:p>
                    <a:p>
                      <a:pPr algn="jus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Приобретать опыт составления простейших документов: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составлять семейный бюджет, личный финансовый план,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заявление, резюме. </a:t>
                      </a:r>
                      <a:endParaRPr lang="ru-RU" sz="160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2692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9F9FF-5980-4A3C-A9CF-9606032DB9E4}"/>
              </a:ext>
            </a:extLst>
          </p:cNvPr>
          <p:cNvSpPr txBox="1"/>
          <p:nvPr/>
        </p:nvSpPr>
        <p:spPr>
          <a:xfrm>
            <a:off x="1605188" y="231837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Sans"/>
              </a:rPr>
              <a:t>«Обществознание"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11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2989DB-6986-46EC-A807-EFCCF2D2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02" y="1376001"/>
            <a:ext cx="10983692" cy="2724052"/>
          </a:xfrm>
          <a:ln w="28575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13" indent="-265113" algn="just">
              <a:buFont typeface="Wingdings" panose="05000000000000000000" pitchFamily="2" charset="2"/>
              <a:buChar char="ü"/>
            </a:pPr>
            <a:r>
              <a:rPr lang="ru-RU" sz="2400" b="1" i="0" dirty="0">
                <a:effectLst/>
                <a:latin typeface="PT Sans" panose="020B0503020203020204" pitchFamily="34" charset="-52"/>
              </a:rPr>
              <a:t>Приказ Министерства просвещения РФ от 31.05.2021 №286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0" dirty="0">
                <a:effectLst/>
                <a:latin typeface="PT Sans" panose="020B0503020203020204" pitchFamily="34" charset="-52"/>
              </a:rPr>
              <a:t> </a:t>
            </a:r>
            <a:r>
              <a:rPr lang="ru-RU" sz="2400" i="0" dirty="0">
                <a:effectLst/>
                <a:latin typeface="PT Sans" panose="020B0503020203020204" pitchFamily="34" charset="-52"/>
              </a:rPr>
              <a:t>«Об утверждении федерального государственного образовательного стандарта начального общего образования»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400" b="1" i="0" dirty="0">
                <a:effectLst/>
                <a:latin typeface="PT Sans" panose="020B0503020203020204" pitchFamily="34" charset="-52"/>
              </a:rPr>
              <a:t>Приказ Министерства просвещения РФ от 31 мая 2021 г. № 287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0" dirty="0">
                <a:effectLst/>
                <a:latin typeface="PT Sans" panose="020B0503020203020204" pitchFamily="34" charset="-52"/>
              </a:rPr>
              <a:t>«Об утверждении федерального государственного образовательного стандарта основного общего образования»</a:t>
            </a:r>
            <a:endParaRPr lang="ru-RU" sz="2400" dirty="0">
              <a:latin typeface="PT Sans" panose="020B0503020203020204" pitchFamily="34" charset="-52"/>
            </a:endParaRPr>
          </a:p>
        </p:txBody>
      </p:sp>
      <p:grpSp>
        <p:nvGrpSpPr>
          <p:cNvPr id="7" name="object 11">
            <a:extLst>
              <a:ext uri="{FF2B5EF4-FFF2-40B4-BE49-F238E27FC236}">
                <a16:creationId xmlns:a16="http://schemas.microsoft.com/office/drawing/2014/main" xmlns="" id="{3EAD0852-64E3-4798-B1D4-7CC884BB67B2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xmlns="" id="{934E6791-9E60-4510-BAF5-BE7AF31163AA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3">
              <a:extLst>
                <a:ext uri="{FF2B5EF4-FFF2-40B4-BE49-F238E27FC236}">
                  <a16:creationId xmlns:a16="http://schemas.microsoft.com/office/drawing/2014/main" xmlns="" id="{349145CD-F3BD-4CA2-AB1A-096121B899B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10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9B6651CD-05DB-434D-A5D8-4B509423A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186" y="66209"/>
            <a:ext cx="985814" cy="9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5CCA308-CF66-4B14-BF9C-37C66E8B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51" y="-51320"/>
            <a:ext cx="9480155" cy="128084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PT Sans" panose="020B0503020203020204" pitchFamily="34" charset="-52"/>
              </a:rPr>
              <a:t>Нормативные основы обучения финансовой грамотности в общеобразовательной организации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6295A8BA-3AC2-4B97-89AE-C302861DC1A2}"/>
              </a:ext>
            </a:extLst>
          </p:cNvPr>
          <p:cNvSpPr txBox="1">
            <a:spLocks/>
          </p:cNvSpPr>
          <p:nvPr/>
        </p:nvSpPr>
        <p:spPr>
          <a:xfrm>
            <a:off x="756602" y="4416494"/>
            <a:ext cx="10983692" cy="1515883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latin typeface="PT Sans" panose="020B0503020203020204" pitchFamily="34" charset="-52"/>
              </a:rPr>
              <a:t>Единая рамка компетенций по финансовой грамотности</a:t>
            </a:r>
            <a:r>
              <a:rPr lang="ru-RU" sz="2400" dirty="0">
                <a:latin typeface="PT Sans" panose="020B0503020203020204" pitchFamily="34" charset="-52"/>
              </a:rPr>
              <a:t>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PT Sans" panose="020B0503020203020204" pitchFamily="34" charset="-52"/>
              </a:rPr>
              <a:t>разработанная в целях реализации </a:t>
            </a:r>
            <a:r>
              <a:rPr lang="ru-RU" sz="2400" dirty="0">
                <a:solidFill>
                  <a:srgbClr val="0070C0"/>
                </a:solidFill>
                <a:latin typeface="PT Sans" panose="020B0503020203020204" pitchFamily="34" charset="-52"/>
              </a:rPr>
              <a:t>Стратегии повышения финансовой грамотности в Российской Федерации на 2017 - 2023 годы.</a:t>
            </a:r>
          </a:p>
        </p:txBody>
      </p:sp>
    </p:spTree>
    <p:extLst>
      <p:ext uri="{BB962C8B-B14F-4D97-AF65-F5344CB8AC3E}">
        <p14:creationId xmlns:p14="http://schemas.microsoft.com/office/powerpoint/2010/main" val="13789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943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57C31082-5F64-4E1F-AB16-1F5AA2CC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46788"/>
              </p:ext>
            </p:extLst>
          </p:nvPr>
        </p:nvGraphicFramePr>
        <p:xfrm>
          <a:off x="1057665" y="826237"/>
          <a:ext cx="10859031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47767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3170903">
                  <a:extLst>
                    <a:ext uri="{9D8B030D-6E8A-4147-A177-3AD203B41FA5}">
                      <a16:colId xmlns:a16="http://schemas.microsoft.com/office/drawing/2014/main" xmlns="" val="729478533"/>
                    </a:ext>
                  </a:extLst>
                </a:gridCol>
                <a:gridCol w="5840361">
                  <a:extLst>
                    <a:ext uri="{9D8B030D-6E8A-4147-A177-3AD203B41FA5}">
                      <a16:colId xmlns:a16="http://schemas.microsoft.com/office/drawing/2014/main" xmlns="" val="1413223887"/>
                    </a:ext>
                  </a:extLst>
                </a:gridCol>
              </a:tblGrid>
              <a:tr h="22089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6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296337"/>
                  </a:ext>
                </a:extLst>
              </a:tr>
              <a:tr h="3081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9 КЛАСС</a:t>
                      </a:r>
                      <a:endParaRPr lang="ru-RU" sz="16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284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6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127608"/>
                  </a:ext>
                </a:extLst>
              </a:tr>
              <a:tr h="140879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Политика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политическая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власть</a:t>
                      </a:r>
                      <a:endParaRPr lang="ru-RU" sz="16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Государство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политическая организация  общества. Признаки  государства. Внутренняя и внешняя политика.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 государства.   Монархия и республика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формы правления.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Унитарное  и   федеративное государственно-территориальное устройство.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Политический  режим   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его виды. Демократия, демократические ценности.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Правовое  государство   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гражданское общество</a:t>
                      </a:r>
                      <a:endParaRPr lang="ru-RU" sz="16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Осваивать и применять знания о государстве, его признаках и форме, внутренней и внешней политике, о демократии и демократических ценностях: отбирать с заданных позиций предъявленные описания. </a:t>
                      </a:r>
                    </a:p>
                    <a:p>
                      <a:pPr algn="just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Устанавливать и объяснять взаимосвязи в отношениях между человеком, обществом и государством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связи политических потрясений и социально-экономических кризисов в государстве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исследовать ситуации, предложенные учителем. </a:t>
                      </a: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Использовать полученные знания о государстве для объяснения взаимосвязи правового государства и граждан общества: формулировать суждения на основе социальных фактов. </a:t>
                      </a:r>
                      <a:endParaRPr lang="ru-RU" sz="160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2692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9F9FF-5980-4A3C-A9CF-9606032DB9E4}"/>
              </a:ext>
            </a:extLst>
          </p:cNvPr>
          <p:cNvSpPr txBox="1"/>
          <p:nvPr/>
        </p:nvSpPr>
        <p:spPr>
          <a:xfrm>
            <a:off x="1605188" y="231837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Sans"/>
              </a:rPr>
              <a:t>«Обществознание"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64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FACF6F-E4BD-4DD9-BBFD-8900FCFB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910" y="1386624"/>
            <a:ext cx="10606548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45.6.3. По учебному предмету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«География»:</a:t>
            </a:r>
          </a:p>
          <a:p>
            <a:pPr marL="0" indent="0" algn="just">
              <a:buNone/>
            </a:pPr>
            <a:r>
              <a:rPr lang="ru-RU" sz="2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умение устанавливать взаимосвязи между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изученными природными,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социальными и экономическими явлениями и процессами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реально наблюдаемыми географическими явлениями и процессами;</a:t>
            </a:r>
          </a:p>
          <a:p>
            <a:endParaRPr lang="ru-RU" sz="2000" dirty="0"/>
          </a:p>
        </p:txBody>
      </p:sp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36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E814EB-AD61-46EA-82AD-7F8F02A88AA1}"/>
              </a:ext>
            </a:extLst>
          </p:cNvPr>
          <p:cNvSpPr txBox="1"/>
          <p:nvPr/>
        </p:nvSpPr>
        <p:spPr>
          <a:xfrm>
            <a:off x="1513205" y="589101"/>
            <a:ext cx="661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itchFamily="34" charset="0"/>
              </a:rPr>
              <a:t>Основное общее образование</a:t>
            </a:r>
            <a:endParaRPr lang="ko-KR" altLang="en-US" sz="2400" b="1" dirty="0">
              <a:solidFill>
                <a:srgbClr val="002060"/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FACF6F-E4BD-4DD9-BBFD-8900FCFB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148" y="444721"/>
            <a:ext cx="10606548" cy="48442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«География»</a:t>
            </a:r>
            <a:endParaRPr lang="ru-RU" dirty="0">
              <a:latin typeface="PT Sans" panose="020B0503020203020204" pitchFamily="34" charset="-52"/>
            </a:endParaRPr>
          </a:p>
        </p:txBody>
      </p:sp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36" y="118643"/>
            <a:ext cx="1155057" cy="11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4">
            <a:extLst>
              <a:ext uri="{FF2B5EF4-FFF2-40B4-BE49-F238E27FC236}">
                <a16:creationId xmlns:a16="http://schemas.microsoft.com/office/drawing/2014/main" xmlns="" id="{0AF10C87-D9D4-4A6F-AD87-E48C9B220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038110"/>
              </p:ext>
            </p:extLst>
          </p:nvPr>
        </p:nvGraphicFramePr>
        <p:xfrm>
          <a:off x="1057665" y="1310385"/>
          <a:ext cx="10859031" cy="41091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47767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3746091">
                  <a:extLst>
                    <a:ext uri="{9D8B030D-6E8A-4147-A177-3AD203B41FA5}">
                      <a16:colId xmlns:a16="http://schemas.microsoft.com/office/drawing/2014/main" xmlns="" val="729478533"/>
                    </a:ext>
                  </a:extLst>
                </a:gridCol>
                <a:gridCol w="5265173">
                  <a:extLst>
                    <a:ext uri="{9D8B030D-6E8A-4147-A177-3AD203B41FA5}">
                      <a16:colId xmlns:a16="http://schemas.microsoft.com/office/drawing/2014/main" xmlns="" val="1413223887"/>
                    </a:ext>
                  </a:extLst>
                </a:gridCol>
              </a:tblGrid>
              <a:tr h="255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6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296337"/>
                  </a:ext>
                </a:extLst>
              </a:tr>
              <a:tr h="255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7 КЛАСС</a:t>
                      </a:r>
                      <a:endParaRPr lang="ru-RU" sz="16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209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2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127608"/>
                  </a:ext>
                </a:extLst>
              </a:tr>
              <a:tr h="1860365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PT Sans" panose="020B0503020203020204" pitchFamily="34" charset="-52"/>
                        </a:rPr>
                        <a:t>Страны и народы мира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T Sans" panose="020B0503020203020204" pitchFamily="34" charset="-52"/>
                        </a:rPr>
                        <a:t>Народы и религии мира. Этнический состав населения мира. Языковая классификация народов мира. Мировые и национальные религии. География мировых религий. Хозяйственная деятельность людей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её виды: сельское хозяйство, промышленность, сфера услуг. Их влияние на природные комплексы. Города и сельские поселения. Культурно-исторические регионы мира.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Комплексные карты. Многообразие  стран, их основные типы.</a:t>
                      </a:r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Приводить примеры мировых и национальных религий; различать основные виды хозяйственной деятельности людей на различных территориях; применять понятия «хозяйственная деятельность», «хозяйство», «экономика» для решения учебных и практических задач; описывать по карте положение и взаиморасположение географических объектов.</a:t>
                      </a:r>
                      <a:endParaRPr lang="ru-RU" sz="140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269283"/>
                  </a:ext>
                </a:extLst>
              </a:tr>
              <a:tr h="5125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9 КЛАСС – Раздел 4 «Хозяйство России»</a:t>
                      </a: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8948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5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87EB07-7A6D-4A6D-B38A-8BF6667E6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98" t="28807" r="22581" b="19555"/>
          <a:stretch/>
        </p:blipFill>
        <p:spPr>
          <a:xfrm>
            <a:off x="1921761" y="1637070"/>
            <a:ext cx="8733431" cy="4583684"/>
          </a:xfrm>
          <a:prstGeom prst="rect">
            <a:avLst/>
          </a:prstGeom>
        </p:spPr>
      </p:pic>
      <p:grpSp>
        <p:nvGrpSpPr>
          <p:cNvPr id="7" name="object 11">
            <a:extLst>
              <a:ext uri="{FF2B5EF4-FFF2-40B4-BE49-F238E27FC236}">
                <a16:creationId xmlns:a16="http://schemas.microsoft.com/office/drawing/2014/main" xmlns="" id="{D4DCD0D8-3CFF-475B-A836-97E3DD780F08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xmlns="" id="{DAFC1EA0-69D3-432A-8936-CE12318C6319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3">
              <a:extLst>
                <a:ext uri="{FF2B5EF4-FFF2-40B4-BE49-F238E27FC236}">
                  <a16:creationId xmlns:a16="http://schemas.microsoft.com/office/drawing/2014/main" xmlns="" id="{BDE44327-814E-46B8-99C7-9498C46778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10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F75B5892-5E69-4A23-B04E-7BE1E481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48" y="165297"/>
            <a:ext cx="1036269" cy="10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AD030E-091B-4597-BE71-6F6E3FAFDEF8}"/>
              </a:ext>
            </a:extLst>
          </p:cNvPr>
          <p:cNvSpPr txBox="1"/>
          <p:nvPr/>
        </p:nvSpPr>
        <p:spPr>
          <a:xfrm>
            <a:off x="1605187" y="165297"/>
            <a:ext cx="9142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PT Sans" panose="020B0503020203020204" pitchFamily="34" charset="-52"/>
              </a:rPr>
              <a:t>Единая рамка компетенций по финансовой грамотности</a:t>
            </a:r>
            <a:r>
              <a:rPr lang="ru-RU" sz="2400" dirty="0">
                <a:solidFill>
                  <a:srgbClr val="002060"/>
                </a:solidFill>
                <a:latin typeface="PT Sans" panose="020B0503020203020204" pitchFamily="34" charset="-52"/>
              </a:rPr>
              <a:t> 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1B07FE89-0883-427C-BAFE-2062F4C90E68}"/>
              </a:ext>
            </a:extLst>
          </p:cNvPr>
          <p:cNvCxnSpPr>
            <a:cxnSpLocks/>
          </p:cNvCxnSpPr>
          <p:nvPr/>
        </p:nvCxnSpPr>
        <p:spPr>
          <a:xfrm>
            <a:off x="1513205" y="1858297"/>
            <a:ext cx="1171001" cy="886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E75DADB-B618-4B02-A5ED-189516789BE6}"/>
              </a:ext>
            </a:extLst>
          </p:cNvPr>
          <p:cNvSpPr/>
          <p:nvPr/>
        </p:nvSpPr>
        <p:spPr>
          <a:xfrm>
            <a:off x="825910" y="1637070"/>
            <a:ext cx="2005780" cy="47410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Окружающий мир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Обществознание 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B3443AAD-6127-4F34-9421-8E125356EFFE}"/>
              </a:ext>
            </a:extLst>
          </p:cNvPr>
          <p:cNvCxnSpPr>
            <a:cxnSpLocks/>
          </p:cNvCxnSpPr>
          <p:nvPr/>
        </p:nvCxnSpPr>
        <p:spPr>
          <a:xfrm>
            <a:off x="1828800" y="3387179"/>
            <a:ext cx="957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C3650D95-2F18-426B-B6F1-488AA8BEA8A8}"/>
              </a:ext>
            </a:extLst>
          </p:cNvPr>
          <p:cNvCxnSpPr>
            <a:cxnSpLocks/>
          </p:cNvCxnSpPr>
          <p:nvPr/>
        </p:nvCxnSpPr>
        <p:spPr>
          <a:xfrm flipV="1">
            <a:off x="1759047" y="3876479"/>
            <a:ext cx="1002890" cy="254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18DFBBA6-06AC-4DE0-B091-1C750FFD2183}"/>
              </a:ext>
            </a:extLst>
          </p:cNvPr>
          <p:cNvCxnSpPr>
            <a:cxnSpLocks/>
          </p:cNvCxnSpPr>
          <p:nvPr/>
        </p:nvCxnSpPr>
        <p:spPr>
          <a:xfrm flipV="1">
            <a:off x="2307400" y="4473464"/>
            <a:ext cx="408556" cy="349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C642888E-EF44-4EFA-AB33-598F52357FB9}"/>
              </a:ext>
            </a:extLst>
          </p:cNvPr>
          <p:cNvSpPr/>
          <p:nvPr/>
        </p:nvSpPr>
        <p:spPr>
          <a:xfrm>
            <a:off x="146024" y="3163539"/>
            <a:ext cx="2005780" cy="53324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Обществознание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Информатика  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0967E465-E6DC-44AF-867C-9417AD34384A}"/>
              </a:ext>
            </a:extLst>
          </p:cNvPr>
          <p:cNvSpPr/>
          <p:nvPr/>
        </p:nvSpPr>
        <p:spPr>
          <a:xfrm>
            <a:off x="54775" y="3940217"/>
            <a:ext cx="2005780" cy="53324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Обществознание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Математика  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9EBEC45A-EFA5-4526-BB1C-C1A56BF5B556}"/>
              </a:ext>
            </a:extLst>
          </p:cNvPr>
          <p:cNvSpPr/>
          <p:nvPr/>
        </p:nvSpPr>
        <p:spPr>
          <a:xfrm>
            <a:off x="301620" y="4738525"/>
            <a:ext cx="2005780" cy="53324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География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Математика  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360C379A-35AC-401F-A4C0-5BE786433CDD}"/>
              </a:ext>
            </a:extLst>
          </p:cNvPr>
          <p:cNvSpPr/>
          <p:nvPr/>
        </p:nvSpPr>
        <p:spPr>
          <a:xfrm>
            <a:off x="3268248" y="820692"/>
            <a:ext cx="2516310" cy="75216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Окружающий мир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Обществознание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Математика  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E6CB27C7-01EC-46A3-A8CA-52285A457F4C}"/>
              </a:ext>
            </a:extLst>
          </p:cNvPr>
          <p:cNvCxnSpPr>
            <a:cxnSpLocks/>
          </p:cNvCxnSpPr>
          <p:nvPr/>
        </p:nvCxnSpPr>
        <p:spPr>
          <a:xfrm flipH="1">
            <a:off x="7232358" y="1567647"/>
            <a:ext cx="2471712" cy="1010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1495CF9F-C505-4337-B3EC-B0FBAF3C8B44}"/>
              </a:ext>
            </a:extLst>
          </p:cNvPr>
          <p:cNvCxnSpPr>
            <a:cxnSpLocks/>
          </p:cNvCxnSpPr>
          <p:nvPr/>
        </p:nvCxnSpPr>
        <p:spPr>
          <a:xfrm flipH="1">
            <a:off x="4922474" y="1575810"/>
            <a:ext cx="4817873" cy="28976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10F84CA5-1D89-433A-B525-97ED8B0A3BC2}"/>
              </a:ext>
            </a:extLst>
          </p:cNvPr>
          <p:cNvCxnSpPr>
            <a:cxnSpLocks/>
          </p:cNvCxnSpPr>
          <p:nvPr/>
        </p:nvCxnSpPr>
        <p:spPr>
          <a:xfrm flipH="1">
            <a:off x="5000205" y="1567647"/>
            <a:ext cx="1879549" cy="2435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BEFA0C88-4226-4212-A3C9-0CB8D464F280}"/>
              </a:ext>
            </a:extLst>
          </p:cNvPr>
          <p:cNvCxnSpPr>
            <a:cxnSpLocks/>
          </p:cNvCxnSpPr>
          <p:nvPr/>
        </p:nvCxnSpPr>
        <p:spPr>
          <a:xfrm>
            <a:off x="4586733" y="1634119"/>
            <a:ext cx="309716" cy="819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B7FF8D74-BCAA-4E90-98A6-37DF94DE7841}"/>
              </a:ext>
            </a:extLst>
          </p:cNvPr>
          <p:cNvSpPr/>
          <p:nvPr/>
        </p:nvSpPr>
        <p:spPr>
          <a:xfrm>
            <a:off x="5974203" y="820691"/>
            <a:ext cx="2516310" cy="75216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Окружающий мир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Обществознание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Математика  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633A9FF3-4CBF-4029-B935-91BCC730EC33}"/>
              </a:ext>
            </a:extLst>
          </p:cNvPr>
          <p:cNvSpPr/>
          <p:nvPr/>
        </p:nvSpPr>
        <p:spPr>
          <a:xfrm>
            <a:off x="8632959" y="1059560"/>
            <a:ext cx="2516310" cy="50808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Обществознание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Математика  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8EF9473B-BA74-402E-A64A-C1E993C11B79}"/>
              </a:ext>
            </a:extLst>
          </p:cNvPr>
          <p:cNvSpPr/>
          <p:nvPr/>
        </p:nvSpPr>
        <p:spPr>
          <a:xfrm>
            <a:off x="9660546" y="1916561"/>
            <a:ext cx="2516310" cy="4097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Обществознание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94E78984-AA9C-48C8-A2E9-27C992D2A075}"/>
              </a:ext>
            </a:extLst>
          </p:cNvPr>
          <p:cNvCxnSpPr>
            <a:cxnSpLocks/>
          </p:cNvCxnSpPr>
          <p:nvPr/>
        </p:nvCxnSpPr>
        <p:spPr>
          <a:xfrm flipH="1">
            <a:off x="8117037" y="2326296"/>
            <a:ext cx="2631116" cy="1010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FF6D23CD-B92D-410F-BE0D-38D40B31DB34}"/>
              </a:ext>
            </a:extLst>
          </p:cNvPr>
          <p:cNvCxnSpPr>
            <a:cxnSpLocks/>
          </p:cNvCxnSpPr>
          <p:nvPr/>
        </p:nvCxnSpPr>
        <p:spPr>
          <a:xfrm flipH="1">
            <a:off x="7897162" y="2387556"/>
            <a:ext cx="2691587" cy="627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9C6935A5-52BF-4A14-85F9-D618322BD061}"/>
              </a:ext>
            </a:extLst>
          </p:cNvPr>
          <p:cNvCxnSpPr>
            <a:cxnSpLocks/>
          </p:cNvCxnSpPr>
          <p:nvPr/>
        </p:nvCxnSpPr>
        <p:spPr>
          <a:xfrm flipH="1">
            <a:off x="9108742" y="2364095"/>
            <a:ext cx="1612736" cy="1512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C114AE0A-528D-44D0-9B20-DD69E1D11D27}"/>
              </a:ext>
            </a:extLst>
          </p:cNvPr>
          <p:cNvCxnSpPr>
            <a:cxnSpLocks/>
          </p:cNvCxnSpPr>
          <p:nvPr/>
        </p:nvCxnSpPr>
        <p:spPr>
          <a:xfrm flipH="1">
            <a:off x="9390228" y="2364095"/>
            <a:ext cx="1331250" cy="674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B7A3B7BF-7371-4DD6-8055-3CA0C6D24319}"/>
              </a:ext>
            </a:extLst>
          </p:cNvPr>
          <p:cNvSpPr/>
          <p:nvPr/>
        </p:nvSpPr>
        <p:spPr>
          <a:xfrm>
            <a:off x="5000205" y="6220754"/>
            <a:ext cx="2896957" cy="53324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PT Sans" panose="020B0503020203020204" pitchFamily="34" charset="-52"/>
              </a:rPr>
              <a:t>Информатика  </a:t>
            </a: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A451ACB0-9141-4AC4-8508-CAD499FDF113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3731342" y="5707626"/>
            <a:ext cx="2717342" cy="513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E6A4BDA3-9E50-43EB-9992-7FEF857CE881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5210311" y="5575070"/>
            <a:ext cx="1238373" cy="645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222991E3-EACD-4F32-B204-93AF02E4457D}"/>
              </a:ext>
            </a:extLst>
          </p:cNvPr>
          <p:cNvCxnSpPr>
            <a:cxnSpLocks/>
          </p:cNvCxnSpPr>
          <p:nvPr/>
        </p:nvCxnSpPr>
        <p:spPr>
          <a:xfrm flipV="1">
            <a:off x="6448683" y="5496532"/>
            <a:ext cx="2660059" cy="7242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xmlns="" id="{B5F28AB9-1512-4D41-A6B7-8644A6E50493}"/>
              </a:ext>
            </a:extLst>
          </p:cNvPr>
          <p:cNvCxnSpPr>
            <a:cxnSpLocks/>
          </p:cNvCxnSpPr>
          <p:nvPr/>
        </p:nvCxnSpPr>
        <p:spPr>
          <a:xfrm flipV="1">
            <a:off x="6435288" y="5496532"/>
            <a:ext cx="797070" cy="716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3" grpId="0" animBg="1"/>
      <p:bldP spid="24" grpId="0" animBg="1"/>
      <p:bldP spid="28" grpId="0" animBg="1"/>
      <p:bldP spid="35" grpId="0" animBg="1"/>
      <p:bldP spid="38" grpId="0" animBg="1"/>
      <p:bldP spid="44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1">
            <a:extLst>
              <a:ext uri="{FF2B5EF4-FFF2-40B4-BE49-F238E27FC236}">
                <a16:creationId xmlns:a16="http://schemas.microsoft.com/office/drawing/2014/main" xmlns="" id="{6E20029C-9496-4F0C-87BD-116686C8CC34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5" name="object 12">
              <a:extLst>
                <a:ext uri="{FF2B5EF4-FFF2-40B4-BE49-F238E27FC236}">
                  <a16:creationId xmlns:a16="http://schemas.microsoft.com/office/drawing/2014/main" xmlns="" id="{DDFAF79D-4CFF-4286-91E9-09D13B44F5DB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xmlns="" id="{1190022B-64A8-4D00-9532-1A67D109080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7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19BD1293-E711-4FEE-B0B2-87609F79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48" y="165297"/>
            <a:ext cx="1036269" cy="10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8431" t="13676" r="39904" b="28774"/>
          <a:stretch/>
        </p:blipFill>
        <p:spPr bwMode="auto">
          <a:xfrm>
            <a:off x="1216241" y="962025"/>
            <a:ext cx="9650027" cy="5358876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AD030E-091B-4597-BE71-6F6E3FAFDEF8}"/>
              </a:ext>
            </a:extLst>
          </p:cNvPr>
          <p:cNvSpPr txBox="1"/>
          <p:nvPr/>
        </p:nvSpPr>
        <p:spPr>
          <a:xfrm>
            <a:off x="1605187" y="165297"/>
            <a:ext cx="9142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PT Sans" panose="020B0503020203020204" pitchFamily="34" charset="-52"/>
              </a:rPr>
              <a:t>Единая рамка компетенций по финансовой грамотности</a:t>
            </a:r>
            <a:r>
              <a:rPr lang="ru-RU" sz="2400" dirty="0">
                <a:solidFill>
                  <a:srgbClr val="002060"/>
                </a:solidFill>
                <a:latin typeface="PT Sans" panose="020B0503020203020204" pitchFamily="34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4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1">
            <a:extLst>
              <a:ext uri="{FF2B5EF4-FFF2-40B4-BE49-F238E27FC236}">
                <a16:creationId xmlns:a16="http://schemas.microsoft.com/office/drawing/2014/main" xmlns="" id="{6E20029C-9496-4F0C-87BD-116686C8CC34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5" name="object 12">
              <a:extLst>
                <a:ext uri="{FF2B5EF4-FFF2-40B4-BE49-F238E27FC236}">
                  <a16:creationId xmlns:a16="http://schemas.microsoft.com/office/drawing/2014/main" xmlns="" id="{DDFAF79D-4CFF-4286-91E9-09D13B44F5DB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xmlns="" id="{1190022B-64A8-4D00-9532-1A67D10908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7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19BD1293-E711-4FEE-B0B2-87609F79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159" y="28081"/>
            <a:ext cx="845841" cy="8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AD030E-091B-4597-BE71-6F6E3FAFDEF8}"/>
              </a:ext>
            </a:extLst>
          </p:cNvPr>
          <p:cNvSpPr txBox="1"/>
          <p:nvPr/>
        </p:nvSpPr>
        <p:spPr>
          <a:xfrm>
            <a:off x="1420427" y="165297"/>
            <a:ext cx="9327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PT Sans" panose="020B0503020203020204" pitchFamily="34" charset="-52"/>
              </a:rPr>
              <a:t>В обновленных ФГОС акцент на развитии функциональной грамотности школьника </a:t>
            </a:r>
            <a:endParaRPr lang="ru-RU" sz="2400" dirty="0">
              <a:solidFill>
                <a:srgbClr val="002060"/>
              </a:solidFill>
              <a:latin typeface="PT Sans" panose="020B0503020203020204" pitchFamily="34" charset="-52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554101F0-FB7B-496B-A9A2-187468868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751654"/>
              </p:ext>
            </p:extLst>
          </p:nvPr>
        </p:nvGraphicFramePr>
        <p:xfrm>
          <a:off x="91983" y="3504837"/>
          <a:ext cx="6267636" cy="87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3170B3-0406-47E9-B993-3D1EC68E3F01}"/>
              </a:ext>
            </a:extLst>
          </p:cNvPr>
          <p:cNvSpPr/>
          <p:nvPr/>
        </p:nvSpPr>
        <p:spPr>
          <a:xfrm>
            <a:off x="362993" y="1958670"/>
            <a:ext cx="6037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PT Sans" panose="020B0503020203020204" pitchFamily="34" charset="-52"/>
                <a:cs typeface="Arial" pitchFamily="34" charset="0"/>
              </a:rPr>
              <a:t>Читательская грамотность </a:t>
            </a:r>
            <a:r>
              <a:rPr lang="ru-RU" sz="1600" dirty="0">
                <a:latin typeface="PT Sans" panose="020B0503020203020204" pitchFamily="34" charset="-52"/>
                <a:cs typeface="Arial" pitchFamily="34" charset="0"/>
              </a:rPr>
              <a:t>- 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1D3FCD7-68CF-4BFA-BA9D-13D4C052E9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5187" y="4596842"/>
            <a:ext cx="2778060" cy="172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F3170B3-0406-47E9-B993-3D1EC68E3F01}"/>
              </a:ext>
            </a:extLst>
          </p:cNvPr>
          <p:cNvSpPr/>
          <p:nvPr/>
        </p:nvSpPr>
        <p:spPr>
          <a:xfrm>
            <a:off x="6532974" y="1935177"/>
            <a:ext cx="54873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PT Sans" panose="020B0503020203020204" pitchFamily="34" charset="-52"/>
                <a:cs typeface="Arial" pitchFamily="34" charset="0"/>
              </a:rPr>
              <a:t>Математическая грамотность </a:t>
            </a:r>
            <a:r>
              <a:rPr lang="ru-RU" sz="1600" dirty="0">
                <a:latin typeface="PT Sans" panose="020B0503020203020204" pitchFamily="34" charset="-52"/>
                <a:cs typeface="Arial" pitchFamily="34" charset="0"/>
              </a:rPr>
              <a:t>– это способность человека мыслить математически, формулировать, применять и интерпретировать математику для решения задач в разнообразных практических контекстах. интерпретировать, использовать и оценивать математические результаты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14B368B9-96D2-46CF-85F8-18775DFBD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995013"/>
              </p:ext>
            </p:extLst>
          </p:nvPr>
        </p:nvGraphicFramePr>
        <p:xfrm>
          <a:off x="6764784" y="3590713"/>
          <a:ext cx="5174706" cy="70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1984" y="1411550"/>
            <a:ext cx="6308816" cy="513129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67631" y="1411550"/>
            <a:ext cx="5632386" cy="513129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24989C6-FF0F-44E6-AAEC-3AFF34C435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9676" y="4807932"/>
            <a:ext cx="2688296" cy="144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70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3" y="116712"/>
            <a:ext cx="737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1477" y="127899"/>
            <a:ext cx="10657184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b="1" dirty="0">
                <a:solidFill>
                  <a:srgbClr val="00549F"/>
                </a:solidFill>
                <a:latin typeface="PT Sans" panose="020B0503020203020204" pitchFamily="34" charset="-52"/>
              </a:rPr>
              <a:t>КЛЮЧЕВЫЕ НАВЫКИ ЧИТАТЕЛЬСКОЙ ГРАМОТНОСТИ В КОНТЕКСТЕ ФИНАНСОВОЙ ГРАМОТНОСТИ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068" y="6305035"/>
            <a:ext cx="879309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219170">
              <a:defRPr/>
            </a:pPr>
            <a:r>
              <a:rPr lang="ru-RU" sz="11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1219170">
              <a:defRPr/>
            </a:pPr>
            <a:r>
              <a:rPr lang="ru-RU" sz="11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13</a:t>
            </a:r>
            <a:endParaRPr lang="en-US" sz="11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D67A67D-DE21-45C9-90BB-EA8CAA37DFAB}"/>
              </a:ext>
            </a:extLst>
          </p:cNvPr>
          <p:cNvPicPr/>
          <p:nvPr/>
        </p:nvPicPr>
        <p:blipFill rotWithShape="1">
          <a:blip r:embed="rId4"/>
          <a:srcRect l="38484" t="23431" r="22894" b="22896"/>
          <a:stretch/>
        </p:blipFill>
        <p:spPr bwMode="auto">
          <a:xfrm>
            <a:off x="6393751" y="1183527"/>
            <a:ext cx="5686181" cy="5546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068" y="5445224"/>
            <a:ext cx="879309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219170">
              <a:defRPr/>
            </a:pPr>
            <a:r>
              <a:rPr lang="ru-RU" sz="1100" b="0" dirty="0">
                <a:solidFill>
                  <a:schemeClr val="bg1"/>
                </a:solidFill>
                <a:latin typeface="PT Sans" panose="020B0503020203020204" pitchFamily="34" charset="-52"/>
              </a:rPr>
              <a:t>601-800</a:t>
            </a:r>
          </a:p>
          <a:p>
            <a:pPr algn="ctr" defTabSz="1219170">
              <a:defRPr/>
            </a:pPr>
            <a:r>
              <a:rPr lang="ru-RU" sz="11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9</a:t>
            </a:r>
            <a:endParaRPr lang="en-US" sz="11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7DED839-0449-480C-9DD1-C9EF6BCFA26F}"/>
              </a:ext>
            </a:extLst>
          </p:cNvPr>
          <p:cNvSpPr/>
          <p:nvPr/>
        </p:nvSpPr>
        <p:spPr>
          <a:xfrm>
            <a:off x="920423" y="1118050"/>
            <a:ext cx="5473328" cy="399596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28594" indent="-228594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500" b="1" dirty="0">
                <a:latin typeface="PT Sans" panose="020B0503020203020204" pitchFamily="34" charset="-52"/>
              </a:rPr>
              <a:t>находить и извлекать информацию</a:t>
            </a:r>
            <a:r>
              <a:rPr lang="ru-RU" sz="1500" dirty="0">
                <a:latin typeface="PT Sans" panose="020B0503020203020204" pitchFamily="34" charset="-52"/>
              </a:rPr>
              <a:t>;</a:t>
            </a:r>
          </a:p>
          <a:p>
            <a:pPr marL="228594" indent="-228594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latin typeface="PT Sans" panose="020B0503020203020204" pitchFamily="34" charset="-52"/>
              </a:rPr>
              <a:t>понимать смысловую структуру текста;</a:t>
            </a:r>
          </a:p>
          <a:p>
            <a:pPr marL="228594" indent="-228594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500" b="1" dirty="0">
                <a:latin typeface="PT Sans" panose="020B0503020203020204" pitchFamily="34" charset="-52"/>
              </a:rPr>
              <a:t>устанавливать скрытые связи между событиями или утверждениями</a:t>
            </a:r>
            <a:r>
              <a:rPr lang="ru-RU" sz="1500" dirty="0">
                <a:latin typeface="PT Sans" panose="020B0503020203020204" pitchFamily="34" charset="-52"/>
              </a:rPr>
              <a:t>;</a:t>
            </a:r>
          </a:p>
          <a:p>
            <a:pPr marL="228594" indent="-228594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500" b="1" dirty="0">
                <a:latin typeface="PT Sans" panose="020B0503020203020204" pitchFamily="34" charset="-52"/>
              </a:rPr>
              <a:t>формулировать выводы на основе обобщения отдельных частей текста</a:t>
            </a:r>
            <a:r>
              <a:rPr lang="ru-RU" sz="1500" dirty="0">
                <a:latin typeface="PT Sans" panose="020B0503020203020204" pitchFamily="34" charset="-52"/>
              </a:rPr>
              <a:t>; </a:t>
            </a:r>
          </a:p>
          <a:p>
            <a:pPr marL="228594" indent="-228594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PT Sans" panose="020B0503020203020204" pitchFamily="34" charset="-52"/>
              </a:rPr>
              <a:t>оценивать </a:t>
            </a:r>
            <a:r>
              <a:rPr lang="ru-RU" sz="1500" dirty="0">
                <a:latin typeface="PT Sans" panose="020B0503020203020204" pitchFamily="34" charset="-52"/>
              </a:rPr>
              <a:t>полноту, достоверность информации;</a:t>
            </a:r>
          </a:p>
          <a:p>
            <a:pPr marL="228594" indent="-228594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500" b="1" dirty="0">
                <a:latin typeface="PT Sans" panose="020B0503020203020204" pitchFamily="34" charset="-52"/>
              </a:rPr>
              <a:t>обнаруживать противоречия, содержащиеся в одном или нескольких текстах;</a:t>
            </a:r>
          </a:p>
          <a:p>
            <a:pPr marL="228594" indent="-228594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500" b="1" dirty="0" smtClean="0">
                <a:latin typeface="PT Sans" panose="020B0503020203020204" pitchFamily="34" charset="-52"/>
              </a:rPr>
              <a:t>использовать </a:t>
            </a:r>
            <a:r>
              <a:rPr lang="ru-RU" sz="1500" b="1" dirty="0">
                <a:latin typeface="PT Sans" panose="020B0503020203020204" pitchFamily="34" charset="-52"/>
              </a:rPr>
              <a:t>информацию из текста для решения практической задачи;</a:t>
            </a:r>
          </a:p>
          <a:p>
            <a:pPr marL="228594" indent="-228594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500" b="1" dirty="0" smtClean="0">
                <a:latin typeface="PT Sans" panose="020B0503020203020204" pitchFamily="34" charset="-52"/>
              </a:rPr>
              <a:t>прогнозировать </a:t>
            </a:r>
            <a:r>
              <a:rPr lang="ru-RU" sz="1500" b="1" dirty="0">
                <a:latin typeface="PT Sans" panose="020B0503020203020204" pitchFamily="34" charset="-52"/>
              </a:rPr>
              <a:t>события, течение процесса, результаты на основе информации текста;</a:t>
            </a:r>
          </a:p>
          <a:p>
            <a:pPr marL="228594" indent="-228594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500" b="1" dirty="0" smtClean="0">
                <a:latin typeface="PT Sans" panose="020B0503020203020204" pitchFamily="34" charset="-52"/>
              </a:rPr>
              <a:t>выявлять </a:t>
            </a:r>
            <a:r>
              <a:rPr lang="ru-RU" sz="1500" b="1" dirty="0">
                <a:latin typeface="PT Sans" panose="020B0503020203020204" pitchFamily="34" charset="-52"/>
              </a:rPr>
              <a:t>связь между прочитанным и современной реальностью.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09FB17F-4802-4A0E-933A-7E1078C3E98B}"/>
              </a:ext>
            </a:extLst>
          </p:cNvPr>
          <p:cNvPicPr/>
          <p:nvPr/>
        </p:nvPicPr>
        <p:blipFill rotWithShape="1">
          <a:blip r:embed="rId5"/>
          <a:srcRect l="42148" t="18698" r="25641" b="76515"/>
          <a:stretch/>
        </p:blipFill>
        <p:spPr bwMode="auto">
          <a:xfrm>
            <a:off x="7248129" y="728311"/>
            <a:ext cx="4483100" cy="492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D67A67D-DE21-45C9-90BB-EA8CAA37DFAB}"/>
              </a:ext>
            </a:extLst>
          </p:cNvPr>
          <p:cNvPicPr/>
          <p:nvPr/>
        </p:nvPicPr>
        <p:blipFill rotWithShape="1">
          <a:blip r:embed="rId4"/>
          <a:srcRect l="49036" t="39923" r="22894" b="42749"/>
          <a:stretch/>
        </p:blipFill>
        <p:spPr bwMode="auto">
          <a:xfrm>
            <a:off x="6196614" y="2156841"/>
            <a:ext cx="5995385" cy="286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object 11">
            <a:extLst>
              <a:ext uri="{FF2B5EF4-FFF2-40B4-BE49-F238E27FC236}">
                <a16:creationId xmlns:a16="http://schemas.microsoft.com/office/drawing/2014/main" xmlns="" id="{D4DCD0D8-3CFF-475B-A836-97E3DD780F08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18" name="object 12">
              <a:extLst>
                <a:ext uri="{FF2B5EF4-FFF2-40B4-BE49-F238E27FC236}">
                  <a16:creationId xmlns:a16="http://schemas.microsoft.com/office/drawing/2014/main" xmlns="" id="{DAFC1EA0-69D3-432A-8936-CE12318C6319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>
              <a:extLst>
                <a:ext uri="{FF2B5EF4-FFF2-40B4-BE49-F238E27FC236}">
                  <a16:creationId xmlns:a16="http://schemas.microsoft.com/office/drawing/2014/main" xmlns="" id="{BDE44327-814E-46B8-99C7-9498C46778B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20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19BD1293-E711-4FEE-B0B2-87609F79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159" y="28081"/>
            <a:ext cx="845841" cy="8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67598" y="433680"/>
            <a:ext cx="87930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219170">
              <a:defRPr/>
            </a:pPr>
            <a:r>
              <a:rPr lang="ru-RU" sz="1067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1219170">
              <a:defRPr/>
            </a:pPr>
            <a:r>
              <a:rPr lang="ru-RU" sz="1067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1067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20193" t="21937" r="37981" b="10541"/>
          <a:stretch/>
        </p:blipFill>
        <p:spPr bwMode="auto">
          <a:xfrm>
            <a:off x="777599" y="619456"/>
            <a:ext cx="6873509" cy="5200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923494" y="4334202"/>
            <a:ext cx="2793127" cy="23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995404" y="1894222"/>
            <a:ext cx="23457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30-3*7</a:t>
            </a:r>
            <a:r>
              <a:rPr lang="ru-RU" sz="2800" dirty="0" smtClean="0">
                <a:solidFill>
                  <a:srgbClr val="FF0000"/>
                </a:solidFill>
              </a:rPr>
              <a:t>=</a:t>
            </a:r>
            <a:r>
              <a:rPr lang="en-US" sz="2800" dirty="0" smtClean="0">
                <a:solidFill>
                  <a:srgbClr val="FF0000"/>
                </a:solidFill>
              </a:rPr>
              <a:t>9</a:t>
            </a: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30-3*8=6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grpSp>
        <p:nvGrpSpPr>
          <p:cNvPr id="14" name="object 11">
            <a:extLst>
              <a:ext uri="{FF2B5EF4-FFF2-40B4-BE49-F238E27FC236}">
                <a16:creationId xmlns:a16="http://schemas.microsoft.com/office/drawing/2014/main" xmlns="" id="{6E20029C-9496-4F0C-87BD-116686C8CC34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xmlns="" id="{DDFAF79D-4CFF-4286-91E9-09D13B44F5DB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xmlns="" id="{1190022B-64A8-4D00-9532-1A67D10908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17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19BD1293-E711-4FEE-B0B2-87609F79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159" y="28081"/>
            <a:ext cx="845841" cy="8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9A250A-3ABE-48EF-AED1-7555FBFB1FD2}"/>
              </a:ext>
            </a:extLst>
          </p:cNvPr>
          <p:cNvSpPr txBox="1"/>
          <p:nvPr/>
        </p:nvSpPr>
        <p:spPr>
          <a:xfrm>
            <a:off x="1513205" y="172070"/>
            <a:ext cx="6544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Примеры заданий </a:t>
            </a:r>
            <a:r>
              <a:rPr lang="en-US" sz="2800" b="1" dirty="0">
                <a:solidFill>
                  <a:srgbClr val="002060"/>
                </a:solidFill>
              </a:rPr>
              <a:t>PISA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3" y="116712"/>
            <a:ext cx="737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1477" y="127899"/>
            <a:ext cx="10657184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PT Sans" panose="020B0503020203020204" pitchFamily="34" charset="-52"/>
              </a:rPr>
              <a:t>МАТЕМАТИЧЕСКАЯ </a:t>
            </a:r>
            <a:r>
              <a:rPr lang="ru-RU" b="1" dirty="0" smtClean="0">
                <a:solidFill>
                  <a:srgbClr val="002060"/>
                </a:solidFill>
                <a:latin typeface="PT Sans" panose="020B0503020203020204" pitchFamily="34" charset="-52"/>
              </a:rPr>
              <a:t>ГРАМОТНОСТЬ</a:t>
            </a:r>
            <a:endParaRPr lang="ru-RU" b="1" dirty="0">
              <a:solidFill>
                <a:srgbClr val="002060"/>
              </a:solidFill>
              <a:latin typeface="PT Sans" panose="020B050302020302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068" y="6305035"/>
            <a:ext cx="879309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219170">
              <a:defRPr/>
            </a:pPr>
            <a:r>
              <a:rPr lang="ru-RU" sz="11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1219170">
              <a:defRPr/>
            </a:pPr>
            <a:r>
              <a:rPr lang="ru-RU" sz="11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13</a:t>
            </a:r>
            <a:endParaRPr lang="en-US" sz="11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068" y="5445224"/>
            <a:ext cx="879309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219170">
              <a:defRPr/>
            </a:pPr>
            <a:r>
              <a:rPr lang="ru-RU" sz="1100" b="0" dirty="0">
                <a:solidFill>
                  <a:schemeClr val="bg1"/>
                </a:solidFill>
                <a:latin typeface="PT Sans" panose="020B0503020203020204" pitchFamily="34" charset="-52"/>
              </a:rPr>
              <a:t>601-800</a:t>
            </a:r>
          </a:p>
          <a:p>
            <a:pPr algn="ctr" defTabSz="1219170">
              <a:defRPr/>
            </a:pPr>
            <a:r>
              <a:rPr lang="ru-RU" sz="11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9</a:t>
            </a:r>
            <a:endParaRPr lang="en-US" sz="11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530EF11-320F-403E-B96E-46E61442DB71}"/>
              </a:ext>
            </a:extLst>
          </p:cNvPr>
          <p:cNvSpPr/>
          <p:nvPr/>
        </p:nvSpPr>
        <p:spPr>
          <a:xfrm>
            <a:off x="1192156" y="643708"/>
            <a:ext cx="10398069" cy="24724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dirty="0">
                <a:latin typeface="PT Sans" panose="020B0503020203020204" pitchFamily="34" charset="-52"/>
              </a:rPr>
              <a:t>По данным ФГАОУ ВО «Институт стратегии развития образования РАО», в процессе оценки математической </a:t>
            </a:r>
            <a:r>
              <a:rPr lang="ru-RU" sz="1400" dirty="0" smtClean="0">
                <a:latin typeface="PT Sans" panose="020B0503020203020204" pitchFamily="34" charset="-52"/>
              </a:rPr>
              <a:t>грамотности </a:t>
            </a:r>
            <a:r>
              <a:rPr lang="ru-RU" sz="1400" dirty="0">
                <a:latin typeface="PT Sans" panose="020B0503020203020204" pitchFamily="34" charset="-52"/>
              </a:rPr>
              <a:t>учеников 5 и 7 классов проявились </a:t>
            </a:r>
            <a:r>
              <a:rPr lang="ru-RU" sz="1400" b="1" dirty="0">
                <a:latin typeface="PT Sans" panose="020B0503020203020204" pitchFamily="34" charset="-52"/>
              </a:rPr>
              <a:t>недостатки</a:t>
            </a:r>
            <a:r>
              <a:rPr lang="ru-RU" sz="1400" dirty="0">
                <a:latin typeface="PT Sans" panose="020B0503020203020204" pitchFamily="34" charset="-52"/>
              </a:rPr>
              <a:t> </a:t>
            </a:r>
            <a:r>
              <a:rPr lang="ru-RU" sz="1400" b="1" dirty="0">
                <a:latin typeface="PT Sans" panose="020B0503020203020204" pitchFamily="34" charset="-52"/>
              </a:rPr>
              <a:t>в овладении </a:t>
            </a:r>
            <a:r>
              <a:rPr lang="ru-RU" sz="1400" dirty="0">
                <a:latin typeface="PT Sans" panose="020B0503020203020204" pitchFamily="34" charset="-52"/>
              </a:rPr>
              <a:t>следующими </a:t>
            </a:r>
            <a:r>
              <a:rPr lang="ru-RU" sz="1400" b="1" dirty="0">
                <a:latin typeface="PT Sans" panose="020B0503020203020204" pitchFamily="34" charset="-52"/>
              </a:rPr>
              <a:t>метапредметными умениями</a:t>
            </a:r>
            <a:r>
              <a:rPr lang="ru-RU" sz="1400" dirty="0">
                <a:latin typeface="PT Sans" panose="020B0503020203020204" pitchFamily="34" charset="-52"/>
              </a:rPr>
              <a:t>:</a:t>
            </a:r>
          </a:p>
          <a:p>
            <a:pPr marL="228594" indent="-228594" algn="just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PT Sans" panose="020B0503020203020204" pitchFamily="34" charset="-52"/>
              </a:rPr>
              <a:t>принимать </a:t>
            </a:r>
            <a:r>
              <a:rPr lang="ru-RU" sz="1400" b="1" dirty="0">
                <a:solidFill>
                  <a:srgbClr val="002060"/>
                </a:solidFill>
                <a:latin typeface="PT Sans" panose="020B0503020203020204" pitchFamily="34" charset="-52"/>
              </a:rPr>
              <a:t>задачу, представленную в форме</a:t>
            </a:r>
            <a:r>
              <a:rPr lang="ru-RU" sz="1400" dirty="0">
                <a:latin typeface="PT Sans" panose="020B0503020203020204" pitchFamily="34" charset="-52"/>
              </a:rPr>
              <a:t>, отличной от формы, типичной для российских учебников;</a:t>
            </a:r>
          </a:p>
          <a:p>
            <a:pPr marL="228594" indent="-228594" algn="just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PT Sans" panose="020B0503020203020204" pitchFamily="34" charset="-52"/>
              </a:rPr>
              <a:t>работать с информацией, представленной в различных формах</a:t>
            </a:r>
            <a:r>
              <a:rPr lang="ru-RU" sz="1400" dirty="0">
                <a:latin typeface="PT Sans" panose="020B0503020203020204" pitchFamily="34" charset="-52"/>
              </a:rPr>
              <a:t>: текстовой, табличной, графической, а также переходить от одной формы к другой;</a:t>
            </a:r>
          </a:p>
          <a:p>
            <a:pPr marL="228594" indent="-228594" algn="just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PT Sans" panose="020B0503020203020204" pitchFamily="34" charset="-52"/>
              </a:rPr>
              <a:t>привлекать информацию, которая не содержится непосредственно в условии задачи</a:t>
            </a:r>
            <a:r>
              <a:rPr lang="ru-RU" sz="1400" dirty="0">
                <a:latin typeface="PT Sans" panose="020B0503020203020204" pitchFamily="34" charset="-52"/>
              </a:rPr>
              <a:t>, особенно в тех случаях, когда для этого требуется использовать бытовые сведения, личный жизненный опыт;</a:t>
            </a:r>
          </a:p>
          <a:p>
            <a:pPr marL="228594" indent="-228594" algn="just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PT Sans" panose="020B0503020203020204" pitchFamily="34" charset="-52"/>
              </a:rPr>
              <a:t>отбирать информацию, необходимую для решения</a:t>
            </a:r>
            <a:r>
              <a:rPr lang="ru-RU" sz="1400" dirty="0">
                <a:latin typeface="PT Sans" panose="020B0503020203020204" pitchFamily="34" charset="-52"/>
              </a:rPr>
              <a:t>, в частности, если условие задачи содержит избыточную </a:t>
            </a:r>
            <a:r>
              <a:rPr lang="ru-RU" sz="1400" dirty="0" smtClean="0">
                <a:latin typeface="PT Sans" panose="020B0503020203020204" pitchFamily="34" charset="-52"/>
              </a:rPr>
              <a:t>информацию. </a:t>
            </a:r>
            <a:endParaRPr lang="ru-RU" sz="1400" dirty="0">
              <a:latin typeface="PT Sans" panose="020B0503020203020204" pitchFamily="34" charset="-52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47820" t="27907" r="13808" b="36175"/>
          <a:stretch/>
        </p:blipFill>
        <p:spPr bwMode="auto">
          <a:xfrm>
            <a:off x="1584159" y="3030909"/>
            <a:ext cx="3528392" cy="292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47997" t="28527" r="15098" b="46334"/>
          <a:stretch/>
        </p:blipFill>
        <p:spPr bwMode="auto">
          <a:xfrm>
            <a:off x="7590410" y="3037014"/>
            <a:ext cx="3672408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127102" y="3135843"/>
            <a:ext cx="760462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2402" y="4248734"/>
            <a:ext cx="1917576" cy="80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При одинаковой сумме вклада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100 </a:t>
            </a:r>
            <a:r>
              <a:rPr lang="ru-RU" sz="1400" b="1" dirty="0" smtClean="0">
                <a:solidFill>
                  <a:srgbClr val="002060"/>
                </a:solidFill>
              </a:rPr>
              <a:t>000 рублей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04062" y="6149328"/>
            <a:ext cx="3476178" cy="502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Э=(1+0,03/12)</a:t>
            </a:r>
            <a:r>
              <a:rPr lang="ru-RU" baseline="30000" dirty="0" smtClean="0">
                <a:solidFill>
                  <a:srgbClr val="002060"/>
                </a:solidFill>
              </a:rPr>
              <a:t>12</a:t>
            </a:r>
            <a:r>
              <a:rPr lang="ru-RU" dirty="0" smtClean="0">
                <a:solidFill>
                  <a:srgbClr val="002060"/>
                </a:solidFill>
              </a:rPr>
              <a:t>  - 1 = 3,042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Сумма дохода за год = 3042 руб.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76334" y="5943600"/>
            <a:ext cx="3376485" cy="823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Э=(1+0,034/4)</a:t>
            </a:r>
            <a:r>
              <a:rPr lang="ru-RU" baseline="30000" dirty="0" smtClean="0">
                <a:solidFill>
                  <a:srgbClr val="00206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  - 1 = 3,044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Сумма дохода за год = 3044 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8" name="object 11">
            <a:extLst>
              <a:ext uri="{FF2B5EF4-FFF2-40B4-BE49-F238E27FC236}">
                <a16:creationId xmlns:a16="http://schemas.microsoft.com/office/drawing/2014/main" xmlns="" id="{D4DCD0D8-3CFF-475B-A836-97E3DD780F08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19" name="object 12">
              <a:extLst>
                <a:ext uri="{FF2B5EF4-FFF2-40B4-BE49-F238E27FC236}">
                  <a16:creationId xmlns:a16="http://schemas.microsoft.com/office/drawing/2014/main" xmlns="" id="{DAFC1EA0-69D3-432A-8936-CE12318C6319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3">
              <a:extLst>
                <a:ext uri="{FF2B5EF4-FFF2-40B4-BE49-F238E27FC236}">
                  <a16:creationId xmlns:a16="http://schemas.microsoft.com/office/drawing/2014/main" xmlns="" id="{BDE44327-814E-46B8-99C7-9498C46778B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21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19BD1293-E711-4FEE-B0B2-87609F79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614" y="28081"/>
            <a:ext cx="812386" cy="80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67598" y="433680"/>
            <a:ext cx="87930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219170">
              <a:defRPr/>
            </a:pPr>
            <a:r>
              <a:rPr lang="ru-RU" sz="1067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1219170">
              <a:defRPr/>
            </a:pPr>
            <a:r>
              <a:rPr lang="ru-RU" sz="1067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1067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6090" t="19373" r="24199" b="26495"/>
          <a:stretch/>
        </p:blipFill>
        <p:spPr bwMode="auto">
          <a:xfrm>
            <a:off x="977765" y="1192652"/>
            <a:ext cx="4929481" cy="4845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l="6411" t="23647" r="33653" b="12250"/>
          <a:stretch/>
        </p:blipFill>
        <p:spPr bwMode="auto">
          <a:xfrm>
            <a:off x="6332950" y="1137638"/>
            <a:ext cx="5185557" cy="2965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717530" y="4333355"/>
            <a:ext cx="470048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20 + (60минут*30 дней-90 минут)*0,27=481,7</a:t>
            </a:r>
          </a:p>
          <a:p>
            <a:pPr marL="342900" indent="-342900" algn="just">
              <a:spcBef>
                <a:spcPts val="1200"/>
              </a:spcBef>
              <a:buFontTx/>
              <a:buAutoNum type="arabicPeriod"/>
            </a:pPr>
            <a:r>
              <a:rPr lang="ru-RU" sz="1600" dirty="0">
                <a:solidFill>
                  <a:srgbClr val="FF0000"/>
                </a:solidFill>
              </a:rPr>
              <a:t>20 + (60минут*30 дней-90 минут)*</a:t>
            </a:r>
            <a:r>
              <a:rPr lang="ru-RU" sz="1600" dirty="0" smtClean="0">
                <a:solidFill>
                  <a:srgbClr val="FF0000"/>
                </a:solidFill>
              </a:rPr>
              <a:t>0,25=447,5</a:t>
            </a:r>
          </a:p>
          <a:p>
            <a:pPr marL="342900" indent="-342900" algn="just">
              <a:spcBef>
                <a:spcPts val="1200"/>
              </a:spcBef>
              <a:buFontTx/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30 </a:t>
            </a:r>
            <a:r>
              <a:rPr lang="ru-RU" sz="1600" dirty="0">
                <a:solidFill>
                  <a:srgbClr val="FF0000"/>
                </a:solidFill>
              </a:rPr>
              <a:t>+ (60минут*30 </a:t>
            </a:r>
            <a:r>
              <a:rPr lang="ru-RU" sz="1600" dirty="0" smtClean="0">
                <a:solidFill>
                  <a:srgbClr val="FF0000"/>
                </a:solidFill>
              </a:rPr>
              <a:t>дней-60 </a:t>
            </a:r>
            <a:r>
              <a:rPr lang="ru-RU" sz="1600" dirty="0">
                <a:solidFill>
                  <a:srgbClr val="FF0000"/>
                </a:solidFill>
              </a:rPr>
              <a:t>минут)*</a:t>
            </a:r>
            <a:r>
              <a:rPr lang="ru-RU" sz="1600" dirty="0" smtClean="0">
                <a:solidFill>
                  <a:srgbClr val="FF0000"/>
                </a:solidFill>
              </a:rPr>
              <a:t>0,3=552,0</a:t>
            </a:r>
          </a:p>
          <a:p>
            <a:pPr marL="342900" indent="-342900" algn="just">
              <a:spcBef>
                <a:spcPts val="1200"/>
              </a:spcBef>
              <a:buFontTx/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30 </a:t>
            </a:r>
            <a:r>
              <a:rPr lang="ru-RU" sz="1600" dirty="0">
                <a:solidFill>
                  <a:srgbClr val="FF0000"/>
                </a:solidFill>
              </a:rPr>
              <a:t>+ (60минут*30 </a:t>
            </a:r>
            <a:r>
              <a:rPr lang="ru-RU" sz="1600" dirty="0" smtClean="0">
                <a:solidFill>
                  <a:srgbClr val="FF0000"/>
                </a:solidFill>
              </a:rPr>
              <a:t>дней-60 </a:t>
            </a:r>
            <a:r>
              <a:rPr lang="ru-RU" sz="1600" dirty="0">
                <a:solidFill>
                  <a:srgbClr val="FF0000"/>
                </a:solidFill>
              </a:rPr>
              <a:t>минут)*</a:t>
            </a:r>
            <a:r>
              <a:rPr lang="ru-RU" sz="1600" dirty="0" smtClean="0">
                <a:solidFill>
                  <a:srgbClr val="FF0000"/>
                </a:solidFill>
              </a:rPr>
              <a:t>0,25=465,0</a:t>
            </a:r>
            <a:endParaRPr lang="ru-RU" sz="1600" dirty="0">
              <a:solidFill>
                <a:srgbClr val="FF0000"/>
              </a:solidFill>
            </a:endParaRPr>
          </a:p>
        </p:txBody>
      </p:sp>
      <p:grpSp>
        <p:nvGrpSpPr>
          <p:cNvPr id="15" name="object 11">
            <a:extLst>
              <a:ext uri="{FF2B5EF4-FFF2-40B4-BE49-F238E27FC236}">
                <a16:creationId xmlns:a16="http://schemas.microsoft.com/office/drawing/2014/main" xmlns="" id="{D4DCD0D8-3CFF-475B-A836-97E3DD780F08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16" name="object 12">
              <a:extLst>
                <a:ext uri="{FF2B5EF4-FFF2-40B4-BE49-F238E27FC236}">
                  <a16:creationId xmlns:a16="http://schemas.microsoft.com/office/drawing/2014/main" xmlns="" id="{DAFC1EA0-69D3-432A-8936-CE12318C6319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DE44327-814E-46B8-99C7-9498C46778B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18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19BD1293-E711-4FEE-B0B2-87609F79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614" y="28081"/>
            <a:ext cx="812386" cy="80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9A250A-3ABE-48EF-AED1-7555FBFB1FD2}"/>
              </a:ext>
            </a:extLst>
          </p:cNvPr>
          <p:cNvSpPr txBox="1"/>
          <p:nvPr/>
        </p:nvSpPr>
        <p:spPr>
          <a:xfrm>
            <a:off x="1239760" y="316002"/>
            <a:ext cx="6544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Примеры заданий </a:t>
            </a:r>
            <a:r>
              <a:rPr lang="en-US" sz="2800" b="1" dirty="0">
                <a:solidFill>
                  <a:srgbClr val="002060"/>
                </a:solidFill>
              </a:rPr>
              <a:t>PISA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7212" y="396098"/>
            <a:ext cx="10291538" cy="92969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PT Sans" panose="020B0503020203020204" pitchFamily="34" charset="-52"/>
              </a:rPr>
              <a:t>Обязательные предметы, предусматривающие образовательные результаты, включающие финансовую грамотность </a:t>
            </a:r>
            <a:endParaRPr lang="en-US" sz="2800" b="1" dirty="0">
              <a:solidFill>
                <a:srgbClr val="002060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xmlns="" id="{53A42C63-F353-41C2-831B-E6BFF05A7218}"/>
              </a:ext>
            </a:extLst>
          </p:cNvPr>
          <p:cNvSpPr/>
          <p:nvPr/>
        </p:nvSpPr>
        <p:spPr>
          <a:xfrm>
            <a:off x="4388769" y="1794871"/>
            <a:ext cx="2484002" cy="3216063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214881" y="2675904"/>
                </a:moveTo>
                <a:cubicBezTo>
                  <a:pt x="161809" y="2675904"/>
                  <a:pt x="118785" y="2718928"/>
                  <a:pt x="118785" y="2772000"/>
                </a:cubicBezTo>
                <a:cubicBezTo>
                  <a:pt x="118785" y="2825072"/>
                  <a:pt x="161809" y="2868096"/>
                  <a:pt x="214881" y="2868096"/>
                </a:cubicBezTo>
                <a:cubicBezTo>
                  <a:pt x="267953" y="2868096"/>
                  <a:pt x="310977" y="2825072"/>
                  <a:pt x="310977" y="2772000"/>
                </a:cubicBezTo>
                <a:cubicBezTo>
                  <a:pt x="310977" y="2718928"/>
                  <a:pt x="267953" y="2675904"/>
                  <a:pt x="214881" y="2675904"/>
                </a:cubicBezTo>
                <a:close/>
                <a:moveTo>
                  <a:pt x="214881" y="2257909"/>
                </a:moveTo>
                <a:cubicBezTo>
                  <a:pt x="161809" y="2257909"/>
                  <a:pt x="118785" y="2300933"/>
                  <a:pt x="118785" y="2354005"/>
                </a:cubicBezTo>
                <a:cubicBezTo>
                  <a:pt x="118785" y="2407077"/>
                  <a:pt x="161809" y="2450101"/>
                  <a:pt x="214881" y="2450101"/>
                </a:cubicBezTo>
                <a:cubicBezTo>
                  <a:pt x="267953" y="2450101"/>
                  <a:pt x="310977" y="2407077"/>
                  <a:pt x="310977" y="2354005"/>
                </a:cubicBezTo>
                <a:cubicBezTo>
                  <a:pt x="310977" y="2300933"/>
                  <a:pt x="267953" y="2257909"/>
                  <a:pt x="214881" y="2257909"/>
                </a:cubicBezTo>
                <a:close/>
                <a:moveTo>
                  <a:pt x="214881" y="1839914"/>
                </a:moveTo>
                <a:cubicBezTo>
                  <a:pt x="161809" y="1839914"/>
                  <a:pt x="118785" y="1882938"/>
                  <a:pt x="118785" y="1936010"/>
                </a:cubicBezTo>
                <a:cubicBezTo>
                  <a:pt x="118785" y="1989082"/>
                  <a:pt x="161809" y="2032106"/>
                  <a:pt x="214881" y="2032106"/>
                </a:cubicBezTo>
                <a:cubicBezTo>
                  <a:pt x="267953" y="2032106"/>
                  <a:pt x="310977" y="1989082"/>
                  <a:pt x="310977" y="1936010"/>
                </a:cubicBezTo>
                <a:cubicBezTo>
                  <a:pt x="310977" y="1882938"/>
                  <a:pt x="267953" y="1839914"/>
                  <a:pt x="214881" y="1839914"/>
                </a:cubicBezTo>
                <a:close/>
                <a:moveTo>
                  <a:pt x="214881" y="1421919"/>
                </a:moveTo>
                <a:cubicBezTo>
                  <a:pt x="161809" y="1421919"/>
                  <a:pt x="118785" y="1464943"/>
                  <a:pt x="118785" y="1518015"/>
                </a:cubicBezTo>
                <a:cubicBezTo>
                  <a:pt x="118785" y="1571087"/>
                  <a:pt x="161809" y="1614111"/>
                  <a:pt x="214881" y="1614111"/>
                </a:cubicBezTo>
                <a:cubicBezTo>
                  <a:pt x="267953" y="1614111"/>
                  <a:pt x="310977" y="1571087"/>
                  <a:pt x="310977" y="1518015"/>
                </a:cubicBezTo>
                <a:cubicBezTo>
                  <a:pt x="310977" y="1464943"/>
                  <a:pt x="267953" y="1421919"/>
                  <a:pt x="214881" y="1421919"/>
                </a:cubicBezTo>
                <a:close/>
                <a:moveTo>
                  <a:pt x="214881" y="1003924"/>
                </a:moveTo>
                <a:cubicBezTo>
                  <a:pt x="161809" y="1003924"/>
                  <a:pt x="118785" y="1046948"/>
                  <a:pt x="118785" y="1100020"/>
                </a:cubicBezTo>
                <a:cubicBezTo>
                  <a:pt x="118785" y="1153092"/>
                  <a:pt x="161809" y="1196116"/>
                  <a:pt x="214881" y="1196116"/>
                </a:cubicBezTo>
                <a:cubicBezTo>
                  <a:pt x="267953" y="1196116"/>
                  <a:pt x="310977" y="1153092"/>
                  <a:pt x="310977" y="1100020"/>
                </a:cubicBezTo>
                <a:cubicBezTo>
                  <a:pt x="310977" y="1046948"/>
                  <a:pt x="267953" y="1003924"/>
                  <a:pt x="214881" y="1003924"/>
                </a:cubicBezTo>
                <a:close/>
                <a:moveTo>
                  <a:pt x="214881" y="585929"/>
                </a:moveTo>
                <a:cubicBezTo>
                  <a:pt x="161809" y="585929"/>
                  <a:pt x="118785" y="628953"/>
                  <a:pt x="118785" y="682025"/>
                </a:cubicBezTo>
                <a:cubicBezTo>
                  <a:pt x="118785" y="735097"/>
                  <a:pt x="161809" y="778121"/>
                  <a:pt x="214881" y="778121"/>
                </a:cubicBezTo>
                <a:cubicBezTo>
                  <a:pt x="267953" y="778121"/>
                  <a:pt x="310977" y="735097"/>
                  <a:pt x="310977" y="682025"/>
                </a:cubicBezTo>
                <a:cubicBezTo>
                  <a:pt x="310977" y="628953"/>
                  <a:pt x="267953" y="585929"/>
                  <a:pt x="214881" y="585929"/>
                </a:cubicBezTo>
                <a:close/>
                <a:moveTo>
                  <a:pt x="214881" y="167934"/>
                </a:moveTo>
                <a:cubicBezTo>
                  <a:pt x="161809" y="167934"/>
                  <a:pt x="118785" y="210958"/>
                  <a:pt x="118785" y="264030"/>
                </a:cubicBezTo>
                <a:cubicBezTo>
                  <a:pt x="118785" y="317102"/>
                  <a:pt x="161809" y="360126"/>
                  <a:pt x="214881" y="360126"/>
                </a:cubicBezTo>
                <a:cubicBezTo>
                  <a:pt x="267953" y="360126"/>
                  <a:pt x="310977" y="317102"/>
                  <a:pt x="310977" y="264030"/>
                </a:cubicBezTo>
                <a:cubicBezTo>
                  <a:pt x="310977" y="210958"/>
                  <a:pt x="267953" y="167934"/>
                  <a:pt x="214881" y="167934"/>
                </a:cubicBezTo>
                <a:close/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CF4FD-57BB-4BDA-BB41-137DA1670873}"/>
              </a:ext>
            </a:extLst>
          </p:cNvPr>
          <p:cNvGrpSpPr/>
          <p:nvPr/>
        </p:nvGrpSpPr>
        <p:grpSpPr>
          <a:xfrm>
            <a:off x="1521177" y="3921537"/>
            <a:ext cx="6690809" cy="2520675"/>
            <a:chOff x="1521177" y="3921537"/>
            <a:chExt cx="6690809" cy="2520675"/>
          </a:xfrm>
        </p:grpSpPr>
        <p:sp>
          <p:nvSpPr>
            <p:cNvPr id="5" name="Freeform 55">
              <a:extLst>
                <a:ext uri="{FF2B5EF4-FFF2-40B4-BE49-F238E27FC236}">
                  <a16:creationId xmlns:a16="http://schemas.microsoft.com/office/drawing/2014/main" xmlns="" id="{6E9F503C-C7DB-412B-82CB-07B014941892}"/>
                </a:ext>
              </a:extLst>
            </p:cNvPr>
            <p:cNvSpPr/>
            <p:nvPr/>
          </p:nvSpPr>
          <p:spPr>
            <a:xfrm flipH="1">
              <a:off x="1521177" y="602358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8DAC3E2-30C7-406F-AC84-0286F3959AB3}"/>
                </a:ext>
              </a:extLst>
            </p:cNvPr>
            <p:cNvGrpSpPr/>
            <p:nvPr/>
          </p:nvGrpSpPr>
          <p:grpSpPr>
            <a:xfrm rot="2700000">
              <a:off x="5397067" y="1924558"/>
              <a:ext cx="817939" cy="4811898"/>
              <a:chOff x="6010272" y="2713784"/>
              <a:chExt cx="715173" cy="420733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F4A3FA5E-B9CF-45B6-B04C-591C5EAC8AF0}"/>
                  </a:ext>
                </a:extLst>
              </p:cNvPr>
              <p:cNvGrpSpPr/>
              <p:nvPr/>
            </p:nvGrpSpPr>
            <p:grpSpPr>
              <a:xfrm>
                <a:off x="6010272" y="6136593"/>
                <a:ext cx="709526" cy="784525"/>
                <a:chOff x="2193351" y="5121188"/>
                <a:chExt cx="896767" cy="906320"/>
              </a:xfrm>
            </p:grpSpPr>
            <p:sp>
              <p:nvSpPr>
                <p:cNvPr id="19" name="Rectangle 8">
                  <a:extLst>
                    <a:ext uri="{FF2B5EF4-FFF2-40B4-BE49-F238E27FC236}">
                      <a16:creationId xmlns:a16="http://schemas.microsoft.com/office/drawing/2014/main" xmlns="" id="{60315477-6D82-499E-AABD-CE43825690AB}"/>
                    </a:ext>
                  </a:extLst>
                </p:cNvPr>
                <p:cNvSpPr/>
                <p:nvPr/>
              </p:nvSpPr>
              <p:spPr>
                <a:xfrm>
                  <a:off x="2193351" y="5127408"/>
                  <a:ext cx="896767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0" name="Rectangle 8">
                  <a:extLst>
                    <a:ext uri="{FF2B5EF4-FFF2-40B4-BE49-F238E27FC236}">
                      <a16:creationId xmlns:a16="http://schemas.microsoft.com/office/drawing/2014/main" xmlns="" id="{BACE5549-35FA-4739-9AED-1B06547AFFE2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xmlns="" id="{351979AA-3E1F-4AD4-A079-471CC6A42C28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xmlns="" id="{63E24784-723C-48C7-84C3-424A29D9A4C9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3" name="Rectangle 8">
                  <a:extLst>
                    <a:ext uri="{FF2B5EF4-FFF2-40B4-BE49-F238E27FC236}">
                      <a16:creationId xmlns:a16="http://schemas.microsoft.com/office/drawing/2014/main" xmlns="" id="{1EE0F6F9-6339-46EF-9DC5-DA4E360D5E2C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D0C63B24-CFA6-4441-B0A8-65323CF457FC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07640" cy="3348900"/>
                <a:chOff x="6012160" y="2852936"/>
                <a:chExt cx="707640" cy="33489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E17C75E5-CE08-46D4-8EDD-6DCB6A60B251}"/>
                    </a:ext>
                  </a:extLst>
                </p:cNvPr>
                <p:cNvGrpSpPr/>
                <p:nvPr/>
              </p:nvGrpSpPr>
              <p:grpSpPr>
                <a:xfrm>
                  <a:off x="6012160" y="5074485"/>
                  <a:ext cx="707640" cy="1127351"/>
                  <a:chOff x="6012160" y="5074485"/>
                  <a:chExt cx="707640" cy="1127351"/>
                </a:xfrm>
              </p:grpSpPr>
              <p:sp>
                <p:nvSpPr>
                  <p:cNvPr id="16" name="Rectangle 2">
                    <a:extLst>
                      <a:ext uri="{FF2B5EF4-FFF2-40B4-BE49-F238E27FC236}">
                        <a16:creationId xmlns:a16="http://schemas.microsoft.com/office/drawing/2014/main" xmlns="" id="{EE5C985F-3C08-4E51-B4E9-A0EBAE5BB26A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74486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7" name="Rectangle 2">
                    <a:extLst>
                      <a:ext uri="{FF2B5EF4-FFF2-40B4-BE49-F238E27FC236}">
                        <a16:creationId xmlns:a16="http://schemas.microsoft.com/office/drawing/2014/main" xmlns="" id="{D9482157-AFC2-4C58-AF06-A125D70797B8}"/>
                      </a:ext>
                    </a:extLst>
                  </p:cNvPr>
                  <p:cNvSpPr/>
                  <p:nvPr/>
                </p:nvSpPr>
                <p:spPr>
                  <a:xfrm>
                    <a:off x="6249871" y="5074485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8" name="Rectangle 2">
                    <a:extLst>
                      <a:ext uri="{FF2B5EF4-FFF2-40B4-BE49-F238E27FC236}">
                        <a16:creationId xmlns:a16="http://schemas.microsoft.com/office/drawing/2014/main" xmlns="" id="{9D65716A-ED71-4E38-A03A-FC8F3777B396}"/>
                      </a:ext>
                    </a:extLst>
                  </p:cNvPr>
                  <p:cNvSpPr/>
                  <p:nvPr/>
                </p:nvSpPr>
                <p:spPr>
                  <a:xfrm>
                    <a:off x="6482200" y="5079873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B39A9241-39E2-4272-B389-B34C14914D78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07640" cy="2237706"/>
                  <a:chOff x="6012160" y="2852936"/>
                  <a:chExt cx="707640" cy="2237706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09099238-A69E-4AAB-B6D4-DC2D521D72F9}"/>
                      </a:ext>
                    </a:extLst>
                  </p:cNvPr>
                  <p:cNvSpPr/>
                  <p:nvPr/>
                </p:nvSpPr>
                <p:spPr>
                  <a:xfrm>
                    <a:off x="6482200" y="2858320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132AA088-2BD3-4D3D-9F5A-F17EAEA60043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A31FA620-5E20-4512-A102-15A956E44C9A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 dirty="0">
                      <a:ea typeface="+mj-ea"/>
                    </a:endParaRPr>
                  </a:p>
                </p:txBody>
              </p:sp>
            </p:grpSp>
          </p:grpSp>
          <p:sp>
            <p:nvSpPr>
              <p:cNvPr id="9" name="Hexagon 1">
                <a:extLst>
                  <a:ext uri="{FF2B5EF4-FFF2-40B4-BE49-F238E27FC236}">
                    <a16:creationId xmlns:a16="http://schemas.microsoft.com/office/drawing/2014/main" xmlns="" id="{E754CEF8-F9C6-4025-8427-503266392BE6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0B02EB5C-4BBD-471F-B760-0199148DE77A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</p:grpSp>
      <p:sp>
        <p:nvSpPr>
          <p:cNvPr id="24" name="Rectangle 56">
            <a:extLst>
              <a:ext uri="{FF2B5EF4-FFF2-40B4-BE49-F238E27FC236}">
                <a16:creationId xmlns:a16="http://schemas.microsoft.com/office/drawing/2014/main" xmlns="" id="{E198698F-2F5E-4218-9AAA-F4565A3CF802}"/>
              </a:ext>
            </a:extLst>
          </p:cNvPr>
          <p:cNvSpPr/>
          <p:nvPr/>
        </p:nvSpPr>
        <p:spPr>
          <a:xfrm rot="10800000">
            <a:off x="5301793" y="3099058"/>
            <a:ext cx="2484002" cy="2984042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198155" y="398133"/>
                </a:moveTo>
                <a:cubicBezTo>
                  <a:pt x="251227" y="398133"/>
                  <a:pt x="294251" y="355109"/>
                  <a:pt x="294251" y="302037"/>
                </a:cubicBezTo>
                <a:cubicBezTo>
                  <a:pt x="294251" y="248965"/>
                  <a:pt x="251227" y="205941"/>
                  <a:pt x="198155" y="205941"/>
                </a:cubicBezTo>
                <a:cubicBezTo>
                  <a:pt x="145083" y="205941"/>
                  <a:pt x="102059" y="248965"/>
                  <a:pt x="102059" y="302037"/>
                </a:cubicBezTo>
                <a:cubicBezTo>
                  <a:pt x="102059" y="355109"/>
                  <a:pt x="145083" y="398133"/>
                  <a:pt x="198155" y="398133"/>
                </a:cubicBezTo>
                <a:close/>
                <a:moveTo>
                  <a:pt x="198155" y="816128"/>
                </a:moveTo>
                <a:cubicBezTo>
                  <a:pt x="251227" y="816128"/>
                  <a:pt x="294251" y="773104"/>
                  <a:pt x="294251" y="720032"/>
                </a:cubicBezTo>
                <a:cubicBezTo>
                  <a:pt x="294251" y="666960"/>
                  <a:pt x="251227" y="623936"/>
                  <a:pt x="198155" y="623936"/>
                </a:cubicBezTo>
                <a:cubicBezTo>
                  <a:pt x="145083" y="623936"/>
                  <a:pt x="102059" y="666960"/>
                  <a:pt x="102059" y="720032"/>
                </a:cubicBezTo>
                <a:cubicBezTo>
                  <a:pt x="102059" y="773104"/>
                  <a:pt x="145083" y="816128"/>
                  <a:pt x="198155" y="816128"/>
                </a:cubicBezTo>
                <a:close/>
                <a:moveTo>
                  <a:pt x="198155" y="1234123"/>
                </a:moveTo>
                <a:cubicBezTo>
                  <a:pt x="251227" y="1234123"/>
                  <a:pt x="294251" y="1191099"/>
                  <a:pt x="294251" y="1138027"/>
                </a:cubicBezTo>
                <a:cubicBezTo>
                  <a:pt x="294251" y="1084955"/>
                  <a:pt x="251227" y="1041931"/>
                  <a:pt x="198155" y="1041931"/>
                </a:cubicBezTo>
                <a:cubicBezTo>
                  <a:pt x="145083" y="1041931"/>
                  <a:pt x="102059" y="1084955"/>
                  <a:pt x="102059" y="1138027"/>
                </a:cubicBezTo>
                <a:cubicBezTo>
                  <a:pt x="102059" y="1191099"/>
                  <a:pt x="145083" y="1234123"/>
                  <a:pt x="198155" y="1234123"/>
                </a:cubicBezTo>
                <a:close/>
                <a:moveTo>
                  <a:pt x="198155" y="1652118"/>
                </a:moveTo>
                <a:cubicBezTo>
                  <a:pt x="251227" y="1652118"/>
                  <a:pt x="294251" y="1609094"/>
                  <a:pt x="294251" y="1556022"/>
                </a:cubicBezTo>
                <a:cubicBezTo>
                  <a:pt x="294251" y="1502950"/>
                  <a:pt x="251227" y="1459926"/>
                  <a:pt x="198155" y="1459926"/>
                </a:cubicBezTo>
                <a:cubicBezTo>
                  <a:pt x="145083" y="1459926"/>
                  <a:pt x="102059" y="1502950"/>
                  <a:pt x="102059" y="1556022"/>
                </a:cubicBezTo>
                <a:cubicBezTo>
                  <a:pt x="102059" y="1609094"/>
                  <a:pt x="145083" y="1652118"/>
                  <a:pt x="198155" y="1652118"/>
                </a:cubicBezTo>
                <a:close/>
                <a:moveTo>
                  <a:pt x="198155" y="2070113"/>
                </a:moveTo>
                <a:cubicBezTo>
                  <a:pt x="251227" y="2070113"/>
                  <a:pt x="294251" y="2027089"/>
                  <a:pt x="294251" y="1974017"/>
                </a:cubicBezTo>
                <a:cubicBezTo>
                  <a:pt x="294251" y="1920945"/>
                  <a:pt x="251227" y="1877921"/>
                  <a:pt x="198155" y="1877921"/>
                </a:cubicBezTo>
                <a:cubicBezTo>
                  <a:pt x="145083" y="1877921"/>
                  <a:pt x="102059" y="1920945"/>
                  <a:pt x="102059" y="1974017"/>
                </a:cubicBezTo>
                <a:cubicBezTo>
                  <a:pt x="102059" y="2027089"/>
                  <a:pt x="145083" y="2070113"/>
                  <a:pt x="198155" y="2070113"/>
                </a:cubicBezTo>
                <a:close/>
                <a:moveTo>
                  <a:pt x="198155" y="2488108"/>
                </a:moveTo>
                <a:cubicBezTo>
                  <a:pt x="251227" y="2488108"/>
                  <a:pt x="294251" y="2445084"/>
                  <a:pt x="294251" y="2392012"/>
                </a:cubicBezTo>
                <a:cubicBezTo>
                  <a:pt x="294251" y="2338940"/>
                  <a:pt x="251227" y="2295916"/>
                  <a:pt x="198155" y="2295916"/>
                </a:cubicBezTo>
                <a:cubicBezTo>
                  <a:pt x="145083" y="2295916"/>
                  <a:pt x="102059" y="2338940"/>
                  <a:pt x="102059" y="2392012"/>
                </a:cubicBezTo>
                <a:cubicBezTo>
                  <a:pt x="102059" y="2445084"/>
                  <a:pt x="145083" y="2488108"/>
                  <a:pt x="198155" y="2488108"/>
                </a:cubicBezTo>
                <a:close/>
                <a:moveTo>
                  <a:pt x="0" y="2984041"/>
                </a:moveTo>
                <a:lnTo>
                  <a:pt x="0" y="0"/>
                </a:lnTo>
                <a:lnTo>
                  <a:pt x="2484001" y="0"/>
                </a:lnTo>
                <a:lnTo>
                  <a:pt x="2484001" y="50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5" name="Rectangle 56">
            <a:extLst>
              <a:ext uri="{FF2B5EF4-FFF2-40B4-BE49-F238E27FC236}">
                <a16:creationId xmlns:a16="http://schemas.microsoft.com/office/drawing/2014/main" xmlns="" id="{58B90DE3-6B76-409F-9B38-75B75D4B4136}"/>
              </a:ext>
            </a:extLst>
          </p:cNvPr>
          <p:cNvSpPr/>
          <p:nvPr/>
        </p:nvSpPr>
        <p:spPr>
          <a:xfrm>
            <a:off x="4864656" y="1928218"/>
            <a:ext cx="1838581" cy="2359781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6" name="Rectangle 56">
            <a:extLst>
              <a:ext uri="{FF2B5EF4-FFF2-40B4-BE49-F238E27FC236}">
                <a16:creationId xmlns:a16="http://schemas.microsoft.com/office/drawing/2014/main" xmlns="" id="{76A7CCD9-F665-4CA4-96D5-4784A9893C65}"/>
              </a:ext>
            </a:extLst>
          </p:cNvPr>
          <p:cNvSpPr/>
          <p:nvPr/>
        </p:nvSpPr>
        <p:spPr>
          <a:xfrm rot="10800000">
            <a:off x="5493946" y="3829236"/>
            <a:ext cx="1768867" cy="2124949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0" y="0"/>
                </a:moveTo>
                <a:lnTo>
                  <a:pt x="2484001" y="0"/>
                </a:lnTo>
                <a:lnTo>
                  <a:pt x="2484001" y="500040"/>
                </a:lnTo>
                <a:lnTo>
                  <a:pt x="0" y="2984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xmlns="" id="{43817861-7C95-4913-9E0A-9FF3855BA999}"/>
              </a:ext>
            </a:extLst>
          </p:cNvPr>
          <p:cNvSpPr/>
          <p:nvPr/>
        </p:nvSpPr>
        <p:spPr>
          <a:xfrm rot="10800000">
            <a:off x="5491483" y="3846854"/>
            <a:ext cx="1768867" cy="2124949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0" y="0"/>
                </a:moveTo>
                <a:lnTo>
                  <a:pt x="2484001" y="0"/>
                </a:lnTo>
                <a:lnTo>
                  <a:pt x="2484001" y="500040"/>
                </a:lnTo>
                <a:lnTo>
                  <a:pt x="0" y="2984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8784042-8C62-41C3-9832-EBAE37A20FB5}"/>
              </a:ext>
            </a:extLst>
          </p:cNvPr>
          <p:cNvSpPr txBox="1"/>
          <p:nvPr/>
        </p:nvSpPr>
        <p:spPr>
          <a:xfrm>
            <a:off x="8154318" y="4221747"/>
            <a:ext cx="3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latin typeface="PT Sans" panose="020B0503020203020204" pitchFamily="34" charset="-52"/>
                <a:cs typeface="Arial" pitchFamily="34" charset="0"/>
              </a:rPr>
              <a:t>География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cs typeface="Arial" pitchFamily="34" charset="0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C7D4E99-1251-414A-9B5C-8E10D6B850DC}"/>
              </a:ext>
            </a:extLst>
          </p:cNvPr>
          <p:cNvGrpSpPr/>
          <p:nvPr/>
        </p:nvGrpSpPr>
        <p:grpSpPr>
          <a:xfrm>
            <a:off x="858109" y="1928218"/>
            <a:ext cx="3095999" cy="904156"/>
            <a:chOff x="2571742" y="4283314"/>
            <a:chExt cx="2205963" cy="127605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DF2410B-E342-4FD3-BA7D-1D51D11B2584}"/>
                </a:ext>
              </a:extLst>
            </p:cNvPr>
            <p:cNvSpPr txBox="1"/>
            <p:nvPr/>
          </p:nvSpPr>
          <p:spPr>
            <a:xfrm>
              <a:off x="2571742" y="4560314"/>
              <a:ext cx="2205963" cy="999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>
                  <a:solidFill>
                    <a:srgbClr val="002060"/>
                  </a:solidFill>
                  <a:latin typeface="PT Sans" panose="020B0503020203020204" pitchFamily="34" charset="-52"/>
                  <a:cs typeface="Arial" pitchFamily="34" charset="0"/>
                </a:rPr>
                <a:t>Начальное общее образование</a:t>
              </a:r>
              <a:endParaRPr lang="ko-KR" altLang="en-US" sz="2000" b="1" dirty="0">
                <a:solidFill>
                  <a:srgbClr val="002060"/>
                </a:solidFill>
                <a:latin typeface="PT Sans" panose="020B0503020203020204" pitchFamily="34" charset="-52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ABF688E-A17D-47F5-B3ED-ADB74A6626D4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434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400" b="1" dirty="0">
                <a:solidFill>
                  <a:schemeClr val="accent1"/>
                </a:solidFill>
                <a:latin typeface="PT Sans" panose="020B0503020203020204" pitchFamily="34" charset="-52"/>
                <a:ea typeface="+mj-ea"/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E81CF91-EE42-4210-98DC-CEE2E7554ADF}"/>
              </a:ext>
            </a:extLst>
          </p:cNvPr>
          <p:cNvSpPr txBox="1"/>
          <p:nvPr/>
        </p:nvSpPr>
        <p:spPr>
          <a:xfrm>
            <a:off x="882823" y="3077652"/>
            <a:ext cx="30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latin typeface="PT Sans" panose="020B0503020203020204" pitchFamily="34" charset="-52"/>
                <a:cs typeface="Arial" pitchFamily="34" charset="0"/>
              </a:rPr>
              <a:t>Окружающий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cs typeface="Arial" pitchFamily="34" charset="0"/>
              </a:rPr>
              <a:t> </a:t>
            </a:r>
            <a:r>
              <a:rPr lang="ru-RU" altLang="ko-KR" dirty="0">
                <a:latin typeface="PT Sans" panose="020B0503020203020204" pitchFamily="34" charset="-52"/>
                <a:cs typeface="Arial" pitchFamily="34" charset="0"/>
              </a:rPr>
              <a:t>мир</a:t>
            </a:r>
            <a:endParaRPr lang="ko-KR" altLang="en-US" dirty="0">
              <a:latin typeface="PT Sans" panose="020B0503020203020204" pitchFamily="34" charset="-52"/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A3B87A8-A090-4211-A84B-3792BE9053D1}"/>
              </a:ext>
            </a:extLst>
          </p:cNvPr>
          <p:cNvGrpSpPr/>
          <p:nvPr/>
        </p:nvGrpSpPr>
        <p:grpSpPr>
          <a:xfrm>
            <a:off x="8125427" y="3764956"/>
            <a:ext cx="3124891" cy="485760"/>
            <a:chOff x="2551705" y="4075414"/>
            <a:chExt cx="2341073" cy="48575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A87B7A0-C44B-478E-B44F-241BEA4C6663}"/>
                </a:ext>
              </a:extLst>
            </p:cNvPr>
            <p:cNvSpPr txBox="1"/>
            <p:nvPr/>
          </p:nvSpPr>
          <p:spPr>
            <a:xfrm>
              <a:off x="2573349" y="4191842"/>
              <a:ext cx="231942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>
                  <a:latin typeface="PT Sans" panose="020B0503020203020204" pitchFamily="34" charset="-52"/>
                  <a:cs typeface="Arial" pitchFamily="34" charset="0"/>
                </a:rPr>
                <a:t>Обществознание </a:t>
              </a:r>
              <a:endParaRPr lang="ko-KR" altLang="en-US" dirty="0">
                <a:latin typeface="PT Sans" panose="020B0503020203020204" pitchFamily="34" charset="-52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ADD2A336-4578-4BEA-A1D6-34C0D7C91D0B}"/>
                </a:ext>
              </a:extLst>
            </p:cNvPr>
            <p:cNvSpPr txBox="1"/>
            <p:nvPr/>
          </p:nvSpPr>
          <p:spPr>
            <a:xfrm>
              <a:off x="2551705" y="4075414"/>
              <a:ext cx="231942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b="1" dirty="0">
                <a:latin typeface="PT Sans" panose="020B0503020203020204" pitchFamily="34" charset="-52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2" name="object 11">
            <a:extLst>
              <a:ext uri="{FF2B5EF4-FFF2-40B4-BE49-F238E27FC236}">
                <a16:creationId xmlns:a16="http://schemas.microsoft.com/office/drawing/2014/main" xmlns="" id="{9E9C637B-FA8A-44F7-962F-DFA89366DAF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53" name="object 12">
              <a:extLst>
                <a:ext uri="{FF2B5EF4-FFF2-40B4-BE49-F238E27FC236}">
                  <a16:creationId xmlns:a16="http://schemas.microsoft.com/office/drawing/2014/main" xmlns="" id="{E6EB19C0-8C85-45B5-B937-04E0EDB5EAAD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3">
              <a:extLst>
                <a:ext uri="{FF2B5EF4-FFF2-40B4-BE49-F238E27FC236}">
                  <a16:creationId xmlns:a16="http://schemas.microsoft.com/office/drawing/2014/main" xmlns="" id="{B57350D4-1763-43DE-8383-8EE07638C7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55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96E7B6FB-5E20-4A83-A6CA-AFD1E84A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427" y="12432"/>
            <a:ext cx="938392" cy="9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36">
            <a:extLst>
              <a:ext uri="{FF2B5EF4-FFF2-40B4-BE49-F238E27FC236}">
                <a16:creationId xmlns:a16="http://schemas.microsoft.com/office/drawing/2014/main" xmlns="" id="{5024D656-DB43-46FE-AB25-46773001E6D8}"/>
              </a:ext>
            </a:extLst>
          </p:cNvPr>
          <p:cNvGrpSpPr/>
          <p:nvPr/>
        </p:nvGrpSpPr>
        <p:grpSpPr>
          <a:xfrm>
            <a:off x="8073843" y="1876949"/>
            <a:ext cx="3095999" cy="929696"/>
            <a:chOff x="2571742" y="4283314"/>
            <a:chExt cx="2205963" cy="118044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76ACA816-955D-4617-BBF7-D55B31D6D956}"/>
                </a:ext>
              </a:extLst>
            </p:cNvPr>
            <p:cNvSpPr txBox="1"/>
            <p:nvPr/>
          </p:nvSpPr>
          <p:spPr>
            <a:xfrm>
              <a:off x="2571742" y="4560314"/>
              <a:ext cx="2205963" cy="903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>
                  <a:solidFill>
                    <a:srgbClr val="002060"/>
                  </a:solidFill>
                  <a:latin typeface="PT Sans" panose="020B0503020203020204" pitchFamily="34" charset="-52"/>
                  <a:cs typeface="Arial" pitchFamily="34" charset="0"/>
                </a:rPr>
                <a:t>Основное общее образование</a:t>
              </a:r>
              <a:endParaRPr lang="ko-KR" altLang="en-US" sz="2000" b="1" dirty="0">
                <a:solidFill>
                  <a:srgbClr val="002060"/>
                </a:solidFill>
                <a:latin typeface="PT Sans" panose="020B0503020203020204" pitchFamily="34" charset="-52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94D8A2B-9343-4979-A2B0-614EB4092D93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43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b="1" dirty="0">
                <a:solidFill>
                  <a:schemeClr val="accent1"/>
                </a:solidFill>
                <a:latin typeface="PT Sans" panose="020B0503020203020204" pitchFamily="34" charset="-52"/>
                <a:ea typeface="+mj-ea"/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AE59F28-28F8-4AC5-8ACF-0432AAD3937B}"/>
              </a:ext>
            </a:extLst>
          </p:cNvPr>
          <p:cNvSpPr txBox="1"/>
          <p:nvPr/>
        </p:nvSpPr>
        <p:spPr>
          <a:xfrm>
            <a:off x="8154318" y="3498258"/>
            <a:ext cx="325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latin typeface="PT Sans" panose="020B0503020203020204" pitchFamily="34" charset="-52"/>
                <a:cs typeface="Arial" pitchFamily="34" charset="0"/>
              </a:rPr>
              <a:t>Информатика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cs typeface="Arial" pitchFamily="34" charset="0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  <p:grpSp>
        <p:nvGrpSpPr>
          <p:cNvPr id="62" name="Group 48">
            <a:extLst>
              <a:ext uri="{FF2B5EF4-FFF2-40B4-BE49-F238E27FC236}">
                <a16:creationId xmlns:a16="http://schemas.microsoft.com/office/drawing/2014/main" xmlns="" id="{F7C5476E-E35B-46A4-A101-3C159C6CEF4F}"/>
              </a:ext>
            </a:extLst>
          </p:cNvPr>
          <p:cNvGrpSpPr/>
          <p:nvPr/>
        </p:nvGrpSpPr>
        <p:grpSpPr>
          <a:xfrm>
            <a:off x="8125427" y="3064324"/>
            <a:ext cx="3096000" cy="422385"/>
            <a:chOff x="2551705" y="4222990"/>
            <a:chExt cx="2339316" cy="48027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7682C25B-AAE8-4FBB-B133-1E55FEAD0765}"/>
                </a:ext>
              </a:extLst>
            </p:cNvPr>
            <p:cNvSpPr txBox="1"/>
            <p:nvPr/>
          </p:nvSpPr>
          <p:spPr>
            <a:xfrm>
              <a:off x="2551705" y="4222990"/>
              <a:ext cx="2339316" cy="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>
                  <a:latin typeface="PT Sans" panose="020B0503020203020204" pitchFamily="34" charset="-52"/>
                  <a:cs typeface="Arial" pitchFamily="34" charset="0"/>
                </a:rPr>
                <a:t>Математика </a:t>
              </a:r>
              <a:endParaRPr lang="ko-KR" altLang="en-US" dirty="0">
                <a:latin typeface="PT Sans" panose="020B0503020203020204" pitchFamily="34" charset="-52"/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4D69DF9D-0627-43EF-BDA0-96082661476A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b="1" dirty="0">
                <a:latin typeface="PT Sans" panose="020B0503020203020204" pitchFamily="34" charset="-52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65" name="Group 48">
            <a:extLst>
              <a:ext uri="{FF2B5EF4-FFF2-40B4-BE49-F238E27FC236}">
                <a16:creationId xmlns:a16="http://schemas.microsoft.com/office/drawing/2014/main" xmlns="" id="{D4A0451A-E6DD-4F7E-82DA-99E111F837E5}"/>
              </a:ext>
            </a:extLst>
          </p:cNvPr>
          <p:cNvGrpSpPr/>
          <p:nvPr/>
        </p:nvGrpSpPr>
        <p:grpSpPr>
          <a:xfrm>
            <a:off x="902727" y="3574287"/>
            <a:ext cx="3096000" cy="437957"/>
            <a:chOff x="2551705" y="4222990"/>
            <a:chExt cx="2339316" cy="38497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9E5C644-52DF-4447-A5CA-4C2122AACBA8}"/>
                </a:ext>
              </a:extLst>
            </p:cNvPr>
            <p:cNvSpPr txBox="1"/>
            <p:nvPr/>
          </p:nvSpPr>
          <p:spPr>
            <a:xfrm>
              <a:off x="2551705" y="4222990"/>
              <a:ext cx="2339316" cy="32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>
                  <a:latin typeface="PT Sans" panose="020B0503020203020204" pitchFamily="34" charset="-52"/>
                  <a:cs typeface="Arial" pitchFamily="34" charset="0"/>
                </a:rPr>
                <a:t>Математика </a:t>
              </a:r>
              <a:endParaRPr lang="ko-KR" altLang="en-US" dirty="0">
                <a:latin typeface="PT Sans" panose="020B0503020203020204" pitchFamily="34" charset="-52"/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0658B03A-217D-47F1-969F-F235FF0780D4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32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b="1" dirty="0">
                <a:ea typeface="+mj-ea"/>
                <a:cs typeface="Arial" pitchFamily="34" charset="0"/>
              </a:endParaRPr>
            </a:p>
          </p:txBody>
        </p:sp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1ABCBD09-1CCB-40B3-950A-7969B61D69CD}"/>
              </a:ext>
            </a:extLst>
          </p:cNvPr>
          <p:cNvSpPr/>
          <p:nvPr/>
        </p:nvSpPr>
        <p:spPr>
          <a:xfrm>
            <a:off x="8855775" y="5172186"/>
            <a:ext cx="3178089" cy="14067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Дополнительно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можно включить элементы финансовой грамотности в уроки ОБЖ, Литературы, Физики и др. </a:t>
            </a:r>
          </a:p>
        </p:txBody>
      </p:sp>
      <p:sp>
        <p:nvSpPr>
          <p:cNvPr id="29" name="Знак ''плюс'' 28">
            <a:extLst>
              <a:ext uri="{FF2B5EF4-FFF2-40B4-BE49-F238E27FC236}">
                <a16:creationId xmlns:a16="http://schemas.microsoft.com/office/drawing/2014/main" xmlns="" id="{23DD925C-2FCA-42C7-AD50-9006F156F0D8}"/>
              </a:ext>
            </a:extLst>
          </p:cNvPr>
          <p:cNvSpPr/>
          <p:nvPr/>
        </p:nvSpPr>
        <p:spPr>
          <a:xfrm>
            <a:off x="8154318" y="5441894"/>
            <a:ext cx="701457" cy="581692"/>
          </a:xfrm>
          <a:prstGeom prst="mathPlu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27">
            <a:extLst>
              <a:ext uri="{FF2B5EF4-FFF2-40B4-BE49-F238E27FC236}">
                <a16:creationId xmlns="" xmlns:a16="http://schemas.microsoft.com/office/drawing/2014/main" id="{7D7CDC4F-1322-4041-8C5F-560B8941415E}"/>
              </a:ext>
            </a:extLst>
          </p:cNvPr>
          <p:cNvSpPr/>
          <p:nvPr/>
        </p:nvSpPr>
        <p:spPr>
          <a:xfrm>
            <a:off x="2140312" y="526506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Текст 39">
            <a:extLst>
              <a:ext uri="{FF2B5EF4-FFF2-40B4-BE49-F238E27FC236}">
                <a16:creationId xmlns="" xmlns:a16="http://schemas.microsoft.com/office/drawing/2014/main" id="{A877BDA3-E61D-4F11-BBF3-06FE619FA590}"/>
              </a:ext>
            </a:extLst>
          </p:cNvPr>
          <p:cNvSpPr txBox="1">
            <a:spLocks/>
          </p:cNvSpPr>
          <p:nvPr/>
        </p:nvSpPr>
        <p:spPr>
          <a:xfrm>
            <a:off x="1110475" y="37083"/>
            <a:ext cx="6686800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  <a:latin typeface="PT Sans"/>
                <a:ea typeface="Verdana" panose="020B0604030504040204" pitchFamily="34" charset="0"/>
              </a:rPr>
              <a:t>Какие образовательные  </a:t>
            </a:r>
            <a:r>
              <a:rPr lang="ru-RU" sz="2400" b="1" dirty="0">
                <a:solidFill>
                  <a:schemeClr val="bg1"/>
                </a:solidFill>
                <a:latin typeface="PT Sans"/>
                <a:ea typeface="Verdana" panose="020B0604030504040204" pitchFamily="34" charset="0"/>
              </a:rPr>
              <a:t>ресурсы использовать </a:t>
            </a:r>
            <a:r>
              <a:rPr lang="ru-RU" sz="3200" b="1" dirty="0">
                <a:solidFill>
                  <a:schemeClr val="bg1"/>
                </a:solidFill>
                <a:latin typeface="PT Sans"/>
                <a:ea typeface="Verdana" panose="020B0604030504040204" pitchFamily="34" charset="0"/>
              </a:rPr>
              <a:t>для обучения?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6066" y="1445845"/>
            <a:ext cx="11112642" cy="5223565"/>
            <a:chOff x="1536903" y="448255"/>
            <a:chExt cx="6946022" cy="4587825"/>
          </a:xfrm>
        </p:grpSpPr>
        <p:sp>
          <p:nvSpPr>
            <p:cNvPr id="14" name="Freeform: Shape 77">
              <a:extLst>
                <a:ext uri="{FF2B5EF4-FFF2-40B4-BE49-F238E27FC236}">
                  <a16:creationId xmlns="" xmlns:a16="http://schemas.microsoft.com/office/drawing/2014/main" id="{325012F9-307F-4D62-838C-9D034E9279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40963" y="448255"/>
              <a:ext cx="2241962" cy="2132882"/>
            </a:xfrm>
            <a:custGeom>
              <a:avLst/>
              <a:gdLst>
                <a:gd name="connsiteX0" fmla="*/ 2235255 w 2241962"/>
                <a:gd name="connsiteY0" fmla="*/ 933241 h 2132882"/>
                <a:gd name="connsiteX1" fmla="*/ 1373348 w 2241962"/>
                <a:gd name="connsiteY1" fmla="*/ 1648670 h 2132882"/>
                <a:gd name="connsiteX2" fmla="*/ 1373348 w 2241962"/>
                <a:gd name="connsiteY2" fmla="*/ 2132882 h 2132882"/>
                <a:gd name="connsiteX3" fmla="*/ 2241962 w 2241962"/>
                <a:gd name="connsiteY3" fmla="*/ 1425831 h 2132882"/>
                <a:gd name="connsiteX4" fmla="*/ 424246 w 2241962"/>
                <a:gd name="connsiteY4" fmla="*/ 0 h 2132882"/>
                <a:gd name="connsiteX5" fmla="*/ 0 w 2241962"/>
                <a:gd name="connsiteY5" fmla="*/ 1196290 h 2132882"/>
                <a:gd name="connsiteX6" fmla="*/ 194516 w 2241962"/>
                <a:gd name="connsiteY6" fmla="*/ 1028743 h 2132882"/>
                <a:gd name="connsiteX7" fmla="*/ 194516 w 2241962"/>
                <a:gd name="connsiteY7" fmla="*/ 1497875 h 2132882"/>
                <a:gd name="connsiteX8" fmla="*/ 194516 w 2241962"/>
                <a:gd name="connsiteY8" fmla="*/ 1497876 h 2132882"/>
                <a:gd name="connsiteX9" fmla="*/ 194517 w 2241962"/>
                <a:gd name="connsiteY9" fmla="*/ 1497875 h 2132882"/>
                <a:gd name="connsiteX10" fmla="*/ 1373348 w 2241962"/>
                <a:gd name="connsiteY10" fmla="*/ 1648668 h 2132882"/>
                <a:gd name="connsiteX11" fmla="*/ 2235254 w 2241962"/>
                <a:gd name="connsiteY11" fmla="*/ 933241 h 2132882"/>
                <a:gd name="connsiteX12" fmla="*/ 1063129 w 2241962"/>
                <a:gd name="connsiteY12" fmla="*/ 787474 h 2132882"/>
                <a:gd name="connsiteX13" fmla="*/ 1063129 w 2241962"/>
                <a:gd name="connsiteY13" fmla="*/ 321692 h 2132882"/>
                <a:gd name="connsiteX14" fmla="*/ 1175479 w 2241962"/>
                <a:gd name="connsiteY14" fmla="*/ 242944 h 213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1962" h="2132882">
                  <a:moveTo>
                    <a:pt x="2235255" y="933241"/>
                  </a:moveTo>
                  <a:lnTo>
                    <a:pt x="1373348" y="1648670"/>
                  </a:lnTo>
                  <a:lnTo>
                    <a:pt x="1373348" y="2132882"/>
                  </a:lnTo>
                  <a:lnTo>
                    <a:pt x="2241962" y="1425831"/>
                  </a:lnTo>
                  <a:close/>
                  <a:moveTo>
                    <a:pt x="424246" y="0"/>
                  </a:moveTo>
                  <a:lnTo>
                    <a:pt x="0" y="1196290"/>
                  </a:lnTo>
                  <a:lnTo>
                    <a:pt x="194516" y="1028743"/>
                  </a:lnTo>
                  <a:lnTo>
                    <a:pt x="194516" y="1497875"/>
                  </a:lnTo>
                  <a:lnTo>
                    <a:pt x="194516" y="1497876"/>
                  </a:lnTo>
                  <a:lnTo>
                    <a:pt x="194517" y="1497875"/>
                  </a:lnTo>
                  <a:lnTo>
                    <a:pt x="1373348" y="1648668"/>
                  </a:lnTo>
                  <a:lnTo>
                    <a:pt x="2235254" y="933241"/>
                  </a:lnTo>
                  <a:lnTo>
                    <a:pt x="1063129" y="787474"/>
                  </a:lnTo>
                  <a:lnTo>
                    <a:pt x="1063129" y="321692"/>
                  </a:lnTo>
                  <a:lnTo>
                    <a:pt x="1175479" y="242944"/>
                  </a:lnTo>
                  <a:close/>
                </a:path>
              </a:pathLst>
            </a:custGeom>
            <a:solidFill>
              <a:srgbClr val="4472C4">
                <a:lumMod val="7500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 baseline="-25000">
                <a:solidFill>
                  <a:sysClr val="windowText" lastClr="000000"/>
                </a:solidFill>
                <a:latin typeface="PT Sans" pitchFamily="34" charset="-52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9E8DBBAA-A67C-4248-96DE-C7A13DB248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47671" y="1235729"/>
              <a:ext cx="2040738" cy="861194"/>
            </a:xfrm>
            <a:custGeom>
              <a:avLst/>
              <a:gdLst>
                <a:gd name="T0" fmla="*/ 518 w 1217"/>
                <a:gd name="T1" fmla="*/ 0 h 514"/>
                <a:gd name="T2" fmla="*/ 1217 w 1217"/>
                <a:gd name="T3" fmla="*/ 87 h 514"/>
                <a:gd name="T4" fmla="*/ 703 w 1217"/>
                <a:gd name="T5" fmla="*/ 514 h 514"/>
                <a:gd name="T6" fmla="*/ 0 w 1217"/>
                <a:gd name="T7" fmla="*/ 424 h 514"/>
                <a:gd name="T8" fmla="*/ 518 w 1217"/>
                <a:gd name="T9" fmla="*/ 0 h 514"/>
                <a:gd name="T10" fmla="*/ 518 w 1217"/>
                <a:gd name="T11" fmla="*/ 0 h 514"/>
                <a:gd name="T12" fmla="*/ 518 w 1217"/>
                <a:gd name="T13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7" h="514">
                  <a:moveTo>
                    <a:pt x="518" y="0"/>
                  </a:moveTo>
                  <a:lnTo>
                    <a:pt x="1217" y="87"/>
                  </a:lnTo>
                  <a:lnTo>
                    <a:pt x="703" y="514"/>
                  </a:lnTo>
                  <a:lnTo>
                    <a:pt x="0" y="424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 baseline="-25000">
                <a:solidFill>
                  <a:sysClr val="windowText" lastClr="000000"/>
                </a:solidFill>
                <a:latin typeface="PT Sans" pitchFamily="34" charset="-52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FEA72C94-A75B-4F45-B64B-E6E4B0E01E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90006" y="2509090"/>
              <a:ext cx="2040738" cy="861194"/>
            </a:xfrm>
            <a:custGeom>
              <a:avLst/>
              <a:gdLst>
                <a:gd name="T0" fmla="*/ 516 w 1217"/>
                <a:gd name="T1" fmla="*/ 0 h 514"/>
                <a:gd name="T2" fmla="*/ 1217 w 1217"/>
                <a:gd name="T3" fmla="*/ 88 h 514"/>
                <a:gd name="T4" fmla="*/ 701 w 1217"/>
                <a:gd name="T5" fmla="*/ 514 h 514"/>
                <a:gd name="T6" fmla="*/ 0 w 1217"/>
                <a:gd name="T7" fmla="*/ 424 h 514"/>
                <a:gd name="T8" fmla="*/ 516 w 1217"/>
                <a:gd name="T9" fmla="*/ 0 h 514"/>
                <a:gd name="T10" fmla="*/ 516 w 1217"/>
                <a:gd name="T11" fmla="*/ 0 h 514"/>
                <a:gd name="T12" fmla="*/ 516 w 1217"/>
                <a:gd name="T13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7" h="514">
                  <a:moveTo>
                    <a:pt x="516" y="0"/>
                  </a:moveTo>
                  <a:lnTo>
                    <a:pt x="1217" y="88"/>
                  </a:lnTo>
                  <a:lnTo>
                    <a:pt x="701" y="514"/>
                  </a:lnTo>
                  <a:lnTo>
                    <a:pt x="0" y="424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 baseline="-25000">
                <a:solidFill>
                  <a:sysClr val="windowText" lastClr="000000"/>
                </a:solidFill>
                <a:latin typeface="PT Sans" pitchFamily="34" charset="-52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01773E98-F9A4-42B0-9AA8-10C697A324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86651" y="2656533"/>
              <a:ext cx="868614" cy="1194614"/>
            </a:xfrm>
            <a:custGeom>
              <a:avLst/>
              <a:gdLst>
                <a:gd name="T0" fmla="*/ 516 w 518"/>
                <a:gd name="T1" fmla="*/ 0 h 713"/>
                <a:gd name="T2" fmla="*/ 0 w 518"/>
                <a:gd name="T3" fmla="*/ 426 h 713"/>
                <a:gd name="T4" fmla="*/ 0 w 518"/>
                <a:gd name="T5" fmla="*/ 713 h 713"/>
                <a:gd name="T6" fmla="*/ 518 w 518"/>
                <a:gd name="T7" fmla="*/ 291 h 713"/>
                <a:gd name="T8" fmla="*/ 516 w 518"/>
                <a:gd name="T9" fmla="*/ 0 h 713"/>
                <a:gd name="T10" fmla="*/ 516 w 518"/>
                <a:gd name="T11" fmla="*/ 0 h 713"/>
                <a:gd name="T12" fmla="*/ 516 w 518"/>
                <a:gd name="T1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713">
                  <a:moveTo>
                    <a:pt x="516" y="0"/>
                  </a:moveTo>
                  <a:lnTo>
                    <a:pt x="0" y="426"/>
                  </a:lnTo>
                  <a:lnTo>
                    <a:pt x="0" y="713"/>
                  </a:lnTo>
                  <a:lnTo>
                    <a:pt x="518" y="291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 baseline="-25000">
                <a:solidFill>
                  <a:sysClr val="windowText" lastClr="000000"/>
                </a:solidFill>
                <a:latin typeface="PT Sans" pitchFamily="34" charset="-52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4BE9FD70-FF8E-46DE-8753-EA094E39E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16204" y="3135720"/>
              <a:ext cx="2039061" cy="862870"/>
            </a:xfrm>
            <a:custGeom>
              <a:avLst/>
              <a:gdLst>
                <a:gd name="T0" fmla="*/ 518 w 1216"/>
                <a:gd name="T1" fmla="*/ 0 h 515"/>
                <a:gd name="T2" fmla="*/ 1216 w 1216"/>
                <a:gd name="T3" fmla="*/ 88 h 515"/>
                <a:gd name="T4" fmla="*/ 703 w 1216"/>
                <a:gd name="T5" fmla="*/ 515 h 515"/>
                <a:gd name="T6" fmla="*/ 0 w 1216"/>
                <a:gd name="T7" fmla="*/ 425 h 515"/>
                <a:gd name="T8" fmla="*/ 518 w 1216"/>
                <a:gd name="T9" fmla="*/ 0 h 515"/>
                <a:gd name="T10" fmla="*/ 518 w 1216"/>
                <a:gd name="T11" fmla="*/ 0 h 515"/>
                <a:gd name="T12" fmla="*/ 518 w 1216"/>
                <a:gd name="T1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6" h="515">
                  <a:moveTo>
                    <a:pt x="518" y="0"/>
                  </a:moveTo>
                  <a:lnTo>
                    <a:pt x="1216" y="88"/>
                  </a:lnTo>
                  <a:lnTo>
                    <a:pt x="703" y="515"/>
                  </a:lnTo>
                  <a:lnTo>
                    <a:pt x="0" y="425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 baseline="-25000">
                <a:solidFill>
                  <a:sysClr val="windowText" lastClr="000000"/>
                </a:solidFill>
                <a:latin typeface="PT Sans" pitchFamily="34" charset="-52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649A8B9D-22BA-40AB-A44B-6F55C8D14A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11175" y="3283163"/>
              <a:ext cx="865260" cy="1194614"/>
            </a:xfrm>
            <a:custGeom>
              <a:avLst/>
              <a:gdLst>
                <a:gd name="T0" fmla="*/ 513 w 516"/>
                <a:gd name="T1" fmla="*/ 0 h 713"/>
                <a:gd name="T2" fmla="*/ 0 w 516"/>
                <a:gd name="T3" fmla="*/ 424 h 713"/>
                <a:gd name="T4" fmla="*/ 0 w 516"/>
                <a:gd name="T5" fmla="*/ 713 h 713"/>
                <a:gd name="T6" fmla="*/ 516 w 516"/>
                <a:gd name="T7" fmla="*/ 292 h 713"/>
                <a:gd name="T8" fmla="*/ 513 w 516"/>
                <a:gd name="T9" fmla="*/ 0 h 713"/>
                <a:gd name="T10" fmla="*/ 513 w 516"/>
                <a:gd name="T11" fmla="*/ 0 h 713"/>
                <a:gd name="T12" fmla="*/ 513 w 516"/>
                <a:gd name="T1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713">
                  <a:moveTo>
                    <a:pt x="513" y="0"/>
                  </a:moveTo>
                  <a:lnTo>
                    <a:pt x="0" y="424"/>
                  </a:lnTo>
                  <a:lnTo>
                    <a:pt x="0" y="713"/>
                  </a:lnTo>
                  <a:lnTo>
                    <a:pt x="516" y="292"/>
                  </a:lnTo>
                  <a:lnTo>
                    <a:pt x="513" y="0"/>
                  </a:lnTo>
                  <a:lnTo>
                    <a:pt x="513" y="0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 baseline="-25000">
                <a:solidFill>
                  <a:sysClr val="windowText" lastClr="000000"/>
                </a:solidFill>
                <a:latin typeface="PT Sans" pitchFamily="34" charset="-52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12787747-B451-4A44-94A1-308D8F13E5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68837" y="1874086"/>
              <a:ext cx="2040738" cy="857843"/>
            </a:xfrm>
            <a:custGeom>
              <a:avLst/>
              <a:gdLst>
                <a:gd name="T0" fmla="*/ 518 w 1217"/>
                <a:gd name="T1" fmla="*/ 0 h 512"/>
                <a:gd name="T2" fmla="*/ 1217 w 1217"/>
                <a:gd name="T3" fmla="*/ 88 h 512"/>
                <a:gd name="T4" fmla="*/ 703 w 1217"/>
                <a:gd name="T5" fmla="*/ 512 h 512"/>
                <a:gd name="T6" fmla="*/ 0 w 1217"/>
                <a:gd name="T7" fmla="*/ 422 h 512"/>
                <a:gd name="T8" fmla="*/ 518 w 1217"/>
                <a:gd name="T9" fmla="*/ 0 h 512"/>
                <a:gd name="T10" fmla="*/ 518 w 1217"/>
                <a:gd name="T11" fmla="*/ 0 h 512"/>
                <a:gd name="T12" fmla="*/ 518 w 1217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7" h="512">
                  <a:moveTo>
                    <a:pt x="518" y="0"/>
                  </a:moveTo>
                  <a:lnTo>
                    <a:pt x="1217" y="88"/>
                  </a:lnTo>
                  <a:lnTo>
                    <a:pt x="703" y="512"/>
                  </a:lnTo>
                  <a:lnTo>
                    <a:pt x="0" y="422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 baseline="-25000">
                <a:solidFill>
                  <a:sysClr val="windowText" lastClr="000000"/>
                </a:solidFill>
                <a:latin typeface="PT Sans" pitchFamily="34" charset="-52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8F534D86-0590-4CE2-8D95-F14E84B48B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65485" y="2021527"/>
              <a:ext cx="865260" cy="1194614"/>
            </a:xfrm>
            <a:custGeom>
              <a:avLst/>
              <a:gdLst>
                <a:gd name="T0" fmla="*/ 514 w 516"/>
                <a:gd name="T1" fmla="*/ 0 h 713"/>
                <a:gd name="T2" fmla="*/ 0 w 516"/>
                <a:gd name="T3" fmla="*/ 424 h 713"/>
                <a:gd name="T4" fmla="*/ 0 w 516"/>
                <a:gd name="T5" fmla="*/ 713 h 713"/>
                <a:gd name="T6" fmla="*/ 516 w 516"/>
                <a:gd name="T7" fmla="*/ 291 h 713"/>
                <a:gd name="T8" fmla="*/ 514 w 516"/>
                <a:gd name="T9" fmla="*/ 0 h 713"/>
                <a:gd name="T10" fmla="*/ 514 w 516"/>
                <a:gd name="T11" fmla="*/ 0 h 713"/>
                <a:gd name="T12" fmla="*/ 514 w 516"/>
                <a:gd name="T1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713">
                  <a:moveTo>
                    <a:pt x="514" y="0"/>
                  </a:moveTo>
                  <a:lnTo>
                    <a:pt x="0" y="424"/>
                  </a:lnTo>
                  <a:lnTo>
                    <a:pt x="0" y="713"/>
                  </a:lnTo>
                  <a:lnTo>
                    <a:pt x="516" y="291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 baseline="-25000">
                <a:solidFill>
                  <a:sysClr val="windowText" lastClr="000000"/>
                </a:solidFill>
                <a:latin typeface="PT Sans" pitchFamily="34" charset="-52"/>
              </a:endParaRPr>
            </a:p>
          </p:txBody>
        </p:sp>
        <p:sp>
          <p:nvSpPr>
            <p:cNvPr id="22" name="Freeform: Shape 66">
              <a:extLst>
                <a:ext uri="{FF2B5EF4-FFF2-40B4-BE49-F238E27FC236}">
                  <a16:creationId xmlns="" xmlns:a16="http://schemas.microsoft.com/office/drawing/2014/main" id="{730E1AC3-6279-490D-B465-FC26D5C85A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903" y="3762350"/>
              <a:ext cx="2039531" cy="1273730"/>
            </a:xfrm>
            <a:custGeom>
              <a:avLst/>
              <a:gdLst>
                <a:gd name="connsiteX0" fmla="*/ 1374597 w 2039531"/>
                <a:gd name="connsiteY0" fmla="*/ 701053 h 1273730"/>
                <a:gd name="connsiteX1" fmla="*/ 1374597 w 2039531"/>
                <a:gd name="connsiteY1" fmla="*/ 701501 h 1273730"/>
                <a:gd name="connsiteX2" fmla="*/ 1178832 w 2039531"/>
                <a:gd name="connsiteY2" fmla="*/ 862870 h 1273730"/>
                <a:gd name="connsiteX3" fmla="*/ 868613 w 2039531"/>
                <a:gd name="connsiteY3" fmla="*/ 0 h 1273730"/>
                <a:gd name="connsiteX4" fmla="*/ 0 w 2039531"/>
                <a:gd name="connsiteY4" fmla="*/ 712077 h 1273730"/>
                <a:gd name="connsiteX5" fmla="*/ 1173801 w 2039531"/>
                <a:gd name="connsiteY5" fmla="*/ 862227 h 1273730"/>
                <a:gd name="connsiteX6" fmla="*/ 1173801 w 2039531"/>
                <a:gd name="connsiteY6" fmla="*/ 1273730 h 1273730"/>
                <a:gd name="connsiteX7" fmla="*/ 2039061 w 2039531"/>
                <a:gd name="connsiteY7" fmla="*/ 525493 h 1273730"/>
                <a:gd name="connsiteX8" fmla="*/ 2039531 w 2039531"/>
                <a:gd name="connsiteY8" fmla="*/ 153394 h 1273730"/>
                <a:gd name="connsiteX9" fmla="*/ 1662629 w 2039531"/>
                <a:gd name="connsiteY9" fmla="*/ 464075 h 1273730"/>
                <a:gd name="connsiteX10" fmla="*/ 1662629 w 2039531"/>
                <a:gd name="connsiteY10" fmla="*/ 462969 h 1273730"/>
                <a:gd name="connsiteX11" fmla="*/ 2037150 w 2039531"/>
                <a:gd name="connsiteY11" fmla="*/ 153393 h 1273730"/>
                <a:gd name="connsiteX0" fmla="*/ 1374597 w 2039531"/>
                <a:gd name="connsiteY0" fmla="*/ 701053 h 1273730"/>
                <a:gd name="connsiteX1" fmla="*/ 1374597 w 2039531"/>
                <a:gd name="connsiteY1" fmla="*/ 701501 h 1273730"/>
                <a:gd name="connsiteX2" fmla="*/ 1178832 w 2039531"/>
                <a:gd name="connsiteY2" fmla="*/ 862870 h 1273730"/>
                <a:gd name="connsiteX3" fmla="*/ 1374597 w 2039531"/>
                <a:gd name="connsiteY3" fmla="*/ 701053 h 1273730"/>
                <a:gd name="connsiteX4" fmla="*/ 868613 w 2039531"/>
                <a:gd name="connsiteY4" fmla="*/ 0 h 1273730"/>
                <a:gd name="connsiteX5" fmla="*/ 0 w 2039531"/>
                <a:gd name="connsiteY5" fmla="*/ 712077 h 1273730"/>
                <a:gd name="connsiteX6" fmla="*/ 1173801 w 2039531"/>
                <a:gd name="connsiteY6" fmla="*/ 862227 h 1273730"/>
                <a:gd name="connsiteX7" fmla="*/ 1173801 w 2039531"/>
                <a:gd name="connsiteY7" fmla="*/ 1273730 h 1273730"/>
                <a:gd name="connsiteX8" fmla="*/ 2039061 w 2039531"/>
                <a:gd name="connsiteY8" fmla="*/ 525493 h 1273730"/>
                <a:gd name="connsiteX9" fmla="*/ 2039531 w 2039531"/>
                <a:gd name="connsiteY9" fmla="*/ 153394 h 1273730"/>
                <a:gd name="connsiteX10" fmla="*/ 1662629 w 2039531"/>
                <a:gd name="connsiteY10" fmla="*/ 464075 h 1273730"/>
                <a:gd name="connsiteX11" fmla="*/ 2037150 w 2039531"/>
                <a:gd name="connsiteY11" fmla="*/ 153393 h 1273730"/>
                <a:gd name="connsiteX12" fmla="*/ 868613 w 2039531"/>
                <a:gd name="connsiteY12" fmla="*/ 0 h 1273730"/>
                <a:gd name="connsiteX0" fmla="*/ 1374597 w 2039531"/>
                <a:gd name="connsiteY0" fmla="*/ 701053 h 1273730"/>
                <a:gd name="connsiteX1" fmla="*/ 1374597 w 2039531"/>
                <a:gd name="connsiteY1" fmla="*/ 701501 h 1273730"/>
                <a:gd name="connsiteX2" fmla="*/ 1178832 w 2039531"/>
                <a:gd name="connsiteY2" fmla="*/ 862870 h 1273730"/>
                <a:gd name="connsiteX3" fmla="*/ 1374597 w 2039531"/>
                <a:gd name="connsiteY3" fmla="*/ 701053 h 1273730"/>
                <a:gd name="connsiteX4" fmla="*/ 868613 w 2039531"/>
                <a:gd name="connsiteY4" fmla="*/ 0 h 1273730"/>
                <a:gd name="connsiteX5" fmla="*/ 0 w 2039531"/>
                <a:gd name="connsiteY5" fmla="*/ 712077 h 1273730"/>
                <a:gd name="connsiteX6" fmla="*/ 1173801 w 2039531"/>
                <a:gd name="connsiteY6" fmla="*/ 862227 h 1273730"/>
                <a:gd name="connsiteX7" fmla="*/ 1173801 w 2039531"/>
                <a:gd name="connsiteY7" fmla="*/ 1273730 h 1273730"/>
                <a:gd name="connsiteX8" fmla="*/ 2039061 w 2039531"/>
                <a:gd name="connsiteY8" fmla="*/ 525493 h 1273730"/>
                <a:gd name="connsiteX9" fmla="*/ 2039531 w 2039531"/>
                <a:gd name="connsiteY9" fmla="*/ 153394 h 1273730"/>
                <a:gd name="connsiteX10" fmla="*/ 2037150 w 2039531"/>
                <a:gd name="connsiteY10" fmla="*/ 153393 h 1273730"/>
                <a:gd name="connsiteX11" fmla="*/ 868613 w 2039531"/>
                <a:gd name="connsiteY11" fmla="*/ 0 h 1273730"/>
                <a:gd name="connsiteX0" fmla="*/ 1178832 w 2039531"/>
                <a:gd name="connsiteY0" fmla="*/ 862870 h 1273730"/>
                <a:gd name="connsiteX1" fmla="*/ 1374597 w 2039531"/>
                <a:gd name="connsiteY1" fmla="*/ 701501 h 1273730"/>
                <a:gd name="connsiteX2" fmla="*/ 1178832 w 2039531"/>
                <a:gd name="connsiteY2" fmla="*/ 862870 h 1273730"/>
                <a:gd name="connsiteX3" fmla="*/ 868613 w 2039531"/>
                <a:gd name="connsiteY3" fmla="*/ 0 h 1273730"/>
                <a:gd name="connsiteX4" fmla="*/ 0 w 2039531"/>
                <a:gd name="connsiteY4" fmla="*/ 712077 h 1273730"/>
                <a:gd name="connsiteX5" fmla="*/ 1173801 w 2039531"/>
                <a:gd name="connsiteY5" fmla="*/ 862227 h 1273730"/>
                <a:gd name="connsiteX6" fmla="*/ 1173801 w 2039531"/>
                <a:gd name="connsiteY6" fmla="*/ 1273730 h 1273730"/>
                <a:gd name="connsiteX7" fmla="*/ 2039061 w 2039531"/>
                <a:gd name="connsiteY7" fmla="*/ 525493 h 1273730"/>
                <a:gd name="connsiteX8" fmla="*/ 2039531 w 2039531"/>
                <a:gd name="connsiteY8" fmla="*/ 153394 h 1273730"/>
                <a:gd name="connsiteX9" fmla="*/ 2037150 w 2039531"/>
                <a:gd name="connsiteY9" fmla="*/ 153393 h 1273730"/>
                <a:gd name="connsiteX10" fmla="*/ 868613 w 2039531"/>
                <a:gd name="connsiteY10" fmla="*/ 0 h 1273730"/>
                <a:gd name="connsiteX0" fmla="*/ 868613 w 2039531"/>
                <a:gd name="connsiteY0" fmla="*/ 0 h 1273730"/>
                <a:gd name="connsiteX1" fmla="*/ 0 w 2039531"/>
                <a:gd name="connsiteY1" fmla="*/ 712077 h 1273730"/>
                <a:gd name="connsiteX2" fmla="*/ 1173801 w 2039531"/>
                <a:gd name="connsiteY2" fmla="*/ 862227 h 1273730"/>
                <a:gd name="connsiteX3" fmla="*/ 1173801 w 2039531"/>
                <a:gd name="connsiteY3" fmla="*/ 1273730 h 1273730"/>
                <a:gd name="connsiteX4" fmla="*/ 2039061 w 2039531"/>
                <a:gd name="connsiteY4" fmla="*/ 525493 h 1273730"/>
                <a:gd name="connsiteX5" fmla="*/ 2039531 w 2039531"/>
                <a:gd name="connsiteY5" fmla="*/ 153394 h 1273730"/>
                <a:gd name="connsiteX6" fmla="*/ 2037150 w 2039531"/>
                <a:gd name="connsiteY6" fmla="*/ 153393 h 1273730"/>
                <a:gd name="connsiteX7" fmla="*/ 868613 w 2039531"/>
                <a:gd name="connsiteY7" fmla="*/ 0 h 127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9531" h="1273730">
                  <a:moveTo>
                    <a:pt x="868613" y="0"/>
                  </a:moveTo>
                  <a:lnTo>
                    <a:pt x="0" y="712077"/>
                  </a:lnTo>
                  <a:lnTo>
                    <a:pt x="1173801" y="862227"/>
                  </a:lnTo>
                  <a:lnTo>
                    <a:pt x="1173801" y="1273730"/>
                  </a:lnTo>
                  <a:lnTo>
                    <a:pt x="2039061" y="525493"/>
                  </a:lnTo>
                  <a:cubicBezTo>
                    <a:pt x="2039218" y="386379"/>
                    <a:pt x="2039374" y="292508"/>
                    <a:pt x="2039531" y="153394"/>
                  </a:cubicBezTo>
                  <a:lnTo>
                    <a:pt x="2037150" y="153393"/>
                  </a:lnTo>
                  <a:lnTo>
                    <a:pt x="86861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 baseline="-25000">
                <a:solidFill>
                  <a:sysClr val="windowText" lastClr="000000"/>
                </a:solidFill>
                <a:latin typeface="PT Sans" pitchFamily="34" charset="-52"/>
              </a:endParaRPr>
            </a:p>
          </p:txBody>
        </p:sp>
        <p:sp>
          <p:nvSpPr>
            <p:cNvPr id="23" name="Freeform: Shape 67">
              <a:extLst>
                <a:ext uri="{FF2B5EF4-FFF2-40B4-BE49-F238E27FC236}">
                  <a16:creationId xmlns="" xmlns:a16="http://schemas.microsoft.com/office/drawing/2014/main" id="{8C1607AB-40EE-4D7E-A8BD-53C6CDB064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9284" y="3762350"/>
              <a:ext cx="2037150" cy="862870"/>
            </a:xfrm>
            <a:custGeom>
              <a:avLst/>
              <a:gdLst>
                <a:gd name="connsiteX0" fmla="*/ 868613 w 2034769"/>
                <a:gd name="connsiteY0" fmla="*/ 0 h 862870"/>
                <a:gd name="connsiteX1" fmla="*/ 0 w 2034769"/>
                <a:gd name="connsiteY1" fmla="*/ 712077 h 862870"/>
                <a:gd name="connsiteX2" fmla="*/ 1173801 w 2034769"/>
                <a:gd name="connsiteY2" fmla="*/ 862227 h 862870"/>
                <a:gd name="connsiteX3" fmla="*/ 1178832 w 2034769"/>
                <a:gd name="connsiteY3" fmla="*/ 862870 h 862870"/>
                <a:gd name="connsiteX4" fmla="*/ 2034769 w 2034769"/>
                <a:gd name="connsiteY4" fmla="*/ 151012 h 862870"/>
                <a:gd name="connsiteX5" fmla="*/ 2034727 w 2034769"/>
                <a:gd name="connsiteY5" fmla="*/ 146896 h 862870"/>
                <a:gd name="connsiteX6" fmla="*/ 1962910 w 2034769"/>
                <a:gd name="connsiteY6" fmla="*/ 137849 h 862870"/>
                <a:gd name="connsiteX0" fmla="*/ 868613 w 2034769"/>
                <a:gd name="connsiteY0" fmla="*/ 0 h 862870"/>
                <a:gd name="connsiteX1" fmla="*/ 0 w 2034769"/>
                <a:gd name="connsiteY1" fmla="*/ 712077 h 862870"/>
                <a:gd name="connsiteX2" fmla="*/ 1173801 w 2034769"/>
                <a:gd name="connsiteY2" fmla="*/ 862227 h 862870"/>
                <a:gd name="connsiteX3" fmla="*/ 1178832 w 2034769"/>
                <a:gd name="connsiteY3" fmla="*/ 862870 h 862870"/>
                <a:gd name="connsiteX4" fmla="*/ 2034769 w 2034769"/>
                <a:gd name="connsiteY4" fmla="*/ 151012 h 862870"/>
                <a:gd name="connsiteX5" fmla="*/ 2034727 w 2034769"/>
                <a:gd name="connsiteY5" fmla="*/ 146896 h 862870"/>
                <a:gd name="connsiteX6" fmla="*/ 868613 w 2034769"/>
                <a:gd name="connsiteY6" fmla="*/ 0 h 862870"/>
                <a:gd name="connsiteX0" fmla="*/ 868613 w 2034769"/>
                <a:gd name="connsiteY0" fmla="*/ 0 h 862870"/>
                <a:gd name="connsiteX1" fmla="*/ 0 w 2034769"/>
                <a:gd name="connsiteY1" fmla="*/ 712077 h 862870"/>
                <a:gd name="connsiteX2" fmla="*/ 1173801 w 2034769"/>
                <a:gd name="connsiteY2" fmla="*/ 862227 h 862870"/>
                <a:gd name="connsiteX3" fmla="*/ 1178832 w 2034769"/>
                <a:gd name="connsiteY3" fmla="*/ 862870 h 862870"/>
                <a:gd name="connsiteX4" fmla="*/ 2034769 w 2034769"/>
                <a:gd name="connsiteY4" fmla="*/ 151012 h 862870"/>
                <a:gd name="connsiteX5" fmla="*/ 868613 w 2034769"/>
                <a:gd name="connsiteY5" fmla="*/ 0 h 862870"/>
                <a:gd name="connsiteX0" fmla="*/ 868613 w 2037150"/>
                <a:gd name="connsiteY0" fmla="*/ 0 h 862870"/>
                <a:gd name="connsiteX1" fmla="*/ 0 w 2037150"/>
                <a:gd name="connsiteY1" fmla="*/ 712077 h 862870"/>
                <a:gd name="connsiteX2" fmla="*/ 1173801 w 2037150"/>
                <a:gd name="connsiteY2" fmla="*/ 862227 h 862870"/>
                <a:gd name="connsiteX3" fmla="*/ 1178832 w 2037150"/>
                <a:gd name="connsiteY3" fmla="*/ 862870 h 862870"/>
                <a:gd name="connsiteX4" fmla="*/ 2037150 w 2037150"/>
                <a:gd name="connsiteY4" fmla="*/ 151012 h 862870"/>
                <a:gd name="connsiteX5" fmla="*/ 868613 w 2037150"/>
                <a:gd name="connsiteY5" fmla="*/ 0 h 862870"/>
                <a:gd name="connsiteX0" fmla="*/ 868613 w 2034769"/>
                <a:gd name="connsiteY0" fmla="*/ 0 h 862870"/>
                <a:gd name="connsiteX1" fmla="*/ 0 w 2034769"/>
                <a:gd name="connsiteY1" fmla="*/ 712077 h 862870"/>
                <a:gd name="connsiteX2" fmla="*/ 1173801 w 2034769"/>
                <a:gd name="connsiteY2" fmla="*/ 862227 h 862870"/>
                <a:gd name="connsiteX3" fmla="*/ 1178832 w 2034769"/>
                <a:gd name="connsiteY3" fmla="*/ 862870 h 862870"/>
                <a:gd name="connsiteX4" fmla="*/ 2034769 w 2034769"/>
                <a:gd name="connsiteY4" fmla="*/ 155774 h 862870"/>
                <a:gd name="connsiteX5" fmla="*/ 868613 w 2034769"/>
                <a:gd name="connsiteY5" fmla="*/ 0 h 862870"/>
                <a:gd name="connsiteX0" fmla="*/ 868613 w 2034769"/>
                <a:gd name="connsiteY0" fmla="*/ 0 h 862870"/>
                <a:gd name="connsiteX1" fmla="*/ 0 w 2034769"/>
                <a:gd name="connsiteY1" fmla="*/ 712077 h 862870"/>
                <a:gd name="connsiteX2" fmla="*/ 1173801 w 2034769"/>
                <a:gd name="connsiteY2" fmla="*/ 862227 h 862870"/>
                <a:gd name="connsiteX3" fmla="*/ 1178832 w 2034769"/>
                <a:gd name="connsiteY3" fmla="*/ 862870 h 862870"/>
                <a:gd name="connsiteX4" fmla="*/ 2034769 w 2034769"/>
                <a:gd name="connsiteY4" fmla="*/ 153393 h 862870"/>
                <a:gd name="connsiteX5" fmla="*/ 868613 w 2034769"/>
                <a:gd name="connsiteY5" fmla="*/ 0 h 862870"/>
                <a:gd name="connsiteX0" fmla="*/ 868613 w 2037150"/>
                <a:gd name="connsiteY0" fmla="*/ 0 h 862870"/>
                <a:gd name="connsiteX1" fmla="*/ 0 w 2037150"/>
                <a:gd name="connsiteY1" fmla="*/ 712077 h 862870"/>
                <a:gd name="connsiteX2" fmla="*/ 1173801 w 2037150"/>
                <a:gd name="connsiteY2" fmla="*/ 862227 h 862870"/>
                <a:gd name="connsiteX3" fmla="*/ 1178832 w 2037150"/>
                <a:gd name="connsiteY3" fmla="*/ 862870 h 862870"/>
                <a:gd name="connsiteX4" fmla="*/ 2037150 w 2037150"/>
                <a:gd name="connsiteY4" fmla="*/ 153393 h 862870"/>
                <a:gd name="connsiteX5" fmla="*/ 868613 w 2037150"/>
                <a:gd name="connsiteY5" fmla="*/ 0 h 86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7150" h="862870">
                  <a:moveTo>
                    <a:pt x="868613" y="0"/>
                  </a:moveTo>
                  <a:lnTo>
                    <a:pt x="0" y="712077"/>
                  </a:lnTo>
                  <a:lnTo>
                    <a:pt x="1173801" y="862227"/>
                  </a:lnTo>
                  <a:lnTo>
                    <a:pt x="1178832" y="862870"/>
                  </a:lnTo>
                  <a:lnTo>
                    <a:pt x="2037150" y="153393"/>
                  </a:lnTo>
                  <a:lnTo>
                    <a:pt x="868613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 baseline="-25000">
                <a:solidFill>
                  <a:sysClr val="windowText" lastClr="000000"/>
                </a:solidFill>
                <a:latin typeface="PT Sans" pitchFamily="34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E826A4A-C40C-4C9D-82AF-DF71466F8088}"/>
                </a:ext>
              </a:extLst>
            </p:cNvPr>
            <p:cNvSpPr txBox="1"/>
            <p:nvPr/>
          </p:nvSpPr>
          <p:spPr>
            <a:xfrm>
              <a:off x="1995657" y="3567155"/>
              <a:ext cx="1120820" cy="12003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scene3d>
              <a:camera prst="isometricOffAxis1Left">
                <a:rot lat="20100000" lon="4145612" rev="16578664"/>
              </a:camera>
              <a:lightRig rig="threePt" dir="t"/>
            </a:scene3d>
            <a:sp3d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algn="ctr">
                <a:defRPr sz="72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1219170">
                <a:defRPr/>
              </a:pPr>
              <a:r>
                <a:rPr lang="en-US" sz="10666" kern="0" dirty="0">
                  <a:solidFill>
                    <a:sysClr val="window" lastClr="FFFFFF"/>
                  </a:solidFill>
                  <a:latin typeface="PT Sans" pitchFamily="34" charset="-52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3837CFD-D68E-4607-AA85-37F21C151484}"/>
                </a:ext>
              </a:extLst>
            </p:cNvPr>
            <p:cNvSpPr txBox="1"/>
            <p:nvPr/>
          </p:nvSpPr>
          <p:spPr>
            <a:xfrm>
              <a:off x="3132705" y="2934810"/>
              <a:ext cx="1120820" cy="12003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scene3d>
              <a:camera prst="isometricOffAxis1Left">
                <a:rot lat="20100000" lon="4145612" rev="16578664"/>
              </a:camera>
              <a:lightRig rig="threePt" dir="t"/>
            </a:scene3d>
            <a:sp3d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algn="ctr">
                <a:defRPr sz="72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1219170">
                <a:defRPr/>
              </a:pPr>
              <a:r>
                <a:rPr lang="en-US" sz="10666" kern="0" dirty="0">
                  <a:solidFill>
                    <a:sysClr val="window" lastClr="FFFFFF"/>
                  </a:solidFill>
                  <a:latin typeface="PT Sans" pitchFamily="34" charset="-52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5667C31-06F0-4AEF-BA14-36147878A4AE}"/>
                </a:ext>
              </a:extLst>
            </p:cNvPr>
            <p:cNvSpPr txBox="1"/>
            <p:nvPr/>
          </p:nvSpPr>
          <p:spPr>
            <a:xfrm>
              <a:off x="4359244" y="2339522"/>
              <a:ext cx="1120820" cy="12003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scene3d>
              <a:camera prst="isometricOffAxis1Left">
                <a:rot lat="20100000" lon="4145612" rev="16578664"/>
              </a:camera>
              <a:lightRig rig="threePt" dir="t"/>
            </a:scene3d>
            <a:sp3d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algn="ctr">
                <a:defRPr sz="72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1219170">
                <a:defRPr/>
              </a:pPr>
              <a:r>
                <a:rPr lang="en-US" sz="10666" kern="0" dirty="0">
                  <a:solidFill>
                    <a:sysClr val="window" lastClr="FFFFFF"/>
                  </a:solidFill>
                  <a:latin typeface="PT Sans" pitchFamily="34" charset="-52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A4C8FB4-CC39-40F3-9376-6BCFEA7EA4B0}"/>
                </a:ext>
              </a:extLst>
            </p:cNvPr>
            <p:cNvSpPr txBox="1"/>
            <p:nvPr/>
          </p:nvSpPr>
          <p:spPr>
            <a:xfrm>
              <a:off x="5517142" y="1702842"/>
              <a:ext cx="1120820" cy="12003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scene3d>
              <a:camera prst="isometricOffAxis1Left">
                <a:rot lat="20100000" lon="4145612" rev="16578664"/>
              </a:camera>
              <a:lightRig rig="threePt" dir="t"/>
            </a:scene3d>
            <a:sp3d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algn="ctr">
                <a:defRPr sz="72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1219170">
                <a:defRPr/>
              </a:pPr>
              <a:r>
                <a:rPr lang="en-US" sz="10666" kern="0" dirty="0">
                  <a:solidFill>
                    <a:sysClr val="window" lastClr="FFFFFF"/>
                  </a:solidFill>
                  <a:latin typeface="PT Sans" pitchFamily="34" charset="-52"/>
                </a:rPr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F1AC66B-AF41-40E4-9FBE-758E608495BF}"/>
                </a:ext>
              </a:extLst>
            </p:cNvPr>
            <p:cNvSpPr txBox="1"/>
            <p:nvPr/>
          </p:nvSpPr>
          <p:spPr>
            <a:xfrm>
              <a:off x="6712217" y="1054822"/>
              <a:ext cx="1120820" cy="12003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scene3d>
              <a:camera prst="isometricOffAxis1Left">
                <a:rot lat="20100000" lon="4145612" rev="16578664"/>
              </a:camera>
              <a:lightRig rig="threePt" dir="t"/>
            </a:scene3d>
            <a:sp3d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algn="ctr">
                <a:defRPr sz="72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1219170">
                <a:defRPr/>
              </a:pPr>
              <a:r>
                <a:rPr lang="en-US" sz="10666" kern="0" dirty="0">
                  <a:solidFill>
                    <a:sysClr val="window" lastClr="FFFFFF"/>
                  </a:solidFill>
                  <a:latin typeface="PT Sans" pitchFamily="34" charset="-52"/>
                </a:rPr>
                <a:t>5</a:t>
              </a:r>
            </a:p>
          </p:txBody>
        </p:sp>
      </p:grpSp>
      <p:sp>
        <p:nvSpPr>
          <p:cNvPr id="29" name="Подзаголовок 2"/>
          <p:cNvSpPr txBox="1">
            <a:spLocks/>
          </p:cNvSpPr>
          <p:nvPr/>
        </p:nvSpPr>
        <p:spPr bwMode="auto">
          <a:xfrm>
            <a:off x="107675" y="3703544"/>
            <a:ext cx="3071446" cy="72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360000">
              <a:spcBef>
                <a:spcPts val="900"/>
              </a:spcBef>
            </a:pPr>
            <a:r>
              <a:rPr lang="ru-RU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УМК, разработанные Федеральным методическим </a:t>
            </a:r>
            <a:r>
              <a:rPr lang="ru-RU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центром</a:t>
            </a:r>
            <a:r>
              <a:rPr lang="ru-RU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по финансовой грамотности НИУ ВШЭ // </a:t>
            </a:r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imes New Roman" pitchFamily="18" charset="0"/>
                <a:hlinkClick r:id="rId2"/>
              </a:rPr>
              <a:t>https://fmc.hse.ru/methodology</a:t>
            </a:r>
            <a:endParaRPr lang="ru-RU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12184" y="5528638"/>
            <a:ext cx="334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Учебно-методические</a:t>
            </a:r>
            <a:r>
              <a:rPr lang="ru-RU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комплекты по финансовой грамотности в формате электронного учебника // </a:t>
            </a:r>
            <a:r>
              <a:rPr lang="en-US" sz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imes New Roman" pitchFamily="18" charset="0"/>
                <a:hlinkClick r:id="rId3"/>
              </a:rPr>
              <a:t>https://xn--80atdl2c.xn--80aaeza4ab6aw2b2b.xn--p1ai</a:t>
            </a:r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imes New Roman" pitchFamily="18" charset="0"/>
                <a:hlinkClick r:id="rId3"/>
              </a:rPr>
              <a:t>/</a:t>
            </a:r>
            <a:endParaRPr lang="ru-RU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3231" y="2495151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Образовательные  проекты  ПАКК:  анимированные  презентации  для  УМК  по  </a:t>
            </a:r>
            <a:r>
              <a:rPr lang="ru-RU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финансовой  </a:t>
            </a:r>
            <a:r>
              <a:rPr lang="ru-RU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грамотности //  </a:t>
            </a:r>
            <a:r>
              <a:rPr lang="en-US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https://edu.pacc.ru/Videosandpresentations/</a:t>
            </a:r>
            <a:endParaRPr lang="ru-RU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43398" y="283303"/>
            <a:ext cx="7262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PT Sans"/>
                <a:ea typeface="Verdana" pitchFamily="34" charset="0"/>
                <a:cs typeface="Segoe UI" pitchFamily="34" charset="0"/>
              </a:rPr>
              <a:t>Основные образовательные ресурсы </a:t>
            </a:r>
          </a:p>
          <a:p>
            <a:r>
              <a:rPr lang="ru-RU" sz="2000" b="1" dirty="0">
                <a:solidFill>
                  <a:srgbClr val="002060"/>
                </a:solidFill>
                <a:latin typeface="PT Sans"/>
                <a:ea typeface="Verdana" pitchFamily="34" charset="0"/>
                <a:cs typeface="Segoe UI" pitchFamily="34" charset="0"/>
              </a:rPr>
              <a:t>по финансовой грамотности</a:t>
            </a:r>
            <a:endParaRPr lang="ru-RU" sz="2000" dirty="0">
              <a:solidFill>
                <a:srgbClr val="002060"/>
              </a:solidFill>
              <a:latin typeface="PT Sans"/>
              <a:ea typeface="Verdana" pitchFamily="34" charset="0"/>
              <a:cs typeface="Segoe U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1505" y="4104832"/>
            <a:ext cx="377720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Образовательные   проекты   ПАКК:   </a:t>
            </a:r>
            <a:endParaRPr lang="ru-RU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серии   </a:t>
            </a:r>
            <a:r>
              <a:rPr lang="ru-RU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мультфильма   «</a:t>
            </a:r>
            <a:r>
              <a:rPr lang="ru-RU" sz="12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Смешарики</a:t>
            </a:r>
            <a:r>
              <a:rPr lang="ru-RU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», подготовленные          для УМК  по финансовой  грамотности  //  </a:t>
            </a:r>
            <a:r>
              <a:rPr lang="en-US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  <a:hlinkClick r:id="rId4"/>
              </a:rPr>
              <a:t>https://edu.pacc.ru/Videosandpresentations</a:t>
            </a: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  <a:hlinkClick r:id="rId4"/>
              </a:rPr>
              <a:t>/</a:t>
            </a:r>
            <a:endParaRPr lang="en-US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учебные  </a:t>
            </a:r>
            <a:r>
              <a:rPr lang="ru-RU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фильмы  по  финансовой  грамотности  для  УМК  // </a:t>
            </a:r>
            <a:r>
              <a:rPr lang="en-US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  <a:hlinkClick r:id="rId4"/>
              </a:rPr>
              <a:t>https://edu.pacc.ru/Videosandpresentations</a:t>
            </a: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  <a:hlinkClick r:id="rId4"/>
              </a:rPr>
              <a:t>/</a:t>
            </a:r>
            <a:endParaRPr lang="en-US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ru-RU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9531" y="1258388"/>
            <a:ext cx="2785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Цифровой  образовательный  ресурс  «Финансовая  грамотность  на  уроках  истории и Всеобщей истории» // </a:t>
            </a:r>
            <a:r>
              <a:rPr lang="ru-RU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  <a:hlinkClick r:id="rId5"/>
              </a:rPr>
              <a:t>https://fingram-history.oc3.ru/</a:t>
            </a:r>
            <a:r>
              <a:rPr lang="ru-RU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44062" y="4505715"/>
            <a:ext cx="0" cy="892388"/>
          </a:xfrm>
          <a:prstGeom prst="straightConnector1">
            <a:avLst/>
          </a:prstGeom>
          <a:ln w="127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312184" y="5219178"/>
            <a:ext cx="0" cy="491219"/>
          </a:xfrm>
          <a:prstGeom prst="straightConnector1">
            <a:avLst/>
          </a:prstGeom>
          <a:ln w="127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654431" y="3503125"/>
            <a:ext cx="0" cy="446194"/>
          </a:xfrm>
          <a:prstGeom prst="straightConnector1">
            <a:avLst/>
          </a:prstGeom>
          <a:ln w="127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957598" y="3792252"/>
            <a:ext cx="3907" cy="490265"/>
          </a:xfrm>
          <a:prstGeom prst="straightConnector1">
            <a:avLst/>
          </a:prstGeom>
          <a:ln w="127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5" idx="2"/>
          </p:cNvCxnSpPr>
          <p:nvPr/>
        </p:nvCxnSpPr>
        <p:spPr>
          <a:xfrm>
            <a:off x="8642038" y="2274051"/>
            <a:ext cx="0" cy="386013"/>
          </a:xfrm>
          <a:prstGeom prst="straightConnector1">
            <a:avLst/>
          </a:prstGeom>
          <a:ln w="127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object 11">
            <a:extLst>
              <a:ext uri="{FF2B5EF4-FFF2-40B4-BE49-F238E27FC236}">
                <a16:creationId xmlns:a16="http://schemas.microsoft.com/office/drawing/2014/main" xmlns="" id="{D4DCD0D8-3CFF-475B-A836-97E3DD780F08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49" name="object 12">
              <a:extLst>
                <a:ext uri="{FF2B5EF4-FFF2-40B4-BE49-F238E27FC236}">
                  <a16:creationId xmlns:a16="http://schemas.microsoft.com/office/drawing/2014/main" xmlns="" id="{DAFC1EA0-69D3-432A-8936-CE12318C6319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3">
              <a:extLst>
                <a:ext uri="{FF2B5EF4-FFF2-40B4-BE49-F238E27FC236}">
                  <a16:creationId xmlns:a16="http://schemas.microsoft.com/office/drawing/2014/main" xmlns="" id="{BDE44327-814E-46B8-99C7-9498C46778B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51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19BD1293-E711-4FEE-B0B2-87609F79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573" y="380"/>
            <a:ext cx="1036269" cy="10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45454" y="3303344"/>
            <a:ext cx="629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Segoe UI" pitchFamily="34" charset="0"/>
              </a:rPr>
              <a:t>Вспомогательные ресурсы 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Segoe UI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Segoe UI" pitchFamily="34" charset="0"/>
              </a:rPr>
              <a:t>по финансовой грамотности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Segoe U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6602" y="891420"/>
            <a:ext cx="4010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Интерактивный         практикум       «Понимаю        финансовый       договор»     // </a:t>
            </a:r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  <a:hlinkClick r:id="rId2"/>
              </a:rPr>
              <a:t>https://intpract.oc3.ru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  <a:hlinkClick r:id="rId2"/>
              </a:rPr>
              <a:t>//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22027" t="11754" r="23848" b="19776"/>
          <a:stretch>
            <a:fillRect/>
          </a:stretch>
        </p:blipFill>
        <p:spPr bwMode="auto">
          <a:xfrm>
            <a:off x="5081228" y="1845527"/>
            <a:ext cx="3635939" cy="47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998508" y="937029"/>
            <a:ext cx="357055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u="sng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hlinkClick r:id="rId4"/>
              </a:rPr>
              <a:t>https://</a:t>
            </a:r>
            <a:r>
              <a:rPr lang="ru-RU" sz="1350" u="sng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hlinkClick r:id="rId4"/>
              </a:rPr>
              <a:t>fmc.hse.ru/data/2020/03/24/1567456990/Katalog%2017.02.20%20final.pdf</a:t>
            </a:r>
            <a:endParaRPr lang="ru-RU" sz="1350" u="sng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  <a:p>
            <a:endParaRPr lang="ru-RU" sz="1350" u="sng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  <a:p>
            <a:endParaRPr lang="ru-RU" sz="1350" dirty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37DA7F7-58CE-4A13-8957-1FBE3E0393D3}"/>
              </a:ext>
            </a:extLst>
          </p:cNvPr>
          <p:cNvSpPr/>
          <p:nvPr/>
        </p:nvSpPr>
        <p:spPr>
          <a:xfrm>
            <a:off x="8880267" y="2080130"/>
            <a:ext cx="310737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Официальные порталы Проекта: </a:t>
            </a:r>
          </a:p>
          <a:p>
            <a:pPr>
              <a:defRPr/>
            </a:pPr>
            <a:endParaRPr lang="ru-RU" sz="16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https://vashifinancy.ru</a:t>
            </a:r>
            <a:r>
              <a:rPr 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20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https://xn--80afmshcb2bdox6g.xn--p1ai</a:t>
            </a:r>
            <a:r>
              <a:rPr 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ru-RU" sz="20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11">
            <a:extLst>
              <a:ext uri="{FF2B5EF4-FFF2-40B4-BE49-F238E27FC236}">
                <a16:creationId xmlns:a16="http://schemas.microsoft.com/office/drawing/2014/main" xmlns="" id="{D4DCD0D8-3CFF-475B-A836-97E3DD780F08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23" name="object 12">
              <a:extLst>
                <a:ext uri="{FF2B5EF4-FFF2-40B4-BE49-F238E27FC236}">
                  <a16:creationId xmlns:a16="http://schemas.microsoft.com/office/drawing/2014/main" xmlns="" id="{DAFC1EA0-69D3-432A-8936-CE12318C6319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3">
              <a:extLst>
                <a:ext uri="{FF2B5EF4-FFF2-40B4-BE49-F238E27FC236}">
                  <a16:creationId xmlns:a16="http://schemas.microsoft.com/office/drawing/2014/main" xmlns="" id="{BDE44327-814E-46B8-99C7-9498C46778B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26" name="Рисунок 25"/>
          <p:cNvPicPr/>
          <p:nvPr/>
        </p:nvPicPr>
        <p:blipFill rotWithShape="1">
          <a:blip r:embed="rId8"/>
          <a:srcRect l="8173" t="12250" r="7533" b="11966"/>
          <a:stretch/>
        </p:blipFill>
        <p:spPr bwMode="auto">
          <a:xfrm>
            <a:off x="574824" y="1889602"/>
            <a:ext cx="4423684" cy="4752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48691" y="4603898"/>
            <a:ext cx="2796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Банк методических разработок по финансовой грамотности  </a:t>
            </a:r>
            <a:r>
              <a:rPr lang="ru-RU" dirty="0">
                <a:hlinkClick r:id="rId9"/>
              </a:rPr>
              <a:t>https://fmc.hse.ru/methbank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27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19BD1293-E711-4FEE-B0B2-87609F79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573" y="380"/>
            <a:ext cx="1036269" cy="10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56677" y="271593"/>
            <a:ext cx="629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Segoe UI" pitchFamily="34" charset="0"/>
              </a:rPr>
              <a:t>Вспомогательные ресурсы </a:t>
            </a:r>
          </a:p>
          <a:p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Segoe UI" pitchFamily="34" charset="0"/>
              </a:rPr>
              <a:t>по финансовой грамотности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Segoe UI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277" y="1242645"/>
            <a:ext cx="4233915" cy="75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6" t="35860" r="20556" b="24900"/>
          <a:stretch/>
        </p:blipFill>
        <p:spPr bwMode="auto">
          <a:xfrm>
            <a:off x="843379" y="2667299"/>
            <a:ext cx="4447712" cy="332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56677" y="2053196"/>
            <a:ext cx="2623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5"/>
              </a:rPr>
              <a:t>https://fingrabli.inp.ru</a:t>
            </a:r>
            <a:r>
              <a:rPr lang="en-US" sz="2000" dirty="0" smtClean="0">
                <a:hlinkClick r:id="rId5"/>
              </a:rPr>
              <a:t>/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37100" y="1252360"/>
            <a:ext cx="444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Онлайн </a:t>
            </a:r>
            <a:r>
              <a:rPr lang="ru-RU" b="1" dirty="0" err="1">
                <a:solidFill>
                  <a:srgbClr val="002060"/>
                </a:solidFill>
              </a:rPr>
              <a:t>квест</a:t>
            </a:r>
            <a:r>
              <a:rPr lang="ru-RU" b="1" dirty="0">
                <a:solidFill>
                  <a:srgbClr val="002060"/>
                </a:solidFill>
              </a:rPr>
              <a:t> по финансовой грамотности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6073" y="1816072"/>
            <a:ext cx="526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http://xn--b1agn4af.xn--80afmshcb2bdox6g.xn--p1ai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1" t="19959" r="25162" b="20191"/>
          <a:stretch/>
        </p:blipFill>
        <p:spPr bwMode="auto">
          <a:xfrm>
            <a:off x="5763346" y="2232059"/>
            <a:ext cx="4314970" cy="30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object 11">
            <a:extLst>
              <a:ext uri="{FF2B5EF4-FFF2-40B4-BE49-F238E27FC236}">
                <a16:creationId xmlns:a16="http://schemas.microsoft.com/office/drawing/2014/main" xmlns="" id="{D4DCD0D8-3CFF-475B-A836-97E3DD780F08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20" name="object 12">
              <a:extLst>
                <a:ext uri="{FF2B5EF4-FFF2-40B4-BE49-F238E27FC236}">
                  <a16:creationId xmlns:a16="http://schemas.microsoft.com/office/drawing/2014/main" xmlns="" id="{DAFC1EA0-69D3-432A-8936-CE12318C6319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xmlns="" id="{BDE44327-814E-46B8-99C7-9498C46778B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24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19BD1293-E711-4FEE-B0B2-87609F79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573" y="380"/>
            <a:ext cx="1036269" cy="10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D37DA98-71DF-4BE2-ADA1-AF60F1D6F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516193"/>
            <a:ext cx="11415251" cy="6002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002060"/>
                </a:solidFill>
                <a:latin typeface="PT Sans"/>
                <a:ea typeface="SimSun" panose="02010600030101010101" pitchFamily="2" charset="-122"/>
                <a:cs typeface="Times New Roman" panose="02020603050405020304" pitchFamily="18" charset="0"/>
              </a:rPr>
              <a:t>Спасибо за внимание</a:t>
            </a:r>
            <a:r>
              <a:rPr lang="ru-RU" sz="4000" b="1" i="1" dirty="0" smtClean="0">
                <a:solidFill>
                  <a:srgbClr val="002060"/>
                </a:solidFill>
                <a:latin typeface="PT Sans"/>
                <a:ea typeface="SimSun" panose="02010600030101010101" pitchFamily="2" charset="-122"/>
                <a:cs typeface="Times New Roman" panose="02020603050405020304" pitchFamily="18" charset="0"/>
              </a:rPr>
              <a:t>!</a:t>
            </a:r>
            <a:endParaRPr lang="en-US" sz="40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i="1" dirty="0" err="1" smtClean="0">
                <a:solidFill>
                  <a:srgbClr val="002060"/>
                </a:solidFill>
                <a:latin typeface="PT Sans"/>
                <a:ea typeface="SimSun" panose="02010600030101010101" pitchFamily="2" charset="-122"/>
                <a:cs typeface="Times New Roman" panose="02020603050405020304" pitchFamily="18" charset="0"/>
              </a:rPr>
              <a:t>Шавалеева</a:t>
            </a:r>
            <a:r>
              <a:rPr lang="ru-RU" sz="1600" b="1" i="1" dirty="0" smtClean="0">
                <a:solidFill>
                  <a:srgbClr val="002060"/>
                </a:solidFill>
                <a:latin typeface="PT Sans"/>
                <a:ea typeface="SimSun" panose="02010600030101010101" pitchFamily="2" charset="-122"/>
                <a:cs typeface="Times New Roman" panose="02020603050405020304" pitchFamily="18" charset="0"/>
              </a:rPr>
              <a:t> Чулпан </a:t>
            </a:r>
            <a:r>
              <a:rPr lang="ru-RU" sz="1600" b="1" i="1" dirty="0" err="1" smtClean="0">
                <a:solidFill>
                  <a:srgbClr val="002060"/>
                </a:solidFill>
                <a:latin typeface="PT Sans"/>
                <a:ea typeface="SimSun" panose="02010600030101010101" pitchFamily="2" charset="-122"/>
                <a:cs typeface="Times New Roman" panose="02020603050405020304" pitchFamily="18" charset="0"/>
              </a:rPr>
              <a:t>Мансуровна</a:t>
            </a:r>
            <a:endParaRPr lang="ru-RU" sz="1600" b="1" i="1" dirty="0" smtClean="0">
              <a:solidFill>
                <a:srgbClr val="002060"/>
              </a:solidFill>
              <a:latin typeface="PT San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chulpan212@mail.ru</a:t>
            </a:r>
            <a:endParaRPr lang="en-US" sz="1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11">
            <a:extLst>
              <a:ext uri="{FF2B5EF4-FFF2-40B4-BE49-F238E27FC236}">
                <a16:creationId xmlns:a16="http://schemas.microsoft.com/office/drawing/2014/main" xmlns="" id="{D4DCD0D8-3CFF-475B-A836-97E3DD780F08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5" name="object 12">
              <a:extLst>
                <a:ext uri="{FF2B5EF4-FFF2-40B4-BE49-F238E27FC236}">
                  <a16:creationId xmlns:a16="http://schemas.microsoft.com/office/drawing/2014/main" xmlns="" id="{DAFC1EA0-69D3-432A-8936-CE12318C6319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xmlns="" id="{BDE44327-814E-46B8-99C7-9498C46778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7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19BD1293-E711-4FEE-B0B2-87609F79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573" y="380"/>
            <a:ext cx="1036269" cy="10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FACF6F-E4BD-4DD9-BBFD-8900FCFB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954" y="819984"/>
            <a:ext cx="10764915" cy="57051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PT Sans"/>
              </a:rPr>
              <a:t>43.4. Предметные результаты по учебному предмету </a:t>
            </a:r>
            <a:r>
              <a:rPr lang="ru-RU" sz="2000" b="1" dirty="0">
                <a:solidFill>
                  <a:srgbClr val="002060"/>
                </a:solidFill>
                <a:latin typeface="PT Sans"/>
              </a:rPr>
              <a:t>"Математика" </a:t>
            </a:r>
            <a:r>
              <a:rPr lang="ru-RU" sz="2000" dirty="0">
                <a:latin typeface="PT Sans"/>
              </a:rPr>
              <a:t>предметной области "Математика и информатика" должны обеспечивать: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PT Sans"/>
              </a:rPr>
              <a:t>7) использование начальных математических знаний при решении учебных и практических задач </a:t>
            </a:r>
            <a:r>
              <a:rPr lang="ru-RU" sz="2000" dirty="0">
                <a:latin typeface="PT Sans"/>
              </a:rPr>
              <a:t>и в повседневных ситуациях для описания и объяснения окружающих предметов, процессов и явлений, оценки их количественных и пространственных отношений, </a:t>
            </a:r>
            <a:r>
              <a:rPr lang="ru-RU" sz="2000" b="1" dirty="0">
                <a:solidFill>
                  <a:srgbClr val="002060"/>
                </a:solidFill>
                <a:latin typeface="PT Sans"/>
              </a:rPr>
              <a:t>в том числе в сфере личных и семейных финансов</a:t>
            </a:r>
            <a:r>
              <a:rPr lang="ru-RU" sz="2000" dirty="0">
                <a:latin typeface="PT Sans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PT Sans"/>
            </a:endParaRPr>
          </a:p>
          <a:p>
            <a:pPr marL="0" indent="0" algn="just">
              <a:buNone/>
            </a:pPr>
            <a:r>
              <a:rPr lang="ru-RU" sz="2000" dirty="0">
                <a:latin typeface="PT Sans"/>
              </a:rPr>
              <a:t>43.5. Предметные результаты по учебному предмету </a:t>
            </a:r>
            <a:r>
              <a:rPr lang="ru-RU" sz="2000" b="1" dirty="0">
                <a:solidFill>
                  <a:srgbClr val="002060"/>
                </a:solidFill>
                <a:latin typeface="PT Sans"/>
              </a:rPr>
              <a:t>"Окружающий мир" </a:t>
            </a:r>
            <a:r>
              <a:rPr lang="ru-RU" sz="2000" dirty="0">
                <a:latin typeface="PT Sans"/>
              </a:rPr>
              <a:t>предметной области "Обществознание и естествознание (окружающий мир)" должны обеспечивать:</a:t>
            </a:r>
            <a:endParaRPr lang="en-US" sz="2000" dirty="0">
              <a:latin typeface="PT Sans"/>
            </a:endParaRPr>
          </a:p>
          <a:p>
            <a:pPr marL="0" indent="0" algn="just">
              <a:buNone/>
            </a:pPr>
            <a:r>
              <a:rPr lang="ru-RU" sz="2000" dirty="0">
                <a:latin typeface="PT Sans"/>
              </a:rPr>
              <a:t>2) первоначальные представления о природных и социальных объектах как компонентах единого мира, о многообразии объектов и явлений природы; связи мира живой и неживой природы; </a:t>
            </a:r>
            <a:r>
              <a:rPr lang="ru-RU" sz="2000" b="1" dirty="0" err="1">
                <a:solidFill>
                  <a:srgbClr val="002060"/>
                </a:solidFill>
                <a:latin typeface="PT Sans"/>
              </a:rPr>
              <a:t>сформированность</a:t>
            </a:r>
            <a:r>
              <a:rPr lang="ru-RU" sz="2000" b="1" dirty="0">
                <a:solidFill>
                  <a:srgbClr val="002060"/>
                </a:solidFill>
                <a:latin typeface="PT Sans"/>
              </a:rPr>
              <a:t> основ рационального поведения и обоснованного принятия решений;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PT Sans"/>
              </a:rPr>
              <a:t>9) формирование навыков здорового и безопасного образа жизни</a:t>
            </a:r>
            <a:r>
              <a:rPr lang="ru-RU" sz="2000" dirty="0">
                <a:latin typeface="PT Sans"/>
              </a:rPr>
              <a:t> на основе выполнения правил безопасного поведения в окружающей среде, </a:t>
            </a:r>
            <a:r>
              <a:rPr lang="ru-RU" sz="2000" b="1" dirty="0">
                <a:solidFill>
                  <a:srgbClr val="002060"/>
                </a:solidFill>
                <a:latin typeface="PT Sans"/>
              </a:rPr>
              <a:t>в том числе знаний о небезопасности разглашения личной и финансовой информации при общении с людьми вне семьи, в сети Интернет и опыта соблюдения правил безопасного поведения при использовании личных финансов;</a:t>
            </a:r>
          </a:p>
        </p:txBody>
      </p:sp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714" y="380"/>
            <a:ext cx="945286" cy="9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155BD5-27F4-4AB5-AC0F-0A038400E41D}"/>
              </a:ext>
            </a:extLst>
          </p:cNvPr>
          <p:cNvSpPr txBox="1"/>
          <p:nvPr/>
        </p:nvSpPr>
        <p:spPr>
          <a:xfrm>
            <a:off x="1513205" y="232952"/>
            <a:ext cx="661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itchFamily="34" charset="0"/>
              </a:rPr>
              <a:t>Начальное общее образование</a:t>
            </a:r>
            <a:endParaRPr lang="ko-KR" altLang="en-US" sz="2400" b="1" dirty="0">
              <a:solidFill>
                <a:srgbClr val="002060"/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397" y="26306"/>
            <a:ext cx="899604" cy="8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57C31082-5F64-4E1F-AB16-1F5AA2CC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08175"/>
              </p:ext>
            </p:extLst>
          </p:nvPr>
        </p:nvGraphicFramePr>
        <p:xfrm>
          <a:off x="756602" y="1152960"/>
          <a:ext cx="10970799" cy="5699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63203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1985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9985">
                  <a:extLst>
                    <a:ext uri="{9D8B030D-6E8A-4147-A177-3AD203B41FA5}">
                      <a16:colId xmlns:a16="http://schemas.microsoft.com/office/drawing/2014/main" xmlns="" val="2122436970"/>
                    </a:ext>
                  </a:extLst>
                </a:gridCol>
                <a:gridCol w="3932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405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3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3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Можно добавить в учебную</a:t>
                      </a:r>
                      <a:r>
                        <a:rPr lang="ru-RU" sz="1300" b="1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программу в целях обеспечения достижения предметных результатов, заявленных в ФГОС </a:t>
                      </a:r>
                      <a:endParaRPr lang="ru-RU" sz="13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83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3 КЛАСС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3-4 КЛАСС</a:t>
                      </a:r>
                    </a:p>
                    <a:p>
                      <a:pPr algn="ctr"/>
                      <a:endParaRPr lang="ru-RU" sz="13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3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  <a:endParaRPr lang="ru-RU" sz="13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PT Sans" panose="020B0503020203020204" pitchFamily="34" charset="-52"/>
                        </a:rPr>
                        <a:t>Темы</a:t>
                      </a:r>
                      <a:r>
                        <a:rPr lang="ru-RU" sz="1300" b="1" baseline="0" dirty="0">
                          <a:latin typeface="PT Sans" panose="020B0503020203020204" pitchFamily="34" charset="-52"/>
                        </a:rPr>
                        <a:t> для достижения следующих п</a:t>
                      </a:r>
                      <a:r>
                        <a:rPr lang="ru-RU" sz="1300" b="1" dirty="0">
                          <a:latin typeface="PT Sans" panose="020B0503020203020204" pitchFamily="34" charset="-52"/>
                        </a:rPr>
                        <a:t>редметных результатов 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256649"/>
                  </a:ext>
                </a:extLst>
              </a:tr>
              <a:tr h="144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Величины </a:t>
                      </a:r>
                      <a:endParaRPr lang="ru-RU" sz="13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Стоимость (единицы — рубль, копейка); установление отношения «дороже/дешевле на/в». Соотношение «цена, количество, стоимость» в практической ситуации. </a:t>
                      </a:r>
                      <a:endParaRPr lang="ru-RU" sz="13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Умение использовать при выполнении практических заданий и решении задач единицы: длины (миллиметр, сантиметр, дециметр, метр, километр), массы (грамм, килограмм), времени (минута, час, секунда),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стоимости (копейка, рубль);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преобразовывать одни единицы данной величины в другие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PT Sans"/>
                        </a:rPr>
                        <a:t>Умение использовать математические знания  при решении задач сфере личных и семейных финансов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PT San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30513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4 КЛАСС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9820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Текстовые задачи </a:t>
                      </a:r>
                      <a:endParaRPr lang="ru-RU" sz="1300" b="0" dirty="0">
                        <a:latin typeface="PT Sans" panose="020B0503020203020204" pitchFamily="34" charset="-52"/>
                      </a:endParaRPr>
                    </a:p>
                    <a:p>
                      <a:endParaRPr lang="ru-RU" sz="13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Анализ зависимостей, характеризующих процессы: купли-продажи (цена, количество, стоимость) и решение соответствующих задач. </a:t>
                      </a:r>
                      <a:endParaRPr lang="ru-RU" sz="13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Использовать единицы величин для при решении задач (длина, масса, время, вместимость,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стоимость,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площадь, скорость)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148486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9F9FF-5980-4A3C-A9CF-9606032DB9E4}"/>
              </a:ext>
            </a:extLst>
          </p:cNvPr>
          <p:cNvSpPr txBox="1"/>
          <p:nvPr/>
        </p:nvSpPr>
        <p:spPr>
          <a:xfrm>
            <a:off x="1655018" y="162959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Sans"/>
              </a:rPr>
              <a:t>«Математика»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31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354" y="0"/>
            <a:ext cx="91864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57C31082-5F64-4E1F-AB16-1F5AA2CC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78548"/>
              </p:ext>
            </p:extLst>
          </p:nvPr>
        </p:nvGraphicFramePr>
        <p:xfrm>
          <a:off x="1057664" y="1162975"/>
          <a:ext cx="10675012" cy="4907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98073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2439515">
                  <a:extLst>
                    <a:ext uri="{9D8B030D-6E8A-4147-A177-3AD203B41FA5}">
                      <a16:colId xmlns:a16="http://schemas.microsoft.com/office/drawing/2014/main" xmlns="" val="573917693"/>
                    </a:ext>
                  </a:extLst>
                </a:gridCol>
                <a:gridCol w="3368712">
                  <a:extLst>
                    <a:ext uri="{9D8B030D-6E8A-4147-A177-3AD203B41FA5}">
                      <a16:colId xmlns:a16="http://schemas.microsoft.com/office/drawing/2014/main" xmlns="" val="593277048"/>
                    </a:ext>
                  </a:extLst>
                </a:gridCol>
                <a:gridCol w="3368712">
                  <a:extLst>
                    <a:ext uri="{9D8B030D-6E8A-4147-A177-3AD203B41FA5}">
                      <a16:colId xmlns:a16="http://schemas.microsoft.com/office/drawing/2014/main" xmlns="" val="3046003494"/>
                    </a:ext>
                  </a:extLst>
                </a:gridCol>
              </a:tblGrid>
              <a:tr h="1251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Можно добавить в учебную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программу в целях обеспечения достижения предметных результатов, заявленных в ФГОС </a:t>
                      </a:r>
                      <a:endParaRPr lang="ru-RU" sz="16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2220336"/>
                  </a:ext>
                </a:extLst>
              </a:tr>
              <a:tr h="1251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3 КЛАСС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3-4 КЛАСС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PT Sans" panose="020B0503020203020204" pitchFamily="34" charset="-52"/>
                        </a:rPr>
                        <a:t>Тема раздела, курса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4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PT Sans" panose="020B0503020203020204" pitchFamily="34" charset="-52"/>
                        </a:rPr>
                        <a:t>Темы</a:t>
                      </a:r>
                      <a:r>
                        <a:rPr lang="ru-RU" sz="1400" b="1" baseline="0" dirty="0">
                          <a:latin typeface="PT Sans" panose="020B0503020203020204" pitchFamily="34" charset="-52"/>
                        </a:rPr>
                        <a:t> для достижения п</a:t>
                      </a:r>
                      <a:r>
                        <a:rPr lang="ru-RU" sz="1400" b="1" dirty="0">
                          <a:latin typeface="PT Sans" panose="020B0503020203020204" pitchFamily="34" charset="-52"/>
                        </a:rPr>
                        <a:t>редметных результатов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256649"/>
                  </a:ext>
                </a:extLst>
              </a:tr>
              <a:tr h="144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PT Sans" panose="020B0503020203020204" pitchFamily="34" charset="-52"/>
                        </a:rPr>
                        <a:t>Человек и общество </a:t>
                      </a:r>
                    </a:p>
                    <a:p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Семейный бюджет, доходы и расходы семьи</a:t>
                      </a: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Различать расходы и доходы семейного бюджета</a:t>
                      </a: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PT Sans" panose="020B0503020203020204" pitchFamily="34" charset="-52"/>
                        </a:rPr>
                        <a:t>Сущность и виды денег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30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Правила безопасной жизни.</a:t>
                      </a:r>
                    </a:p>
                    <a:p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Безопасность в Интернете (ориентировка в признаках мошенничества в сети; защита персональной информации)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в условиях контролируемого доступа в Интернет</a:t>
                      </a: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Безопасно использовать персональные данные в условиях контролируемого доступа в Интернет; ориентироваться в возможных мошеннических действиях при общении в мессенджерах</a:t>
                      </a: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763797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9F9FF-5980-4A3C-A9CF-9606032DB9E4}"/>
              </a:ext>
            </a:extLst>
          </p:cNvPr>
          <p:cNvSpPr txBox="1"/>
          <p:nvPr/>
        </p:nvSpPr>
        <p:spPr>
          <a:xfrm>
            <a:off x="1513205" y="589101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Sans"/>
              </a:rPr>
              <a:t>"Окружающий мир"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1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CD0475-D2A0-4A8C-8B74-568A4AA7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02" y="939965"/>
            <a:ext cx="11032944" cy="5629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45.5. Предметные результаты по предметной области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«Математика и информатика»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должны обеспечивать: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45.5.1. По учебному предмету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«Математика»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(включая учебные курсы «Алгебра», «Геометрия», «Вероятность и статистика») (на базовом уровне):</a:t>
            </a:r>
          </a:p>
          <a:p>
            <a:pPr marL="0" indent="0" algn="just">
              <a:buNone/>
            </a:pP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8)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умение решать задачи разных типов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(в том числе на проценты, доли и части, движение, работу,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цену товаров и стоимость покупок и услуг, налоги, задачи из области управления личными и семейными финансами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); умение составлять выражения, уравнения, неравенства и системы по условию задачи, исследовать полученное решение и оценивать правдоподобность полученных результатов</a:t>
            </a:r>
          </a:p>
          <a:p>
            <a:pPr marL="0" indent="0">
              <a:buNone/>
            </a:pPr>
            <a:endParaRPr lang="ru-RU" sz="2000" b="0" i="0" dirty="0">
              <a:solidFill>
                <a:srgbClr val="333333"/>
              </a:solidFill>
              <a:effectLst/>
              <a:latin typeface="PT Sans" panose="020B0503020203020204" pitchFamily="34" charset="-52"/>
            </a:endParaRPr>
          </a:p>
          <a:p>
            <a:pPr marL="0" indent="0" algn="just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45.5.2. По учебному предмету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«Математика»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(включая учебные курсы «Алгебра», «Геометрия», «Вероятность и статистика») (на углубленном уровне):</a:t>
            </a:r>
          </a:p>
          <a:p>
            <a:pPr marL="0" indent="0" algn="just">
              <a:buNone/>
            </a:pP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12) умение решать задачи разных типов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, в том числе на проценты, доли и части, движение, работу,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цену товаров и стоимость покупок и услуг, налоги, задачи из области управления личными и семейными финансами;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умение составлять выражения, уравнения, неравенства и системы по условию задачи, исследовать полученное решение и оценивать правдоподобность полученных результатов;</a:t>
            </a:r>
          </a:p>
        </p:txBody>
      </p:sp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1BB11B44-D5C2-4317-8ED0-81D8B248CC0E}"/>
              </a:ext>
            </a:extLst>
          </p:cNvPr>
          <p:cNvGrpSpPr/>
          <p:nvPr/>
        </p:nvGrpSpPr>
        <p:grpSpPr>
          <a:xfrm>
            <a:off x="0" y="0"/>
            <a:ext cx="1513205" cy="2620010"/>
            <a:chOff x="0" y="380"/>
            <a:chExt cx="1513205" cy="2620010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xmlns="" id="{BF5BE2BB-B7AB-4064-9F91-3DF4A2E89FCE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3">
              <a:extLst>
                <a:ext uri="{FF2B5EF4-FFF2-40B4-BE49-F238E27FC236}">
                  <a16:creationId xmlns:a16="http://schemas.microsoft.com/office/drawing/2014/main" xmlns="" id="{EBBC1FB9-3943-40FC-99FB-42F56A4DEF1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10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D272C2BD-8825-49B0-B561-FDF00ABE4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79" y="0"/>
            <a:ext cx="959921" cy="9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155BD5-27F4-4AB5-AC0F-0A038400E41D}"/>
              </a:ext>
            </a:extLst>
          </p:cNvPr>
          <p:cNvSpPr txBox="1"/>
          <p:nvPr/>
        </p:nvSpPr>
        <p:spPr>
          <a:xfrm>
            <a:off x="1513205" y="232952"/>
            <a:ext cx="661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itchFamily="34" charset="0"/>
              </a:rPr>
              <a:t>Основное общее образование</a:t>
            </a:r>
            <a:endParaRPr lang="ko-KR" altLang="en-US" sz="2400" b="1" dirty="0">
              <a:solidFill>
                <a:srgbClr val="002060"/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714" y="380"/>
            <a:ext cx="945286" cy="9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57C31082-5F64-4E1F-AB16-1F5AA2CC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07807"/>
              </p:ext>
            </p:extLst>
          </p:nvPr>
        </p:nvGraphicFramePr>
        <p:xfrm>
          <a:off x="756602" y="1050766"/>
          <a:ext cx="10997434" cy="572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0490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1714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03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783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51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3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3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Можно добавить в учебную</a:t>
                      </a:r>
                      <a:r>
                        <a:rPr lang="ru-RU" sz="1300" b="1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программу в целях обеспечения достижения предметных результатов, заявленных в ФГОС </a:t>
                      </a:r>
                      <a:endParaRPr lang="ru-RU" sz="13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1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PT Sans"/>
                        </a:rPr>
                        <a:t>5 КЛАСС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PT Sans"/>
                        </a:rPr>
                        <a:t>5 КЛАСС</a:t>
                      </a:r>
                      <a:endParaRPr lang="ru-RU" sz="1300" dirty="0">
                        <a:solidFill>
                          <a:srgbClr val="FF0000"/>
                        </a:solidFill>
                        <a:latin typeface="P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PT Sans"/>
                        </a:rPr>
                        <a:t>Тема раздела,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PT Sans"/>
                        </a:rPr>
                        <a:t>Программное содержание</a:t>
                      </a:r>
                      <a:endParaRPr lang="ru-RU" sz="1300" b="1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PT Sans"/>
                        </a:rPr>
                        <a:t>Предметные результаты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PT Sans"/>
                        </a:rPr>
                        <a:t>Предметные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latin typeface="P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256649"/>
                  </a:ext>
                </a:extLst>
              </a:tr>
              <a:tr h="144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Натуральные числа. Действия с натуральными числами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+mn-ea"/>
                        <a:cs typeface="+mn-cs"/>
                      </a:endParaRPr>
                    </a:p>
                    <a:p>
                      <a:endParaRPr lang="ru-RU" sz="1300" b="0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Решение текстовых задач на все арифметические действия, на движение и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покупки</a:t>
                      </a:r>
                      <a:endParaRPr lang="ru-RU" sz="1300" b="1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Решать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текстовые задачи арифметическим способом,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использовать зависимости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между величинами (скорость, время, расстояние;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цена, количество, стоимость и др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.):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анализировать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осмысливать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текст задачи,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переформулировать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условие,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извлекать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необходимые данные,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устанавливат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ь зависимости между величинами,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строить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логическую цепочку рассуждений.</a:t>
                      </a:r>
                      <a:endParaRPr lang="ru-RU" sz="1300" b="1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Решать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текстовые задачи арифметическим способом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PT Sans"/>
                        </a:rPr>
                        <a:t>сфере личных и семейных финансов,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анализировать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осмысливать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текст задачи,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переформулировать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условие,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извлекать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необходимые данные,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устанавливат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ь зависимости между величинами,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строить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логическую цепочку рассуждений.</a:t>
                      </a:r>
                      <a:endParaRPr lang="ru-RU" sz="1300" b="1" dirty="0">
                        <a:latin typeface="P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30513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PT Sans"/>
                        </a:rPr>
                        <a:t>6 КЛАСС</a:t>
                      </a:r>
                      <a:endParaRPr lang="ru-RU" sz="1300" b="0" dirty="0">
                        <a:latin typeface="PT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PT Sans"/>
                        </a:rPr>
                        <a:t>6 КЛАСС</a:t>
                      </a:r>
                      <a:endParaRPr lang="ru-RU" sz="1300" b="0" dirty="0">
                        <a:latin typeface="P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4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Дроби </a:t>
                      </a:r>
                      <a:endParaRPr lang="ru-RU" sz="1300" b="0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Понятие процента. Вычисление процента от величины и величины по её проценту. Решение текстовых задач, содержащих дроби и проценты</a:t>
                      </a:r>
                      <a:endParaRPr lang="ru-RU" sz="1300" b="0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Объяснять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, что такое процент, употреблять обороты речи со словом «процент».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Выражать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проценты в дробях и дроби в процентах, отношение двух величин в процентах.</a:t>
                      </a:r>
                    </a:p>
                    <a:p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Вычислять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процент от числа и число по его проценту. </a:t>
                      </a:r>
                      <a:endParaRPr lang="ru-RU" sz="1300" b="0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latin typeface="PT Sans"/>
                        </a:rPr>
                        <a:t>Вычислять</a:t>
                      </a:r>
                      <a:r>
                        <a:rPr lang="ru-RU" sz="1300" b="0" baseline="0" dirty="0">
                          <a:latin typeface="PT Sans"/>
                        </a:rPr>
                        <a:t> проценты при решении </a:t>
                      </a:r>
                      <a:r>
                        <a:rPr lang="ru-RU" sz="1600" b="0" baseline="0" dirty="0">
                          <a:latin typeface="PT Sans"/>
                        </a:rPr>
                        <a:t>задач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PT Sans"/>
                        </a:rPr>
                        <a:t>сфере личных и семейных финансов.</a:t>
                      </a:r>
                      <a:endParaRPr lang="ru-RU" sz="1300" b="0" dirty="0">
                        <a:latin typeface="P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763797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9F9FF-5980-4A3C-A9CF-9606032DB9E4}"/>
              </a:ext>
            </a:extLst>
          </p:cNvPr>
          <p:cNvSpPr txBox="1"/>
          <p:nvPr/>
        </p:nvSpPr>
        <p:spPr>
          <a:xfrm>
            <a:off x="1513205" y="589101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Sans"/>
              </a:rPr>
              <a:t>«Математика"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23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>
            <a:extLst>
              <a:ext uri="{FF2B5EF4-FFF2-40B4-BE49-F238E27FC236}">
                <a16:creationId xmlns:a16="http://schemas.microsoft.com/office/drawing/2014/main" xmlns="" id="{65AF61B7-7878-4AB4-AC48-E1306D292E6B}"/>
              </a:ext>
            </a:extLst>
          </p:cNvPr>
          <p:cNvGrpSpPr/>
          <p:nvPr/>
        </p:nvGrpSpPr>
        <p:grpSpPr>
          <a:xfrm>
            <a:off x="0" y="380"/>
            <a:ext cx="1513205" cy="2620010"/>
            <a:chOff x="0" y="380"/>
            <a:chExt cx="1513205" cy="2620010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1DEA07E0-9EE5-41CC-B584-11E57109A6B2}"/>
                </a:ext>
              </a:extLst>
            </p:cNvPr>
            <p:cNvSpPr/>
            <p:nvPr/>
          </p:nvSpPr>
          <p:spPr>
            <a:xfrm>
              <a:off x="0" y="380"/>
              <a:ext cx="1513205" cy="2620010"/>
            </a:xfrm>
            <a:custGeom>
              <a:avLst/>
              <a:gdLst/>
              <a:ahLst/>
              <a:cxnLst/>
              <a:rect l="l" t="t" r="r" b="b"/>
              <a:pathLst>
                <a:path w="1513205" h="2620010">
                  <a:moveTo>
                    <a:pt x="1513205" y="0"/>
                  </a:moveTo>
                  <a:lnTo>
                    <a:pt x="0" y="0"/>
                  </a:lnTo>
                  <a:lnTo>
                    <a:pt x="0" y="2619947"/>
                  </a:lnTo>
                  <a:lnTo>
                    <a:pt x="1513205" y="0"/>
                  </a:lnTo>
                  <a:close/>
                </a:path>
              </a:pathLst>
            </a:custGeom>
            <a:solidFill>
              <a:srgbClr val="005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xmlns="" id="{958D675A-9CD0-478A-BFEB-371B6E9177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83" y="118643"/>
              <a:ext cx="965682" cy="940917"/>
            </a:xfrm>
            <a:prstGeom prst="rect">
              <a:avLst/>
            </a:prstGeom>
          </p:spPr>
        </p:pic>
      </p:grpSp>
      <p:pic>
        <p:nvPicPr>
          <p:cNvPr id="9" name="Picture 2" descr="Высшая школа экономики — Википедия">
            <a:extLst>
              <a:ext uri="{FF2B5EF4-FFF2-40B4-BE49-F238E27FC236}">
                <a16:creationId xmlns:a16="http://schemas.microsoft.com/office/drawing/2014/main" xmlns="" id="{A65A4FEC-CD26-4B04-9572-20AAAB8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315" y="28662"/>
            <a:ext cx="1035685" cy="10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57C31082-5F64-4E1F-AB16-1F5AA2CC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37498"/>
              </p:ext>
            </p:extLst>
          </p:nvPr>
        </p:nvGraphicFramePr>
        <p:xfrm>
          <a:off x="690716" y="916516"/>
          <a:ext cx="10810567" cy="6055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6586">
                  <a:extLst>
                    <a:ext uri="{9D8B030D-6E8A-4147-A177-3AD203B41FA5}">
                      <a16:colId xmlns:a16="http://schemas.microsoft.com/office/drawing/2014/main" xmlns="" val="122583973"/>
                    </a:ext>
                  </a:extLst>
                </a:gridCol>
                <a:gridCol w="1940103">
                  <a:extLst>
                    <a:ext uri="{9D8B030D-6E8A-4147-A177-3AD203B41FA5}">
                      <a16:colId xmlns:a16="http://schemas.microsoft.com/office/drawing/2014/main" xmlns="" val="573917693"/>
                    </a:ext>
                  </a:extLst>
                </a:gridCol>
                <a:gridCol w="3520308">
                  <a:extLst>
                    <a:ext uri="{9D8B030D-6E8A-4147-A177-3AD203B41FA5}">
                      <a16:colId xmlns:a16="http://schemas.microsoft.com/office/drawing/2014/main" xmlns="" val="3451563497"/>
                    </a:ext>
                  </a:extLst>
                </a:gridCol>
                <a:gridCol w="4003570">
                  <a:extLst>
                    <a:ext uri="{9D8B030D-6E8A-4147-A177-3AD203B41FA5}">
                      <a16:colId xmlns:a16="http://schemas.microsoft.com/office/drawing/2014/main" xmlns="" val="2470025998"/>
                    </a:ext>
                  </a:extLst>
                </a:gridCol>
              </a:tblGrid>
              <a:tr h="2377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14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14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Можно добавить в учебную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программу в целях обеспечения достижения предметных результатов, заявленных в ФГОС </a:t>
                      </a:r>
                      <a:endParaRPr lang="ru-RU" sz="14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36195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7 КЛАСС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7-8 КЛАСС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69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13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PT Sans"/>
                        </a:rPr>
                        <a:t>Предметные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256649"/>
                  </a:ext>
                </a:extLst>
              </a:tr>
              <a:tr h="144533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Числа и вычисления.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Рациональные числа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endParaRPr lang="ru-RU" sz="13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Решение основных задач на дроби, проценты из реальной практики.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Решать задачи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 части, проценты, пропорции, на нахождение дроби (процента) от величины и величины по её дроби (проценту), дроби (процента), который составляет одна величина от другой.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Приводить, разбирать, оценивать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различные решения, записи решений текстовых задач.</a:t>
                      </a:r>
                    </a:p>
                    <a:p>
                      <a:pPr algn="l"/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Решать практико-ориентированные задачи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 дроби, проценты, прямую и обратную пропорциональности, пропорции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PT Sans"/>
                        </a:rPr>
                        <a:t>Вычислять</a:t>
                      </a:r>
                      <a:r>
                        <a:rPr lang="ru-RU" sz="1400" b="0" baseline="0" dirty="0">
                          <a:latin typeface="PT Sans"/>
                        </a:rPr>
                        <a:t> проценты при решении задач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PT Sans"/>
                        </a:rPr>
                        <a:t>сфере личных и семейных финансов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PT Sans"/>
                        </a:rPr>
                        <a:t>,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PT Sans"/>
                        </a:rPr>
                        <a:t>доходы по депозитам, платежи по кредитам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PT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PT Sans"/>
                        </a:rPr>
                        <a:t>Умение решать задачи на расчет налогов, налоговых вычетов. </a:t>
                      </a:r>
                    </a:p>
                    <a:p>
                      <a:endParaRPr lang="ru-RU" sz="12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30513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8 КЛАСС</a:t>
                      </a: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41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Дроби </a:t>
                      </a:r>
                      <a:endParaRPr lang="ru-RU" sz="13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Понятие процента. Вычисление процента от величины и величины по её проценту. Решение текстовых задач, содержащих дроби и проценты</a:t>
                      </a:r>
                      <a:endParaRPr lang="ru-RU" sz="13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Объяснять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, что такое процент, употреблять обороты речи со словом «процент».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Выражать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проценты в дробях и дроби в процентах, отношение двух величин в процентах.</a:t>
                      </a:r>
                    </a:p>
                    <a:p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Вычислять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процент от числа и число по его проценту. </a:t>
                      </a:r>
                      <a:endParaRPr lang="ru-RU" sz="13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PT Sans"/>
                        </a:rPr>
                        <a:t>Вычислять</a:t>
                      </a:r>
                      <a:r>
                        <a:rPr lang="ru-RU" sz="1200" b="0" baseline="0" dirty="0">
                          <a:latin typeface="PT Sans"/>
                        </a:rPr>
                        <a:t> проценты при решении задач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PT Sans"/>
                        </a:rPr>
                        <a:t>сфере личных и семейных финансов. </a:t>
                      </a:r>
                      <a:endParaRPr lang="ru-RU" sz="1200" b="0" dirty="0">
                        <a:latin typeface="PT Sans"/>
                      </a:endParaRPr>
                    </a:p>
                    <a:p>
                      <a:endParaRPr lang="ru-RU" sz="12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763797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9F9FF-5980-4A3C-A9CF-9606032DB9E4}"/>
              </a:ext>
            </a:extLst>
          </p:cNvPr>
          <p:cNvSpPr txBox="1"/>
          <p:nvPr/>
        </p:nvSpPr>
        <p:spPr>
          <a:xfrm>
            <a:off x="1605188" y="297604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Sans"/>
              </a:rPr>
              <a:t>«Математика"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66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3129</Words>
  <Application>Microsoft Office PowerPoint</Application>
  <PresentationFormat>Произвольный</PresentationFormat>
  <Paragraphs>379</Paragraphs>
  <Slides>33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Нормативные основы обучения финансовой грамотности в общеобразовательной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Шавалеева Чулпан Мансуровна</dc:creator>
  <cp:lastModifiedBy>Шавалеева Чулпан Мансуровна</cp:lastModifiedBy>
  <cp:revision>40</cp:revision>
  <dcterms:created xsi:type="dcterms:W3CDTF">2021-03-14T18:33:23Z</dcterms:created>
  <dcterms:modified xsi:type="dcterms:W3CDTF">2022-03-24T07:43:23Z</dcterms:modified>
</cp:coreProperties>
</file>