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71" r:id="rId5"/>
    <p:sldId id="285" r:id="rId6"/>
    <p:sldId id="299" r:id="rId7"/>
    <p:sldId id="286" r:id="rId8"/>
    <p:sldId id="298" r:id="rId9"/>
    <p:sldId id="287" r:id="rId10"/>
    <p:sldId id="288" r:id="rId11"/>
    <p:sldId id="304" r:id="rId12"/>
    <p:sldId id="289" r:id="rId13"/>
    <p:sldId id="300" r:id="rId14"/>
    <p:sldId id="290" r:id="rId15"/>
    <p:sldId id="301" r:id="rId16"/>
    <p:sldId id="291" r:id="rId17"/>
    <p:sldId id="292" r:id="rId18"/>
    <p:sldId id="293" r:id="rId19"/>
    <p:sldId id="295" r:id="rId20"/>
    <p:sldId id="296" r:id="rId21"/>
    <p:sldId id="302" r:id="rId22"/>
    <p:sldId id="303" r:id="rId23"/>
    <p:sldId id="294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3"/>
    <p:restoredTop sz="94722"/>
  </p:normalViewPr>
  <p:slideViewPr>
    <p:cSldViewPr snapToGrid="0" snapToObjects="1">
      <p:cViewPr varScale="1">
        <p:scale>
          <a:sx n="86" d="100"/>
          <a:sy n="86" d="100"/>
        </p:scale>
        <p:origin x="108" y="45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04/25/2022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6215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04/25/2022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764C3E18A7BF352B763D4CABF0A82DFBB9F38FF3580E90C1BAFC3DFAB4F44D0D9DE06D5E72BE70505EBADF010A8C3FB6E93AFF38ED38E1348R1K" TargetMode="External"/><Relationship Id="rId2" Type="http://schemas.openxmlformats.org/officeDocument/2006/relationships/hyperlink" Target="consultantplus://offline/ref=2FABB6AA757992AD5FBB97AD5A3DA9F5BC435B6DF53BBC91074A455E9F599017B9F55019B9030602D614CD2C5865121B33D6F4DE41FDzEM6K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zd.duma.gov.ru/bill/80712-8" TargetMode="External"/><Relationship Id="rId2" Type="http://schemas.openxmlformats.org/officeDocument/2006/relationships/hyperlink" Target="https://digital.gov.ru/ru/events/41446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4E984EDF996DF48C43235D6D9C386D69F0B5DB24ADF297F38CA8FECA35B1978352BE75DE024CA2CF0F4F9819EBC244957942F6DFE46A255M529J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6F57036B2A20A0788A1000526A7B281B802C9EE174F786082128584A8BBB5AF111EC99213E20DB677162166B2B2256EC9A5998309aD2CH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7625267" cy="1978323"/>
          </a:xfrm>
        </p:spPr>
        <p:txBody>
          <a:bodyPr/>
          <a:lstStyle/>
          <a:p>
            <a:r>
              <a:rPr lang="ru-RU" b="1" dirty="0"/>
              <a:t>Актуальные изменения в налогообложении физических лиц в 2022 году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Факультет экономики, менеджмента и бизнес-информатики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НИУ ВШЭ - Пермь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Лавренчук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Налог на имущество физических лиц</a:t>
            </a:r>
            <a:endParaRPr lang="ru-RU" sz="32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u="sng" dirty="0" smtClean="0">
                <a:latin typeface="Open Sans"/>
              </a:rPr>
              <a:t>Льготы</a:t>
            </a:r>
            <a:r>
              <a:rPr lang="ru-RU" u="sng" dirty="0">
                <a:latin typeface="Open Sans"/>
              </a:rPr>
              <a:t>, устанавливаемые на местном </a:t>
            </a:r>
            <a:r>
              <a:rPr lang="ru-RU" u="sng" dirty="0" smtClean="0">
                <a:latin typeface="Open Sans"/>
              </a:rPr>
              <a:t>уровне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При установлении налога могут устанавливаться налоговые льготы актами представительных органов муниципальных образований (законами городов федерального значения Москвы, Санкт-Петербурга и Севастополя, нормативными правовыми актами представительного органа федеральной территории "Сириус"). В частности, в г. Москве предусмотрен льготный порядок налогообложения в отношении апартаментов (ст. 15, п. 3 ст. 56, п. 2 ст. 399 НК РФ; ч. 4 ст. 1.1 Закона г. Москвы от 19.11.2014 N 51).</a:t>
            </a:r>
          </a:p>
          <a:p>
            <a:pPr algn="just"/>
            <a:endParaRPr lang="ru-RU" dirty="0" smtClean="0">
              <a:latin typeface="Open Sans"/>
            </a:endParaRPr>
          </a:p>
          <a:p>
            <a:pPr algn="just"/>
            <a:r>
              <a:rPr lang="ru-RU" dirty="0" smtClean="0">
                <a:latin typeface="Open Sans"/>
              </a:rPr>
              <a:t>Подробную </a:t>
            </a:r>
            <a:r>
              <a:rPr lang="ru-RU" dirty="0">
                <a:latin typeface="Open Sans"/>
              </a:rPr>
              <a:t>информацию об установленных налоговых льготах в конкретном регионе можно узнать, воспользовавшись информационным ресурсом "Справочная информация о ставках и льготах по имущественным налогам" раздела "Сервисы и </a:t>
            </a:r>
            <a:r>
              <a:rPr lang="ru-RU" dirty="0" err="1">
                <a:latin typeface="Open Sans"/>
              </a:rPr>
              <a:t>госуслуги</a:t>
            </a:r>
            <a:r>
              <a:rPr lang="ru-RU" dirty="0">
                <a:latin typeface="Open Sans"/>
              </a:rPr>
              <a:t>" интернет-сайта ФНС России.</a:t>
            </a:r>
          </a:p>
          <a:p>
            <a:endParaRPr lang="ru-RU" sz="1600" dirty="0">
              <a:latin typeface="Open Sans"/>
            </a:endParaRPr>
          </a:p>
          <a:p>
            <a:endParaRPr lang="ru-RU" sz="1600" dirty="0" smtClean="0">
              <a:latin typeface="Open Sans"/>
            </a:endParaRPr>
          </a:p>
          <a:p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496907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10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17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Налог на профессиональный доход</a:t>
            </a:r>
            <a:endParaRPr lang="ru-RU" sz="32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b="1" dirty="0" smtClean="0">
                <a:latin typeface="Open Sans"/>
              </a:rPr>
              <a:t>Налог </a:t>
            </a:r>
            <a:r>
              <a:rPr lang="ru-RU" b="1" dirty="0">
                <a:latin typeface="Open Sans"/>
              </a:rPr>
              <a:t>на профессиональный доход, или налог для </a:t>
            </a:r>
            <a:r>
              <a:rPr lang="ru-RU" b="1" dirty="0" err="1">
                <a:latin typeface="Open Sans"/>
              </a:rPr>
              <a:t>самозанятых</a:t>
            </a:r>
            <a:r>
              <a:rPr lang="ru-RU" b="1" dirty="0">
                <a:latin typeface="Open Sans"/>
              </a:rPr>
              <a:t> </a:t>
            </a:r>
            <a:r>
              <a:rPr lang="ru-RU" dirty="0">
                <a:latin typeface="Open Sans"/>
              </a:rPr>
              <a:t>- специальный налоговый режим для физлиц и ИП без работников. Профессиональный доход не может превышать 2,4 млн руб. в год</a:t>
            </a:r>
            <a:r>
              <a:rPr lang="ru-RU" dirty="0" smtClean="0">
                <a:latin typeface="Open Sans"/>
              </a:rPr>
              <a:t>.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НПД можно платить с доходов от выполнения работ и оказания услуг по ГПД, сдачи в аренду жилья, автомобилей и другого движимого имущества, продажи продукции собственного изготовления, не подлежащей обязательной маркировке. Есть ограничения по видам деятельности и доходам, переводимым на НПД</a:t>
            </a:r>
            <a:r>
              <a:rPr lang="ru-RU" dirty="0" smtClean="0">
                <a:latin typeface="Open Sans"/>
              </a:rPr>
              <a:t>.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С </a:t>
            </a:r>
            <a:r>
              <a:rPr lang="ru-RU" dirty="0" err="1">
                <a:latin typeface="Open Sans"/>
              </a:rPr>
              <a:t>самозанятым</a:t>
            </a:r>
            <a:r>
              <a:rPr lang="ru-RU" dirty="0">
                <a:latin typeface="Open Sans"/>
              </a:rPr>
              <a:t> надо заключить ГПД. Но нельзя платить НПД, если заказчик работ или услуг - нынешний работодатель или работодатель, от которого человек уволился меньше двух лет назад. С таких доходов заказчик должен платить НДФЛ и взносы</a:t>
            </a:r>
            <a:r>
              <a:rPr lang="ru-RU" dirty="0" smtClean="0">
                <a:latin typeface="Open Sans"/>
              </a:rPr>
              <a:t>.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Плательщик НПД может работать по трудовому договору только в организациях, не являющихся его заказчиком. Особенностей в оформлении приема на работу </a:t>
            </a:r>
            <a:r>
              <a:rPr lang="ru-RU" dirty="0" err="1">
                <a:latin typeface="Open Sans"/>
              </a:rPr>
              <a:t>самозанятых</a:t>
            </a:r>
            <a:r>
              <a:rPr lang="ru-RU" dirty="0">
                <a:latin typeface="Open Sans"/>
              </a:rPr>
              <a:t> нет (Письмо Минфина от 01.02.2019 N 03-11-11/5884).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Open Sans"/>
            </a:endParaRPr>
          </a:p>
          <a:p>
            <a:pPr algn="just"/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496907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11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45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Налог на профессиональный доход</a:t>
            </a:r>
            <a:endParaRPr lang="ru-RU" sz="32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Ставки НПД - 4% от доходов, полученных от физлиц, и 6% от доходов, полученных от организаций и ИП</a:t>
            </a:r>
            <a:r>
              <a:rPr lang="ru-RU" dirty="0" smtClean="0">
                <a:latin typeface="Open Sans"/>
              </a:rPr>
              <a:t>.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Чтобы перейти на НПД, физлицам не надо регистрироваться как ИП, хотя ИП тоже может стать </a:t>
            </a:r>
            <a:r>
              <a:rPr lang="ru-RU" dirty="0" err="1">
                <a:latin typeface="Open Sans"/>
              </a:rPr>
              <a:t>самозанятым</a:t>
            </a:r>
            <a:r>
              <a:rPr lang="ru-RU" dirty="0">
                <a:latin typeface="Open Sans"/>
              </a:rPr>
              <a:t>. Для этого достаточно встать на учет через приложение "Мой налог" и, получая деньги, оформлять в нем чеки и передавать их клиентам (Информация ФНС</a:t>
            </a:r>
            <a:r>
              <a:rPr lang="ru-RU" dirty="0" smtClean="0">
                <a:latin typeface="Open Sans"/>
              </a:rPr>
              <a:t>).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Бухучет </a:t>
            </a:r>
            <a:r>
              <a:rPr lang="ru-RU" dirty="0" err="1">
                <a:latin typeface="Open Sans"/>
              </a:rPr>
              <a:t>самозанятому</a:t>
            </a:r>
            <a:r>
              <a:rPr lang="ru-RU" dirty="0">
                <a:latin typeface="Open Sans"/>
              </a:rPr>
              <a:t> вести не надо, отчетности по НПД нет. Налог за месяц рассчитает инспекция и пришлет уведомление в приложении "Мой налог". Заплатить налог надо не позднее 25-го числа следующего месяца (ст. 11 Закона об НПД</a:t>
            </a:r>
            <a:r>
              <a:rPr lang="ru-RU" dirty="0" smtClean="0">
                <a:latin typeface="Open Sans"/>
              </a:rPr>
              <a:t>).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Организация, получившая от физлица чек из приложения "Мой налог", выплаченные ему суммы может учесть в расходах. НДФЛ и взносы начислять на них не надо. </a:t>
            </a:r>
            <a:r>
              <a:rPr lang="ru-RU" dirty="0" smtClean="0">
                <a:latin typeface="Open Sans"/>
              </a:rPr>
              <a:t>(</a:t>
            </a:r>
            <a:r>
              <a:rPr lang="ru-RU" dirty="0">
                <a:latin typeface="Open Sans"/>
              </a:rPr>
              <a:t>Письмо Минфина от 07.06.2021 N 03-04-05/44553, Информация ФНС).</a:t>
            </a:r>
          </a:p>
          <a:p>
            <a:endParaRPr lang="ru-RU" sz="2000" dirty="0">
              <a:latin typeface="Open Sans"/>
            </a:endParaRPr>
          </a:p>
          <a:p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496907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12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65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Налог на добавленную стоимость (НДС)</a:t>
            </a:r>
            <a:endParaRPr lang="ru-RU" sz="32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buAutoNum type="arabicPeriod" startAt="2"/>
            </a:pPr>
            <a:endParaRPr lang="ru-RU" sz="20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b="1" dirty="0">
                <a:latin typeface="Open Sans"/>
              </a:rPr>
              <a:t>Физические лица </a:t>
            </a:r>
            <a:r>
              <a:rPr lang="ru-RU" dirty="0">
                <a:latin typeface="Open Sans"/>
              </a:rPr>
              <a:t>- не индивидуальные предприниматели плательщиками НДС по операциям на территории РФ не признаются (</a:t>
            </a:r>
            <a:r>
              <a:rPr lang="ru-RU" dirty="0">
                <a:latin typeface="Open Sans"/>
                <a:hlinkClick r:id="rId2"/>
              </a:rPr>
              <a:t>п. 1 ст. 143 НК РФ</a:t>
            </a:r>
            <a:r>
              <a:rPr lang="ru-RU" dirty="0" smtClean="0">
                <a:latin typeface="Open Sans"/>
                <a:hlinkClick r:id="rId2"/>
              </a:rPr>
              <a:t>).</a:t>
            </a:r>
          </a:p>
          <a:p>
            <a:pPr algn="just"/>
            <a:endParaRPr lang="ru-RU" dirty="0">
              <a:latin typeface="Open Sans"/>
              <a:hlinkClick r:id="rId2"/>
            </a:endParaRPr>
          </a:p>
          <a:p>
            <a:pPr algn="just"/>
            <a:r>
              <a:rPr lang="ru-RU" dirty="0">
                <a:latin typeface="Open Sans"/>
              </a:rPr>
              <a:t>В то же время НДС является косвенным налогом, который включается в цену товара (работы, услуги) и уплачивается продавцом за счет средств покупателя. Таким образом, приобретая что-либо у организаций и индивидуальных предпринимателей, которые применяют ОСН, физические лица перечисляют продавцу не только стоимость товара (работы, услуги), но и сумму </a:t>
            </a:r>
            <a:r>
              <a:rPr lang="ru-RU" dirty="0" smtClean="0">
                <a:latin typeface="Open Sans"/>
              </a:rPr>
              <a:t>НДС.</a:t>
            </a: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Таким образом, услуги по предоставлению в аренду нежилого недвижимого имущества, оказываемые физическим лицом, осуществляющим предпринимательскую деятельность без образования юридического лица, но не зарегистрировавшимся в качестве индивидуального предпринимателя в нарушение требований гражданского законодательства Российской Федерации, подлежат налогообложению НДС на основании вышеуказанного </a:t>
            </a:r>
            <a:r>
              <a:rPr lang="ru-RU" dirty="0">
                <a:latin typeface="Open Sans"/>
                <a:hlinkClick r:id="rId3"/>
              </a:rPr>
              <a:t>подпункта пункта 1 статьи 146 Кодекса.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496907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13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48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Налог на прибыль</a:t>
            </a:r>
          </a:p>
          <a:p>
            <a:pPr algn="ctr"/>
            <a:endParaRPr lang="ru-RU" sz="3200" b="1" dirty="0">
              <a:latin typeface="Open Sans"/>
            </a:endParaRPr>
          </a:p>
          <a:p>
            <a:pPr algn="just"/>
            <a:r>
              <a:rPr lang="ru-RU" dirty="0" smtClean="0">
                <a:latin typeface="Open Sans"/>
              </a:rPr>
              <a:t>Изменения по налогу на прибыль в 2022 г. </a:t>
            </a:r>
            <a:r>
              <a:rPr lang="ru-RU" dirty="0">
                <a:latin typeface="Open Sans"/>
              </a:rPr>
              <a:t>в</a:t>
            </a:r>
            <a:r>
              <a:rPr lang="ru-RU" dirty="0" smtClean="0">
                <a:latin typeface="Open Sans"/>
              </a:rPr>
              <a:t> основном коснулись </a:t>
            </a:r>
            <a:r>
              <a:rPr lang="en-US" dirty="0" smtClean="0">
                <a:latin typeface="Open Sans"/>
              </a:rPr>
              <a:t>IT-</a:t>
            </a:r>
            <a:r>
              <a:rPr lang="ru-RU" dirty="0" smtClean="0">
                <a:latin typeface="Open Sans"/>
              </a:rPr>
              <a:t>отрасли;</a:t>
            </a:r>
          </a:p>
          <a:p>
            <a:pPr algn="just"/>
            <a:r>
              <a:rPr lang="ru-RU" dirty="0" smtClean="0">
                <a:latin typeface="Open Sans"/>
              </a:rPr>
              <a:t>Базовая ставка налога – 20% </a:t>
            </a:r>
          </a:p>
          <a:p>
            <a:pPr algn="just"/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2000" u="sng" dirty="0" smtClean="0">
                <a:latin typeface="Open Sans"/>
              </a:rPr>
              <a:t>Изменения: </a:t>
            </a:r>
          </a:p>
          <a:p>
            <a:pPr algn="just"/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Налог на прибыль для IT-компаний снижен с 3% до 0% с 01.01.2022 до 31.12.2024.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Страховые взносы за сотрудников компании будут снижены до 7,6%.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Отсрочка от армии для сотрудников IT-компаний до 27 лет. В указе Президента не указано, на кого будет распространяться отсрочка. На </a:t>
            </a:r>
            <a:r>
              <a:rPr lang="ru-RU" dirty="0">
                <a:latin typeface="Open Sans"/>
                <a:hlinkClick r:id="rId2"/>
              </a:rPr>
              <a:t>сайте </a:t>
            </a:r>
            <a:r>
              <a:rPr lang="ru-RU" dirty="0" err="1">
                <a:latin typeface="Open Sans"/>
                <a:hlinkClick r:id="rId2"/>
              </a:rPr>
              <a:t>Минцифры</a:t>
            </a:r>
            <a:r>
              <a:rPr lang="ru-RU" dirty="0">
                <a:latin typeface="Open Sans"/>
              </a:rPr>
              <a:t> уточнили, что отсрочка будет распространяться только на IT-специалистов, непосредственно вовлеченных в разработку и внедрение программного обеспечения.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Мораторий на проведение плановых проверок до конца 2024 года. </a:t>
            </a:r>
            <a:r>
              <a:rPr lang="ru-RU" dirty="0">
                <a:latin typeface="Open Sans"/>
                <a:hlinkClick r:id="rId3"/>
              </a:rPr>
              <a:t>Соответствующий закон</a:t>
            </a:r>
            <a:r>
              <a:rPr lang="ru-RU" dirty="0">
                <a:latin typeface="Open Sans"/>
              </a:rPr>
              <a:t> принят 08.03.2022.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dirty="0" smtClean="0">
                <a:latin typeface="Open Sans"/>
              </a:rPr>
              <a:t>Стоимость программного обеспечения не должна увеличиваться.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496907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14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37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396088"/>
            <a:ext cx="111735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Акцизы</a:t>
            </a:r>
          </a:p>
          <a:p>
            <a:pPr algn="ctr"/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b="1" dirty="0" smtClean="0">
                <a:latin typeface="Open Sans"/>
              </a:rPr>
              <a:t>Игристые </a:t>
            </a:r>
            <a:r>
              <a:rPr lang="ru-RU" b="1" dirty="0">
                <a:latin typeface="Open Sans"/>
              </a:rPr>
              <a:t>вина, включая российское шампанское:</a:t>
            </a:r>
          </a:p>
          <a:p>
            <a:pPr algn="just"/>
            <a:r>
              <a:rPr lang="ru-RU" dirty="0">
                <a:latin typeface="Open Sans"/>
              </a:rPr>
              <a:t>(в ред. Федерального </a:t>
            </a:r>
            <a:r>
              <a:rPr lang="ru-RU" dirty="0">
                <a:latin typeface="Open Sans"/>
                <a:hlinkClick r:id="rId2"/>
              </a:rPr>
              <a:t>закона от 29.11.2021 N 382-ФЗ</a:t>
            </a:r>
            <a:r>
              <a:rPr lang="ru-RU" dirty="0" smtClean="0">
                <a:latin typeface="Open Sans"/>
                <a:hlinkClick r:id="rId2"/>
              </a:rPr>
              <a:t>)</a:t>
            </a:r>
          </a:p>
          <a:p>
            <a:pPr algn="just"/>
            <a:endParaRPr lang="ru-RU" dirty="0">
              <a:latin typeface="Open Sans"/>
              <a:hlinkClick r:id="rId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2022 года включительно - 43 рубля за 1 литр;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2023 года включительно - 45 рублей за 1 литр;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2024 года включительно - 47 рублей за 1 литр</a:t>
            </a:r>
            <a:r>
              <a:rPr lang="ru-RU" dirty="0" smtClean="0">
                <a:latin typeface="Open Sans"/>
              </a:rPr>
              <a:t>;</a:t>
            </a:r>
            <a:endParaRPr lang="en-US" dirty="0" smtClean="0"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Open Sans"/>
            </a:endParaRPr>
          </a:p>
          <a:p>
            <a:pPr algn="just"/>
            <a:r>
              <a:rPr lang="en-US" b="1" dirty="0" smtClean="0">
                <a:latin typeface="Open Sans"/>
              </a:rPr>
              <a:t>C</a:t>
            </a:r>
            <a:r>
              <a:rPr lang="ru-RU" b="1" dirty="0" err="1" smtClean="0">
                <a:latin typeface="Open Sans"/>
              </a:rPr>
              <a:t>игареты</a:t>
            </a:r>
            <a:r>
              <a:rPr lang="ru-RU" b="1" dirty="0">
                <a:latin typeface="Open Sans"/>
              </a:rPr>
              <a:t>, папиросы</a:t>
            </a:r>
            <a:r>
              <a:rPr lang="ru-RU" b="1" dirty="0" smtClean="0">
                <a:latin typeface="Open Sans"/>
              </a:rPr>
              <a:t>:</a:t>
            </a:r>
            <a:endParaRPr lang="en-US" b="1" dirty="0" smtClean="0">
              <a:latin typeface="Open Sans"/>
            </a:endParaRPr>
          </a:p>
          <a:p>
            <a:pPr algn="just"/>
            <a:endParaRPr lang="ru-RU" dirty="0"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2022 года включительно - 2 454 рубля за 1 000 штук плюс 16 процентов расчетной стоимости, исчисляемой исходя из максимальной розничной цены, но не менее 3 333 рублей за 1 000 штук;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2023 года включительно - 2 552 рубля за 1 000 штук плюс 16 процентов расчетной стоимости, исчисляемой исходя из максимальной розничной цены, но не менее 3 467 рублей за 1 000 штук;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2024 года включительно - 2 654 рубля за 1 000 штук плюс 16 процентов расчетной стоимости, исчисляемой исходя из максимальной розничной цены, но не менее 3 606 рублей за 1 000 штук;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485756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15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7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Акцизы</a:t>
            </a:r>
          </a:p>
          <a:p>
            <a:pPr algn="ctr"/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r>
              <a:rPr lang="ru-RU" b="1" dirty="0" smtClean="0">
                <a:latin typeface="Open Sans"/>
              </a:rPr>
              <a:t>Автомобильный </a:t>
            </a:r>
            <a:r>
              <a:rPr lang="ru-RU" b="1" dirty="0">
                <a:latin typeface="Open Sans"/>
              </a:rPr>
              <a:t>бензин класса 5</a:t>
            </a:r>
            <a:r>
              <a:rPr lang="ru-RU" b="1" dirty="0" smtClean="0">
                <a:latin typeface="Open Sans"/>
              </a:rPr>
              <a:t>:</a:t>
            </a:r>
          </a:p>
          <a:p>
            <a:endParaRPr lang="ru-RU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2022 года включительно - 13 793 рубля за 1 тонну;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2023 года включительно - 14 345 рублей за 1 тонну;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2024 года включительно - 14 919 рублей за 1 тонну</a:t>
            </a:r>
            <a:r>
              <a:rPr lang="ru-RU" dirty="0" smtClean="0">
                <a:latin typeface="Open Sans"/>
              </a:rPr>
              <a:t>;</a:t>
            </a:r>
          </a:p>
          <a:p>
            <a:endParaRPr lang="ru-RU" dirty="0">
              <a:latin typeface="Open Sans"/>
            </a:endParaRPr>
          </a:p>
          <a:p>
            <a:r>
              <a:rPr lang="ru-RU" b="1" dirty="0" smtClean="0">
                <a:latin typeface="Open Sans"/>
              </a:rPr>
              <a:t>Дизельное </a:t>
            </a:r>
            <a:r>
              <a:rPr lang="ru-RU" b="1" dirty="0">
                <a:latin typeface="Open Sans"/>
              </a:rPr>
              <a:t>топливо</a:t>
            </a:r>
            <a:r>
              <a:rPr lang="ru-RU" b="1" dirty="0" smtClean="0">
                <a:latin typeface="Open Sans"/>
              </a:rPr>
              <a:t>:</a:t>
            </a:r>
          </a:p>
          <a:p>
            <a:endParaRPr lang="ru-RU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2022 года включительно - 9 556 рублей за 1 тонну;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2023 года включительно - 9 938 рублей за 1 тонну;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2024 года включительно - 10 336 рублей за 1 тонну;</a:t>
            </a:r>
          </a:p>
          <a:p>
            <a:endParaRPr lang="ru-RU" sz="2400" dirty="0" smtClean="0"/>
          </a:p>
          <a:p>
            <a:r>
              <a:rPr lang="ru-RU" b="1" dirty="0">
                <a:latin typeface="Open Sans"/>
              </a:rPr>
              <a:t>А</a:t>
            </a:r>
            <a:r>
              <a:rPr lang="ru-RU" b="1" dirty="0" smtClean="0">
                <a:latin typeface="Open Sans"/>
              </a:rPr>
              <a:t>виационный </a:t>
            </a:r>
            <a:r>
              <a:rPr lang="ru-RU" b="1" dirty="0">
                <a:latin typeface="Open Sans"/>
              </a:rPr>
              <a:t>керосин </a:t>
            </a:r>
            <a:r>
              <a:rPr lang="ru-RU" dirty="0">
                <a:latin typeface="Open Sans"/>
              </a:rPr>
              <a:t>с 1 января 2022 года по 31 декабря 2024 года включительно - 2 800 рублей за 1 тонну.</a:t>
            </a:r>
            <a:endParaRPr lang="ru-RU" sz="2400" dirty="0" smtClean="0"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85756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16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19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Акцизы</a:t>
            </a:r>
          </a:p>
          <a:p>
            <a:pPr algn="ctr"/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b="1" dirty="0">
                <a:latin typeface="Open Sans"/>
              </a:rPr>
              <a:t>А</a:t>
            </a:r>
            <a:r>
              <a:rPr lang="ru-RU" b="1" dirty="0" smtClean="0">
                <a:latin typeface="Open Sans"/>
              </a:rPr>
              <a:t>втомобили </a:t>
            </a:r>
            <a:r>
              <a:rPr lang="ru-RU" b="1" dirty="0">
                <a:latin typeface="Open Sans"/>
              </a:rPr>
              <a:t>легковые с мощностью двигателя до 67,5 кВт (90 л. с.) </a:t>
            </a:r>
            <a:r>
              <a:rPr lang="ru-RU" dirty="0">
                <a:latin typeface="Open Sans"/>
              </a:rPr>
              <a:t>включительно с 1 января 2021 года - 0 рублей за 0,75 кВт (1 л. с</a:t>
            </a:r>
            <a:r>
              <a:rPr lang="ru-RU" dirty="0" smtClean="0">
                <a:latin typeface="Open Sans"/>
              </a:rPr>
              <a:t>.);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b="1" dirty="0">
                <a:latin typeface="Open Sans"/>
              </a:rPr>
              <a:t>А</a:t>
            </a:r>
            <a:r>
              <a:rPr lang="ru-RU" b="1" dirty="0" smtClean="0">
                <a:latin typeface="Open Sans"/>
              </a:rPr>
              <a:t>втомобили </a:t>
            </a:r>
            <a:r>
              <a:rPr lang="ru-RU" b="1" dirty="0">
                <a:latin typeface="Open Sans"/>
              </a:rPr>
              <a:t>легковые с мощностью двигателя свыше 67,5 кВт (90 л. с.) и до 112,5 кВт (150 л. с.) </a:t>
            </a:r>
            <a:r>
              <a:rPr lang="ru-RU" dirty="0">
                <a:latin typeface="Open Sans"/>
              </a:rPr>
              <a:t>включительно</a:t>
            </a:r>
            <a:r>
              <a:rPr lang="ru-RU" dirty="0" smtClean="0">
                <a:latin typeface="Open Sans"/>
              </a:rPr>
              <a:t>:</a:t>
            </a:r>
          </a:p>
          <a:p>
            <a:pPr algn="just"/>
            <a:endParaRPr lang="ru-RU" dirty="0"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2022 года включительно - 53 рубля за 0,75 кВт (1 л. с.);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2023 года включительно - 55 рублей за 0,75 кВт (1 л. с.);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2024 года включительно - 57 рублей за 0,75 кВт (1 л. с.);</a:t>
            </a:r>
          </a:p>
          <a:p>
            <a:pPr algn="just"/>
            <a:endParaRPr lang="ru-RU" dirty="0" smtClean="0">
              <a:latin typeface="Open Sans"/>
            </a:endParaRPr>
          </a:p>
          <a:p>
            <a:pPr algn="just"/>
            <a:r>
              <a:rPr lang="ru-RU" b="1" dirty="0">
                <a:latin typeface="Open Sans"/>
              </a:rPr>
              <a:t>А</a:t>
            </a:r>
            <a:r>
              <a:rPr lang="ru-RU" b="1" dirty="0" smtClean="0">
                <a:latin typeface="Open Sans"/>
              </a:rPr>
              <a:t>втомобили </a:t>
            </a:r>
            <a:r>
              <a:rPr lang="ru-RU" b="1" dirty="0">
                <a:latin typeface="Open Sans"/>
              </a:rPr>
              <a:t>легковые с мощностью двигателя свыше 112,5 кВт (150 л. с.) и до 150 кВт (200 л. с.)</a:t>
            </a:r>
            <a:r>
              <a:rPr lang="ru-RU" dirty="0">
                <a:latin typeface="Open Sans"/>
              </a:rPr>
              <a:t> включительно</a:t>
            </a:r>
            <a:r>
              <a:rPr lang="ru-RU" dirty="0" smtClean="0">
                <a:latin typeface="Open Sans"/>
              </a:rPr>
              <a:t>:</a:t>
            </a:r>
          </a:p>
          <a:p>
            <a:pPr algn="just"/>
            <a:endParaRPr lang="ru-RU" dirty="0"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2022 года включительно - 511 рублей за 0,75 кВт (1 л. с.);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2023 года включительно - 531 рубль за 0,75 кВт (1 л. с.);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с 1 января по 31 декабря 2024 года включительно - 552 рубля за 0,75 кВт (1 л. с.);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85756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17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8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Водный налог</a:t>
            </a:r>
          </a:p>
          <a:p>
            <a:pPr algn="ctr"/>
            <a:endParaRPr lang="ru-RU" sz="3200" dirty="0" smtClean="0">
              <a:latin typeface="Open Sans"/>
            </a:endParaRPr>
          </a:p>
          <a:p>
            <a:r>
              <a:rPr lang="ru-RU" sz="2000" b="1" dirty="0" smtClean="0">
                <a:latin typeface="Open Sans"/>
              </a:rPr>
              <a:t>Забор </a:t>
            </a:r>
            <a:r>
              <a:rPr lang="ru-RU" sz="2000" b="1" dirty="0">
                <a:latin typeface="Open Sans"/>
              </a:rPr>
              <a:t>воды для водоснабжения населения </a:t>
            </a:r>
            <a:r>
              <a:rPr lang="ru-RU" sz="2000" b="1" dirty="0">
                <a:solidFill>
                  <a:srgbClr val="0000FF"/>
                </a:solidFill>
                <a:latin typeface="Open Sans"/>
                <a:hlinkClick r:id="rId2"/>
              </a:rPr>
              <a:t>(п. 3 ст. 333.12 НК РФ)</a:t>
            </a:r>
          </a:p>
          <a:p>
            <a:pPr algn="just"/>
            <a:endParaRPr lang="ru-RU" sz="20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21562"/>
              </p:ext>
            </p:extLst>
          </p:nvPr>
        </p:nvGraphicFramePr>
        <p:xfrm>
          <a:off x="613316" y="2095325"/>
          <a:ext cx="9824225" cy="4348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182">
                  <a:extLst>
                    <a:ext uri="{9D8B030D-6E8A-4147-A177-3AD203B41FA5}">
                      <a16:colId xmlns:a16="http://schemas.microsoft.com/office/drawing/2014/main" val="2233557860"/>
                    </a:ext>
                  </a:extLst>
                </a:gridCol>
                <a:gridCol w="3398043">
                  <a:extLst>
                    <a:ext uri="{9D8B030D-6E8A-4147-A177-3AD203B41FA5}">
                      <a16:colId xmlns:a16="http://schemas.microsoft.com/office/drawing/2014/main" val="3705112733"/>
                    </a:ext>
                  </a:extLst>
                </a:gridCol>
              </a:tblGrid>
              <a:tr h="1061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Open Sans"/>
                        </a:rPr>
                        <a:t>Забор (изъятие) водных ресурсов из водных объектов для водоснабжения населения</a:t>
                      </a:r>
                      <a:endParaRPr lang="ru-RU" sz="1400" dirty="0">
                        <a:latin typeface="Open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Open Sans"/>
                        </a:rPr>
                        <a:t>Налоговая ставка в рублях за 1 тыс. куб. м водных ресурсов, забранных (изъятых) из водного объекта</a:t>
                      </a:r>
                      <a:endParaRPr lang="ru-RU" sz="1400" dirty="0">
                        <a:latin typeface="Open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622916"/>
                  </a:ext>
                </a:extLst>
              </a:tr>
              <a:tr h="4109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</a:rPr>
                        <a:t>с 1 января по 31 декабря 2018 года включительно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300380"/>
                  </a:ext>
                </a:extLst>
              </a:tr>
              <a:tr h="4109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</a:rPr>
                        <a:t>с 1 января по 31 декабря 2019 года включительно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191600"/>
                  </a:ext>
                </a:extLst>
              </a:tr>
              <a:tr h="4109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</a:rPr>
                        <a:t>с 1 января по 31 декабря 2020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Arial" panose="020B0604020202020204" pitchFamily="34" charset="0"/>
                        </a:rPr>
                        <a:t>года включительно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217039"/>
                  </a:ext>
                </a:extLst>
              </a:tr>
              <a:tr h="4109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</a:rPr>
                        <a:t>с 1 января по 31 декабря 2021 года включительно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823610"/>
                  </a:ext>
                </a:extLst>
              </a:tr>
              <a:tr h="4109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</a:rPr>
                        <a:t>с 1 января по 31 декабря 2022 года включительно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71790"/>
                  </a:ext>
                </a:extLst>
              </a:tr>
              <a:tr h="4109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</a:rPr>
                        <a:t>с 1 января по 31 декабря 2023 года включительно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3687"/>
                  </a:ext>
                </a:extLst>
              </a:tr>
              <a:tr h="4109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</a:rPr>
                        <a:t>с 1 января по 31 декабря 2024 года включительно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67784"/>
                  </a:ext>
                </a:extLst>
              </a:tr>
              <a:tr h="4109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</a:rPr>
                        <a:t>с 1 января по 31 декабря 2025 года включительно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108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85756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18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39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Водный налог</a:t>
            </a:r>
            <a:endParaRPr lang="ru-RU" sz="32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Open Sans"/>
              </a:rPr>
              <a:t>Внимание! </a:t>
            </a:r>
            <a:r>
              <a:rPr lang="ru-RU" sz="2000" dirty="0">
                <a:latin typeface="Open Sans"/>
              </a:rPr>
              <a:t>Начиная с 2026 года ставка водного налога при заборе (изъятии) водных ресурсов из водных объектов для водоснабжения населения определяется ежегодно путем умножения ставки водного налога для этого вида водопользования, действовавшей в предыдущем году, на коэффициент, учитывающий фактическое изменение (в среднем за год) потребительских цен на товары (работы, услуги) в Российской Федерации, определенный федеральным органом исполнительной власти, осуществляющим функции по нормативно-правовому регулированию в сфере анализа и прогнозирования социально-экономического развития, в соответствии с данными государственной статистической отчетности для второго по порядку года, предшествующего году налогового периода.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Open Sans"/>
            </a:endParaRPr>
          </a:p>
          <a:p>
            <a:endParaRPr lang="ru-RU" sz="2000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485756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19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20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526" y="1589269"/>
            <a:ext cx="111735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Изменение</a:t>
            </a:r>
            <a:r>
              <a:rPr lang="ru-RU" sz="2000" dirty="0" smtClean="0">
                <a:latin typeface="Open Sans"/>
              </a:rPr>
              <a:t> – это перемена </a:t>
            </a:r>
            <a:r>
              <a:rPr lang="ru-RU" sz="2000" dirty="0">
                <a:latin typeface="Open Sans"/>
              </a:rPr>
              <a:t>в чем-нибудь</a:t>
            </a:r>
            <a:r>
              <a:rPr lang="ru-RU" sz="2000" dirty="0" smtClean="0">
                <a:latin typeface="Open Sans"/>
              </a:rPr>
              <a:t>, переделка, </a:t>
            </a:r>
            <a:r>
              <a:rPr lang="ru-RU" sz="2000" dirty="0">
                <a:latin typeface="Open Sans"/>
              </a:rPr>
              <a:t>изменяющая прежнее. Внести изменения в </a:t>
            </a:r>
            <a:r>
              <a:rPr lang="ru-RU" sz="2000" dirty="0" smtClean="0">
                <a:latin typeface="Open Sans"/>
              </a:rPr>
              <a:t>статью</a:t>
            </a:r>
            <a:r>
              <a:rPr lang="ru-RU" sz="2000" dirty="0" smtClean="0">
                <a:latin typeface="Open Sans"/>
              </a:rPr>
              <a:t>.</a:t>
            </a:r>
            <a:r>
              <a:rPr lang="en-US" sz="2000" dirty="0" smtClean="0">
                <a:latin typeface="Open Sans"/>
              </a:rPr>
              <a:t> (</a:t>
            </a:r>
            <a:r>
              <a:rPr lang="ru-RU" sz="2000" dirty="0" smtClean="0">
                <a:latin typeface="Open Sans"/>
              </a:rPr>
              <a:t>Экономический словарь)</a:t>
            </a:r>
            <a:endParaRPr lang="en-US" sz="2000" dirty="0" smtClean="0">
              <a:latin typeface="Open Sans"/>
            </a:endParaRPr>
          </a:p>
          <a:p>
            <a:endParaRPr lang="ru-RU" sz="2000" dirty="0" smtClean="0">
              <a:latin typeface="Open Sans"/>
            </a:endParaRPr>
          </a:p>
          <a:p>
            <a:endParaRPr lang="ru-RU" sz="2000" dirty="0">
              <a:latin typeface="Open Sans"/>
            </a:endParaRPr>
          </a:p>
          <a:p>
            <a:r>
              <a:rPr lang="ru-RU" sz="2000" u="sng" dirty="0" smtClean="0">
                <a:latin typeface="Open Sans"/>
              </a:rPr>
              <a:t>Изменения в налогообложении бывают следующих видов:</a:t>
            </a:r>
          </a:p>
          <a:p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Изменения в базе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Изменения в ставке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Отмена льгот и освобождений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Введение льгот и освобождений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89833" y="6168703"/>
            <a:ext cx="394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pen Sans"/>
              </a:rPr>
              <a:t>2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91454"/>
            <a:ext cx="111735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Налог на добавленную стоимость (НДС)</a:t>
            </a:r>
            <a:endParaRPr lang="ru-RU" sz="32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Изменения по налогооблагаемой базе отсутствуют</a:t>
            </a:r>
            <a:r>
              <a:rPr lang="ru-RU" sz="2000" dirty="0" smtClean="0">
                <a:latin typeface="Open Sans"/>
              </a:rPr>
              <a:t>;</a:t>
            </a:r>
            <a:endParaRPr lang="en-US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Изменения по налоговой ставке отсутствуют</a:t>
            </a:r>
            <a:r>
              <a:rPr lang="ru-RU" sz="2000" dirty="0" smtClean="0">
                <a:latin typeface="Open Sans"/>
              </a:rPr>
              <a:t>;</a:t>
            </a:r>
            <a:endParaRPr lang="en-US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Влияние на </a:t>
            </a:r>
            <a:r>
              <a:rPr lang="ru-RU" sz="2000" dirty="0" smtClean="0">
                <a:latin typeface="Open Sans"/>
              </a:rPr>
              <a:t>ценообразование</a:t>
            </a:r>
            <a:r>
              <a:rPr lang="en-US" sz="2000" dirty="0" smtClean="0">
                <a:latin typeface="Open Sans"/>
              </a:rPr>
              <a:t> </a:t>
            </a:r>
            <a:r>
              <a:rPr lang="ru-RU" sz="2000" dirty="0" smtClean="0">
                <a:latin typeface="Open Sans"/>
              </a:rPr>
              <a:t>относительно минимальное (увеличивать цену будут инфляция и рост цен на материалы и товары).</a:t>
            </a:r>
            <a:endParaRPr lang="ru-RU" sz="2000" dirty="0" smtClean="0">
              <a:latin typeface="Open Sans"/>
            </a:endParaRPr>
          </a:p>
          <a:p>
            <a:endParaRPr lang="ru-RU" sz="2000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485756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20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51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290213"/>
              </p:ext>
            </p:extLst>
          </p:nvPr>
        </p:nvGraphicFramePr>
        <p:xfrm>
          <a:off x="643402" y="1838596"/>
          <a:ext cx="10954930" cy="160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Лист" r:id="rId3" imgW="10258543" imgH="1504918" progId="Excel.Sheet.12">
                  <p:embed/>
                </p:oleObj>
              </mc:Choice>
              <mc:Fallback>
                <p:oleObj name="Лист" r:id="rId3" imgW="10258543" imgH="15049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402" y="1838596"/>
                        <a:ext cx="10954930" cy="1607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558996"/>
              </p:ext>
            </p:extLst>
          </p:nvPr>
        </p:nvGraphicFramePr>
        <p:xfrm>
          <a:off x="643402" y="3988690"/>
          <a:ext cx="10954930" cy="32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Лист" r:id="rId5" imgW="10258543" imgH="304766" progId="Excel.Sheet.12">
                  <p:embed/>
                </p:oleObj>
              </mc:Choice>
              <mc:Fallback>
                <p:oleObj name="Лист" r:id="rId5" imgW="10258543" imgH="3047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402" y="3988690"/>
                        <a:ext cx="10954930" cy="32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56391" y="779914"/>
            <a:ext cx="5477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Статистика по недоимкам</a:t>
            </a:r>
            <a:endParaRPr lang="ru-RU" sz="3200" dirty="0"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85756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21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79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3415" y="345017"/>
            <a:ext cx="9934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Влияние изменений в налогообложении на формирование личного бюджета (текущего и долгосрочного*)</a:t>
            </a:r>
            <a:endParaRPr lang="ru-RU" sz="3200" dirty="0"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85756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22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12060"/>
              </p:ext>
            </p:extLst>
          </p:nvPr>
        </p:nvGraphicFramePr>
        <p:xfrm>
          <a:off x="1889598" y="2130708"/>
          <a:ext cx="8458734" cy="414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367">
                  <a:extLst>
                    <a:ext uri="{9D8B030D-6E8A-4147-A177-3AD203B41FA5}">
                      <a16:colId xmlns:a16="http://schemas.microsoft.com/office/drawing/2014/main" val="1184089839"/>
                    </a:ext>
                  </a:extLst>
                </a:gridCol>
                <a:gridCol w="4229367">
                  <a:extLst>
                    <a:ext uri="{9D8B030D-6E8A-4147-A177-3AD203B41FA5}">
                      <a16:colId xmlns:a16="http://schemas.microsoft.com/office/drawing/2014/main" val="383235913"/>
                    </a:ext>
                  </a:extLst>
                </a:gridCol>
              </a:tblGrid>
              <a:tr h="4015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79493"/>
                  </a:ext>
                </a:extLst>
              </a:tr>
              <a:tr h="401523">
                <a:tc>
                  <a:txBody>
                    <a:bodyPr/>
                    <a:lstStyle/>
                    <a:p>
                      <a:r>
                        <a:rPr lang="ru-RU" dirty="0" smtClean="0"/>
                        <a:t>Заработная</a:t>
                      </a:r>
                      <a:r>
                        <a:rPr lang="ru-RU" baseline="0" dirty="0" smtClean="0"/>
                        <a:t>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Питание*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72239"/>
                  </a:ext>
                </a:extLst>
              </a:tr>
              <a:tr h="401523">
                <a:tc>
                  <a:txBody>
                    <a:bodyPr/>
                    <a:lstStyle/>
                    <a:p>
                      <a:r>
                        <a:rPr lang="ru-RU" dirty="0" smtClean="0"/>
                        <a:t>Текущее премирование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94440"/>
                  </a:ext>
                </a:extLst>
              </a:tr>
              <a:tr h="40152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Проценты по вкладам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Коммунальные услуги*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98504"/>
                  </a:ext>
                </a:extLst>
              </a:tr>
              <a:tr h="401523">
                <a:tc>
                  <a:txBody>
                    <a:bodyPr/>
                    <a:lstStyle/>
                    <a:p>
                      <a:r>
                        <a:rPr lang="ru-RU" dirty="0" smtClean="0"/>
                        <a:t>Санаторно-курортное лечение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Отдых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94391"/>
                  </a:ext>
                </a:extLst>
              </a:tr>
              <a:tr h="40152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Проездной</a:t>
                      </a:r>
                      <a:r>
                        <a:rPr lang="ru-RU" baseline="0" dirty="0" smtClean="0"/>
                        <a:t> билет от предприятия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автомобиля*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512204"/>
                  </a:ext>
                </a:extLst>
              </a:tr>
              <a:tr h="1287075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Социальные пособия: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Постоянные</a:t>
                      </a:r>
                      <a:r>
                        <a:rPr lang="ru-RU" baseline="0" dirty="0" smtClean="0"/>
                        <a:t>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Разовые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Транспортный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На имущество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Земельный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Акцизы*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Водный</a:t>
                      </a:r>
                      <a:r>
                        <a:rPr lang="ru-RU" baseline="0" dirty="0" smtClean="0"/>
                        <a:t> налог*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570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7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3415" y="445378"/>
            <a:ext cx="9934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Методология изучения налогов</a:t>
            </a:r>
            <a:endParaRPr lang="ru-RU" sz="3200" dirty="0"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85756" y="6168703"/>
            <a:ext cx="48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23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6771" y="1777718"/>
            <a:ext cx="109281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Open Sans"/>
              </a:rPr>
              <a:t>При включении вопросов налогообложения в программы истории и географии можно опираться на уже готовые презентации и задания (так как изменения все были в прошлом);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Open San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Open Sans"/>
              </a:rPr>
              <a:t>При включении вопросов налогообложения в программы математики и формирования личного бюджета следует проверять текущее состояние налогов (здесь и сейчас);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Open San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Open Sans"/>
              </a:rPr>
              <a:t>При включении вопросов налогообложения при долгосрочном планировании (например, платное обучение). Следует учитывать изменения на долгосрочную перспективу. </a:t>
            </a:r>
            <a:endParaRPr lang="ru-RU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415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54" y="2837313"/>
            <a:ext cx="9934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Open Sans"/>
              </a:rPr>
              <a:t>Спасибо за внимание!</a:t>
            </a:r>
            <a:endParaRPr lang="ru-RU" sz="44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713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Виды </a:t>
            </a:r>
            <a:r>
              <a:rPr lang="ru-RU" sz="2000" b="1" dirty="0" smtClean="0">
                <a:latin typeface="Open Sans"/>
              </a:rPr>
              <a:t>изменений</a:t>
            </a:r>
            <a:r>
              <a:rPr lang="en-US" sz="2000" b="1" dirty="0" smtClean="0">
                <a:latin typeface="Open Sans"/>
              </a:rPr>
              <a:t> </a:t>
            </a:r>
            <a:r>
              <a:rPr lang="ru-RU" sz="2000" b="1" dirty="0" smtClean="0">
                <a:latin typeface="Open Sans"/>
              </a:rPr>
              <a:t>по влиянию:</a:t>
            </a:r>
            <a:endParaRPr lang="ru-RU" sz="2000" b="1" dirty="0" smtClean="0">
              <a:latin typeface="Open Sans"/>
            </a:endParaRPr>
          </a:p>
          <a:p>
            <a:endParaRPr lang="ru-RU" sz="2000" b="1" dirty="0">
              <a:latin typeface="Open Sans"/>
            </a:endParaRPr>
          </a:p>
          <a:p>
            <a:r>
              <a:rPr lang="ru-RU" sz="2000" dirty="0" smtClean="0">
                <a:latin typeface="Open Sans"/>
              </a:rPr>
              <a:t>Прямые</a:t>
            </a:r>
          </a:p>
          <a:p>
            <a:endParaRPr lang="ru-RU" sz="2000" dirty="0" smtClean="0"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Open Sans"/>
              </a:rPr>
              <a:t>Изменения в базе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Open Sans"/>
              </a:rPr>
              <a:t>Изменения ставки налога</a:t>
            </a:r>
          </a:p>
          <a:p>
            <a:endParaRPr lang="ru-RU" sz="2000" b="1" dirty="0" smtClean="0">
              <a:latin typeface="Open Sans"/>
            </a:endParaRPr>
          </a:p>
          <a:p>
            <a:r>
              <a:rPr lang="ru-RU" sz="2000" dirty="0" smtClean="0">
                <a:latin typeface="Open Sans"/>
              </a:rPr>
              <a:t>Косвенные</a:t>
            </a:r>
            <a:endParaRPr lang="ru-RU" sz="2000" dirty="0">
              <a:latin typeface="Open Sans"/>
            </a:endParaRPr>
          </a:p>
          <a:p>
            <a:endParaRPr lang="ru-RU" sz="2000" dirty="0"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Open Sans"/>
              </a:rPr>
              <a:t>НДС</a:t>
            </a:r>
            <a:endParaRPr lang="ru-RU" sz="2000" dirty="0"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Open Sans"/>
              </a:rPr>
              <a:t>Акцизы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Open Sans"/>
              </a:rPr>
              <a:t>НДПИ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Open Sans"/>
              </a:rPr>
              <a:t>Водный налог</a:t>
            </a:r>
            <a:endParaRPr lang="ru-RU" sz="2000" dirty="0">
              <a:latin typeface="Open Sans"/>
            </a:endParaRPr>
          </a:p>
          <a:p>
            <a:endParaRPr lang="ru-RU" sz="2000" b="1" dirty="0" smtClean="0">
              <a:latin typeface="Open Sans"/>
            </a:endParaRPr>
          </a:p>
          <a:p>
            <a:r>
              <a:rPr lang="ru-RU" sz="2000" b="1" dirty="0" smtClean="0">
                <a:latin typeface="Open Sans"/>
              </a:rPr>
              <a:t>Виды изменений по субъектам налогообложения:</a:t>
            </a:r>
            <a:endParaRPr lang="ru-RU" sz="2000" dirty="0" smtClean="0">
              <a:latin typeface="Open Sans"/>
            </a:endParaRPr>
          </a:p>
          <a:p>
            <a:endParaRPr lang="ru-RU" sz="2000" dirty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Физические лица – влияние на личные финансы (в основном расходы);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Юридические лица – влияние через ценообразование.</a:t>
            </a:r>
            <a:endParaRPr lang="ru-RU" sz="2000" dirty="0"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89833" y="6168703"/>
            <a:ext cx="394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3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13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По характеру воздействия на физических лиц изменения делятся на две группы:</a:t>
            </a:r>
            <a:endParaRPr lang="ru-RU" sz="2000" dirty="0">
              <a:latin typeface="Open Sans"/>
            </a:endParaRPr>
          </a:p>
          <a:p>
            <a:endParaRPr lang="ru-RU" sz="2000" dirty="0">
              <a:latin typeface="Open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Open Sans"/>
              </a:rPr>
              <a:t>Прямое воздействие на личный бюджет</a:t>
            </a:r>
          </a:p>
          <a:p>
            <a:endParaRPr lang="ru-RU" sz="20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НДФЛ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Транспортный налог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Налог на имущество физических лиц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Налог на профессиональный доход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НДС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>
              <a:latin typeface="Open Sans"/>
            </a:endParaRPr>
          </a:p>
          <a:p>
            <a:pPr marL="457200" indent="-457200">
              <a:buAutoNum type="arabicPeriod" startAt="2"/>
            </a:pPr>
            <a:r>
              <a:rPr lang="ru-RU" sz="2000" dirty="0" smtClean="0">
                <a:latin typeface="Open Sans"/>
              </a:rPr>
              <a:t>Косвенное воздействие на личный бюджет (через ценообразование)</a:t>
            </a:r>
          </a:p>
          <a:p>
            <a:pPr marL="457200" indent="-457200">
              <a:buAutoNum type="arabicPeriod" startAt="2"/>
            </a:pPr>
            <a:endParaRPr lang="ru-RU" sz="20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Налог на прибыль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НДС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Акцизы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Водный налог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"/>
              </a:rPr>
              <a:t>НДПИ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589833" y="6168703"/>
            <a:ext cx="394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4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23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Налог на доходы физических лиц</a:t>
            </a:r>
            <a:endParaRPr lang="ru-RU" sz="32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b="1" dirty="0" smtClean="0">
                <a:latin typeface="Open Sans"/>
              </a:rPr>
              <a:t>Изменения в НДФЛ в 2022 г.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С 1 января 2022 года уведомления о праве сотрудника на вычет инспекции передают работодателям</a:t>
            </a:r>
          </a:p>
          <a:p>
            <a:pPr algn="just"/>
            <a:r>
              <a:rPr lang="ru-RU" dirty="0" smtClean="0">
                <a:latin typeface="Open Sans"/>
              </a:rPr>
              <a:t>(Федеральный </a:t>
            </a:r>
            <a:r>
              <a:rPr lang="ru-RU" dirty="0">
                <a:latin typeface="Open Sans"/>
              </a:rPr>
              <a:t>закон от 20.04.2021 N </a:t>
            </a:r>
            <a:r>
              <a:rPr lang="ru-RU" dirty="0" smtClean="0">
                <a:latin typeface="Open Sans"/>
              </a:rPr>
              <a:t>100-ФЗ)</a:t>
            </a:r>
            <a:endParaRPr lang="ru-RU" dirty="0">
              <a:latin typeface="Open Sans"/>
            </a:endParaRP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В 2022 году работодатели продолжают предоставлять социальные и имущественные вычеты. Однако уведомление о праве на вычет им направит сама инспекция (после обращения к ней работника). Документ выдается в формате </a:t>
            </a:r>
            <a:r>
              <a:rPr lang="ru-RU" dirty="0" err="1">
                <a:latin typeface="Open Sans"/>
              </a:rPr>
              <a:t>pdf</a:t>
            </a:r>
            <a:r>
              <a:rPr lang="ru-RU" dirty="0" smtClean="0">
                <a:latin typeface="Open Sans"/>
              </a:rPr>
              <a:t>.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К доходам 2022 года можно применять новый социальный вычет - на физкультурно-оздоровительные услуги. Организации предоставляют такой вычет в обычном порядке: на основании заявления работника и уведомления из инспекции</a:t>
            </a:r>
            <a:r>
              <a:rPr lang="ru-RU" dirty="0" smtClean="0">
                <a:latin typeface="Open Sans"/>
              </a:rPr>
              <a:t>.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endParaRPr lang="ru-RU" dirty="0">
              <a:latin typeface="Open Sans"/>
            </a:endParaRPr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89833" y="6168703"/>
            <a:ext cx="394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5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65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Налог на доходы физических лиц</a:t>
            </a:r>
            <a:endParaRPr lang="ru-RU" sz="32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b="1" dirty="0" smtClean="0">
                <a:latin typeface="Open Sans"/>
              </a:rPr>
              <a:t>Изменения в НДФЛ в 2022 г.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 smtClean="0">
                <a:latin typeface="Open Sans"/>
              </a:rPr>
              <a:t>С </a:t>
            </a:r>
            <a:r>
              <a:rPr lang="ru-RU" dirty="0">
                <a:latin typeface="Open Sans"/>
              </a:rPr>
              <a:t>1 января 2022 года изменили правила расчета налога при оплате работодателем путевок</a:t>
            </a:r>
          </a:p>
          <a:p>
            <a:pPr algn="just"/>
            <a:r>
              <a:rPr lang="ru-RU" dirty="0" smtClean="0">
                <a:latin typeface="Open Sans"/>
              </a:rPr>
              <a:t>(Федеральный </a:t>
            </a:r>
            <a:r>
              <a:rPr lang="ru-RU" dirty="0">
                <a:latin typeface="Open Sans"/>
              </a:rPr>
              <a:t>закон от 17.02.2021 N </a:t>
            </a:r>
            <a:r>
              <a:rPr lang="ru-RU" dirty="0" smtClean="0">
                <a:latin typeface="Open Sans"/>
              </a:rPr>
              <a:t>8-ФЗ)</a:t>
            </a:r>
            <a:endParaRPr lang="ru-RU" dirty="0">
              <a:latin typeface="Open Sans"/>
            </a:endParaRP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Компенсация стоимости путевки не облагается НДФЛ, даже если расходы на нее учли при расчете налога на прибыль. Если за год работнику выдали несколько путевок, освобождение действует только для первой.</a:t>
            </a:r>
          </a:p>
          <a:p>
            <a:pPr algn="just"/>
            <a:r>
              <a:rPr lang="ru-RU" dirty="0">
                <a:latin typeface="Open Sans"/>
              </a:rPr>
              <a:t>Кроме того, не облагается НДФЛ компенсация путевок для детей сотрудников в возрасте до 18 лет (до 24 лет - для обучающихся очно). В 2021 году возрастной лимит - 16 лет</a:t>
            </a:r>
            <a:r>
              <a:rPr lang="ru-RU" dirty="0" smtClean="0">
                <a:latin typeface="Open Sans"/>
              </a:rPr>
              <a:t>.</a:t>
            </a:r>
          </a:p>
          <a:p>
            <a:pPr algn="just"/>
            <a:endParaRPr lang="ru-RU" dirty="0"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Первый раз уплатить НДФЛ с процентов по банковским вкладам по новым правилам нужно будет в 2022 г. по итогам 2021 г. (т.е. до 1 декабря 2022 г.) на основании сводного налогового уведомления, присланного в 2022 г </a:t>
            </a:r>
            <a:r>
              <a:rPr lang="ru-RU" b="1" dirty="0">
                <a:latin typeface="Open Sans"/>
              </a:rPr>
              <a:t>(отменено в 2022 г.)</a:t>
            </a:r>
          </a:p>
          <a:p>
            <a:pPr algn="just"/>
            <a:endParaRPr lang="ru-RU" dirty="0">
              <a:latin typeface="Open Sans"/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89833" y="6168703"/>
            <a:ext cx="394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6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66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Транспортный налог</a:t>
            </a:r>
            <a:endParaRPr lang="ru-RU" sz="32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1600" dirty="0" smtClean="0">
                <a:latin typeface="Open Sans"/>
              </a:rPr>
              <a:t>Отменили </a:t>
            </a:r>
            <a:r>
              <a:rPr lang="ru-RU" sz="1600" dirty="0">
                <a:latin typeface="Open Sans"/>
              </a:rPr>
              <a:t>повышенные коэффициенты транспортного налога для автомобилей стоимостью от 3 млн до 10 млн руб. Для более дорогих автомобилей коэффициент по-прежнему действует. </a:t>
            </a:r>
            <a:endParaRPr lang="ru-RU" sz="1600" dirty="0" smtClean="0">
              <a:latin typeface="Open Sans"/>
            </a:endParaRPr>
          </a:p>
          <a:p>
            <a:pPr algn="just"/>
            <a:endParaRPr lang="ru-RU" sz="1600" dirty="0" smtClean="0">
              <a:latin typeface="Open Sans"/>
            </a:endParaRPr>
          </a:p>
          <a:p>
            <a:pPr algn="just"/>
            <a:r>
              <a:rPr lang="ru-RU" sz="1600" dirty="0" smtClean="0">
                <a:latin typeface="Open Sans"/>
              </a:rPr>
              <a:t>С 1 января 2021 года по настоящее время (</a:t>
            </a:r>
            <a:r>
              <a:rPr lang="ru-RU" sz="1600" dirty="0">
                <a:latin typeface="Open Sans"/>
              </a:rPr>
              <a:t>ст. 2 Закона Пермского края от 25.12.2015 N </a:t>
            </a:r>
            <a:r>
              <a:rPr lang="ru-RU" sz="1600" dirty="0" smtClean="0">
                <a:latin typeface="Open Sans"/>
              </a:rPr>
              <a:t>589-ПК (</a:t>
            </a:r>
            <a:r>
              <a:rPr lang="ru-RU" sz="1600" dirty="0">
                <a:latin typeface="Open Sans"/>
              </a:rPr>
              <a:t>ред. от 29.11.2021))</a:t>
            </a:r>
          </a:p>
          <a:p>
            <a:pPr algn="just"/>
            <a:endParaRPr lang="ru-RU" sz="20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262" t="32794" r="38902" b="33593"/>
          <a:stretch/>
        </p:blipFill>
        <p:spPr>
          <a:xfrm>
            <a:off x="2364058" y="2609383"/>
            <a:ext cx="6268504" cy="35237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89833" y="6168703"/>
            <a:ext cx="394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7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55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Транспортный налог</a:t>
            </a:r>
            <a:endParaRPr lang="ru-RU" sz="32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endParaRPr lang="ru-RU" sz="20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628" t="27534" r="39085" b="25133"/>
          <a:stretch/>
        </p:blipFill>
        <p:spPr>
          <a:xfrm>
            <a:off x="2899317" y="1382750"/>
            <a:ext cx="6255834" cy="50095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89833" y="6168703"/>
            <a:ext cx="394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8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14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6" y="541054"/>
            <a:ext cx="1117352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Open Sans"/>
              </a:rPr>
              <a:t>Налог на имущество физических лиц</a:t>
            </a:r>
            <a:endParaRPr lang="ru-RU" sz="32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1600" dirty="0" smtClean="0">
                <a:latin typeface="Open Sans"/>
              </a:rPr>
              <a:t>Имущество</a:t>
            </a:r>
            <a:r>
              <a:rPr lang="ru-RU" sz="1600" dirty="0">
                <a:latin typeface="Open Sans"/>
              </a:rPr>
              <a:t>, в отношении которого установлены федеральные льготы по налогу</a:t>
            </a:r>
          </a:p>
          <a:p>
            <a:pPr algn="just"/>
            <a:endParaRPr lang="ru-RU" sz="1600" dirty="0" smtClean="0">
              <a:latin typeface="Open Sans"/>
            </a:endParaRPr>
          </a:p>
          <a:p>
            <a:pPr algn="just"/>
            <a:r>
              <a:rPr lang="ru-RU" sz="1600" b="1" dirty="0" smtClean="0">
                <a:latin typeface="Open Sans"/>
              </a:rPr>
              <a:t>Налоговая </a:t>
            </a:r>
            <a:r>
              <a:rPr lang="ru-RU" sz="1600" b="1" dirty="0">
                <a:latin typeface="Open Sans"/>
              </a:rPr>
              <a:t>льгота предоставляется в отношении следующих видов имущества (</a:t>
            </a:r>
            <a:r>
              <a:rPr lang="ru-RU" sz="1600" b="1" dirty="0" smtClean="0">
                <a:latin typeface="Open Sans"/>
              </a:rPr>
              <a:t>п. 2 ст. 401</a:t>
            </a:r>
            <a:r>
              <a:rPr lang="ru-RU" sz="1600" b="1" dirty="0">
                <a:latin typeface="Open Sans"/>
              </a:rPr>
              <a:t>, </a:t>
            </a:r>
            <a:r>
              <a:rPr lang="ru-RU" sz="1600" b="1" dirty="0" smtClean="0">
                <a:latin typeface="Open Sans"/>
              </a:rPr>
              <a:t>п. 4 ст. 407 </a:t>
            </a:r>
            <a:r>
              <a:rPr lang="ru-RU" sz="1600" b="1" dirty="0">
                <a:latin typeface="Open Sans"/>
              </a:rPr>
              <a:t>НК РФ):</a:t>
            </a:r>
          </a:p>
          <a:p>
            <a:pPr algn="just"/>
            <a:r>
              <a:rPr lang="ru-RU" sz="1600" dirty="0">
                <a:latin typeface="Open Sans"/>
              </a:rPr>
              <a:t>•	квартира, часть квартиры или комната;</a:t>
            </a:r>
          </a:p>
          <a:p>
            <a:pPr algn="just"/>
            <a:r>
              <a:rPr lang="ru-RU" sz="1600" dirty="0">
                <a:latin typeface="Open Sans"/>
              </a:rPr>
              <a:t>•	жилой дом или часть жилого дома (в том числе жилое строение, расположенное на земельных участках для ведения личного подсобного хозяйства, огородничества, садоводства, индивидуального жилищного строительства);</a:t>
            </a:r>
          </a:p>
          <a:p>
            <a:pPr algn="just"/>
            <a:r>
              <a:rPr lang="ru-RU" sz="1600" dirty="0">
                <a:latin typeface="Open Sans"/>
              </a:rPr>
              <a:t>•	гараж или </a:t>
            </a:r>
            <a:r>
              <a:rPr lang="ru-RU" sz="1600" dirty="0" err="1" smtClean="0">
                <a:latin typeface="Open Sans"/>
              </a:rPr>
              <a:t>машино</a:t>
            </a:r>
            <a:r>
              <a:rPr lang="ru-RU" sz="1600" dirty="0">
                <a:latin typeface="Open Sans"/>
              </a:rPr>
              <a:t>-</a:t>
            </a:r>
            <a:r>
              <a:rPr lang="ru-RU" sz="1600" dirty="0" smtClean="0">
                <a:latin typeface="Open Sans"/>
              </a:rPr>
              <a:t>место</a:t>
            </a:r>
            <a:r>
              <a:rPr lang="ru-RU" sz="1600" dirty="0">
                <a:latin typeface="Open Sans"/>
              </a:rPr>
              <a:t>.</a:t>
            </a:r>
          </a:p>
          <a:p>
            <a:pPr algn="just"/>
            <a:endParaRPr lang="ru-RU" sz="1600" dirty="0" smtClean="0">
              <a:latin typeface="Open Sans"/>
            </a:endParaRPr>
          </a:p>
          <a:p>
            <a:pPr algn="just"/>
            <a:r>
              <a:rPr lang="ru-RU" sz="1600" b="1" dirty="0" smtClean="0">
                <a:latin typeface="Open Sans"/>
              </a:rPr>
              <a:t>Также </a:t>
            </a:r>
            <a:r>
              <a:rPr lang="ru-RU" sz="1600" b="1" dirty="0">
                <a:latin typeface="Open Sans"/>
              </a:rPr>
              <a:t>не уплачивают налог (</a:t>
            </a:r>
            <a:r>
              <a:rPr lang="ru-RU" sz="1600" b="1" dirty="0" err="1">
                <a:latin typeface="Open Sans"/>
              </a:rPr>
              <a:t>пп</a:t>
            </a:r>
            <a:r>
              <a:rPr lang="ru-RU" sz="1600" b="1" dirty="0">
                <a:latin typeface="Open Sans"/>
              </a:rPr>
              <a:t>. 14, 15 п. 1 ст. 407 НК РФ):</a:t>
            </a:r>
          </a:p>
          <a:p>
            <a:pPr algn="just"/>
            <a:r>
              <a:rPr lang="ru-RU" sz="1600" dirty="0">
                <a:latin typeface="Open Sans"/>
              </a:rPr>
              <a:t>•	физические лица, осуществляющие профессиональную творческую деятельность, - в отношении специально оборудованных помещений, сооружений, используемых ими исключительно в качестве творческих мастерских, ателье, студий, а также жилых домов, квартир, комнат, используемых для организации открытых для посещения негосударственных музеев, галерей, библиотек, - на период такого их использования;</a:t>
            </a:r>
          </a:p>
          <a:p>
            <a:pPr algn="just"/>
            <a:r>
              <a:rPr lang="ru-RU" sz="1600" dirty="0">
                <a:latin typeface="Open Sans"/>
              </a:rPr>
              <a:t>•	физические лица - в отношении хозяйственных строений или сооружений, площадь каждого из которых не превышает 50 кв. м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строительства. Не облагаются налогом на имущество не имеющие капитального фундамента теплицы, сборно-разборные </a:t>
            </a:r>
            <a:r>
              <a:rPr lang="ru-RU" sz="1600" dirty="0" err="1">
                <a:latin typeface="Open Sans"/>
              </a:rPr>
              <a:t>хозблоки</a:t>
            </a:r>
            <a:r>
              <a:rPr lang="ru-RU" sz="1600" dirty="0">
                <a:latin typeface="Open Sans"/>
              </a:rPr>
              <a:t>, бытовки, навесы, временные строения (Письмо ИФНС России N 22 по г. Москве от 26.04.2019 N 07-15/19661).</a:t>
            </a:r>
          </a:p>
          <a:p>
            <a:pPr algn="just"/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589833" y="6168703"/>
            <a:ext cx="394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Open Sans"/>
              </a:rPr>
              <a:t>9</a:t>
            </a:r>
            <a:endParaRPr lang="ru-RU" sz="2000" dirty="0" smtClean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7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2123</Words>
  <Application>Microsoft Office PowerPoint</Application>
  <PresentationFormat>Широкоэкранный</PresentationFormat>
  <Paragraphs>297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HSE Sans</vt:lpstr>
      <vt:lpstr>Open Sans</vt:lpstr>
      <vt:lpstr>Wingdings</vt:lpstr>
      <vt:lpstr>Office Theme</vt:lpstr>
      <vt:lpstr>Лист</vt:lpstr>
      <vt:lpstr>Лист Microsoft Excel</vt:lpstr>
      <vt:lpstr>Актуальные изменения в налогообложении физических лиц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Лавренчук Елена Николавна</cp:lastModifiedBy>
  <cp:revision>31</cp:revision>
  <cp:lastPrinted>2021-11-11T13:08:42Z</cp:lastPrinted>
  <dcterms:created xsi:type="dcterms:W3CDTF">2021-11-11T08:52:47Z</dcterms:created>
  <dcterms:modified xsi:type="dcterms:W3CDTF">2022-04-25T11:21:16Z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