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8" r:id="rId6"/>
    <p:sldId id="292" r:id="rId7"/>
    <p:sldId id="371" r:id="rId8"/>
    <p:sldId id="372" r:id="rId9"/>
    <p:sldId id="370" r:id="rId10"/>
    <p:sldId id="373" r:id="rId11"/>
    <p:sldId id="374" r:id="rId12"/>
    <p:sldId id="359" r:id="rId13"/>
    <p:sldId id="360" r:id="rId14"/>
    <p:sldId id="375" r:id="rId15"/>
    <p:sldId id="361" r:id="rId16"/>
    <p:sldId id="315" r:id="rId17"/>
    <p:sldId id="339" r:id="rId18"/>
    <p:sldId id="368" r:id="rId19"/>
    <p:sldId id="369" r:id="rId20"/>
    <p:sldId id="354" r:id="rId21"/>
    <p:sldId id="366" r:id="rId22"/>
    <p:sldId id="376" r:id="rId23"/>
    <p:sldId id="377" r:id="rId24"/>
    <p:sldId id="367" r:id="rId25"/>
    <p:sldId id="353" r:id="rId26"/>
    <p:sldId id="365" r:id="rId27"/>
    <p:sldId id="362" r:id="rId28"/>
    <p:sldId id="363" r:id="rId29"/>
    <p:sldId id="364" r:id="rId30"/>
    <p:sldId id="340" r:id="rId31"/>
    <p:sldId id="378" r:id="rId32"/>
    <p:sldId id="347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0529" autoAdjust="0"/>
  </p:normalViewPr>
  <p:slideViewPr>
    <p:cSldViewPr>
      <p:cViewPr>
        <p:scale>
          <a:sx n="91" d="100"/>
          <a:sy n="91" d="100"/>
        </p:scale>
        <p:origin x="68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4A5EB-2922-4428-917B-56BCC8E8FC2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933D-EB87-49E3-9AA7-17E920E4C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059E-1D8A-4D4C-8DF6-8A0A399D3BF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8EA2-4B8B-443C-BD8A-C0F04E35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6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4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1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5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5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0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8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03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79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82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38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5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2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2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1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6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6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3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" y="396385"/>
            <a:ext cx="9144000" cy="6461615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527920" y="1844824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395536" y="313840"/>
            <a:ext cx="3744416" cy="738895"/>
            <a:chOff x="839023" y="548680"/>
            <a:chExt cx="5803468" cy="96096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1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5"/>
          <p:cNvSpPr>
            <a:spLocks noGrp="1"/>
          </p:cNvSpPr>
          <p:nvPr/>
        </p:nvSpPr>
        <p:spPr>
          <a:xfrm>
            <a:off x="547934" y="3789040"/>
            <a:ext cx="8338457" cy="1947904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390" y="1268760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восприятия информации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современных школьников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9249" y="2182505"/>
            <a:ext cx="7615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Ориентированы на быструю яркую подачу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Уменьшение очного межличностного общения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Сложности с произвольным вниманием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Поиск быстрого, но не всегда достоверного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необходимость искать и анализировать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Эффект </a:t>
            </a:r>
            <a:r>
              <a:rPr lang="ru-RU" dirty="0" err="1" smtClean="0"/>
              <a:t>Google</a:t>
            </a:r>
            <a:r>
              <a:rPr lang="ru-RU" dirty="0" smtClean="0"/>
              <a:t>-  </a:t>
            </a:r>
            <a:r>
              <a:rPr lang="ru-RU" dirty="0"/>
              <a:t>память людей хуже воспринимает информацию, которая легко доступна, чем ту, для получения которой требуется больше усилий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50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398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Вопросы подготовленности педагогов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3705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Отсутствие </a:t>
            </a:r>
            <a:r>
              <a:rPr lang="ru-RU" dirty="0" smtClean="0"/>
              <a:t>достаточной подготовленности к работе с ИКТ;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Отсутствие </a:t>
            </a:r>
            <a:r>
              <a:rPr lang="ru-RU" dirty="0" smtClean="0"/>
              <a:t>мотивации для включения ИКТ в </a:t>
            </a:r>
            <a:r>
              <a:rPr lang="ru-RU" dirty="0"/>
              <a:t>текущую деятельность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Страх нового;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Необходимость менять отлаженные формы работы с учащимися;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Меньший опыт в использовании по сравнению с учащимися;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Хитрости учеников с технической готовностью с их стороны – готовность учителя находить решение вопроса.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538" y="2247870"/>
            <a:ext cx="3866846" cy="25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993763"/>
            <a:ext cx="4390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у Вас есть лимон  - сделайте лимонад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Stag Medium"/>
              </a:rPr>
              <a:t>Наиболее тонкие, серьезные вещи, которые требуют контакта глаза в глаза нужно преподавать офлайн. </a:t>
            </a:r>
            <a:r>
              <a:rPr lang="ru-RU" dirty="0">
                <a:solidFill>
                  <a:srgbClr val="FF0000"/>
                </a:solidFill>
                <a:latin typeface="Stag Medium"/>
              </a:rPr>
              <a:t>А то, что дети могут сами – отработка приемов, навыков, компетенций каких-то – это они вполне могут делать дома, не тратить время на уроке</a:t>
            </a:r>
            <a:r>
              <a:rPr lang="ru-RU" dirty="0">
                <a:solidFill>
                  <a:srgbClr val="333333"/>
                </a:solidFill>
                <a:latin typeface="Stag Medium"/>
              </a:rPr>
              <a:t>. На котором можно выделить главное и существенное. Причем не только в обучении, но и воспитании </a:t>
            </a:r>
            <a:r>
              <a:rPr lang="ru-RU" dirty="0" smtClean="0">
                <a:solidFill>
                  <a:srgbClr val="333333"/>
                </a:solidFill>
                <a:latin typeface="Stag Medium"/>
              </a:rPr>
              <a:t>….</a:t>
            </a:r>
          </a:p>
          <a:p>
            <a:endParaRPr lang="ru-RU" dirty="0" smtClean="0">
              <a:solidFill>
                <a:srgbClr val="FF0000"/>
              </a:solidFill>
              <a:latin typeface="Stag Medium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Stag Medium"/>
              </a:rPr>
              <a:t>Дети-интроверты</a:t>
            </a:r>
            <a:r>
              <a:rPr lang="ru-RU" dirty="0" smtClean="0">
                <a:solidFill>
                  <a:srgbClr val="333333"/>
                </a:solidFill>
                <a:latin typeface="Stag Medium"/>
              </a:rPr>
              <a:t> </a:t>
            </a:r>
            <a:r>
              <a:rPr lang="ru-RU" dirty="0">
                <a:solidFill>
                  <a:srgbClr val="333333"/>
                </a:solidFill>
                <a:latin typeface="Stag Medium"/>
              </a:rPr>
              <a:t>в отдельных чатах, не боясь, что они будут выглядеть глупо, </a:t>
            </a:r>
            <a:r>
              <a:rPr lang="ru-RU" dirty="0">
                <a:solidFill>
                  <a:srgbClr val="FF0000"/>
                </a:solidFill>
                <a:latin typeface="Stag Medium"/>
              </a:rPr>
              <a:t>заговорили и стали повышать свою успеваемость</a:t>
            </a:r>
            <a:r>
              <a:rPr lang="ru-RU" dirty="0">
                <a:solidFill>
                  <a:srgbClr val="333333"/>
                </a:solidFill>
                <a:latin typeface="Stag Medium"/>
              </a:rPr>
              <a:t>, с троек стали переползать на четверки и пятерки. А потом они это подтвердили на единых государственных экзаменах, которые шли живьем, без всяких скидок</a:t>
            </a:r>
            <a:r>
              <a:rPr lang="ru-RU" dirty="0" smtClean="0">
                <a:solidFill>
                  <a:srgbClr val="333333"/>
                </a:solidFill>
                <a:latin typeface="Stag Medium"/>
              </a:rPr>
              <a:t>. </a:t>
            </a:r>
          </a:p>
          <a:p>
            <a:r>
              <a:rPr lang="ru-RU" dirty="0">
                <a:solidFill>
                  <a:srgbClr val="333333"/>
                </a:solidFill>
                <a:latin typeface="Stag Medium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Stag Medium"/>
              </a:rPr>
              <a:t>					</a:t>
            </a:r>
            <a:r>
              <a:rPr lang="ru-RU" dirty="0" smtClean="0"/>
              <a:t>Евгений </a:t>
            </a:r>
            <a:r>
              <a:rPr lang="ru-RU" dirty="0"/>
              <a:t>Ямбург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1768526" y="16842848"/>
            <a:ext cx="406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074" name="Picture 2" descr="https://beautylunch.ru/wp-content/uploads/2021/06/2020Food___Drinks_Countess_lemonade_on_a_table_with_lemons_138859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2" y="4077072"/>
            <a:ext cx="3439385" cy="22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48478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На одном языке с детьми;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пересмотреть свои занятия  с новой точки зрения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услышать интровертов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подключить удаленно родителей, специалистов, провести виртуальные 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5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8354" y="1118280"/>
            <a:ext cx="666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Особенности восприятия в </a:t>
            </a:r>
            <a:r>
              <a:rPr lang="ru-RU" dirty="0" err="1" smtClean="0"/>
              <a:t>дистанте</a:t>
            </a:r>
            <a:r>
              <a:rPr lang="ru-RU" dirty="0" smtClean="0"/>
              <a:t> и чередование деятельности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6904" y="1988840"/>
            <a:ext cx="7244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Восприятие звука и видео информации</a:t>
            </a:r>
          </a:p>
          <a:p>
            <a:r>
              <a:rPr lang="ru-RU" dirty="0" smtClean="0"/>
              <a:t>работа с ЭСО (</a:t>
            </a:r>
            <a:r>
              <a:rPr lang="ru-RU" dirty="0"/>
              <a:t>электронные средства обучения</a:t>
            </a:r>
            <a:r>
              <a:rPr lang="ru-RU" dirty="0" smtClean="0"/>
              <a:t>)на </a:t>
            </a:r>
            <a:r>
              <a:rPr lang="ru-RU" dirty="0"/>
              <a:t>уроке не должна превышать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</a:t>
            </a:r>
            <a:r>
              <a:rPr lang="ru-RU" dirty="0"/>
              <a:t>интерактивной доски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детей до 10 лет - 20 минут,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старше </a:t>
            </a:r>
            <a:r>
              <a:rPr lang="ru-RU" dirty="0"/>
              <a:t>10 лет - 30 минут; </a:t>
            </a:r>
            <a:endParaRPr lang="ru-RU" dirty="0" smtClean="0"/>
          </a:p>
          <a:p>
            <a:r>
              <a:rPr lang="ru-RU" dirty="0" smtClean="0"/>
              <a:t>компьютера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детей 1-2 </a:t>
            </a:r>
            <a:r>
              <a:rPr lang="ru-RU" dirty="0" smtClean="0"/>
              <a:t>классов - 20 </a:t>
            </a:r>
            <a:r>
              <a:rPr lang="ru-RU" dirty="0"/>
              <a:t>минут,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3-4 </a:t>
            </a:r>
            <a:r>
              <a:rPr lang="ru-RU" dirty="0"/>
              <a:t>классов - 25 минут,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5-9 </a:t>
            </a:r>
            <a:r>
              <a:rPr lang="ru-RU" dirty="0"/>
              <a:t>классов - 30 минут,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10-11 </a:t>
            </a:r>
            <a:r>
              <a:rPr lang="ru-RU" dirty="0"/>
              <a:t>классов - 35 минут.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7543" y="48511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Постановление Главного государственного санитарного врача РФ от 28 сентября 2020 г.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молодежи""</a:t>
            </a:r>
          </a:p>
        </p:txBody>
      </p:sp>
    </p:spTree>
    <p:extLst>
      <p:ext uri="{BB962C8B-B14F-4D97-AF65-F5344CB8AC3E}">
        <p14:creationId xmlns:p14="http://schemas.microsoft.com/office/powerpoint/2010/main" val="522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397420" cy="5636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6165304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 презентации </a:t>
            </a:r>
            <a:r>
              <a:rPr lang="ru-RU" sz="1200" dirty="0" err="1" smtClean="0"/>
              <a:t>М.М.Шалашовой</a:t>
            </a:r>
            <a:r>
              <a:rPr lang="ru-RU" sz="1200" dirty="0" smtClean="0"/>
              <a:t>, </a:t>
            </a:r>
            <a:r>
              <a:rPr lang="ru-RU" sz="1200" dirty="0" err="1" smtClean="0"/>
              <a:t>д.п.н</a:t>
            </a:r>
            <a:r>
              <a:rPr lang="ru-RU" sz="1200" dirty="0" smtClean="0"/>
              <a:t>., </a:t>
            </a:r>
            <a:r>
              <a:rPr lang="ru-RU" sz="1200" dirty="0" err="1" smtClean="0"/>
              <a:t>Н.В.Новожиловой</a:t>
            </a:r>
            <a:r>
              <a:rPr lang="ru-RU" sz="1200" dirty="0" smtClean="0"/>
              <a:t>, </a:t>
            </a:r>
            <a:r>
              <a:rPr lang="ru-RU" sz="1200" dirty="0" err="1" smtClean="0"/>
              <a:t>к.п.н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6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366595" cy="5575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67578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 презентации Силиной С.Н., </a:t>
            </a:r>
            <a:r>
              <a:rPr lang="ru-RU" sz="1200" dirty="0" err="1" smtClean="0"/>
              <a:t>д.п.н</a:t>
            </a:r>
            <a:r>
              <a:rPr lang="ru-RU" sz="1200" dirty="0" smtClean="0"/>
              <a:t>.,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4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916832"/>
            <a:ext cx="7825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u="sng" dirty="0"/>
              <a:t>1. Структура урока усвоения новых знаний:</a:t>
            </a:r>
            <a:endParaRPr lang="ru-RU" dirty="0"/>
          </a:p>
          <a:p>
            <a:r>
              <a:rPr lang="ru-RU" dirty="0"/>
              <a:t>1) Организационный этап.</a:t>
            </a:r>
          </a:p>
          <a:p>
            <a:r>
              <a:rPr lang="ru-RU" dirty="0"/>
              <a:t>2) Постановка цели и задач урока. </a:t>
            </a:r>
            <a:endParaRPr lang="ru-RU" dirty="0" smtClean="0"/>
          </a:p>
          <a:p>
            <a:r>
              <a:rPr lang="ru-RU" dirty="0" smtClean="0"/>
              <a:t>Мотивация </a:t>
            </a:r>
            <a:r>
              <a:rPr lang="ru-RU" dirty="0"/>
              <a:t>учебной деятельности учащихся.</a:t>
            </a:r>
          </a:p>
          <a:p>
            <a:r>
              <a:rPr lang="ru-RU" dirty="0"/>
              <a:t>3) Актуализация знаний.</a:t>
            </a:r>
          </a:p>
          <a:p>
            <a:r>
              <a:rPr lang="ru-RU" dirty="0"/>
              <a:t>4) Первичное усвоение новых знаний.</a:t>
            </a:r>
          </a:p>
          <a:p>
            <a:r>
              <a:rPr lang="ru-RU" dirty="0"/>
              <a:t>5) Первичная проверка понимания</a:t>
            </a:r>
          </a:p>
          <a:p>
            <a:r>
              <a:rPr lang="ru-RU" dirty="0"/>
              <a:t>6) Первичное закрепление.</a:t>
            </a:r>
          </a:p>
          <a:p>
            <a:r>
              <a:rPr lang="ru-RU" dirty="0"/>
              <a:t>7) Информация о домашнем задании, инструктаж по его выполнению</a:t>
            </a:r>
          </a:p>
          <a:p>
            <a:r>
              <a:rPr lang="ru-RU" dirty="0"/>
              <a:t>8) Рефлексия (подведение итогов занятия)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1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916832"/>
            <a:ext cx="78258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- необходимо выработать систему сигналов, что учащиеся слышат и слушают</a:t>
            </a:r>
          </a:p>
          <a:p>
            <a:r>
              <a:rPr lang="ru-RU" b="1" dirty="0" smtClean="0"/>
              <a:t>- Необходимо иметь дополнительные варианты замены работы в малых группах , например, фронтальный опрос по заданной теме</a:t>
            </a:r>
          </a:p>
          <a:p>
            <a:r>
              <a:rPr lang="ru-RU" b="1" dirty="0" smtClean="0"/>
              <a:t>- Необходимо более  четко давать инструкцию выполнения задания и дублировать ее в чате при возможности или вывешивать на слайде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Необходимость предварительной подготовки презентаций и открытых приложений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Подготовка защищенности доступа к самой конференции посторонних лиц (пароль) и возможности отключать видео, звук, управление экраном и комментарии слушателей в чате.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59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53374"/>
            <a:ext cx="7825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Подготовка </a:t>
            </a:r>
            <a:r>
              <a:rPr lang="ru-RU" b="1" dirty="0" smtClean="0"/>
              <a:t>защищенности доступа к самой конференции посторонних лиц (пароль) и возможности отключать видео, звук, управление экраном и комментарии слушателей в чате.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47" y="1876861"/>
            <a:ext cx="4927375" cy="3941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2639" t="60984" r="44981" b="2481"/>
          <a:stretch/>
        </p:blipFill>
        <p:spPr>
          <a:xfrm>
            <a:off x="4533221" y="1704430"/>
            <a:ext cx="4248984" cy="29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22900"/>
            <a:ext cx="9144000" cy="64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916904" y="1107780"/>
            <a:ext cx="6967464" cy="3761379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800" dirty="0" err="1"/>
              <a:t>Zoom</a:t>
            </a:r>
            <a:r>
              <a:rPr lang="ru-RU" sz="2800" dirty="0"/>
              <a:t>-педагогика. </a:t>
            </a:r>
            <a:endParaRPr lang="ru-RU" sz="2800" dirty="0" smtClean="0"/>
          </a:p>
          <a:p>
            <a:pPr algn="ctr"/>
            <a:r>
              <a:rPr lang="ru-RU" sz="2800" dirty="0" smtClean="0"/>
              <a:t>Управление </a:t>
            </a:r>
            <a:r>
              <a:rPr lang="ru-RU" sz="2800" dirty="0"/>
              <a:t>вовлеченностью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он-</a:t>
            </a:r>
            <a:r>
              <a:rPr lang="ru-RU" sz="2800" dirty="0" err="1"/>
              <a:t>лайн</a:t>
            </a:r>
            <a:r>
              <a:rPr lang="ru-RU" sz="2800" dirty="0"/>
              <a:t> </a:t>
            </a:r>
            <a:r>
              <a:rPr lang="ru-RU" sz="2800" dirty="0" smtClean="0"/>
              <a:t>обучении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Елена Васильевна </a:t>
            </a:r>
            <a:r>
              <a:rPr lang="ru-RU" sz="1200" i="1" dirty="0" err="1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Братковская</a:t>
            </a:r>
            <a:endParaRPr lang="ru-RU" sz="1200" i="1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r">
              <a:spcAft>
                <a:spcPts val="600"/>
              </a:spcAft>
            </a:pP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Старший </a:t>
            </a:r>
            <a:r>
              <a:rPr lang="ru-RU" sz="1200" i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методист </a:t>
            </a:r>
            <a:endParaRPr lang="ru-RU" sz="1200" i="1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r">
              <a:spcAft>
                <a:spcPts val="600"/>
              </a:spcAft>
            </a:pP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ММЦ </a:t>
            </a:r>
            <a:r>
              <a:rPr lang="ru-RU" sz="1200" i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ИДПО</a:t>
            </a:r>
          </a:p>
          <a:p>
            <a:pPr algn="r">
              <a:spcAft>
                <a:spcPts val="600"/>
              </a:spcAft>
            </a:pPr>
            <a:r>
              <a:rPr lang="ru-RU" sz="1200" i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НИУ </a:t>
            </a: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ВШЭ-Санкт-Петербург</a:t>
            </a:r>
            <a:endParaRPr lang="ru-RU" sz="1200" i="1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1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2021 </a:t>
            </a:r>
            <a:r>
              <a:rPr lang="ru-RU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53374"/>
            <a:ext cx="78258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Подготовка </a:t>
            </a:r>
            <a:r>
              <a:rPr lang="ru-RU" b="1" dirty="0" smtClean="0"/>
              <a:t>защищенности доступа к самой конференции посторонних лиц (пароль) и возможности отключать видео, звук, управление экраном и комментарии слушателей в чате.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04" y="2045103"/>
            <a:ext cx="7290792" cy="44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4358"/>
              </p:ext>
            </p:extLst>
          </p:nvPr>
        </p:nvGraphicFramePr>
        <p:xfrm>
          <a:off x="676487" y="419916"/>
          <a:ext cx="8066295" cy="6411660"/>
        </p:xfrm>
        <a:graphic>
          <a:graphicData uri="http://schemas.openxmlformats.org/drawingml/2006/table">
            <a:tbl>
              <a:tblPr/>
              <a:tblGrid>
                <a:gridCol w="2039915"/>
                <a:gridCol w="1512168"/>
                <a:gridCol w="1656184"/>
                <a:gridCol w="1512168"/>
                <a:gridCol w="1345860"/>
              </a:tblGrid>
              <a:tr h="56442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Характеристика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Skype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Zoom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Discord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Microsoft Teams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Количество обучающихся (бесплатная версия)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50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100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10 (50)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до 250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Возможна ли организация групповой работы?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-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Возможна ли организация обратной связи?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4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Время работы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До 4 </a:t>
                      </a:r>
                      <a:r>
                        <a:rPr lang="ru-RU" sz="1600" dirty="0" smtClean="0">
                          <a:effectLst/>
                        </a:rPr>
                        <a:t>ч. </a:t>
                      </a:r>
                      <a:r>
                        <a:rPr lang="ru-RU" sz="1600" dirty="0">
                          <a:effectLst/>
                        </a:rPr>
                        <a:t>непрерывно; 10 </a:t>
                      </a:r>
                      <a:r>
                        <a:rPr lang="ru-RU" sz="1600" dirty="0" smtClean="0">
                          <a:effectLst/>
                        </a:rPr>
                        <a:t>ч </a:t>
                      </a:r>
                      <a:r>
                        <a:rPr lang="ru-RU" sz="1600" dirty="0">
                          <a:effectLst/>
                        </a:rPr>
                        <a:t>в день; 100 </a:t>
                      </a:r>
                      <a:r>
                        <a:rPr lang="ru-RU" sz="1600" dirty="0" smtClean="0">
                          <a:effectLst/>
                        </a:rPr>
                        <a:t>ч </a:t>
                      </a:r>
                      <a:r>
                        <a:rPr lang="ru-RU" sz="1600" dirty="0">
                          <a:effectLst/>
                        </a:rPr>
                        <a:t>в месяц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До 40 </a:t>
                      </a:r>
                      <a:r>
                        <a:rPr lang="ru-RU" sz="1600" dirty="0" smtClean="0">
                          <a:effectLst/>
                        </a:rPr>
                        <a:t>мин </a:t>
                      </a:r>
                      <a:r>
                        <a:rPr lang="ru-RU" sz="1600" dirty="0">
                          <a:effectLst/>
                        </a:rPr>
                        <a:t>(«один на один» без ограничений)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Без ограничений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Без ограничений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4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Обязательна ли регистрация обучающихся на платформе?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Да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Да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Нет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Демонстрация экрана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6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Передача файлов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До 100 МБ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+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Запись занятия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Есть (30 дней)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Есть, 40 </a:t>
                      </a:r>
                      <a:r>
                        <a:rPr lang="ru-RU" sz="1600" dirty="0" smtClean="0">
                          <a:effectLst/>
                        </a:rPr>
                        <a:t>мин </a:t>
                      </a:r>
                      <a:r>
                        <a:rPr lang="ru-RU" sz="1600" dirty="0">
                          <a:effectLst/>
                        </a:rPr>
                        <a:t>(в облако </a:t>
                      </a:r>
                      <a:r>
                        <a:rPr lang="ru-RU" sz="1600" dirty="0" smtClean="0">
                          <a:effectLst/>
                        </a:rPr>
                        <a:t>или)</a:t>
                      </a:r>
                      <a:endParaRPr lang="ru-RU" sz="1600" dirty="0">
                        <a:effectLst/>
                      </a:endParaRP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effectLst/>
                        </a:rPr>
                        <a:t>Есть</a:t>
                      </a:r>
                    </a:p>
                  </a:txBody>
                  <a:tcPr marL="41907" marR="41907" marT="20954" marB="209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904" y="40133"/>
            <a:ext cx="8352928" cy="4545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013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Приложение 2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Сравнение платформ для организации онлайн-занятий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/>
              <a:t>Письмо Министерства просвещения РФ от 16 ноября 2020 г. № ГД-2072/03 “О направлении рекомендаций</a:t>
            </a:r>
            <a:r>
              <a:rPr lang="ru-RU" sz="1050" b="1" dirty="0" smtClean="0"/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24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Zoom</a:t>
            </a:r>
            <a:r>
              <a:rPr lang="ru-RU" dirty="0" smtClean="0"/>
              <a:t> и чем он полезен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2922" r="50000" b="11908"/>
          <a:stretch/>
        </p:blipFill>
        <p:spPr bwMode="auto">
          <a:xfrm>
            <a:off x="367630" y="2022683"/>
            <a:ext cx="4851469" cy="42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31080" r="71138" b="24517"/>
          <a:stretch/>
        </p:blipFill>
        <p:spPr bwMode="auto">
          <a:xfrm>
            <a:off x="5724128" y="2022683"/>
            <a:ext cx="2664372" cy="380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8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24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Zoom</a:t>
            </a:r>
            <a:r>
              <a:rPr lang="ru-RU" dirty="0" smtClean="0"/>
              <a:t> и чем он полезен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2922" r="50000" b="11908"/>
          <a:stretch/>
        </p:blipFill>
        <p:spPr bwMode="auto">
          <a:xfrm>
            <a:off x="367630" y="2022683"/>
            <a:ext cx="4851469" cy="42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1944" y="1577117"/>
            <a:ext cx="32308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оперативное использование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доступа с любого устройства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-возможность демонстрации материалов : документов, видео, аудио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демонстрации процесса работы пошагово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записи как занятия для дальнейшего просмотра, так и занятия с участниками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личных и общих сообщений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передачи файлов в чат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Запись лекции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2922" r="50000" b="11908"/>
          <a:stretch/>
        </p:blipFill>
        <p:spPr bwMode="auto">
          <a:xfrm>
            <a:off x="367630" y="2022683"/>
            <a:ext cx="4851469" cy="42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1944" y="1577117"/>
            <a:ext cx="32308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Вам необходимо выложить материал, в ходе которого учащиеся должны ответить на вопросы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Записываете лекцию с демонстрацией необходимого материала и включаете вопросы на разных этапах занятия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Учащиеся высылают Вам ответы в электронную почту или </a:t>
            </a:r>
            <a:r>
              <a:rPr lang="ru-RU" dirty="0" err="1" smtClean="0"/>
              <a:t>гугл</a:t>
            </a:r>
            <a:r>
              <a:rPr lang="ru-RU" dirty="0" smtClean="0"/>
              <a:t>-форму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9787" y="1107780"/>
            <a:ext cx="3586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Экстренные встречи-консультации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12922" r="50000" b="11908"/>
          <a:stretch/>
        </p:blipFill>
        <p:spPr bwMode="auto">
          <a:xfrm>
            <a:off x="367630" y="2022683"/>
            <a:ext cx="4851469" cy="422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9633" y="2176760"/>
            <a:ext cx="3230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Подготовка к олимпиадам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Проектная работа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Вопросы ученика, на которые Вам необходимо ответить индивидуально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Групповая работа при подготовке к чемпионату или иному соревнованию.</a:t>
            </a:r>
          </a:p>
        </p:txBody>
      </p:sp>
    </p:spTree>
    <p:extLst>
      <p:ext uri="{BB962C8B-B14F-4D97-AF65-F5344CB8AC3E}">
        <p14:creationId xmlns:p14="http://schemas.microsoft.com/office/powerpoint/2010/main" val="32235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904" y="1853406"/>
            <a:ext cx="7825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24760" r="11967" b="19346"/>
          <a:stretch/>
        </p:blipFill>
        <p:spPr bwMode="auto">
          <a:xfrm>
            <a:off x="412339" y="2019934"/>
            <a:ext cx="7806122" cy="425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26876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Тарифные планы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96752"/>
            <a:ext cx="715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Проведение онлайн соревнований и конференций, при работе жюри, </a:t>
            </a:r>
          </a:p>
          <a:p>
            <a:r>
              <a:rPr lang="ru-RU" dirty="0" smtClean="0"/>
              <a:t>работе с командами</a:t>
            </a:r>
            <a:endParaRPr lang="ru-RU" dirty="0"/>
          </a:p>
        </p:txBody>
      </p:sp>
      <p:pic>
        <p:nvPicPr>
          <p:cNvPr id="11266" name="Picture 2" descr="https://sun9-12.userapi.com/impf/c856016/v856016940/1ef198/WUpg6_RoNJE.jpg?size=1280x853&amp;quality=96&amp;sign=9f6b7eae2a8910e69093385c2e0a6c8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1"/>
            <a:ext cx="4273686" cy="28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3277" y="1916832"/>
            <a:ext cx="2801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Использование сессионных залов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назначение участников в зал и регулирование количества залов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организатору перемещаться и наблюдать за работой в группах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одновременно завершать работу в залах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7" y="1061643"/>
            <a:ext cx="3888562" cy="2743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0" y="1062387"/>
            <a:ext cx="3851920" cy="2798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7" y="3934524"/>
            <a:ext cx="3851920" cy="2888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44" y="3871901"/>
            <a:ext cx="2998245" cy="2248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7" y="5254816"/>
            <a:ext cx="2175373" cy="15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4087" y="2204864"/>
            <a:ext cx="47612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за внимание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364" y="1114481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восприятия информации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904" y="1997839"/>
            <a:ext cx="7615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"Поколение Z", "цифровое поколение", "сетевое поколение", "цифровые аборигены" ("</a:t>
            </a:r>
            <a:r>
              <a:rPr lang="ru-RU" dirty="0" err="1"/>
              <a:t>digitalnatives</a:t>
            </a:r>
            <a:r>
              <a:rPr lang="ru-RU" dirty="0"/>
              <a:t>") - все эти словосочетания используются сегодня для обозначения поколения детей и молодежи, прошедших социализацию в условиях широкого распространения цифровых технологий в сфере обыденной жизни, образования и профессиональной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80" y="3645024"/>
            <a:ext cx="3820683" cy="2865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366" y="3903979"/>
            <a:ext cx="3718639" cy="15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364" y="1114481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восприятия информации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852" y="1677176"/>
            <a:ext cx="7615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«поколение Z» </a:t>
            </a:r>
            <a:r>
              <a:rPr lang="ru-RU" dirty="0" smtClean="0"/>
              <a:t>американские </a:t>
            </a:r>
            <a:r>
              <a:rPr lang="ru-RU" dirty="0"/>
              <a:t>исследователи Уильям Штраус и Нил Хау. Они сформулировали теорию поколений.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Сейчас ими принято считать тех, кто родился: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2005 года по настоящее время — по Штраусу-Хау;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конца 1990-х до начала 2000-х — согласно словарю </a:t>
            </a:r>
            <a:r>
              <a:rPr lang="ru-RU" dirty="0" err="1"/>
              <a:t>Merriam-Webster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1997 по 2012 год — по трактовке исследовательского центра </a:t>
            </a:r>
            <a:r>
              <a:rPr lang="ru-RU" dirty="0" err="1"/>
              <a:t>Pew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2003 и до 2024 года — согласно данным российской компании </a:t>
            </a:r>
            <a:r>
              <a:rPr lang="ru-RU" dirty="0" err="1"/>
              <a:t>RuGenerations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также тех, кто повзрослеет ко второй декаде XXI века, — согласно Оксфордскому словарю английского языка.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302" y="4941168"/>
            <a:ext cx="3718639" cy="15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364" y="1114481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восприятия информации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0852" y="1677176"/>
            <a:ext cx="7615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«поколение Z» </a:t>
            </a:r>
            <a:r>
              <a:rPr lang="ru-RU" dirty="0" smtClean="0"/>
              <a:t>американские </a:t>
            </a:r>
            <a:r>
              <a:rPr lang="ru-RU" dirty="0"/>
              <a:t>исследователи Уильям Штраус и Нил Хау. Они сформулировали теорию поколений.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Сейчас ими принято считать тех, кто родился: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2005 года по настоящее время — по Штраусу-Хау;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конца 1990-х до начала 2000-х — согласно словарю </a:t>
            </a:r>
            <a:r>
              <a:rPr lang="ru-RU" dirty="0" err="1"/>
              <a:t>Merriam-Webster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1997 по 2012 год — по трактовке исследовательского центра </a:t>
            </a:r>
            <a:r>
              <a:rPr lang="ru-RU" dirty="0" err="1"/>
              <a:t>Pew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2003 и до 2024 года — согласно данным российской компании </a:t>
            </a:r>
            <a:r>
              <a:rPr lang="ru-RU" dirty="0" err="1"/>
              <a:t>RuGenerations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также тех, кто повзрослеет ко второй декаде XXI века, — согласно Оксфордскому словарю английского языка.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302" y="4941168"/>
            <a:ext cx="3718639" cy="15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media/DLImjDFWsAAdOr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872"/>
            <a:ext cx="7296745" cy="5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1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1639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«Поколение Альфа» — один из вариантов обозначения </a:t>
            </a:r>
            <a:r>
              <a:rPr lang="ru-RU" dirty="0" smtClean="0"/>
              <a:t>генерации предложен </a:t>
            </a:r>
            <a:r>
              <a:rPr lang="ru-RU" dirty="0"/>
              <a:t>австралийским ученым Марком </a:t>
            </a:r>
            <a:r>
              <a:rPr lang="ru-RU" dirty="0" err="1"/>
              <a:t>МакКриндлом</a:t>
            </a:r>
            <a:r>
              <a:rPr lang="ru-RU" dirty="0"/>
              <a:t>. По его определению, «альфа» — это дети, родившиеся после 2010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Поколение Альфа: дети, которые уничтожат наш мир или сделают его  совершенным? | Marie Clai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00" y="2950184"/>
            <a:ext cx="3740082" cy="22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115" y="3039270"/>
            <a:ext cx="3848497" cy="2180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9104" y="530911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ети</a:t>
            </a:r>
            <a:r>
              <a:rPr lang="ru-RU" dirty="0"/>
              <a:t>, родившиеся после 2010 </a:t>
            </a:r>
            <a:r>
              <a:rPr lang="ru-RU" dirty="0" smtClean="0"/>
              <a:t>года, не видели мир </a:t>
            </a:r>
            <a:r>
              <a:rPr lang="ru-RU" dirty="0"/>
              <a:t>без гаджетов</a:t>
            </a:r>
          </a:p>
        </p:txBody>
      </p:sp>
    </p:spTree>
    <p:extLst>
      <p:ext uri="{BB962C8B-B14F-4D97-AF65-F5344CB8AC3E}">
        <p14:creationId xmlns:p14="http://schemas.microsoft.com/office/powerpoint/2010/main" val="17355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30278"/>
            <a:ext cx="8347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«зетов» </a:t>
            </a:r>
            <a:r>
              <a:rPr lang="ru-RU" dirty="0" err="1">
                <a:solidFill>
                  <a:srgbClr val="000000"/>
                </a:solidFill>
              </a:rPr>
              <a:t>Facebook</a:t>
            </a:r>
            <a:r>
              <a:rPr lang="ru-RU" dirty="0">
                <a:solidFill>
                  <a:srgbClr val="000000"/>
                </a:solidFill>
              </a:rPr>
              <a:t> или </a:t>
            </a:r>
            <a:r>
              <a:rPr lang="ru-RU" dirty="0" err="1">
                <a:solidFill>
                  <a:srgbClr val="000000"/>
                </a:solidFill>
              </a:rPr>
              <a:t>Snapchat</a:t>
            </a:r>
            <a:r>
              <a:rPr lang="ru-RU" dirty="0">
                <a:solidFill>
                  <a:srgbClr val="000000"/>
                </a:solidFill>
              </a:rPr>
              <a:t> — это инструмент, для «альф» — образ жизни. </a:t>
            </a:r>
            <a:r>
              <a:rPr lang="ru-RU" dirty="0" smtClean="0">
                <a:solidFill>
                  <a:srgbClr val="000000"/>
                </a:solidFill>
              </a:rPr>
              <a:t> Подрастающие </a:t>
            </a:r>
            <a:r>
              <a:rPr lang="ru-RU" dirty="0">
                <a:solidFill>
                  <a:srgbClr val="000000"/>
                </a:solidFill>
              </a:rPr>
              <a:t>дети будут иметь «цифровой след», прежде чем даже поймут, что </a:t>
            </a:r>
            <a:r>
              <a:rPr lang="ru-RU" dirty="0" smtClean="0">
                <a:solidFill>
                  <a:srgbClr val="000000"/>
                </a:solidFill>
              </a:rPr>
              <a:t>это. </a:t>
            </a:r>
            <a:r>
              <a:rPr lang="ru-RU" dirty="0">
                <a:solidFill>
                  <a:srgbClr val="000000"/>
                </a:solidFill>
              </a:rPr>
              <a:t>У них уже сейчас есть аккаунты в </a:t>
            </a:r>
            <a:r>
              <a:rPr lang="ru-RU" dirty="0" err="1">
                <a:solidFill>
                  <a:srgbClr val="000000"/>
                </a:solidFill>
              </a:rPr>
              <a:t>Instagram</a:t>
            </a:r>
            <a:r>
              <a:rPr lang="ru-RU" dirty="0">
                <a:solidFill>
                  <a:srgbClr val="000000"/>
                </a:solidFill>
              </a:rPr>
              <a:t>, которые ведут их родителями. Запускаются </a:t>
            </a:r>
            <a:r>
              <a:rPr lang="ru-RU" dirty="0" err="1">
                <a:solidFill>
                  <a:srgbClr val="000000"/>
                </a:solidFill>
              </a:rPr>
              <a:t>YouTube</a:t>
            </a:r>
            <a:r>
              <a:rPr lang="ru-RU" dirty="0">
                <a:solidFill>
                  <a:srgbClr val="000000"/>
                </a:solidFill>
              </a:rPr>
              <a:t>-каналы «альфа»-детей, которые имеют большое влияние на сверстников</a:t>
            </a:r>
            <a:r>
              <a:rPr lang="ru-RU" dirty="0" smtClean="0">
                <a:solidFill>
                  <a:srgbClr val="000000"/>
                </a:solidFill>
              </a:rPr>
              <a:t>.  На первый </a:t>
            </a:r>
            <a:r>
              <a:rPr lang="ru-RU" dirty="0">
                <a:solidFill>
                  <a:srgbClr val="000000"/>
                </a:solidFill>
              </a:rPr>
              <a:t>план вопросы репутации и </a:t>
            </a:r>
            <a:r>
              <a:rPr lang="ru-RU" dirty="0" err="1">
                <a:solidFill>
                  <a:srgbClr val="000000"/>
                </a:solidFill>
              </a:rPr>
              <a:t>кибербезопасности</a:t>
            </a:r>
            <a:r>
              <a:rPr lang="ru-RU" dirty="0">
                <a:solidFill>
                  <a:srgbClr val="000000"/>
                </a:solidFill>
              </a:rPr>
              <a:t>. Как пишет </a:t>
            </a:r>
            <a:r>
              <a:rPr lang="ru-RU" dirty="0" err="1">
                <a:solidFill>
                  <a:srgbClr val="000000"/>
                </a:solidFill>
              </a:rPr>
              <a:t>The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Guardian</a:t>
            </a:r>
            <a:r>
              <a:rPr lang="ru-RU" dirty="0">
                <a:solidFill>
                  <a:srgbClr val="000000"/>
                </a:solidFill>
              </a:rPr>
              <a:t>, новому поколению свойственно умение обнаруживать </a:t>
            </a:r>
            <a:r>
              <a:rPr lang="ru-RU" dirty="0" err="1">
                <a:solidFill>
                  <a:srgbClr val="000000"/>
                </a:solidFill>
              </a:rPr>
              <a:t>fake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news</a:t>
            </a:r>
            <a:r>
              <a:rPr lang="ru-RU" dirty="0">
                <a:solidFill>
                  <a:srgbClr val="000000"/>
                </a:solidFill>
              </a:rPr>
              <a:t> и более осознанное и рациональное использование времени, проведенного в Сети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  <p:pic>
        <p:nvPicPr>
          <p:cNvPr id="2050" name="Picture 2" descr="Поколение Альфа: дети, которые уничтожат наш мир или сделают его  совершенным? | Marie Clai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9" y="3743501"/>
            <a:ext cx="3675249" cy="22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7" y="3749206"/>
            <a:ext cx="3848497" cy="21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720" y="955686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восприятия информации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" t="13838" r="2824" b="4589"/>
          <a:stretch/>
        </p:blipFill>
        <p:spPr bwMode="auto">
          <a:xfrm>
            <a:off x="580913" y="1491330"/>
            <a:ext cx="7735504" cy="52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6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92DA508495354898BAAA65F78C1E56" ma:contentTypeVersion="4" ma:contentTypeDescription="Создание документа." ma:contentTypeScope="" ma:versionID="4471d4dddd08b549bce0147fd35e0864">
  <xsd:schema xmlns:xsd="http://www.w3.org/2001/XMLSchema" xmlns:xs="http://www.w3.org/2001/XMLSchema" xmlns:p="http://schemas.microsoft.com/office/2006/metadata/properties" xmlns:ns2="d258768f-595e-4f2e-bb13-e4a347c6cd1e" targetNamespace="http://schemas.microsoft.com/office/2006/metadata/properties" ma:root="true" ma:fieldsID="e2e7017a64f1c10c09af77f0876b3e2a" ns2:_="">
    <xsd:import namespace="d258768f-595e-4f2e-bb13-e4a347c6cd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8768f-595e-4f2e-bb13-e4a347c6c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8CBFE4-EAAF-4DBA-B7CB-7CCC064B2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8768f-595e-4f2e-bb13-e4a347c6c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A95DC5-A5FC-4863-9D0E-E3EEA1E8A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F8EBF-F0BD-46C0-9233-E80247C98056}">
  <ds:schemaRefs>
    <ds:schemaRef ds:uri="http://purl.org/dc/dcmitype/"/>
    <ds:schemaRef ds:uri="http://purl.org/dc/elements/1.1/"/>
    <ds:schemaRef ds:uri="http://schemas.microsoft.com/office/2006/documentManagement/types"/>
    <ds:schemaRef ds:uri="d258768f-595e-4f2e-bb13-e4a347c6cd1e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913</Words>
  <Application>Microsoft Office PowerPoint</Application>
  <PresentationFormat>Экран (4:3)</PresentationFormat>
  <Paragraphs>217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Myriad Pro</vt:lpstr>
      <vt:lpstr>Myriad Pro Semibold</vt:lpstr>
      <vt:lpstr>Stag Medium</vt:lpstr>
      <vt:lpstr>Verdana</vt:lpstr>
      <vt:lpstr>Тема Office</vt:lpstr>
      <vt:lpstr>Презентация PowerPoint</vt:lpstr>
      <vt:lpstr>Презентация PowerPoint</vt:lpstr>
      <vt:lpstr>Особенности восприятия информации</vt:lpstr>
      <vt:lpstr>Особенности восприятия информации</vt:lpstr>
      <vt:lpstr>Особенности восприятия информации</vt:lpstr>
      <vt:lpstr>Презентация PowerPoint</vt:lpstr>
      <vt:lpstr>Презентация PowerPoint</vt:lpstr>
      <vt:lpstr>Презентация PowerPoint</vt:lpstr>
      <vt:lpstr>Особенности восприятия информации</vt:lpstr>
      <vt:lpstr>Особенности восприятия информации современных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БратковскаяЕВ</cp:lastModifiedBy>
  <cp:revision>116</cp:revision>
  <cp:lastPrinted>2021-12-17T08:03:14Z</cp:lastPrinted>
  <dcterms:created xsi:type="dcterms:W3CDTF">2017-03-28T07:09:26Z</dcterms:created>
  <dcterms:modified xsi:type="dcterms:W3CDTF">2021-12-17T09:17:00Z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0x0101008F92DA508495354898BAAA65F78C1E56</vt:lpwstr>
  </property>
</Properties>
</file>