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9" r:id="rId6"/>
    <p:sldId id="296" r:id="rId7"/>
    <p:sldId id="260" r:id="rId8"/>
    <p:sldId id="271" r:id="rId9"/>
    <p:sldId id="272" r:id="rId10"/>
    <p:sldId id="273" r:id="rId11"/>
    <p:sldId id="274" r:id="rId12"/>
    <p:sldId id="275" r:id="rId13"/>
    <p:sldId id="277" r:id="rId14"/>
    <p:sldId id="279" r:id="rId15"/>
    <p:sldId id="280" r:id="rId16"/>
    <p:sldId id="284" r:id="rId17"/>
    <p:sldId id="281" r:id="rId18"/>
    <p:sldId id="285" r:id="rId19"/>
    <p:sldId id="282" r:id="rId20"/>
    <p:sldId id="286" r:id="rId21"/>
    <p:sldId id="283" r:id="rId22"/>
    <p:sldId id="287" r:id="rId23"/>
    <p:sldId id="276" r:id="rId24"/>
    <p:sldId id="278" r:id="rId25"/>
    <p:sldId id="289" r:id="rId26"/>
    <p:sldId id="290" r:id="rId27"/>
    <p:sldId id="291" r:id="rId28"/>
    <p:sldId id="292" r:id="rId29"/>
    <p:sldId id="293" r:id="rId30"/>
    <p:sldId id="294" r:id="rId3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69"/>
    <a:srgbClr val="96628C"/>
    <a:srgbClr val="CD5A5A"/>
    <a:srgbClr val="EB681F"/>
    <a:srgbClr val="029C63"/>
    <a:srgbClr val="FFD746"/>
    <a:srgbClr val="11A0D7"/>
    <a:srgbClr val="E61F3D"/>
    <a:srgbClr val="234A9B"/>
    <a:srgbClr val="7D4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0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912" y="6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33BAC-D855-4CB5-A820-977843390507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92FC3-1F7A-4703-9F74-9A2AFFA0B86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/>
            <a:t>Основания </a:t>
          </a:r>
        </a:p>
      </dgm:t>
    </dgm:pt>
    <dgm:pt modelId="{9D6831E8-313F-4966-962E-0E9F54293B7D}" type="parTrans" cxnId="{26121394-5B87-448D-85B5-CA94C3C1CF54}">
      <dgm:prSet/>
      <dgm:spPr/>
      <dgm:t>
        <a:bodyPr/>
        <a:lstStyle/>
        <a:p>
          <a:endParaRPr lang="ru-RU"/>
        </a:p>
      </dgm:t>
    </dgm:pt>
    <dgm:pt modelId="{00655A5D-A6EF-449E-A559-4FDE4B9C25D4}" type="sibTrans" cxnId="{26121394-5B87-448D-85B5-CA94C3C1CF54}">
      <dgm:prSet/>
      <dgm:spPr/>
      <dgm:t>
        <a:bodyPr/>
        <a:lstStyle/>
        <a:p>
          <a:endParaRPr lang="ru-RU"/>
        </a:p>
      </dgm:t>
    </dgm:pt>
    <dgm:pt modelId="{AD31CC61-A54E-478E-AE0E-B8FC964D22CE}">
      <dgm:prSet phldrT="[Текст]" custT="1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Методологические</a:t>
          </a:r>
          <a:endParaRPr lang="ru-RU" sz="1700" b="1" dirty="0">
            <a:solidFill>
              <a:schemeClr val="bg1"/>
            </a:solidFill>
          </a:endParaRPr>
        </a:p>
      </dgm:t>
    </dgm:pt>
    <dgm:pt modelId="{143FECC0-5147-400D-964B-70DB6E64D280}" type="parTrans" cxnId="{DD1C6A5D-774F-4BAB-AEC5-BACD070BB4CF}">
      <dgm:prSet/>
      <dgm:spPr/>
      <dgm:t>
        <a:bodyPr/>
        <a:lstStyle/>
        <a:p>
          <a:endParaRPr lang="ru-RU"/>
        </a:p>
      </dgm:t>
    </dgm:pt>
    <dgm:pt modelId="{56538867-0A14-4F8F-BE5C-CF61ADEECDAE}" type="sibTrans" cxnId="{DD1C6A5D-774F-4BAB-AEC5-BACD070BB4CF}">
      <dgm:prSet/>
      <dgm:spPr/>
      <dgm:t>
        <a:bodyPr/>
        <a:lstStyle/>
        <a:p>
          <a:endParaRPr lang="ru-RU"/>
        </a:p>
      </dgm:t>
    </dgm:pt>
    <dgm:pt modelId="{9D1867FB-3857-4EFD-AE9C-437B4DE4DFBB}">
      <dgm:prSet phldrT="[Текст]" custT="1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Теоретические </a:t>
          </a:r>
        </a:p>
      </dgm:t>
    </dgm:pt>
    <dgm:pt modelId="{1F661744-6AE2-4C10-809F-D7BC0351D85E}" type="parTrans" cxnId="{685618DB-D748-478F-9A7D-51463F4A4E4A}">
      <dgm:prSet/>
      <dgm:spPr/>
      <dgm:t>
        <a:bodyPr/>
        <a:lstStyle/>
        <a:p>
          <a:endParaRPr lang="ru-RU"/>
        </a:p>
      </dgm:t>
    </dgm:pt>
    <dgm:pt modelId="{A37FA769-BBD4-486D-ABB7-2623293CA6A7}" type="sibTrans" cxnId="{685618DB-D748-478F-9A7D-51463F4A4E4A}">
      <dgm:prSet/>
      <dgm:spPr/>
      <dgm:t>
        <a:bodyPr/>
        <a:lstStyle/>
        <a:p>
          <a:endParaRPr lang="ru-RU"/>
        </a:p>
      </dgm:t>
    </dgm:pt>
    <dgm:pt modelId="{ED48FADE-1D10-4CAE-84B2-1D964293ED91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2400" b="1" dirty="0"/>
            <a:t>Образовательная модель</a:t>
          </a:r>
        </a:p>
      </dgm:t>
    </dgm:pt>
    <dgm:pt modelId="{5FDBA596-40F2-4A82-AA86-47795DC71442}" type="parTrans" cxnId="{E6324B31-801B-485C-AFB4-4E10D4B9BBDE}">
      <dgm:prSet/>
      <dgm:spPr/>
      <dgm:t>
        <a:bodyPr/>
        <a:lstStyle/>
        <a:p>
          <a:endParaRPr lang="ru-RU"/>
        </a:p>
      </dgm:t>
    </dgm:pt>
    <dgm:pt modelId="{29F14835-BE1F-4917-A037-100257DF05E5}" type="sibTrans" cxnId="{E6324B31-801B-485C-AFB4-4E10D4B9BBDE}">
      <dgm:prSet/>
      <dgm:spPr/>
      <dgm:t>
        <a:bodyPr/>
        <a:lstStyle/>
        <a:p>
          <a:endParaRPr lang="ru-RU"/>
        </a:p>
      </dgm:t>
    </dgm:pt>
    <dgm:pt modelId="{6A442E21-1656-4CD0-B375-0C29FDA1F0A7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Цели образования</a:t>
          </a:r>
        </a:p>
      </dgm:t>
    </dgm:pt>
    <dgm:pt modelId="{429F69C7-3BCA-4010-8F00-FA1C6592A180}" type="parTrans" cxnId="{6B3FD722-8247-4EB4-9E3E-3184FB4B268B}">
      <dgm:prSet/>
      <dgm:spPr/>
      <dgm:t>
        <a:bodyPr/>
        <a:lstStyle/>
        <a:p>
          <a:endParaRPr lang="ru-RU"/>
        </a:p>
      </dgm:t>
    </dgm:pt>
    <dgm:pt modelId="{DC8CE29F-600A-4F40-859D-15743A4D3C3E}" type="sibTrans" cxnId="{6B3FD722-8247-4EB4-9E3E-3184FB4B268B}">
      <dgm:prSet/>
      <dgm:spPr/>
      <dgm:t>
        <a:bodyPr/>
        <a:lstStyle/>
        <a:p>
          <a:endParaRPr lang="ru-RU"/>
        </a:p>
      </dgm:t>
    </dgm:pt>
    <dgm:pt modelId="{141010F5-463A-47C4-8E44-392A9CBB2D0B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Методика обучения и диагностика</a:t>
          </a:r>
        </a:p>
      </dgm:t>
    </dgm:pt>
    <dgm:pt modelId="{2FDAF468-1F04-49B0-9E88-5FD9FCCDC99D}" type="parTrans" cxnId="{513BD284-DF97-4485-A8B3-4D5349098AF8}">
      <dgm:prSet/>
      <dgm:spPr/>
      <dgm:t>
        <a:bodyPr/>
        <a:lstStyle/>
        <a:p>
          <a:endParaRPr lang="ru-RU"/>
        </a:p>
      </dgm:t>
    </dgm:pt>
    <dgm:pt modelId="{6329837F-05AC-40A1-95AB-BE4B23BE9166}" type="sibTrans" cxnId="{513BD284-DF97-4485-A8B3-4D5349098AF8}">
      <dgm:prSet/>
      <dgm:spPr/>
      <dgm:t>
        <a:bodyPr/>
        <a:lstStyle/>
        <a:p>
          <a:endParaRPr lang="ru-RU"/>
        </a:p>
      </dgm:t>
    </dgm:pt>
    <dgm:pt modelId="{7BFE3311-72D6-440E-909E-D0F0A1B7C7B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/>
            <a:t>Образовательные технологии</a:t>
          </a:r>
        </a:p>
      </dgm:t>
    </dgm:pt>
    <dgm:pt modelId="{09926A44-CA30-4AE2-A7BB-E9AFA51E722D}" type="parTrans" cxnId="{38566D4F-AD27-4685-AA37-02547285A3EB}">
      <dgm:prSet/>
      <dgm:spPr/>
      <dgm:t>
        <a:bodyPr/>
        <a:lstStyle/>
        <a:p>
          <a:endParaRPr lang="ru-RU"/>
        </a:p>
      </dgm:t>
    </dgm:pt>
    <dgm:pt modelId="{5FE2D945-F07A-492B-916A-2CEA6E7BC688}" type="sibTrans" cxnId="{38566D4F-AD27-4685-AA37-02547285A3EB}">
      <dgm:prSet/>
      <dgm:spPr/>
      <dgm:t>
        <a:bodyPr/>
        <a:lstStyle/>
        <a:p>
          <a:endParaRPr lang="ru-RU"/>
        </a:p>
      </dgm:t>
    </dgm:pt>
    <dgm:pt modelId="{5E80E5F2-5829-4014-A0BA-1E80A4AD3244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Методы обучения</a:t>
          </a:r>
        </a:p>
      </dgm:t>
    </dgm:pt>
    <dgm:pt modelId="{099BB669-0E26-4B5D-A35D-414101F82A19}" type="parTrans" cxnId="{36740D44-7533-4E77-84FF-54B0FA9234D8}">
      <dgm:prSet/>
      <dgm:spPr/>
      <dgm:t>
        <a:bodyPr/>
        <a:lstStyle/>
        <a:p>
          <a:endParaRPr lang="ru-RU"/>
        </a:p>
      </dgm:t>
    </dgm:pt>
    <dgm:pt modelId="{9C511CAC-F400-4953-9F1A-0EE8FC6D6F49}" type="sibTrans" cxnId="{36740D44-7533-4E77-84FF-54B0FA9234D8}">
      <dgm:prSet/>
      <dgm:spPr/>
      <dgm:t>
        <a:bodyPr/>
        <a:lstStyle/>
        <a:p>
          <a:endParaRPr lang="ru-RU"/>
        </a:p>
      </dgm:t>
    </dgm:pt>
    <dgm:pt modelId="{ADE3D623-7AC9-415B-ABAC-040BEFD124A5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Формы занятий</a:t>
          </a:r>
        </a:p>
      </dgm:t>
    </dgm:pt>
    <dgm:pt modelId="{2AC5F6E1-4B71-4CDD-B078-8B7709AA2F34}" type="parTrans" cxnId="{AD9AC823-F7DF-4A8E-A783-BF6F038DE1E5}">
      <dgm:prSet/>
      <dgm:spPr/>
      <dgm:t>
        <a:bodyPr/>
        <a:lstStyle/>
        <a:p>
          <a:endParaRPr lang="ru-RU"/>
        </a:p>
      </dgm:t>
    </dgm:pt>
    <dgm:pt modelId="{4E8F9680-12A0-4712-81A7-1ED30B334465}" type="sibTrans" cxnId="{AD9AC823-F7DF-4A8E-A783-BF6F038DE1E5}">
      <dgm:prSet/>
      <dgm:spPr/>
      <dgm:t>
        <a:bodyPr/>
        <a:lstStyle/>
        <a:p>
          <a:endParaRPr lang="ru-RU"/>
        </a:p>
      </dgm:t>
    </dgm:pt>
    <dgm:pt modelId="{14F87B4B-672D-40C4-8A31-F7A77196469B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Содержание образования</a:t>
          </a:r>
        </a:p>
      </dgm:t>
    </dgm:pt>
    <dgm:pt modelId="{878AF106-0051-4CEE-B399-5805760B8D25}" type="parTrans" cxnId="{79A84684-476D-48EF-BE9D-BBAD9FAB8AE3}">
      <dgm:prSet/>
      <dgm:spPr/>
      <dgm:t>
        <a:bodyPr/>
        <a:lstStyle/>
        <a:p>
          <a:endParaRPr lang="ru-RU"/>
        </a:p>
      </dgm:t>
    </dgm:pt>
    <dgm:pt modelId="{3E6AAF63-48CD-4A2D-A13E-28378D2B9BB5}" type="sibTrans" cxnId="{79A84684-476D-48EF-BE9D-BBAD9FAB8AE3}">
      <dgm:prSet/>
      <dgm:spPr/>
      <dgm:t>
        <a:bodyPr/>
        <a:lstStyle/>
        <a:p>
          <a:endParaRPr lang="ru-RU"/>
        </a:p>
      </dgm:t>
    </dgm:pt>
    <dgm:pt modelId="{E2F0861E-565E-4CDA-BBE5-B94BC66AEF92}">
      <dgm:prSet phldrT="[Текст]"/>
      <dgm:spPr>
        <a:solidFill>
          <a:srgbClr val="5AB8CB">
            <a:alpha val="90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Педагогические приемы</a:t>
          </a:r>
        </a:p>
      </dgm:t>
    </dgm:pt>
    <dgm:pt modelId="{4AC2958E-B481-4C38-BA59-39E66E7FA9EE}" type="parTrans" cxnId="{A815F2A2-E024-45FE-B712-5AA56AF210B0}">
      <dgm:prSet/>
      <dgm:spPr/>
      <dgm:t>
        <a:bodyPr/>
        <a:lstStyle/>
        <a:p>
          <a:endParaRPr lang="ru-RU"/>
        </a:p>
      </dgm:t>
    </dgm:pt>
    <dgm:pt modelId="{D57813E8-F92B-40D3-BD92-A5E996E435EB}" type="sibTrans" cxnId="{A815F2A2-E024-45FE-B712-5AA56AF210B0}">
      <dgm:prSet/>
      <dgm:spPr/>
      <dgm:t>
        <a:bodyPr/>
        <a:lstStyle/>
        <a:p>
          <a:endParaRPr lang="ru-RU"/>
        </a:p>
      </dgm:t>
    </dgm:pt>
    <dgm:pt modelId="{34AB429A-91FF-4C8F-A964-32FAEC5875CD}" type="pres">
      <dgm:prSet presAssocID="{4FF33BAC-D855-4CB5-A820-9778433905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04014-5106-419A-AD54-425AFC762EE2}" type="pres">
      <dgm:prSet presAssocID="{7BFE3311-72D6-440E-909E-D0F0A1B7C7B5}" presName="boxAndChildren" presStyleCnt="0"/>
      <dgm:spPr/>
    </dgm:pt>
    <dgm:pt modelId="{988F1097-4384-432D-9990-F073361296DE}" type="pres">
      <dgm:prSet presAssocID="{7BFE3311-72D6-440E-909E-D0F0A1B7C7B5}" presName="parentTextBox" presStyleLbl="node1" presStyleIdx="0" presStyleCnt="3"/>
      <dgm:spPr/>
      <dgm:t>
        <a:bodyPr/>
        <a:lstStyle/>
        <a:p>
          <a:endParaRPr lang="ru-RU"/>
        </a:p>
      </dgm:t>
    </dgm:pt>
    <dgm:pt modelId="{85A4A500-6ECA-4F16-A20F-EB0AF6A5C6D4}" type="pres">
      <dgm:prSet presAssocID="{7BFE3311-72D6-440E-909E-D0F0A1B7C7B5}" presName="entireBox" presStyleLbl="node1" presStyleIdx="0" presStyleCnt="3"/>
      <dgm:spPr/>
      <dgm:t>
        <a:bodyPr/>
        <a:lstStyle/>
        <a:p>
          <a:endParaRPr lang="ru-RU"/>
        </a:p>
      </dgm:t>
    </dgm:pt>
    <dgm:pt modelId="{C93824A0-E854-428A-9060-D9A7AFBE080D}" type="pres">
      <dgm:prSet presAssocID="{7BFE3311-72D6-440E-909E-D0F0A1B7C7B5}" presName="descendantBox" presStyleCnt="0"/>
      <dgm:spPr/>
    </dgm:pt>
    <dgm:pt modelId="{B5643E6D-3697-4837-A228-05795C913AF3}" type="pres">
      <dgm:prSet presAssocID="{5E80E5F2-5829-4014-A0BA-1E80A4AD3244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7A534-4104-451B-BE1F-4425A9CBA1EE}" type="pres">
      <dgm:prSet presAssocID="{E2F0861E-565E-4CDA-BBE5-B94BC66AEF92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E1912-5B9D-407D-838B-DFFDA8199E15}" type="pres">
      <dgm:prSet presAssocID="{ADE3D623-7AC9-415B-ABAC-040BEFD124A5}" presName="childTextBox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50DC3-0B09-4966-BF23-938B026DCD7F}" type="pres">
      <dgm:prSet presAssocID="{29F14835-BE1F-4917-A037-100257DF05E5}" presName="sp" presStyleCnt="0"/>
      <dgm:spPr/>
    </dgm:pt>
    <dgm:pt modelId="{8A260690-B143-423C-AB73-9E0EF183D054}" type="pres">
      <dgm:prSet presAssocID="{ED48FADE-1D10-4CAE-84B2-1D964293ED91}" presName="arrowAndChildren" presStyleCnt="0"/>
      <dgm:spPr/>
    </dgm:pt>
    <dgm:pt modelId="{E9F36A6B-EC2D-4395-A5E7-15AFD2ED5183}" type="pres">
      <dgm:prSet presAssocID="{ED48FADE-1D10-4CAE-84B2-1D964293ED9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42996E0-D7FB-4E19-AF4D-FEBB7D3FF574}" type="pres">
      <dgm:prSet presAssocID="{ED48FADE-1D10-4CAE-84B2-1D964293ED91}" presName="arrow" presStyleLbl="node1" presStyleIdx="1" presStyleCnt="3" custLinFactNeighborX="502" custLinFactNeighborY="1114"/>
      <dgm:spPr/>
      <dgm:t>
        <a:bodyPr/>
        <a:lstStyle/>
        <a:p>
          <a:endParaRPr lang="ru-RU"/>
        </a:p>
      </dgm:t>
    </dgm:pt>
    <dgm:pt modelId="{F85B2BF2-A667-4E83-8100-4DA68CD09C94}" type="pres">
      <dgm:prSet presAssocID="{ED48FADE-1D10-4CAE-84B2-1D964293ED91}" presName="descendantArrow" presStyleCnt="0"/>
      <dgm:spPr/>
    </dgm:pt>
    <dgm:pt modelId="{8A8D66B4-E8A5-40F6-9005-11102BF42BFA}" type="pres">
      <dgm:prSet presAssocID="{6A442E21-1656-4CD0-B375-0C29FDA1F0A7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A8EB-7464-4B87-92AA-14E2A663C4F6}" type="pres">
      <dgm:prSet presAssocID="{14F87B4B-672D-40C4-8A31-F7A77196469B}" presName="childTextArrow" presStyleLbl="fgAccFollowNode1" presStyleIdx="4" presStyleCnt="8" custScaleX="99787" custScaleY="98325" custLinFactNeighborX="944" custLinFactNeighborY="-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EB112-8B15-4027-BD47-AC8D7A024290}" type="pres">
      <dgm:prSet presAssocID="{141010F5-463A-47C4-8E44-392A9CBB2D0B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5291F-3F64-48E3-A841-D369AF223261}" type="pres">
      <dgm:prSet presAssocID="{00655A5D-A6EF-449E-A559-4FDE4B9C25D4}" presName="sp" presStyleCnt="0"/>
      <dgm:spPr/>
    </dgm:pt>
    <dgm:pt modelId="{31B68B8C-5DB2-4944-807B-E3DCF0B82E2B}" type="pres">
      <dgm:prSet presAssocID="{17792FC3-1F7A-4703-9F74-9A2AFFA0B86B}" presName="arrowAndChildren" presStyleCnt="0"/>
      <dgm:spPr/>
    </dgm:pt>
    <dgm:pt modelId="{B05716D5-C22E-4F3D-A3C4-B411BC19E210}" type="pres">
      <dgm:prSet presAssocID="{17792FC3-1F7A-4703-9F74-9A2AFFA0B86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6693222-23B9-493F-81FB-2844B2E5CD3A}" type="pres">
      <dgm:prSet presAssocID="{17792FC3-1F7A-4703-9F74-9A2AFFA0B86B}" presName="arrow" presStyleLbl="node1" presStyleIdx="2" presStyleCnt="3" custLinFactNeighborX="-252" custLinFactNeighborY="913"/>
      <dgm:spPr/>
      <dgm:t>
        <a:bodyPr/>
        <a:lstStyle/>
        <a:p>
          <a:endParaRPr lang="ru-RU"/>
        </a:p>
      </dgm:t>
    </dgm:pt>
    <dgm:pt modelId="{1265C674-C78C-4351-A673-EF5647D4A325}" type="pres">
      <dgm:prSet presAssocID="{17792FC3-1F7A-4703-9F74-9A2AFFA0B86B}" presName="descendantArrow" presStyleCnt="0"/>
      <dgm:spPr/>
    </dgm:pt>
    <dgm:pt modelId="{03192577-589A-4BB8-BE75-5A588522FF43}" type="pres">
      <dgm:prSet presAssocID="{AD31CC61-A54E-478E-AE0E-B8FC964D22CE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E6510-4A71-4948-92FE-627015B03293}" type="pres">
      <dgm:prSet presAssocID="{9D1867FB-3857-4EFD-AE9C-437B4DE4DFBB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3D6EF-0B75-4CDC-8A59-4C8B4527EE01}" type="presOf" srcId="{ADE3D623-7AC9-415B-ABAC-040BEFD124A5}" destId="{AAAE1912-5B9D-407D-838B-DFFDA8199E15}" srcOrd="0" destOrd="0" presId="urn:microsoft.com/office/officeart/2005/8/layout/process4"/>
    <dgm:cxn modelId="{05658E33-FB18-4E70-A306-34834A3C80AF}" type="presOf" srcId="{ED48FADE-1D10-4CAE-84B2-1D964293ED91}" destId="{E42996E0-D7FB-4E19-AF4D-FEBB7D3FF574}" srcOrd="1" destOrd="0" presId="urn:microsoft.com/office/officeart/2005/8/layout/process4"/>
    <dgm:cxn modelId="{3378E99F-D523-4B64-ABBF-E73011F0D0F0}" type="presOf" srcId="{7BFE3311-72D6-440E-909E-D0F0A1B7C7B5}" destId="{988F1097-4384-432D-9990-F073361296DE}" srcOrd="0" destOrd="0" presId="urn:microsoft.com/office/officeart/2005/8/layout/process4"/>
    <dgm:cxn modelId="{9DF37D84-3B05-44D5-B80C-E4D319BFEA72}" type="presOf" srcId="{AD31CC61-A54E-478E-AE0E-B8FC964D22CE}" destId="{03192577-589A-4BB8-BE75-5A588522FF43}" srcOrd="0" destOrd="0" presId="urn:microsoft.com/office/officeart/2005/8/layout/process4"/>
    <dgm:cxn modelId="{E6324B31-801B-485C-AFB4-4E10D4B9BBDE}" srcId="{4FF33BAC-D855-4CB5-A820-977843390507}" destId="{ED48FADE-1D10-4CAE-84B2-1D964293ED91}" srcOrd="1" destOrd="0" parTransId="{5FDBA596-40F2-4A82-AA86-47795DC71442}" sibTransId="{29F14835-BE1F-4917-A037-100257DF05E5}"/>
    <dgm:cxn modelId="{79A84684-476D-48EF-BE9D-BBAD9FAB8AE3}" srcId="{ED48FADE-1D10-4CAE-84B2-1D964293ED91}" destId="{14F87B4B-672D-40C4-8A31-F7A77196469B}" srcOrd="1" destOrd="0" parTransId="{878AF106-0051-4CEE-B399-5805760B8D25}" sibTransId="{3E6AAF63-48CD-4A2D-A13E-28378D2B9BB5}"/>
    <dgm:cxn modelId="{085E4E21-9CFD-4747-9A1F-C8F5BF891589}" type="presOf" srcId="{7BFE3311-72D6-440E-909E-D0F0A1B7C7B5}" destId="{85A4A500-6ECA-4F16-A20F-EB0AF6A5C6D4}" srcOrd="1" destOrd="0" presId="urn:microsoft.com/office/officeart/2005/8/layout/process4"/>
    <dgm:cxn modelId="{685618DB-D748-478F-9A7D-51463F4A4E4A}" srcId="{17792FC3-1F7A-4703-9F74-9A2AFFA0B86B}" destId="{9D1867FB-3857-4EFD-AE9C-437B4DE4DFBB}" srcOrd="1" destOrd="0" parTransId="{1F661744-6AE2-4C10-809F-D7BC0351D85E}" sibTransId="{A37FA769-BBD4-486D-ABB7-2623293CA6A7}"/>
    <dgm:cxn modelId="{DD1C6A5D-774F-4BAB-AEC5-BACD070BB4CF}" srcId="{17792FC3-1F7A-4703-9F74-9A2AFFA0B86B}" destId="{AD31CC61-A54E-478E-AE0E-B8FC964D22CE}" srcOrd="0" destOrd="0" parTransId="{143FECC0-5147-400D-964B-70DB6E64D280}" sibTransId="{56538867-0A14-4F8F-BE5C-CF61ADEECDAE}"/>
    <dgm:cxn modelId="{1A026C71-5FAA-4709-9AB7-DEE3FF7FFCA0}" type="presOf" srcId="{4FF33BAC-D855-4CB5-A820-977843390507}" destId="{34AB429A-91FF-4C8F-A964-32FAEC5875CD}" srcOrd="0" destOrd="0" presId="urn:microsoft.com/office/officeart/2005/8/layout/process4"/>
    <dgm:cxn modelId="{14800570-78B0-4B19-AD4D-08C695F6D944}" type="presOf" srcId="{141010F5-463A-47C4-8E44-392A9CBB2D0B}" destId="{B1AEB112-8B15-4027-BD47-AC8D7A024290}" srcOrd="0" destOrd="0" presId="urn:microsoft.com/office/officeart/2005/8/layout/process4"/>
    <dgm:cxn modelId="{26121394-5B87-448D-85B5-CA94C3C1CF54}" srcId="{4FF33BAC-D855-4CB5-A820-977843390507}" destId="{17792FC3-1F7A-4703-9F74-9A2AFFA0B86B}" srcOrd="0" destOrd="0" parTransId="{9D6831E8-313F-4966-962E-0E9F54293B7D}" sibTransId="{00655A5D-A6EF-449E-A559-4FDE4B9C25D4}"/>
    <dgm:cxn modelId="{832667AA-7C74-4FFD-B1E9-71F16BBF5480}" type="presOf" srcId="{5E80E5F2-5829-4014-A0BA-1E80A4AD3244}" destId="{B5643E6D-3697-4837-A228-05795C913AF3}" srcOrd="0" destOrd="0" presId="urn:microsoft.com/office/officeart/2005/8/layout/process4"/>
    <dgm:cxn modelId="{9A3C22B1-D6FC-4FFE-9017-D4CFF8FCFF74}" type="presOf" srcId="{9D1867FB-3857-4EFD-AE9C-437B4DE4DFBB}" destId="{276E6510-4A71-4948-92FE-627015B03293}" srcOrd="0" destOrd="0" presId="urn:microsoft.com/office/officeart/2005/8/layout/process4"/>
    <dgm:cxn modelId="{AD9AC823-F7DF-4A8E-A783-BF6F038DE1E5}" srcId="{7BFE3311-72D6-440E-909E-D0F0A1B7C7B5}" destId="{ADE3D623-7AC9-415B-ABAC-040BEFD124A5}" srcOrd="2" destOrd="0" parTransId="{2AC5F6E1-4B71-4CDD-B078-8B7709AA2F34}" sibTransId="{4E8F9680-12A0-4712-81A7-1ED30B334465}"/>
    <dgm:cxn modelId="{38566D4F-AD27-4685-AA37-02547285A3EB}" srcId="{4FF33BAC-D855-4CB5-A820-977843390507}" destId="{7BFE3311-72D6-440E-909E-D0F0A1B7C7B5}" srcOrd="2" destOrd="0" parTransId="{09926A44-CA30-4AE2-A7BB-E9AFA51E722D}" sibTransId="{5FE2D945-F07A-492B-916A-2CEA6E7BC688}"/>
    <dgm:cxn modelId="{7E32601F-0A9C-4139-9013-116B260E0887}" type="presOf" srcId="{17792FC3-1F7A-4703-9F74-9A2AFFA0B86B}" destId="{B05716D5-C22E-4F3D-A3C4-B411BC19E210}" srcOrd="0" destOrd="0" presId="urn:microsoft.com/office/officeart/2005/8/layout/process4"/>
    <dgm:cxn modelId="{5FF876DE-F156-4EDE-A42F-30E19A1B19F1}" type="presOf" srcId="{ED48FADE-1D10-4CAE-84B2-1D964293ED91}" destId="{E9F36A6B-EC2D-4395-A5E7-15AFD2ED5183}" srcOrd="0" destOrd="0" presId="urn:microsoft.com/office/officeart/2005/8/layout/process4"/>
    <dgm:cxn modelId="{513BD284-DF97-4485-A8B3-4D5349098AF8}" srcId="{ED48FADE-1D10-4CAE-84B2-1D964293ED91}" destId="{141010F5-463A-47C4-8E44-392A9CBB2D0B}" srcOrd="2" destOrd="0" parTransId="{2FDAF468-1F04-49B0-9E88-5FD9FCCDC99D}" sibTransId="{6329837F-05AC-40A1-95AB-BE4B23BE9166}"/>
    <dgm:cxn modelId="{6B3FD722-8247-4EB4-9E3E-3184FB4B268B}" srcId="{ED48FADE-1D10-4CAE-84B2-1D964293ED91}" destId="{6A442E21-1656-4CD0-B375-0C29FDA1F0A7}" srcOrd="0" destOrd="0" parTransId="{429F69C7-3BCA-4010-8F00-FA1C6592A180}" sibTransId="{DC8CE29F-600A-4F40-859D-15743A4D3C3E}"/>
    <dgm:cxn modelId="{383E4604-48C8-412D-B3FF-8EE75DC49571}" type="presOf" srcId="{E2F0861E-565E-4CDA-BBE5-B94BC66AEF92}" destId="{2BA7A534-4104-451B-BE1F-4425A9CBA1EE}" srcOrd="0" destOrd="0" presId="urn:microsoft.com/office/officeart/2005/8/layout/process4"/>
    <dgm:cxn modelId="{36740D44-7533-4E77-84FF-54B0FA9234D8}" srcId="{7BFE3311-72D6-440E-909E-D0F0A1B7C7B5}" destId="{5E80E5F2-5829-4014-A0BA-1E80A4AD3244}" srcOrd="0" destOrd="0" parTransId="{099BB669-0E26-4B5D-A35D-414101F82A19}" sibTransId="{9C511CAC-F400-4953-9F1A-0EE8FC6D6F49}"/>
    <dgm:cxn modelId="{C30627BF-52CD-48C1-A155-532597AAE6A8}" type="presOf" srcId="{14F87B4B-672D-40C4-8A31-F7A77196469B}" destId="{0345A8EB-7464-4B87-92AA-14E2A663C4F6}" srcOrd="0" destOrd="0" presId="urn:microsoft.com/office/officeart/2005/8/layout/process4"/>
    <dgm:cxn modelId="{3F4DE759-B945-41F5-8AC8-204A054645CA}" type="presOf" srcId="{6A442E21-1656-4CD0-B375-0C29FDA1F0A7}" destId="{8A8D66B4-E8A5-40F6-9005-11102BF42BFA}" srcOrd="0" destOrd="0" presId="urn:microsoft.com/office/officeart/2005/8/layout/process4"/>
    <dgm:cxn modelId="{A815F2A2-E024-45FE-B712-5AA56AF210B0}" srcId="{7BFE3311-72D6-440E-909E-D0F0A1B7C7B5}" destId="{E2F0861E-565E-4CDA-BBE5-B94BC66AEF92}" srcOrd="1" destOrd="0" parTransId="{4AC2958E-B481-4C38-BA59-39E66E7FA9EE}" sibTransId="{D57813E8-F92B-40D3-BD92-A5E996E435EB}"/>
    <dgm:cxn modelId="{CE8D831C-C710-4D8E-A395-C10C3BFADF62}" type="presOf" srcId="{17792FC3-1F7A-4703-9F74-9A2AFFA0B86B}" destId="{26693222-23B9-493F-81FB-2844B2E5CD3A}" srcOrd="1" destOrd="0" presId="urn:microsoft.com/office/officeart/2005/8/layout/process4"/>
    <dgm:cxn modelId="{C508C684-CE2E-4AD9-9BC3-50F3D6B2F9B1}" type="presParOf" srcId="{34AB429A-91FF-4C8F-A964-32FAEC5875CD}" destId="{CDF04014-5106-419A-AD54-425AFC762EE2}" srcOrd="0" destOrd="0" presId="urn:microsoft.com/office/officeart/2005/8/layout/process4"/>
    <dgm:cxn modelId="{7D2C81BD-CCD4-4671-A6F1-D073D31D843D}" type="presParOf" srcId="{CDF04014-5106-419A-AD54-425AFC762EE2}" destId="{988F1097-4384-432D-9990-F073361296DE}" srcOrd="0" destOrd="0" presId="urn:microsoft.com/office/officeart/2005/8/layout/process4"/>
    <dgm:cxn modelId="{086E182B-7ADE-42C0-9ACE-246F5A128A01}" type="presParOf" srcId="{CDF04014-5106-419A-AD54-425AFC762EE2}" destId="{85A4A500-6ECA-4F16-A20F-EB0AF6A5C6D4}" srcOrd="1" destOrd="0" presId="urn:microsoft.com/office/officeart/2005/8/layout/process4"/>
    <dgm:cxn modelId="{FE3BC3C1-C482-4094-8453-983A14D9A665}" type="presParOf" srcId="{CDF04014-5106-419A-AD54-425AFC762EE2}" destId="{C93824A0-E854-428A-9060-D9A7AFBE080D}" srcOrd="2" destOrd="0" presId="urn:microsoft.com/office/officeart/2005/8/layout/process4"/>
    <dgm:cxn modelId="{9CE2EA3D-D082-4F85-B6A8-B7A91F9F5200}" type="presParOf" srcId="{C93824A0-E854-428A-9060-D9A7AFBE080D}" destId="{B5643E6D-3697-4837-A228-05795C913AF3}" srcOrd="0" destOrd="0" presId="urn:microsoft.com/office/officeart/2005/8/layout/process4"/>
    <dgm:cxn modelId="{DF04F142-3458-4091-A52E-B1E75C8B8622}" type="presParOf" srcId="{C93824A0-E854-428A-9060-D9A7AFBE080D}" destId="{2BA7A534-4104-451B-BE1F-4425A9CBA1EE}" srcOrd="1" destOrd="0" presId="urn:microsoft.com/office/officeart/2005/8/layout/process4"/>
    <dgm:cxn modelId="{BEE4C61D-BF24-4B12-AD75-28CDE7BA48D9}" type="presParOf" srcId="{C93824A0-E854-428A-9060-D9A7AFBE080D}" destId="{AAAE1912-5B9D-407D-838B-DFFDA8199E15}" srcOrd="2" destOrd="0" presId="urn:microsoft.com/office/officeart/2005/8/layout/process4"/>
    <dgm:cxn modelId="{D889284D-25E4-4D1F-B7E0-C898C2B540E1}" type="presParOf" srcId="{34AB429A-91FF-4C8F-A964-32FAEC5875CD}" destId="{2B550DC3-0B09-4966-BF23-938B026DCD7F}" srcOrd="1" destOrd="0" presId="urn:microsoft.com/office/officeart/2005/8/layout/process4"/>
    <dgm:cxn modelId="{08D1578D-D799-4C69-9596-D0B187B8E742}" type="presParOf" srcId="{34AB429A-91FF-4C8F-A964-32FAEC5875CD}" destId="{8A260690-B143-423C-AB73-9E0EF183D054}" srcOrd="2" destOrd="0" presId="urn:microsoft.com/office/officeart/2005/8/layout/process4"/>
    <dgm:cxn modelId="{7E0966CF-E880-4BFD-BF82-12A670D0AA09}" type="presParOf" srcId="{8A260690-B143-423C-AB73-9E0EF183D054}" destId="{E9F36A6B-EC2D-4395-A5E7-15AFD2ED5183}" srcOrd="0" destOrd="0" presId="urn:microsoft.com/office/officeart/2005/8/layout/process4"/>
    <dgm:cxn modelId="{7536E155-0415-4D95-B067-A4DD771534CD}" type="presParOf" srcId="{8A260690-B143-423C-AB73-9E0EF183D054}" destId="{E42996E0-D7FB-4E19-AF4D-FEBB7D3FF574}" srcOrd="1" destOrd="0" presId="urn:microsoft.com/office/officeart/2005/8/layout/process4"/>
    <dgm:cxn modelId="{8A8FEDAC-09F9-4AF2-A07A-33F379365309}" type="presParOf" srcId="{8A260690-B143-423C-AB73-9E0EF183D054}" destId="{F85B2BF2-A667-4E83-8100-4DA68CD09C94}" srcOrd="2" destOrd="0" presId="urn:microsoft.com/office/officeart/2005/8/layout/process4"/>
    <dgm:cxn modelId="{0BD1F0CB-52DD-4271-A97C-9FD7930A8CD3}" type="presParOf" srcId="{F85B2BF2-A667-4E83-8100-4DA68CD09C94}" destId="{8A8D66B4-E8A5-40F6-9005-11102BF42BFA}" srcOrd="0" destOrd="0" presId="urn:microsoft.com/office/officeart/2005/8/layout/process4"/>
    <dgm:cxn modelId="{FF67EABD-AC22-4CC3-A15B-46390EB4AA00}" type="presParOf" srcId="{F85B2BF2-A667-4E83-8100-4DA68CD09C94}" destId="{0345A8EB-7464-4B87-92AA-14E2A663C4F6}" srcOrd="1" destOrd="0" presId="urn:microsoft.com/office/officeart/2005/8/layout/process4"/>
    <dgm:cxn modelId="{2B964378-4A04-4AAE-B74E-A5C64506059B}" type="presParOf" srcId="{F85B2BF2-A667-4E83-8100-4DA68CD09C94}" destId="{B1AEB112-8B15-4027-BD47-AC8D7A024290}" srcOrd="2" destOrd="0" presId="urn:microsoft.com/office/officeart/2005/8/layout/process4"/>
    <dgm:cxn modelId="{434C60B8-DF18-4595-B5D4-FA45F99169FE}" type="presParOf" srcId="{34AB429A-91FF-4C8F-A964-32FAEC5875CD}" destId="{17E5291F-3F64-48E3-A841-D369AF223261}" srcOrd="3" destOrd="0" presId="urn:microsoft.com/office/officeart/2005/8/layout/process4"/>
    <dgm:cxn modelId="{EB5DAAB6-693A-43CC-AB3A-41A66EBE1310}" type="presParOf" srcId="{34AB429A-91FF-4C8F-A964-32FAEC5875CD}" destId="{31B68B8C-5DB2-4944-807B-E3DCF0B82E2B}" srcOrd="4" destOrd="0" presId="urn:microsoft.com/office/officeart/2005/8/layout/process4"/>
    <dgm:cxn modelId="{09427B13-2815-41E8-9B1A-5520CFE9A5FC}" type="presParOf" srcId="{31B68B8C-5DB2-4944-807B-E3DCF0B82E2B}" destId="{B05716D5-C22E-4F3D-A3C4-B411BC19E210}" srcOrd="0" destOrd="0" presId="urn:microsoft.com/office/officeart/2005/8/layout/process4"/>
    <dgm:cxn modelId="{F140ACBE-1975-41BD-AF54-933D8D8958AF}" type="presParOf" srcId="{31B68B8C-5DB2-4944-807B-E3DCF0B82E2B}" destId="{26693222-23B9-493F-81FB-2844B2E5CD3A}" srcOrd="1" destOrd="0" presId="urn:microsoft.com/office/officeart/2005/8/layout/process4"/>
    <dgm:cxn modelId="{3C1D75D8-6611-40FB-8294-87C5212DB678}" type="presParOf" srcId="{31B68B8C-5DB2-4944-807B-E3DCF0B82E2B}" destId="{1265C674-C78C-4351-A673-EF5647D4A325}" srcOrd="2" destOrd="0" presId="urn:microsoft.com/office/officeart/2005/8/layout/process4"/>
    <dgm:cxn modelId="{5E15E1EF-6E38-4B6D-A76B-D3E2365B71A2}" type="presParOf" srcId="{1265C674-C78C-4351-A673-EF5647D4A325}" destId="{03192577-589A-4BB8-BE75-5A588522FF43}" srcOrd="0" destOrd="0" presId="urn:microsoft.com/office/officeart/2005/8/layout/process4"/>
    <dgm:cxn modelId="{020C501F-F46D-4C60-A7CC-9AF347905DE1}" type="presParOf" srcId="{1265C674-C78C-4351-A673-EF5647D4A325}" destId="{276E6510-4A71-4948-92FE-627015B0329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4A500-6ECA-4F16-A20F-EB0AF6A5C6D4}">
      <dsp:nvSpPr>
        <dsp:cNvPr id="0" name=""/>
        <dsp:cNvSpPr/>
      </dsp:nvSpPr>
      <dsp:spPr>
        <a:xfrm>
          <a:off x="0" y="3250909"/>
          <a:ext cx="7223651" cy="106702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Образовательные технологии</a:t>
          </a:r>
        </a:p>
      </dsp:txBody>
      <dsp:txXfrm>
        <a:off x="0" y="3250909"/>
        <a:ext cx="7223651" cy="576191"/>
      </dsp:txXfrm>
    </dsp:sp>
    <dsp:sp modelId="{B5643E6D-3697-4837-A228-05795C913AF3}">
      <dsp:nvSpPr>
        <dsp:cNvPr id="0" name=""/>
        <dsp:cNvSpPr/>
      </dsp:nvSpPr>
      <dsp:spPr>
        <a:xfrm>
          <a:off x="3527" y="3805760"/>
          <a:ext cx="2405532" cy="490829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Методы обучения</a:t>
          </a:r>
        </a:p>
      </dsp:txBody>
      <dsp:txXfrm>
        <a:off x="3527" y="3805760"/>
        <a:ext cx="2405532" cy="490829"/>
      </dsp:txXfrm>
    </dsp:sp>
    <dsp:sp modelId="{2BA7A534-4104-451B-BE1F-4425A9CBA1EE}">
      <dsp:nvSpPr>
        <dsp:cNvPr id="0" name=""/>
        <dsp:cNvSpPr/>
      </dsp:nvSpPr>
      <dsp:spPr>
        <a:xfrm>
          <a:off x="2409059" y="3805760"/>
          <a:ext cx="2405532" cy="490829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Педагогические приемы</a:t>
          </a:r>
        </a:p>
      </dsp:txBody>
      <dsp:txXfrm>
        <a:off x="2409059" y="3805760"/>
        <a:ext cx="2405532" cy="490829"/>
      </dsp:txXfrm>
    </dsp:sp>
    <dsp:sp modelId="{AAAE1912-5B9D-407D-838B-DFFDA8199E15}">
      <dsp:nvSpPr>
        <dsp:cNvPr id="0" name=""/>
        <dsp:cNvSpPr/>
      </dsp:nvSpPr>
      <dsp:spPr>
        <a:xfrm>
          <a:off x="4814591" y="3805760"/>
          <a:ext cx="2405532" cy="490829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Формы занятий</a:t>
          </a:r>
        </a:p>
      </dsp:txBody>
      <dsp:txXfrm>
        <a:off x="4814591" y="3805760"/>
        <a:ext cx="2405532" cy="490829"/>
      </dsp:txXfrm>
    </dsp:sp>
    <dsp:sp modelId="{E42996E0-D7FB-4E19-AF4D-FEBB7D3FF574}">
      <dsp:nvSpPr>
        <dsp:cNvPr id="0" name=""/>
        <dsp:cNvSpPr/>
      </dsp:nvSpPr>
      <dsp:spPr>
        <a:xfrm rot="10800000">
          <a:off x="0" y="1644118"/>
          <a:ext cx="7223651" cy="1641078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Образовательная модель</a:t>
          </a:r>
        </a:p>
      </dsp:txBody>
      <dsp:txXfrm rot="-10800000">
        <a:off x="0" y="1644118"/>
        <a:ext cx="7223651" cy="576018"/>
      </dsp:txXfrm>
    </dsp:sp>
    <dsp:sp modelId="{8A8D66B4-E8A5-40F6-9005-11102BF42BFA}">
      <dsp:nvSpPr>
        <dsp:cNvPr id="0" name=""/>
        <dsp:cNvSpPr/>
      </dsp:nvSpPr>
      <dsp:spPr>
        <a:xfrm>
          <a:off x="802" y="2201854"/>
          <a:ext cx="2409059" cy="490682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Цели образования</a:t>
          </a:r>
        </a:p>
      </dsp:txBody>
      <dsp:txXfrm>
        <a:off x="802" y="2201854"/>
        <a:ext cx="2409059" cy="490682"/>
      </dsp:txXfrm>
    </dsp:sp>
    <dsp:sp modelId="{0345A8EB-7464-4B87-92AA-14E2A663C4F6}">
      <dsp:nvSpPr>
        <dsp:cNvPr id="0" name=""/>
        <dsp:cNvSpPr/>
      </dsp:nvSpPr>
      <dsp:spPr>
        <a:xfrm>
          <a:off x="2432602" y="2203349"/>
          <a:ext cx="2403928" cy="482463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Содержание образования</a:t>
          </a:r>
        </a:p>
      </dsp:txBody>
      <dsp:txXfrm>
        <a:off x="2432602" y="2203349"/>
        <a:ext cx="2403928" cy="482463"/>
      </dsp:txXfrm>
    </dsp:sp>
    <dsp:sp modelId="{B1AEB112-8B15-4027-BD47-AC8D7A024290}">
      <dsp:nvSpPr>
        <dsp:cNvPr id="0" name=""/>
        <dsp:cNvSpPr/>
      </dsp:nvSpPr>
      <dsp:spPr>
        <a:xfrm>
          <a:off x="4813789" y="2201854"/>
          <a:ext cx="2409059" cy="490682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bg1"/>
              </a:solidFill>
            </a:rPr>
            <a:t>Методика обучения и диагностика</a:t>
          </a:r>
        </a:p>
      </dsp:txBody>
      <dsp:txXfrm>
        <a:off x="4813789" y="2201854"/>
        <a:ext cx="2409059" cy="490682"/>
      </dsp:txXfrm>
    </dsp:sp>
    <dsp:sp modelId="{26693222-23B9-493F-81FB-2844B2E5CD3A}">
      <dsp:nvSpPr>
        <dsp:cNvPr id="0" name=""/>
        <dsp:cNvSpPr/>
      </dsp:nvSpPr>
      <dsp:spPr>
        <a:xfrm rot="10800000">
          <a:off x="0" y="15746"/>
          <a:ext cx="7223651" cy="1641078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Основания </a:t>
          </a:r>
        </a:p>
      </dsp:txBody>
      <dsp:txXfrm rot="-10800000">
        <a:off x="0" y="15746"/>
        <a:ext cx="7223651" cy="576018"/>
      </dsp:txXfrm>
    </dsp:sp>
    <dsp:sp modelId="{03192577-589A-4BB8-BE75-5A588522FF43}">
      <dsp:nvSpPr>
        <dsp:cNvPr id="0" name=""/>
        <dsp:cNvSpPr/>
      </dsp:nvSpPr>
      <dsp:spPr>
        <a:xfrm>
          <a:off x="0" y="576781"/>
          <a:ext cx="3611825" cy="490682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Методологические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0" y="576781"/>
        <a:ext cx="3611825" cy="490682"/>
      </dsp:txXfrm>
    </dsp:sp>
    <dsp:sp modelId="{276E6510-4A71-4948-92FE-627015B03293}">
      <dsp:nvSpPr>
        <dsp:cNvPr id="0" name=""/>
        <dsp:cNvSpPr/>
      </dsp:nvSpPr>
      <dsp:spPr>
        <a:xfrm>
          <a:off x="3611825" y="576781"/>
          <a:ext cx="3611825" cy="490682"/>
        </a:xfrm>
        <a:prstGeom prst="rect">
          <a:avLst/>
        </a:prstGeom>
        <a:solidFill>
          <a:srgbClr val="5AB8CB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Теоретические </a:t>
          </a:r>
        </a:p>
      </dsp:txBody>
      <dsp:txXfrm>
        <a:off x="3611825" y="576781"/>
        <a:ext cx="3611825" cy="490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37613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7813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12478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193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9351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46071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652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20162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07651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3242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949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21356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79215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79599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187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19054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81018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4342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18256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3029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504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4117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192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1104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241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933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47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2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07/05/2022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mc.hse.ru/posters" TargetMode="External"/><Relationship Id="rId5" Type="http://schemas.openxmlformats.org/officeDocument/2006/relationships/hyperlink" Target="https://&#1084;&#1086;&#1080;&#1092;&#1080;&#1085;&#1072;&#1085;&#1089;&#1099;.&#1088;&#1092;/materials/nabor-plakatov-bud-v-plyuse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C559A3-9DA8-BC47-8E6F-3FBAB024D04A}"/>
              </a:ext>
            </a:extLst>
          </p:cNvPr>
          <p:cNvSpPr txBox="1"/>
          <p:nvPr/>
        </p:nvSpPr>
        <p:spPr>
          <a:xfrm>
            <a:off x="2083948" y="1113034"/>
            <a:ext cx="5604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0795D0-177E-C14A-8687-B5C8733160E7}"/>
              </a:ext>
            </a:extLst>
          </p:cNvPr>
          <p:cNvSpPr txBox="1"/>
          <p:nvPr/>
        </p:nvSpPr>
        <p:spPr>
          <a:xfrm>
            <a:off x="914626" y="2451106"/>
            <a:ext cx="10264421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Использование интерактивных технологий при проведении занятий по </a:t>
            </a:r>
            <a:r>
              <a:rPr lang="ru-RU" sz="32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теме</a:t>
            </a:r>
            <a:br>
              <a:rPr lang="ru-RU" sz="3200" dirty="0" smtClean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32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"Деньги</a:t>
            </a: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. Личный и семейный бюджет"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8642581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5C1FF17-DEC7-734B-9602-4B51F245705F}"/>
              </a:ext>
            </a:extLst>
          </p:cNvPr>
          <p:cNvCxnSpPr>
            <a:cxnSpLocks/>
          </p:cNvCxnSpPr>
          <p:nvPr/>
        </p:nvCxnSpPr>
        <p:spPr>
          <a:xfrm>
            <a:off x="11179047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1C8D9CC-A3BB-C448-9CE9-6C4EC5E63B4E}"/>
              </a:ext>
            </a:extLst>
          </p:cNvPr>
          <p:cNvSpPr txBox="1"/>
          <p:nvPr/>
        </p:nvSpPr>
        <p:spPr>
          <a:xfrm>
            <a:off x="914626" y="4284143"/>
            <a:ext cx="9676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HSE Sans" panose="02000000000000000000" pitchFamily="2" charset="0"/>
            </a:endParaRPr>
          </a:p>
          <a:p>
            <a:r>
              <a:rPr lang="ru-RU" sz="1600" dirty="0" err="1">
                <a:latin typeface="HSE Sans" panose="02000000000000000000" pitchFamily="2" charset="0"/>
              </a:rPr>
              <a:t>Леушина</a:t>
            </a:r>
            <a:r>
              <a:rPr lang="ru-RU" sz="1600" dirty="0">
                <a:latin typeface="HSE Sans" panose="02000000000000000000" pitchFamily="2" charset="0"/>
              </a:rPr>
              <a:t> Дарья Сергеевна, заместитель начальника отдела организации обучения педагогов ФМЦ НИУ ВШЭ</a:t>
            </a:r>
          </a:p>
          <a:p>
            <a:endParaRPr lang="ru-RU" sz="1600" dirty="0">
              <a:latin typeface="HSE Sans" panose="02000000000000000000" pitchFamily="2" charset="0"/>
            </a:endParaRPr>
          </a:p>
          <a:p>
            <a:r>
              <a:rPr lang="ru-RU" sz="1600" dirty="0">
                <a:latin typeface="HSE Sans" panose="02000000000000000000" pitchFamily="2" charset="0"/>
              </a:rPr>
              <a:t>Осадчая Анна Павловна, начальник отдела планирования и отчетности ФМЦ НИУ ВШЭ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8797386" y="1113034"/>
            <a:ext cx="207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153599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  <p:pic>
        <p:nvPicPr>
          <p:cNvPr id="15" name="Объект 7">
            <a:extLst>
              <a:ext uri="{FF2B5EF4-FFF2-40B4-BE49-F238E27FC236}">
                <a16:creationId xmlns:a16="http://schemas.microsoft.com/office/drawing/2014/main" id="{39E45F9B-8DDF-45F8-A1BB-46967FC69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561" y="1381544"/>
            <a:ext cx="4707917" cy="45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5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90617" y="1450808"/>
            <a:ext cx="11351999" cy="30469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just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Сушеная рыба </a:t>
            </a: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– валюта древней Исландии. Государство-остров, основным промыслом была добыча рыбы. Сушеная рыба почти не портится и могла использоваться в качестве еды во времена плохого улова.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</p:spTree>
    <p:extLst>
      <p:ext uri="{BB962C8B-B14F-4D97-AF65-F5344CB8AC3E}">
        <p14:creationId xmlns:p14="http://schemas.microsoft.com/office/powerpoint/2010/main" val="30425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E43344-CFF9-41E3-AA0D-D2DA1F3F76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807" y="1406111"/>
            <a:ext cx="5620385" cy="48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90617" y="1450808"/>
            <a:ext cx="11351999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just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Буйвол </a:t>
            </a: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– валюта древней Индии. Животные очень ценились из-за их выносливости и были нужны для возделывания земли. Достаточно долговечны, высокая ценность.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</p:spTree>
    <p:extLst>
      <p:ext uri="{BB962C8B-B14F-4D97-AF65-F5344CB8AC3E}">
        <p14:creationId xmlns:p14="http://schemas.microsoft.com/office/powerpoint/2010/main" val="290869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77A82C-0C0B-49EE-AC70-C2435345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27" y="1279751"/>
            <a:ext cx="5473716" cy="400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D17B91-5988-4735-A7D4-93BB6F14D931}"/>
              </a:ext>
            </a:extLst>
          </p:cNvPr>
          <p:cNvSpPr txBox="1"/>
          <p:nvPr/>
        </p:nvSpPr>
        <p:spPr>
          <a:xfrm>
            <a:off x="4647954" y="541065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cs typeface="Times New Roman" panose="02020603050405020304" pitchFamily="18" charset="0"/>
              </a:rPr>
              <a:t>Водоросли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053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90617" y="1450808"/>
            <a:ext cx="11351999" cy="35394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just"/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Водоросли не являлись валютой, так как плохо хранятся, не представляют особой ценности, сложно использовать в хозяйстве. Некоторые водоросли в Северной Америке выступали в роли товара (краситель для тканей), однако их было проще «купить», чем использовать в качестве денег.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</p:spTree>
    <p:extLst>
      <p:ext uri="{BB962C8B-B14F-4D97-AF65-F5344CB8AC3E}">
        <p14:creationId xmlns:p14="http://schemas.microsoft.com/office/powerpoint/2010/main" val="1457600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87DDF4-4F09-464C-87DA-71794FE5E1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44" y="1237249"/>
            <a:ext cx="5595512" cy="4195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480012-7F79-4FC3-B182-A8651213649D}"/>
              </a:ext>
            </a:extLst>
          </p:cNvPr>
          <p:cNvSpPr txBox="1"/>
          <p:nvPr/>
        </p:nvSpPr>
        <p:spPr>
          <a:xfrm>
            <a:off x="4915300" y="540362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cs typeface="Times New Roman" panose="02020603050405020304" pitchFamily="18" charset="0"/>
              </a:rPr>
              <a:t>Золото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797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90617" y="1450808"/>
            <a:ext cx="11351999" cy="30469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just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Золото </a:t>
            </a: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– металл. Стал деньгами из-за своих свойств – красоты, редкости, долговечности (не ржавеет), мягкости (для изготовления украшений и других ценностей). Ценился повсеместно.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</p:spTree>
    <p:extLst>
      <p:ext uri="{BB962C8B-B14F-4D97-AF65-F5344CB8AC3E}">
        <p14:creationId xmlns:p14="http://schemas.microsoft.com/office/powerpoint/2010/main" val="249068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828EF5-A893-4992-A189-4C2CD313D2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503097"/>
            <a:ext cx="5940425" cy="331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036CD3-F033-4D82-9E98-DF7E2AF3DE66}"/>
              </a:ext>
            </a:extLst>
          </p:cNvPr>
          <p:cNvSpPr txBox="1"/>
          <p:nvPr/>
        </p:nvSpPr>
        <p:spPr>
          <a:xfrm>
            <a:off x="5457603" y="514716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cs typeface="Times New Roman" panose="02020603050405020304" pitchFamily="18" charset="0"/>
              </a:rPr>
              <a:t>Песок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8504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19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90617" y="1450808"/>
            <a:ext cx="11351999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Песок не являлся валютой, так как его было очень много, не представлял ценности, найти можно было где угодно.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</p:spTree>
    <p:extLst>
      <p:ext uri="{BB962C8B-B14F-4D97-AF65-F5344CB8AC3E}">
        <p14:creationId xmlns:p14="http://schemas.microsoft.com/office/powerpoint/2010/main" val="400260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0BCB294-B9B2-1D44-8ADB-EB69E32BE26E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Педагогическая система координат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67F254-00F8-F047-AC8B-76CBADF2E803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627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86954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Педагогическая система координат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14EDC47D-E62B-4A8A-A403-73960A609A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552060"/>
              </p:ext>
            </p:extLst>
          </p:nvPr>
        </p:nvGraphicFramePr>
        <p:xfrm>
          <a:off x="2142290" y="1858568"/>
          <a:ext cx="7223651" cy="431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95984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20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2EF87F-8BC1-4847-AAEE-2880FFD900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350772"/>
            <a:ext cx="5940425" cy="37388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5B4482-7B6B-4E1D-A88A-DF736769EB07}"/>
              </a:ext>
            </a:extLst>
          </p:cNvPr>
          <p:cNvSpPr txBox="1"/>
          <p:nvPr/>
        </p:nvSpPr>
        <p:spPr>
          <a:xfrm>
            <a:off x="3047260" y="5184062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1E4C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    </a:t>
            </a:r>
            <a:r>
              <a:rPr lang="ru-RU" sz="3600" dirty="0">
                <a:cs typeface="Times New Roman" panose="02020603050405020304" pitchFamily="18" charset="0"/>
              </a:rPr>
              <a:t>Перья</a:t>
            </a:r>
            <a:r>
              <a:rPr lang="ru-RU" sz="1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55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21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90617" y="1450808"/>
            <a:ext cx="11351999" cy="30469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just"/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Перья некоторых птиц в странах Северной и Южной Америки и Океании были ценным товаром, однако из-за того, что птицы, чьи перья ценились, были достаточно редки, а охота на них привела бы к вымиранию, деньгами не являлись.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Верю – не верю</a:t>
            </a:r>
          </a:p>
        </p:txBody>
      </p:sp>
    </p:spTree>
    <p:extLst>
      <p:ext uri="{BB962C8B-B14F-4D97-AF65-F5344CB8AC3E}">
        <p14:creationId xmlns:p14="http://schemas.microsoft.com/office/powerpoint/2010/main" val="191871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22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0132991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Часть 1: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0507C9-497B-F844-8B5B-E5D0DC533F4C}"/>
              </a:ext>
            </a:extLst>
          </p:cNvPr>
          <p:cNvSpPr txBox="1"/>
          <p:nvPr/>
        </p:nvSpPr>
        <p:spPr>
          <a:xfrm>
            <a:off x="489975" y="3406030"/>
            <a:ext cx="4201088" cy="8925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1300" dirty="0">
                <a:latin typeface="HSE Sans" panose="02000000000000000000" pitchFamily="2" charset="0"/>
              </a:rPr>
              <a:t>Объяснить, какие свойства (качества) объединяют те предметы, которые являлись в древности товарными деньгами. Привести примеры товаров, которые также могут являться/являлись товарными деньгами.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5340671" y="1898432"/>
            <a:ext cx="6475507" cy="35394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Критерии оценки:</a:t>
            </a:r>
          </a:p>
          <a:p>
            <a:endParaRPr lang="ru-RU" sz="32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Общая логичность выделенных свойств (качеств) товарных денег;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Соответствие примеров представленной логике.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Задание </a:t>
            </a:r>
          </a:p>
        </p:txBody>
      </p:sp>
    </p:spTree>
    <p:extLst>
      <p:ext uri="{BB962C8B-B14F-4D97-AF65-F5344CB8AC3E}">
        <p14:creationId xmlns:p14="http://schemas.microsoft.com/office/powerpoint/2010/main" val="92115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0132991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Часть 2: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0507C9-497B-F844-8B5B-E5D0DC533F4C}"/>
              </a:ext>
            </a:extLst>
          </p:cNvPr>
          <p:cNvSpPr txBox="1"/>
          <p:nvPr/>
        </p:nvSpPr>
        <p:spPr>
          <a:xfrm>
            <a:off x="446866" y="2968782"/>
            <a:ext cx="4201088" cy="205953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1300" dirty="0">
                <a:latin typeface="HSE Sans" panose="02000000000000000000" pitchFamily="2" charset="0"/>
              </a:rPr>
              <a:t>Создать просветительский продукт отражающий идею о необходимых качествах товарных денег в любой из представленных форм:</a:t>
            </a:r>
          </a:p>
          <a:p>
            <a:pPr>
              <a:spcBef>
                <a:spcPts val="1300"/>
              </a:spcBef>
            </a:pPr>
            <a:endParaRPr lang="ru-RU" sz="1300" dirty="0">
              <a:latin typeface="HSE Sans" panose="02000000000000000000" pitchFamily="2" charset="0"/>
            </a:endParaRPr>
          </a:p>
          <a:p>
            <a:r>
              <a:rPr lang="ru-RU" sz="1300" dirty="0">
                <a:latin typeface="HSE Sans" panose="02000000000000000000" pitchFamily="2" charset="0"/>
              </a:rPr>
              <a:t>А) памятка</a:t>
            </a:r>
          </a:p>
          <a:p>
            <a:r>
              <a:rPr lang="ru-RU" sz="1300" dirty="0">
                <a:latin typeface="HSE Sans" panose="02000000000000000000" pitchFamily="2" charset="0"/>
              </a:rPr>
              <a:t>Б) </a:t>
            </a:r>
            <a:r>
              <a:rPr lang="ru-RU" sz="1300" dirty="0" err="1">
                <a:latin typeface="HSE Sans" panose="02000000000000000000" pitchFamily="2" charset="0"/>
              </a:rPr>
              <a:t>твит</a:t>
            </a:r>
            <a:r>
              <a:rPr lang="ru-RU" sz="1300" dirty="0">
                <a:latin typeface="HSE Sans" panose="02000000000000000000" pitchFamily="2" charset="0"/>
              </a:rPr>
              <a:t>, пост</a:t>
            </a:r>
          </a:p>
          <a:p>
            <a:r>
              <a:rPr lang="ru-RU" sz="1300" dirty="0">
                <a:latin typeface="HSE Sans" panose="02000000000000000000" pitchFamily="2" charset="0"/>
              </a:rPr>
              <a:t>В) сказка, рассказ, басня, стихотворение, </a:t>
            </a:r>
            <a:r>
              <a:rPr lang="ru-RU" sz="1300" dirty="0" err="1">
                <a:latin typeface="HSE Sans" panose="02000000000000000000" pitchFamily="2" charset="0"/>
              </a:rPr>
              <a:t>синквейн</a:t>
            </a:r>
            <a:endParaRPr lang="ru-RU" sz="1300" dirty="0">
              <a:latin typeface="HSE Sans" panose="02000000000000000000" pitchFamily="2" charset="0"/>
            </a:endParaRPr>
          </a:p>
          <a:p>
            <a:r>
              <a:rPr lang="ru-RU" sz="1300" dirty="0">
                <a:latin typeface="HSE Sans" panose="02000000000000000000" pitchFamily="2" charset="0"/>
              </a:rPr>
              <a:t>В) плакат</a:t>
            </a:r>
          </a:p>
          <a:p>
            <a:r>
              <a:rPr lang="ru-RU" sz="1300" dirty="0">
                <a:latin typeface="HSE Sans" panose="02000000000000000000" pitchFamily="2" charset="0"/>
              </a:rPr>
              <a:t>Г) скетч, мини-спектакль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5340671" y="1898432"/>
            <a:ext cx="6475507" cy="403187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Критерии оценки:</a:t>
            </a:r>
          </a:p>
          <a:p>
            <a:endParaRPr lang="ru-RU" sz="32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Представление смысла в контексте финансовой грамотности, понятность и доступность используемых художественных средств оригинальность идеи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Задание </a:t>
            </a:r>
          </a:p>
        </p:txBody>
      </p:sp>
    </p:spTree>
    <p:extLst>
      <p:ext uri="{BB962C8B-B14F-4D97-AF65-F5344CB8AC3E}">
        <p14:creationId xmlns:p14="http://schemas.microsoft.com/office/powerpoint/2010/main" val="4269479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0132991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Синквейн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0507C9-497B-F844-8B5B-E5D0DC533F4C}"/>
              </a:ext>
            </a:extLst>
          </p:cNvPr>
          <p:cNvSpPr txBox="1"/>
          <p:nvPr/>
        </p:nvSpPr>
        <p:spPr>
          <a:xfrm>
            <a:off x="446866" y="2968782"/>
            <a:ext cx="4201088" cy="12259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300"/>
              </a:spcBef>
            </a:pPr>
            <a:endParaRPr lang="ru-RU" sz="1300" dirty="0">
              <a:latin typeface="HSE Sans" panose="02000000000000000000" pitchFamily="2" charset="0"/>
            </a:endParaRPr>
          </a:p>
          <a:p>
            <a:pPr>
              <a:spcBef>
                <a:spcPts val="1300"/>
              </a:spcBef>
            </a:pPr>
            <a:endParaRPr lang="ru-RU" sz="1300" dirty="0">
              <a:latin typeface="HSE Sans" panose="02000000000000000000" pitchFamily="2" charset="0"/>
            </a:endParaRPr>
          </a:p>
          <a:p>
            <a:pPr>
              <a:spcBef>
                <a:spcPts val="1300"/>
              </a:spcBef>
            </a:pPr>
            <a:r>
              <a:rPr lang="ru-RU" sz="1300" dirty="0" err="1">
                <a:latin typeface="HSE Sans" panose="02000000000000000000" pitchFamily="2" charset="0"/>
              </a:rPr>
              <a:t>Пятистрочная</a:t>
            </a:r>
            <a:r>
              <a:rPr lang="ru-RU" sz="1300" dirty="0">
                <a:latin typeface="HSE Sans" panose="02000000000000000000" pitchFamily="2" charset="0"/>
              </a:rPr>
              <a:t> стихотворная </a:t>
            </a:r>
            <a:r>
              <a:rPr lang="ru-RU" sz="1300" dirty="0" smtClean="0">
                <a:latin typeface="HSE Sans" panose="02000000000000000000" pitchFamily="2" charset="0"/>
              </a:rPr>
              <a:t>форма,</a:t>
            </a:r>
            <a:br>
              <a:rPr lang="ru-RU" sz="1300" dirty="0" smtClean="0">
                <a:latin typeface="HSE Sans" panose="02000000000000000000" pitchFamily="2" charset="0"/>
              </a:rPr>
            </a:br>
            <a:r>
              <a:rPr lang="ru-RU" sz="1300" dirty="0" smtClean="0">
                <a:latin typeface="HSE Sans" panose="02000000000000000000" pitchFamily="2" charset="0"/>
              </a:rPr>
              <a:t>имеющая </a:t>
            </a:r>
            <a:r>
              <a:rPr lang="ru-RU" sz="1300" dirty="0">
                <a:latin typeface="HSE Sans" panose="02000000000000000000" pitchFamily="2" charset="0"/>
              </a:rPr>
              <a:t>определенную структуру.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4270161" y="1404391"/>
            <a:ext cx="7546018" cy="41549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Структура </a:t>
            </a:r>
            <a:r>
              <a:rPr lang="ru-RU" sz="2400" b="1" dirty="0" err="1">
                <a:solidFill>
                  <a:srgbClr val="102D69"/>
                </a:solidFill>
                <a:latin typeface="HSE Sans" panose="02000000000000000000" pitchFamily="2" charset="0"/>
              </a:rPr>
              <a:t>синквейна</a:t>
            </a:r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:</a:t>
            </a:r>
          </a:p>
          <a:p>
            <a:endParaRPr lang="ru-RU" sz="24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1 строка – 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1 существительное, отражающее тему.</a:t>
            </a:r>
          </a:p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2 строка – 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2 прилагательных, раскрывающих тему.</a:t>
            </a:r>
          </a:p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3 строка – 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3 глагола, описывающих действия по теме.</a:t>
            </a:r>
          </a:p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4 строка – 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предложение, имеющее отношение к теме.</a:t>
            </a:r>
          </a:p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5 строка – 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1 слово-резюме (синоним темы).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latin typeface="HSE Sans" panose="02000000000000000000" pitchFamily="2" charset="0"/>
              </a:rPr>
              <a:t>Синквейн</a:t>
            </a:r>
            <a:r>
              <a:rPr lang="ru-RU" sz="1000" dirty="0">
                <a:latin typeface="HSE Sans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4127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665826" y="1404391"/>
            <a:ext cx="11150353" cy="35394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ctr"/>
            <a:endParaRPr lang="ru-RU" sz="32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Деньги</a:t>
            </a:r>
          </a:p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Древние, товарные.</a:t>
            </a:r>
          </a:p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Зарабатываем, тратим, меняем.</a:t>
            </a:r>
          </a:p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Трудимся, чтобы их получить.</a:t>
            </a:r>
          </a:p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2" charset="0"/>
              </a:rPr>
              <a:t>Ценность.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Пример </a:t>
            </a:r>
            <a:r>
              <a:rPr lang="ru-RU" sz="1000" dirty="0" err="1">
                <a:latin typeface="HSE Sans" panose="02000000000000000000" pitchFamily="2" charset="0"/>
              </a:rPr>
              <a:t>синквейна</a:t>
            </a:r>
            <a:r>
              <a:rPr lang="ru-RU" sz="1000" dirty="0">
                <a:latin typeface="HSE Sans" panose="02000000000000000000" pitchFamily="2" charset="0"/>
              </a:rPr>
              <a:t> по выбранной теме</a:t>
            </a:r>
          </a:p>
        </p:txBody>
      </p:sp>
    </p:spTree>
    <p:extLst>
      <p:ext uri="{BB962C8B-B14F-4D97-AF65-F5344CB8AC3E}">
        <p14:creationId xmlns:p14="http://schemas.microsoft.com/office/powerpoint/2010/main" val="2908867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72863" y="1404391"/>
            <a:ext cx="11443316" cy="526297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ЭТАП 1: выполнение творческого задания на распознание:</a:t>
            </a: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1.1. Обсуждение практической ситуации.</a:t>
            </a: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1.2. Выполнение учебного задания (образ – теория - практика).</a:t>
            </a: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1.3. Презентация и обсуждение результатов выполнения творческого задания.</a:t>
            </a:r>
          </a:p>
          <a:p>
            <a:endParaRPr lang="ru-RU" sz="24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ЭТАП 2: выполнение творческого задания на создание художественного образа:</a:t>
            </a: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2.1. Обсуждение практической ситуации.</a:t>
            </a: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2.2. Выполнение учебного задания (теория – образ - практика).</a:t>
            </a:r>
          </a:p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2.3. Презентация и обсуждение результатов выполнения творческого задания.</a:t>
            </a:r>
          </a:p>
          <a:p>
            <a:endParaRPr lang="ru-RU" sz="24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ЭТАП 3: обсуждение результатов учебной деятельности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Конструкция урока с использованием технологии творческой мастерской</a:t>
            </a:r>
          </a:p>
        </p:txBody>
      </p:sp>
    </p:spTree>
    <p:extLst>
      <p:ext uri="{BB962C8B-B14F-4D97-AF65-F5344CB8AC3E}">
        <p14:creationId xmlns:p14="http://schemas.microsoft.com/office/powerpoint/2010/main" val="1214337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27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46866" y="1404391"/>
            <a:ext cx="10132991" cy="8309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Цифровые образовательные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ресурсы: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0507C9-497B-F844-8B5B-E5D0DC533F4C}"/>
              </a:ext>
            </a:extLst>
          </p:cNvPr>
          <p:cNvSpPr txBox="1"/>
          <p:nvPr/>
        </p:nvSpPr>
        <p:spPr>
          <a:xfrm>
            <a:off x="446866" y="2403800"/>
            <a:ext cx="4201088" cy="8925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1300" dirty="0">
                <a:latin typeface="HSE Sans" panose="02000000000000000000" pitchFamily="2" charset="0"/>
              </a:rPr>
              <a:t>Примеры ресурсов, где можно найти плакаты по финансовой грамотности для использования на подобных занятиях по финансовой грамотности с использованием технологии творческой мастерской: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5192110" y="1404391"/>
            <a:ext cx="6624068" cy="184665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моифинансы.рф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materials/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nabor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plakatov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-bud-v-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plyuse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HSE Sans" panose="0200000000000000000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https://fmc.hse.ru/posters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Цифровые образовательные ресурсы 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1AD4C02-BD6B-4752-AA8C-667D22A8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8" y="3790600"/>
            <a:ext cx="1824642" cy="25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B6CAAD4A-4569-4570-905F-CA454E39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19" y="3823881"/>
            <a:ext cx="1824642" cy="259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Объект 4">
            <a:extLst>
              <a:ext uri="{FF2B5EF4-FFF2-40B4-BE49-F238E27FC236}">
                <a16:creationId xmlns:a16="http://schemas.microsoft.com/office/drawing/2014/main" id="{A1B6F28A-BF91-4887-B413-171F4133C9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425522" y="3870989"/>
            <a:ext cx="1824642" cy="258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25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3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67F254-00F8-F047-AC8B-76CBADF2E803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81039-E3E5-D747-83D6-445FBCD6D93C}"/>
              </a:ext>
            </a:extLst>
          </p:cNvPr>
          <p:cNvSpPr txBox="1"/>
          <p:nvPr/>
        </p:nvSpPr>
        <p:spPr>
          <a:xfrm>
            <a:off x="3365627" y="497315"/>
            <a:ext cx="26279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AFCB3-E2EC-E04D-ACAC-511D1BCF8F2A}"/>
              </a:ext>
            </a:extLst>
          </p:cNvPr>
          <p:cNvSpPr txBox="1"/>
          <p:nvPr/>
        </p:nvSpPr>
        <p:spPr>
          <a:xfrm>
            <a:off x="6186954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Конус обучения Эдгара Дейла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042AEB-9961-4BE2-BA7B-26F030399F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6"/>
          <a:stretch/>
        </p:blipFill>
        <p:spPr>
          <a:xfrm>
            <a:off x="2119899" y="1853441"/>
            <a:ext cx="8772183" cy="4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4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479618" y="3136612"/>
            <a:ext cx="11232764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Технология творческой мастерской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Технология творческой мастерской</a:t>
            </a:r>
          </a:p>
        </p:txBody>
      </p:sp>
    </p:spTree>
    <p:extLst>
      <p:ext uri="{BB962C8B-B14F-4D97-AF65-F5344CB8AC3E}">
        <p14:creationId xmlns:p14="http://schemas.microsoft.com/office/powerpoint/2010/main" val="40072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5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013299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Технология творческой мастерской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0507C9-497B-F844-8B5B-E5D0DC533F4C}"/>
              </a:ext>
            </a:extLst>
          </p:cNvPr>
          <p:cNvSpPr txBox="1"/>
          <p:nvPr/>
        </p:nvSpPr>
        <p:spPr>
          <a:xfrm>
            <a:off x="489975" y="3406030"/>
            <a:ext cx="4201088" cy="89255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1300" dirty="0">
                <a:latin typeface="HSE Sans" panose="02000000000000000000" pitchFamily="2" charset="0"/>
              </a:rPr>
              <a:t>Для решения какой-то практической или реже теоретической задачи учащимся необходимо создать что-то, используя современные или традиционные формы искусства, СМИ, каналы коммуникации.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5643212" y="2037610"/>
            <a:ext cx="6137453" cy="34163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Достоинства: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Продуктивность обучения дает высокую степень интериоризации;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Эмоциональность закрепляет и делает освоенные знания/умения долговечными;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Интересно детям, увлекательно, нет проблем с мотивацией.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Технология творческой мастерской</a:t>
            </a:r>
          </a:p>
        </p:txBody>
      </p:sp>
    </p:spTree>
    <p:extLst>
      <p:ext uri="{BB962C8B-B14F-4D97-AF65-F5344CB8AC3E}">
        <p14:creationId xmlns:p14="http://schemas.microsoft.com/office/powerpoint/2010/main" val="48595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6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37356" y="1343927"/>
            <a:ext cx="11443310" cy="50167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Постановка целей урока /занятия;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Определение того, СОЗДАНИЕ какого продукта (форма и содержание) обеспечит достижение поставленных целей;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Придумывание (разработка) практической задачи – замысла урока / занятия, в результате решения которой будет получен этот продукт;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Определение этапов урока / занятия – общей конструкции. Обязательно должен быть этап предъявления (обсуждения) содержания образования;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Проработка каждого этапа (описание деятельности учителя, деятельности учеников, заданий, дидактических средств, подготовка презентаций и др.).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Конструирование урока/занятия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8570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7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630316" y="1343927"/>
            <a:ext cx="11150350" cy="30469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32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32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«Использование технологии творческой мастерской при обучении финансовой грамотности» НА ПРИМЕРЕ ЗАНЯТИЯ ДЛЯ НАЧАЛЬНОЙ ШКОЛЫ</a:t>
            </a:r>
            <a:b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«Товарные деньги: что это?»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Практическое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56785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8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337356" y="1193007"/>
            <a:ext cx="11443310" cy="45243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2" charset="0"/>
              </a:rPr>
              <a:t>Перед учащимися ставится проблема людей древности: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2" charset="0"/>
              </a:rPr>
              <a:t>что делать, если при наличии одних благ других благ не хватает, но необходимое производится кем-то еще при нужде этого производителя в наших благах?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2" charset="0"/>
              </a:rPr>
              <a:t>Учащиеся подводятся к мысли о необходимости обмена производимыми благами, вводится понятие бартера, то есть обмена товара на товар.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2" charset="0"/>
              </a:rPr>
              <a:t>Ставится следующий вопрос: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2" charset="0"/>
              </a:rPr>
              <a:t>что делать, если производителю нужных нам благ не нужны те блага, которые производятся нами?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2" charset="0"/>
              </a:rPr>
              <a:t>Решением будет появление «универсального» блага, необходимого любому производителю в поставленных условиях. Таким образом учащиеся подводятся к выводу о причине появления товарных денег.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Постановка проблемной задачи</a:t>
            </a:r>
          </a:p>
        </p:txBody>
      </p:sp>
    </p:spTree>
    <p:extLst>
      <p:ext uri="{BB962C8B-B14F-4D97-AF65-F5344CB8AC3E}">
        <p14:creationId xmlns:p14="http://schemas.microsoft.com/office/powerpoint/2010/main" val="371040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8E74D-9D70-3B41-9778-E6E8B05CDF2D}"/>
              </a:ext>
            </a:extLst>
          </p:cNvPr>
          <p:cNvCxnSpPr>
            <a:cxnSpLocks/>
          </p:cNvCxnSpPr>
          <p:nvPr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3484F-8C76-694C-8CD1-F1F8262BD87E}"/>
              </a:ext>
            </a:extLst>
          </p:cNvPr>
          <p:cNvCxnSpPr>
            <a:cxnSpLocks/>
          </p:cNvCxnSpPr>
          <p:nvPr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71D10A-0DDC-9847-BD1B-712A3C9F3055}"/>
              </a:ext>
            </a:extLst>
          </p:cNvPr>
          <p:cNvCxnSpPr>
            <a:cxnSpLocks/>
          </p:cNvCxnSpPr>
          <p:nvPr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9</a:t>
            </a:fld>
            <a:endParaRPr lang="ru-RU" sz="200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4D712D-40F7-624C-A601-9C19E270CD4C}"/>
              </a:ext>
            </a:extLst>
          </p:cNvPr>
          <p:cNvSpPr txBox="1"/>
          <p:nvPr/>
        </p:nvSpPr>
        <p:spPr>
          <a:xfrm>
            <a:off x="489975" y="1396903"/>
            <a:ext cx="10132991" cy="193899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  <a:p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Описание</a:t>
            </a:r>
            <a:b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 smtClean="0">
                <a:solidFill>
                  <a:srgbClr val="102D69"/>
                </a:solidFill>
                <a:latin typeface="HSE Sans" panose="02000000000000000000" pitchFamily="2" charset="0"/>
              </a:rPr>
              <a:t>«Жизненной </a:t>
            </a: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ситуации»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E2D9CC-0CF4-324B-BFF1-AC830802DEEB}"/>
              </a:ext>
            </a:extLst>
          </p:cNvPr>
          <p:cNvCxnSpPr>
            <a:cxnSpLocks/>
          </p:cNvCxnSpPr>
          <p:nvPr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0507C9-497B-F844-8B5B-E5D0DC533F4C}"/>
              </a:ext>
            </a:extLst>
          </p:cNvPr>
          <p:cNvSpPr txBox="1"/>
          <p:nvPr/>
        </p:nvSpPr>
        <p:spPr>
          <a:xfrm>
            <a:off x="489975" y="3406030"/>
            <a:ext cx="4201088" cy="6924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1300" dirty="0">
                <a:latin typeface="HSE Sans" panose="02000000000000000000" pitchFamily="2" charset="0"/>
              </a:rPr>
              <a:t>В качестве описания «жизненной ситуации» может быть использована </a:t>
            </a:r>
            <a:r>
              <a:rPr lang="ru-RU" sz="1300" b="1" dirty="0">
                <a:latin typeface="HSE Sans" panose="02000000000000000000" pitchFamily="2" charset="0"/>
              </a:rPr>
              <a:t>игра «Верю – не верю» </a:t>
            </a:r>
            <a:r>
              <a:rPr lang="ru-RU" sz="1300" dirty="0">
                <a:latin typeface="HSE Sans" panose="02000000000000000000" pitchFamily="2" charset="0"/>
              </a:rPr>
              <a:t>на тему товарных денег.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CBE9A-6A9C-B848-974E-6A4C1C02747F}"/>
              </a:ext>
            </a:extLst>
          </p:cNvPr>
          <p:cNvSpPr txBox="1"/>
          <p:nvPr/>
        </p:nvSpPr>
        <p:spPr>
          <a:xfrm>
            <a:off x="5340671" y="1534887"/>
            <a:ext cx="6475507" cy="415498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Суть игры заключается в том, что учащимся демонстрируются заранее подготовленные карточки с изображением предметов двух категорий: являвшихся товарными деньгами в древности и никогда не являвшиеся таковыми. После демонстрации каждой карточки учащимся задается вопрос: </a:t>
            </a:r>
            <a:r>
              <a:rPr lang="ru-RU" sz="2400" b="1" dirty="0">
                <a:solidFill>
                  <a:srgbClr val="102D69"/>
                </a:solidFill>
                <a:latin typeface="HSE Sans" panose="02000000000000000000" pitchFamily="2" charset="0"/>
              </a:rPr>
              <a:t>являлся ли демонстрируемый товар деньгами в древности и почему?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B6AB3A-B403-7845-8582-0A64CF4DA3AB}"/>
              </a:ext>
            </a:extLst>
          </p:cNvPr>
          <p:cNvSpPr txBox="1"/>
          <p:nvPr/>
        </p:nvSpPr>
        <p:spPr>
          <a:xfrm>
            <a:off x="1057816" y="497315"/>
            <a:ext cx="2346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Федеральный методический центр НИУ ВШЭ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50D95-E8C8-FD48-AEBE-39A9FC1A091E}"/>
              </a:ext>
            </a:extLst>
          </p:cNvPr>
          <p:cNvSpPr txBox="1"/>
          <p:nvPr/>
        </p:nvSpPr>
        <p:spPr>
          <a:xfrm>
            <a:off x="3365627" y="497315"/>
            <a:ext cx="2564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Использование интерактивных технологий при проведении занятий по теме "Деньги. Личный и семейный бюджет"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EE3B1-6486-FC4E-869B-3E2E08E09E21}"/>
              </a:ext>
            </a:extLst>
          </p:cNvPr>
          <p:cNvSpPr txBox="1"/>
          <p:nvPr/>
        </p:nvSpPr>
        <p:spPr>
          <a:xfrm>
            <a:off x="6158118" y="497315"/>
            <a:ext cx="2346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HSE Sans" panose="02000000000000000000" pitchFamily="2" charset="0"/>
              </a:rPr>
              <a:t>«Жизненная ситуация»</a:t>
            </a:r>
          </a:p>
        </p:txBody>
      </p:sp>
    </p:spTree>
    <p:extLst>
      <p:ext uri="{BB962C8B-B14F-4D97-AF65-F5344CB8AC3E}">
        <p14:creationId xmlns:p14="http://schemas.microsoft.com/office/powerpoint/2010/main" val="404774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C74E6E830D74E9B0FDDB4017A5417" ma:contentTypeVersion="13" ma:contentTypeDescription="Create a new document." ma:contentTypeScope="" ma:versionID="163ea1e46d1ef2e7d3e2669fd3a78f5e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83a6ac8df01c04b261c31c48caeaf0ed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schemas.microsoft.com/office/2006/metadata/properties"/>
    <ds:schemaRef ds:uri="http://schemas.microsoft.com/office/2006/documentManagement/types"/>
    <ds:schemaRef ds:uri="9875bd71-cde8-496c-a136-433f55d5e6d0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272EA-4D43-45C0-9703-56225E78CA7C}">
  <ds:schemaRefs>
    <ds:schemaRef ds:uri="9875bd71-cde8-496c-a136-433f55d5e6d0"/>
    <ds:schemaRef ds:uri="e96afe77-3acb-4328-97fc-408e1bde3e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1590</Words>
  <Application>Microsoft Office PowerPoint</Application>
  <PresentationFormat>Широкоэкранный</PresentationFormat>
  <Paragraphs>260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HSE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Леушина Дарья Сергеевна</cp:lastModifiedBy>
  <cp:revision>8</cp:revision>
  <cp:lastPrinted>2021-11-11T13:08:42Z</cp:lastPrinted>
  <dcterms:created xsi:type="dcterms:W3CDTF">2021-11-11T08:52:47Z</dcterms:created>
  <dcterms:modified xsi:type="dcterms:W3CDTF">2022-07-05T11:41:18Z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