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43" r:id="rId2"/>
    <p:sldId id="466" r:id="rId3"/>
    <p:sldId id="468" r:id="rId4"/>
    <p:sldId id="467" r:id="rId5"/>
    <p:sldId id="463" r:id="rId6"/>
    <p:sldId id="464" r:id="rId7"/>
    <p:sldId id="465" r:id="rId8"/>
    <p:sldId id="460" r:id="rId9"/>
    <p:sldId id="447" r:id="rId10"/>
    <p:sldId id="450" r:id="rId11"/>
    <p:sldId id="453" r:id="rId12"/>
    <p:sldId id="451" r:id="rId13"/>
    <p:sldId id="448" r:id="rId14"/>
    <p:sldId id="452" r:id="rId15"/>
    <p:sldId id="461" r:id="rId16"/>
    <p:sldId id="454" r:id="rId17"/>
    <p:sldId id="455" r:id="rId18"/>
    <p:sldId id="456" r:id="rId19"/>
    <p:sldId id="458" r:id="rId20"/>
    <p:sldId id="459" r:id="rId21"/>
    <p:sldId id="444" r:id="rId22"/>
    <p:sldId id="44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иктория" initials="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4660"/>
  </p:normalViewPr>
  <p:slideViewPr>
    <p:cSldViewPr snapToGrid="0">
      <p:cViewPr>
        <p:scale>
          <a:sx n="40" d="100"/>
          <a:sy n="40" d="100"/>
        </p:scale>
        <p:origin x="1760" y="5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8C04B-F348-4AFC-9BF1-C3F5400C28C5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401EA-80FC-4D5D-93C2-59AB8003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02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2AB6-7B2C-4503-A151-448898AF9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D5C400-E0A0-4971-B601-E9959091B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5DDC2A-3A9E-4ACB-B8C5-90DA8E2E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1A159E-05CB-4D66-A248-1C82F298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EFEC35-65F7-4E76-B2C7-19BE80E9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68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58B7C-FEC0-42C9-843E-9D8284A9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EFA420-B059-46ED-A999-2FE367071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B2E16-E3A9-4AD6-8CB2-FB1C8599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A671AA-CD39-402D-BF60-8B8B01FB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B83E6-2D47-4D4D-BB78-B5A30A19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3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2F202A-E1C5-4C66-9ABC-3AFFBE3A62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64C39C-9F4D-407F-89E1-BC3D237D6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FBF2B6-27E3-4238-8C74-306B2AB38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8399AE-529D-4547-9079-85D03755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F69FC-6AEE-483D-9413-37A5B170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7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2113613" cy="11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2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2113613" cy="1144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DAFB6C-D1B5-2F47-8DEC-0807C9808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3782" y="0"/>
            <a:ext cx="1478218" cy="23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73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C0A342-78B2-FF48-B04C-C7BC13DEB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489454" cy="201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34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3897" userDrawn="1">
          <p15:clr>
            <a:srgbClr val="FBAE40"/>
          </p15:clr>
        </p15:guide>
        <p15:guide id="4" pos="1553" userDrawn="1">
          <p15:clr>
            <a:srgbClr val="FBAE40"/>
          </p15:clr>
        </p15:guide>
        <p15:guide id="5" pos="1629" userDrawn="1">
          <p15:clr>
            <a:srgbClr val="FBAE40"/>
          </p15:clr>
        </p15:guide>
        <p15:guide id="6" pos="2686" userDrawn="1">
          <p15:clr>
            <a:srgbClr val="FBAE40"/>
          </p15:clr>
        </p15:guide>
        <p15:guide id="7" pos="2757" userDrawn="1">
          <p15:clr>
            <a:srgbClr val="FBAE40"/>
          </p15:clr>
        </p15:guide>
        <p15:guide id="8" pos="3820" userDrawn="1">
          <p15:clr>
            <a:srgbClr val="FBAE40"/>
          </p15:clr>
        </p15:guide>
        <p15:guide id="9" pos="3908" userDrawn="1">
          <p15:clr>
            <a:srgbClr val="FBAE40"/>
          </p15:clr>
        </p15:guide>
        <p15:guide id="10" pos="4948" userDrawn="1">
          <p15:clr>
            <a:srgbClr val="FBAE40"/>
          </p15:clr>
        </p15:guide>
        <p15:guide id="11" pos="5019" userDrawn="1">
          <p15:clr>
            <a:srgbClr val="FBAE40"/>
          </p15:clr>
        </p15:guide>
        <p15:guide id="12" pos="6076" userDrawn="1">
          <p15:clr>
            <a:srgbClr val="FBAE40"/>
          </p15:clr>
        </p15:guide>
        <p15:guide id="13" pos="6147" userDrawn="1">
          <p15:clr>
            <a:srgbClr val="FBAE40"/>
          </p15:clr>
        </p15:guide>
        <p15:guide id="14" pos="720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10A98-32A8-4C9A-ABA3-D921221DA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E1B55B-FCD6-48B1-937D-FE0BF64F3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25563-BBA6-45F5-B980-9A670530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7DFD6-5F7C-45B1-A203-F1D15D45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D4FAC-C316-427C-9173-B6D70B86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06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B8D6D-7144-47B2-B16B-119775E0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AC84B5-5CAA-4BFE-B6D5-C52B7A5B3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9DC23-9FB2-4762-B182-E4102B8B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9E6E6-0A2D-4AD2-BEB3-1DB1D3B7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F7D3E9-EB00-4C9D-89E8-7798EB97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04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3EB54-51AE-49F8-A0DB-55B8CC2BF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3C34FB-AC91-47EC-BF61-3FF306D53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38BE8A-9CD6-46E7-A01A-CEF6DD6B0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51D9A5-44E9-4F18-8E76-CFCBB5C8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996F42-E2F1-44E3-B64B-3996EA076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43DBC4-5844-49ED-B0F1-20B15E45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1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21F75-9564-4213-AB87-FA0C29A8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5FE496-5195-4BE6-870A-388F6EB97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6C7A8A-3481-47D3-B327-0C1BEF781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60F383-F1E3-41FC-944B-E489871D6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0B296E-1F03-47CC-A120-5FD9F1B00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4AC27-9642-4F27-9CD6-0830015A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2D41C4-4C61-4E3B-B5A9-CFE4A699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C43DD7-A8BF-4D1A-8647-E1F21F53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1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B9E71-94CD-4C1E-B838-E78A8879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7855BE-4520-4016-8E60-69CB8C77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D4854F-5B87-40F1-A69F-282A3C1D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A30F10-C1CB-42F9-9BC3-FBEACEFF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10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8F36A2-6346-4105-9A6D-34F4D8340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76BC39-050B-4DA5-A1FB-04FB3E09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D4268C-059F-4B93-BCEC-7E8202233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519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A77EB-5185-422F-9AA0-243CA541A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C13878-F618-4F04-A3DF-801B717B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D63AA4-A69A-49C9-ABDC-8E0E7BE5D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2D848-9623-4BC0-95B6-1C6D1C0D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CFD713-E2D6-4A0C-B6C1-CFFDD1DAD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335A33-B7FF-44E3-95AA-318C97F9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80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A9247-C467-4731-9DFF-558F40B7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9F5154-D754-4F00-9B13-B7A2B0A92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37105B-DA91-4123-B6F3-EB0D6EAC2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84E660-876C-44DF-9BC2-68276E635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AF6F41-773C-45CF-9AF5-509C9549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C8408-DE5F-49CB-A311-B6B10E8E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67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BEE96-D71C-47A6-9FCB-88F1E185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16779F-0869-41C9-844A-210374C4C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35589C-20BB-425E-9CFD-1564C91E9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53F8-7323-40B8-99AA-2240E7AE6F72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D85D2-3AAA-4677-BAC6-A8AAA0848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F6195B-E0F3-4D0E-A1ED-C87C346D9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AE013-7AE7-4639-BE6F-744722981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05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hyperlink" Target="https://vbudushee.ru/library/igry-i-igrovye-zanyatiya-po-finansovoy-gramotnosti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lymp.hse.ru/mmo/finance" TargetMode="External"/><Relationship Id="rId2" Type="http://schemas.openxmlformats.org/officeDocument/2006/relationships/hyperlink" Target="https://fmc.hse.ru/konkurs_fp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ondvbudushee" TargetMode="External"/><Relationship Id="rId7" Type="http://schemas.openxmlformats.org/officeDocument/2006/relationships/image" Target="../media/image47.jpg"/><Relationship Id="rId2" Type="http://schemas.openxmlformats.org/officeDocument/2006/relationships/hyperlink" Target="https://vbudushee.ru/education/programma-finansovaya-gramotnost/fg-5-18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hyperlink" Target="mailto:turenok@vbudushee.ru" TargetMode="External"/><Relationship Id="rId4" Type="http://schemas.openxmlformats.org/officeDocument/2006/relationships/hyperlink" Target="mailto:nosipova@vbudushee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hyperlink" Target="https://vbudushee.ru/education/programma-finansovaya-gramotnos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budushee.ru/library/mezhpredmetnye-zadachi-po-fg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hyperlink" Target="https://vbudushee.ru/library/igry-i-igrovye-zanyatiya-po-finansovoy-gramotnost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6E5605-392F-824D-AC41-6190172829DC}"/>
              </a:ext>
            </a:extLst>
          </p:cNvPr>
          <p:cNvSpPr/>
          <p:nvPr/>
        </p:nvSpPr>
        <p:spPr>
          <a:xfrm>
            <a:off x="449713" y="4003761"/>
            <a:ext cx="575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Игровые занятия и межпредметные задачи по финансовой грамотности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176EF-8977-D647-9ADC-DCEF190B6308}"/>
              </a:ext>
            </a:extLst>
          </p:cNvPr>
          <p:cNvSpPr txBox="1"/>
          <p:nvPr/>
        </p:nvSpPr>
        <p:spPr>
          <a:xfrm>
            <a:off x="10297537" y="5530781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vbudushee.ru</a:t>
            </a:r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15717-BE7F-8747-A874-022D82DCCAC1}"/>
              </a:ext>
            </a:extLst>
          </p:cNvPr>
          <p:cNvSpPr txBox="1"/>
          <p:nvPr/>
        </p:nvSpPr>
        <p:spPr>
          <a:xfrm>
            <a:off x="9922032" y="625148"/>
            <a:ext cx="176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</a:t>
            </a:r>
            <a:endParaRPr lang="en-GB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9FF99D-2175-A27E-4796-B2C33771B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4"/>
          <a:stretch/>
        </p:blipFill>
        <p:spPr>
          <a:xfrm>
            <a:off x="6438000" y="1248916"/>
            <a:ext cx="5754000" cy="5609084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E68863C6-F22F-3318-B992-2E146E8F4F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9A1BA5-AA7F-8769-11EF-BCA554AFD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76" y="305188"/>
            <a:ext cx="1952249" cy="169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44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479708" y="1193772"/>
            <a:ext cx="5696552" cy="447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Как тратить карманные деньги?</a:t>
            </a:r>
            <a:endParaRPr lang="en-US" sz="2500" b="1" dirty="0">
              <a:solidFill>
                <a:srgbClr val="FFC000"/>
              </a:solidFill>
              <a:latin typeface="SB Sans Display" panose="020B050304050402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(И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сточники доходов, инфляция)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35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Кол-во участников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: до 30 человек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r>
              <a:rPr lang="ru-RU" sz="1400" dirty="0">
                <a:solidFill>
                  <a:srgbClr val="2B2A32"/>
                </a:solidFill>
                <a:latin typeface="FedraSansProBook"/>
              </a:rPr>
              <a:t>2 мини-игры и обсуждение темы карманных денег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Игра в формате викторины, в которой участники «голосуют ногами»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Игра «тикающая бомба», в которой нужно назвать платное-бесплатное благо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>
              <a:buClr>
                <a:srgbClr val="0070C0"/>
              </a:buClr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4557502"/>
            <a:ext cx="60977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Прочитать сценарий и подготовиться обсуждению темы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цифры для голосования</a:t>
            </a:r>
          </a:p>
          <a:p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r>
              <a:rPr lang="ru-RU" sz="1400" dirty="0">
                <a:solidFill>
                  <a:srgbClr val="00B050"/>
                </a:solidFill>
                <a:latin typeface="FedraSansProBook"/>
              </a:rPr>
              <a:t>* Опционально презентация и проектор для дискуссии и вопросов викторины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CC9E20-F7F7-2975-D4DD-ACD2AD519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548" y="1038522"/>
            <a:ext cx="4643019" cy="26846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85E53C-F249-7867-11F2-9E7738D8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196" y="3873574"/>
            <a:ext cx="4815330" cy="2718518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B11A21D8-CAF7-EFA6-8E33-26346C149B95}"/>
              </a:ext>
            </a:extLst>
          </p:cNvPr>
          <p:cNvSpPr txBox="1">
            <a:spLocks/>
          </p:cNvSpPr>
          <p:nvPr/>
        </p:nvSpPr>
        <p:spPr>
          <a:xfrm>
            <a:off x="579048" y="1831596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8-10 лет, викторина, мини-игры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37329-DF29-769C-1575-36CDAA818C73}"/>
              </a:ext>
            </a:extLst>
          </p:cNvPr>
          <p:cNvSpPr txBox="1"/>
          <p:nvPr/>
        </p:nvSpPr>
        <p:spPr>
          <a:xfrm>
            <a:off x="558698" y="6313721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F19F910-DC82-5372-AB83-E6EB12512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r="73414" b="71900"/>
          <a:stretch/>
        </p:blipFill>
        <p:spPr bwMode="auto">
          <a:xfrm>
            <a:off x="2802404" y="6207375"/>
            <a:ext cx="525580" cy="4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0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479708" y="1229269"/>
            <a:ext cx="5696552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Финансовое бинго 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(семейный бюджет и личный финансовый план, банки, риски и страхование)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45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Кол-во участников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: до 30 человек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r>
              <a:rPr lang="ru-RU" sz="1400" b="0" i="0" dirty="0">
                <a:solidFill>
                  <a:srgbClr val="2B2A32"/>
                </a:solidFill>
                <a:effectLst/>
                <a:latin typeface="FedraSansProBook"/>
              </a:rPr>
              <a:t>В формате дискуссии ведущий рассказывает про деньги, бюджет. Игра «Бинго» проходит в 3 раунда:1- ведущий говорит определение, а участники должны зачеркнуть его в своем «бинго», 2 </a:t>
            </a:r>
            <a:r>
              <a:rPr lang="ru-RU" sz="1400" dirty="0">
                <a:solidFill>
                  <a:srgbClr val="2B2A32"/>
                </a:solidFill>
                <a:latin typeface="FedraSansProBook"/>
              </a:rPr>
              <a:t>-у</a:t>
            </a:r>
            <a:r>
              <a:rPr lang="ru-RU" sz="1400" b="0" i="0" dirty="0">
                <a:solidFill>
                  <a:srgbClr val="2B2A32"/>
                </a:solidFill>
                <a:effectLst/>
                <a:latin typeface="FedraSansProBook"/>
              </a:rPr>
              <a:t>частники должны опрашивать друг друга, 3 – ведущий подводит итог и фиксирует ответы детей</a:t>
            </a:r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>
              <a:buClr>
                <a:srgbClr val="0070C0"/>
              </a:buClr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4826146"/>
            <a:ext cx="60977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бланки для бинго, карточки для ведущего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rgbClr val="2B2A32"/>
                </a:solidFill>
                <a:latin typeface="FedraSansProBook"/>
              </a:rPr>
              <a:t>Флипчарт</a:t>
            </a:r>
            <a:r>
              <a:rPr lang="ru-RU" sz="1400" dirty="0">
                <a:solidFill>
                  <a:srgbClr val="2B2A32"/>
                </a:solidFill>
                <a:latin typeface="FedraSansProBook"/>
              </a:rPr>
              <a:t>/доска/ватман – для подведения итогов дискуссии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r>
              <a:rPr lang="ru-RU" sz="1400" dirty="0">
                <a:solidFill>
                  <a:srgbClr val="00B050"/>
                </a:solidFill>
                <a:latin typeface="FedraSansProBook"/>
              </a:rPr>
              <a:t>* Опционально -презентация и проектор для проведения игры и дискуссии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39BA36-EAF6-3EEE-5C7D-820993B46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004" y="457200"/>
            <a:ext cx="5218288" cy="35406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F46B5-CCE0-A7A5-29F4-3BFDF114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004" y="4049366"/>
            <a:ext cx="5500116" cy="2484514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1C75DBEA-D7DB-9156-4947-1D947C75FDF7}"/>
              </a:ext>
            </a:extLst>
          </p:cNvPr>
          <p:cNvSpPr txBox="1">
            <a:spLocks/>
          </p:cNvSpPr>
          <p:nvPr/>
        </p:nvSpPr>
        <p:spPr>
          <a:xfrm>
            <a:off x="579048" y="2031854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8-10 лет, викторина, общение в парах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B6D06-D58E-6B2D-1715-8A9E0FA543D2}"/>
              </a:ext>
            </a:extLst>
          </p:cNvPr>
          <p:cNvSpPr txBox="1"/>
          <p:nvPr/>
        </p:nvSpPr>
        <p:spPr>
          <a:xfrm>
            <a:off x="479708" y="6302050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816C497-8CF5-1AD3-906E-7A8CC210E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r="73414" b="71900"/>
          <a:stretch/>
        </p:blipFill>
        <p:spPr bwMode="auto">
          <a:xfrm>
            <a:off x="2723414" y="6195704"/>
            <a:ext cx="525580" cy="4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21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22F5444-ACC6-86FC-43CD-48D22D06E767}"/>
              </a:ext>
            </a:extLst>
          </p:cNvPr>
          <p:cNvSpPr txBox="1"/>
          <p:nvPr/>
        </p:nvSpPr>
        <p:spPr>
          <a:xfrm>
            <a:off x="516922" y="1424865"/>
            <a:ext cx="6134986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Блеф-клуб</a:t>
            </a:r>
            <a:r>
              <a:rPr lang="ru-RU" sz="1400" dirty="0">
                <a:solidFill>
                  <a:srgbClr val="000000"/>
                </a:solidFill>
                <a:latin typeface="YS Text"/>
              </a:rPr>
              <a:t> </a:t>
            </a:r>
          </a:p>
          <a:p>
            <a:r>
              <a:rPr lang="ru-RU" sz="1400" dirty="0">
                <a:solidFill>
                  <a:srgbClr val="000000"/>
                </a:solidFill>
                <a:latin typeface="YS Text"/>
              </a:rPr>
              <a:t>(Налоги и социальные выплаты)</a:t>
            </a:r>
          </a:p>
          <a:p>
            <a:pPr marL="285750" indent="-285750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45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Кол-во участников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: 10-42 человека 5 команд по 4-6 человек 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r>
              <a:rPr lang="ru-RU" sz="1400" b="0" i="0" dirty="0">
                <a:solidFill>
                  <a:srgbClr val="2B2A32"/>
                </a:solidFill>
                <a:effectLst/>
                <a:latin typeface="FedraSansProBook"/>
              </a:rPr>
              <a:t>В начале – просмотр и обсуждение ролика про налоги (что это, зачем платить, виды налогов), какие бывают </a:t>
            </a:r>
            <a:r>
              <a:rPr lang="ru-RU" sz="1400" b="0" i="0" dirty="0" err="1">
                <a:solidFill>
                  <a:srgbClr val="2B2A32"/>
                </a:solidFill>
                <a:effectLst/>
                <a:latin typeface="FedraSansProBook"/>
              </a:rPr>
              <a:t>соц.пособия</a:t>
            </a:r>
            <a:r>
              <a:rPr lang="ru-RU" sz="1400" dirty="0">
                <a:solidFill>
                  <a:srgbClr val="2B2A32"/>
                </a:solidFill>
                <a:latin typeface="FedraSansProBook"/>
              </a:rPr>
              <a:t>.</a:t>
            </a:r>
          </a:p>
          <a:p>
            <a:r>
              <a:rPr lang="ru-RU" sz="1400" dirty="0">
                <a:solidFill>
                  <a:srgbClr val="2B2A32"/>
                </a:solidFill>
                <a:latin typeface="FedraSansProBook"/>
              </a:rPr>
              <a:t>Затем карточная игра между парами участников </a:t>
            </a:r>
            <a:r>
              <a:rPr lang="ru-RU" sz="1400" b="0" i="0" dirty="0">
                <a:solidFill>
                  <a:srgbClr val="2B2A32"/>
                </a:solidFill>
                <a:effectLst/>
                <a:latin typeface="FedraSansProBook"/>
              </a:rPr>
              <a:t>по принципу «верю – не верю»: если игрок верит и правильно угадывает факт про налоги, на его счет начисляются баллы.</a:t>
            </a: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r>
              <a:rPr lang="ru-RU" sz="1400" dirty="0">
                <a:solidFill>
                  <a:srgbClr val="000000"/>
                </a:solidFill>
                <a:latin typeface="YS Text"/>
              </a:rPr>
              <a:t>В завершении - творческое задание – придумать свой налог и указ и рефлексия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62A5F-5ED2-F2B3-EB62-3450A1D669CD}"/>
              </a:ext>
            </a:extLst>
          </p:cNvPr>
          <p:cNvSpPr txBox="1"/>
          <p:nvPr/>
        </p:nvSpPr>
        <p:spPr>
          <a:xfrm>
            <a:off x="516921" y="5041338"/>
            <a:ext cx="6252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Посмотреть видео и подготовиться к обсуждению темы «Налоги»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Распечатать, разрезать карточки</a:t>
            </a:r>
            <a:r>
              <a:rPr lang="en-US" sz="1400" dirty="0">
                <a:solidFill>
                  <a:srgbClr val="2B2A32"/>
                </a:solidFill>
                <a:latin typeface="FedraSansProBook"/>
              </a:rPr>
              <a:t> </a:t>
            </a:r>
            <a:r>
              <a:rPr lang="ru-RU" sz="1400" dirty="0">
                <a:solidFill>
                  <a:srgbClr val="2B2A32"/>
                </a:solidFill>
                <a:latin typeface="FedraSansProBook"/>
              </a:rPr>
              <a:t>и игровые бланки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Экран и колонки для воспроизведения видео и презентации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D0C985-AEB5-C1BC-41B1-D23CA8991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855" y="1300552"/>
            <a:ext cx="2212160" cy="27577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B8DB88-38BE-896A-7933-FF6E171C7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855" y="4309266"/>
            <a:ext cx="3972217" cy="2247738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ECF64B73-6A9F-18DE-09FA-304D4E36A94F}"/>
              </a:ext>
            </a:extLst>
          </p:cNvPr>
          <p:cNvSpPr txBox="1">
            <a:spLocks/>
          </p:cNvSpPr>
          <p:nvPr/>
        </p:nvSpPr>
        <p:spPr>
          <a:xfrm>
            <a:off x="634869" y="1901391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10-13 лет, игра в парах с карточками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0575D3-B01F-42AC-7698-2772ECBE0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215" y="1399465"/>
            <a:ext cx="2679437" cy="24232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6916BF-35DD-192E-E124-F9598B411832}"/>
              </a:ext>
            </a:extLst>
          </p:cNvPr>
          <p:cNvSpPr txBox="1"/>
          <p:nvPr/>
        </p:nvSpPr>
        <p:spPr>
          <a:xfrm>
            <a:off x="634869" y="6185798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4BB3BD9-AD00-032B-7B35-8B189AEC4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r="73414" b="71900"/>
          <a:stretch/>
        </p:blipFill>
        <p:spPr bwMode="auto">
          <a:xfrm>
            <a:off x="2878575" y="6079452"/>
            <a:ext cx="525580" cy="4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5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479708" y="1372858"/>
            <a:ext cx="5696552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dirty="0" err="1">
                <a:solidFill>
                  <a:srgbClr val="FFC000"/>
                </a:solidFill>
                <a:ea typeface="Verdana" panose="020B0604030504040204" pitchFamily="34" charset="0"/>
              </a:rPr>
              <a:t>СтрахOFF</a:t>
            </a:r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 или как защититься от рисков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 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(</a:t>
            </a:r>
            <a:r>
              <a:rPr lang="ru-RU" sz="1400" dirty="0">
                <a:solidFill>
                  <a:srgbClr val="000000"/>
                </a:solidFill>
                <a:latin typeface="YS Text"/>
              </a:rPr>
              <a:t>Р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иски и страхование)</a:t>
            </a: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60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Кол-во участников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: до 30 человек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r>
              <a:rPr lang="ru-RU" sz="1400" b="0" i="0" dirty="0">
                <a:solidFill>
                  <a:srgbClr val="2B2A32"/>
                </a:solidFill>
                <a:effectLst/>
                <a:latin typeface="FedraSansProBook"/>
              </a:rPr>
              <a:t>В формате дискуссии ведущий рассказывает про риски, подушку безопасности и страхование. Далее иде</a:t>
            </a:r>
            <a:r>
              <a:rPr lang="ru-RU" sz="1400" dirty="0">
                <a:solidFill>
                  <a:srgbClr val="2B2A32"/>
                </a:solidFill>
                <a:latin typeface="FedraSansProBook"/>
              </a:rPr>
              <a:t>т индивидуальная игра по раундам, в которой участники получают стартовый капитал и каждый раунд принимают решение, какую страховку им покупать. Ведущий разыгрывает случайное событие, и если у игроков не было страховки, то им необходимо выполнить штрафное задание. Участники ведут в бланках подсчет своих средств</a:t>
            </a:r>
          </a:p>
          <a:p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>
              <a:buClr>
                <a:srgbClr val="0070C0"/>
              </a:buClr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5315599"/>
            <a:ext cx="60977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бланки персонажей, карточки с событиями, деньги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Подготовить площадку (малярным скотчем отметить линии)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Презентация и проектор для проведения игры и дискуссии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594BB0-7CE9-A1FE-73CE-FA0710967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267" y="795056"/>
            <a:ext cx="5153025" cy="4572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5EB2B84-F343-ED2D-80DF-A43811E8BA5A}"/>
              </a:ext>
            </a:extLst>
          </p:cNvPr>
          <p:cNvSpPr txBox="1">
            <a:spLocks/>
          </p:cNvSpPr>
          <p:nvPr/>
        </p:nvSpPr>
        <p:spPr>
          <a:xfrm>
            <a:off x="579048" y="1901394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10-13 лет, ведение расчетов в бланках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33FB45-23B9-64E6-6B83-AEF6783DE04C}"/>
              </a:ext>
            </a:extLst>
          </p:cNvPr>
          <p:cNvSpPr txBox="1"/>
          <p:nvPr/>
        </p:nvSpPr>
        <p:spPr>
          <a:xfrm>
            <a:off x="479708" y="6304369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467756E-EC7A-F85F-141B-1B418209D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-520" r="51606" b="71967"/>
          <a:stretch/>
        </p:blipFill>
        <p:spPr bwMode="auto">
          <a:xfrm>
            <a:off x="2756485" y="6179691"/>
            <a:ext cx="456616" cy="48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07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479708" y="1346391"/>
            <a:ext cx="5696552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Финансовые колонизаторы 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(семейный бюджет, банки, риски и страхование, налоги)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45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Оптимально: </a:t>
            </a:r>
            <a:r>
              <a:rPr lang="ru-RU" sz="1400" dirty="0">
                <a:solidFill>
                  <a:srgbClr val="000000"/>
                </a:solidFill>
                <a:latin typeface="YS Text"/>
              </a:rPr>
              <a:t>до 30 человек (3 команды)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r>
              <a:rPr lang="ru-RU" sz="1400" b="0" i="0" dirty="0">
                <a:solidFill>
                  <a:srgbClr val="2B2A32"/>
                </a:solidFill>
                <a:effectLst/>
                <a:latin typeface="FedraSansProBook"/>
              </a:rPr>
              <a:t>Игра – интерактивная викторина, в ходе которой участники - исследователи отвечают на вопросы и за правильные ответы узнают, как устроена жизнь в других крепостях и завоевывают часть карты. Ведущий отмечает завоевание территорией в презентации. </a:t>
            </a: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4918166"/>
            <a:ext cx="60977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и разрезать бланки для тура «Крокодил»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Сформировать «командные места»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Презентация, проектор и колонки для проведения игры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3129B2-7480-21B3-0646-2983E4B97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403" y="535899"/>
            <a:ext cx="5072889" cy="2893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F1DF95-C127-0999-0C89-1CF64945B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403" y="3607487"/>
            <a:ext cx="5167726" cy="2714613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694F3384-B1BE-0B3A-4AB0-63AEA9EFE31E}"/>
              </a:ext>
            </a:extLst>
          </p:cNvPr>
          <p:cNvSpPr txBox="1">
            <a:spLocks/>
          </p:cNvSpPr>
          <p:nvPr/>
        </p:nvSpPr>
        <p:spPr>
          <a:xfrm>
            <a:off x="579048" y="1982449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10-13 лет, викторина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ADD7E-2374-1BE1-E61A-0DAC42569DD9}"/>
              </a:ext>
            </a:extLst>
          </p:cNvPr>
          <p:cNvSpPr txBox="1"/>
          <p:nvPr/>
        </p:nvSpPr>
        <p:spPr>
          <a:xfrm>
            <a:off x="479708" y="6304369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953A39E-722A-AC33-E280-BCCDBC800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-520" r="51606" b="71667"/>
          <a:stretch/>
        </p:blipFill>
        <p:spPr bwMode="auto">
          <a:xfrm>
            <a:off x="2756485" y="6179691"/>
            <a:ext cx="456616" cy="49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271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F492F94-8BBC-E891-64F1-877EFC349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r="18547"/>
          <a:stretch/>
        </p:blipFill>
        <p:spPr bwMode="auto">
          <a:xfrm>
            <a:off x="6096000" y="358861"/>
            <a:ext cx="4991100" cy="519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Shape&#10;&#10;Description automatically generated">
            <a:extLst>
              <a:ext uri="{FF2B5EF4-FFF2-40B4-BE49-F238E27FC236}">
                <a16:creationId xmlns:a16="http://schemas.microsoft.com/office/drawing/2014/main" id="{E2A32AA1-09D1-52E7-1F1D-ABB7CEAD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40" y="-47539"/>
            <a:ext cx="6718260" cy="685800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2C36B45-DDEF-0960-284D-99A163E7E92A}"/>
              </a:ext>
            </a:extLst>
          </p:cNvPr>
          <p:cNvSpPr/>
          <p:nvPr/>
        </p:nvSpPr>
        <p:spPr>
          <a:xfrm>
            <a:off x="471485" y="3698961"/>
            <a:ext cx="6897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Игры для детей 13-18 лет </a:t>
            </a:r>
            <a:endParaRPr lang="x-none" sz="2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488C6-7EA3-5241-9024-929E0124F6AF}"/>
              </a:ext>
            </a:extLst>
          </p:cNvPr>
          <p:cNvSpPr txBox="1"/>
          <p:nvPr/>
        </p:nvSpPr>
        <p:spPr>
          <a:xfrm>
            <a:off x="1006642" y="5047989"/>
            <a:ext cx="624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https://vbudushee.ru/library/igry-i-igrovye-zanyatiya-po-finansovoy-gramotnosti/</a:t>
            </a:r>
            <a:endParaRPr lang="ru-RU" dirty="0"/>
          </a:p>
          <a:p>
            <a:endParaRPr lang="ru-RU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0282CC7-1868-CDED-A326-C4696A265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1" r="31974"/>
          <a:stretch/>
        </p:blipFill>
        <p:spPr bwMode="auto">
          <a:xfrm rot="7723036">
            <a:off x="608441" y="4274997"/>
            <a:ext cx="565182" cy="89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453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479708" y="1381012"/>
            <a:ext cx="569655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Предпринимательство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 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(банковские инструменты, анализ рынка, инвестиции)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120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Оптимально: 4-30</a:t>
            </a:r>
            <a:r>
              <a:rPr lang="ru-RU" sz="1400" dirty="0">
                <a:solidFill>
                  <a:srgbClr val="000000"/>
                </a:solidFill>
                <a:latin typeface="YS Text"/>
              </a:rPr>
              <a:t> человек (до 5 команд)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r>
              <a:rPr lang="ru-RU" sz="1400" dirty="0">
                <a:solidFill>
                  <a:srgbClr val="2B2A32"/>
                </a:solidFill>
                <a:latin typeface="FedraSansProBook"/>
              </a:rPr>
              <a:t>Каждая команда участников создает свой проект – бизнес, который необходим городу. Игра длится несколько игровых лет, за которые участники придумывают идею, находят деньги и начинают работать, решая возникающие проблемы. Чтобы получить средства команды защищают свои проекты перед банком или инвестором.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4989850"/>
            <a:ext cx="60977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бланки для команд и бланки договоров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Сформировать «командные места»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2 ноутбука, проектор для проведения 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Минимум 2 ведущих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FB638F-6077-976A-E098-A815C4D48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423" y="329894"/>
            <a:ext cx="3006000" cy="16968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551ABD-F2AB-3EEA-FDCC-6A0205027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505" y="2095051"/>
            <a:ext cx="4257100" cy="23483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43F969-CF65-7A04-B40F-F3A7D7D4B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914" y="4434619"/>
            <a:ext cx="4600635" cy="2348338"/>
          </a:xfrm>
          <a:prstGeom prst="rect">
            <a:avLst/>
          </a:prstGeom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B4D1217D-AC57-CAAF-CC98-2D96CC5B2A40}"/>
              </a:ext>
            </a:extLst>
          </p:cNvPr>
          <p:cNvSpPr txBox="1">
            <a:spLocks/>
          </p:cNvSpPr>
          <p:nvPr/>
        </p:nvSpPr>
        <p:spPr>
          <a:xfrm>
            <a:off x="579048" y="1982449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13-18 лет, подготовка проекта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5AB31B-E713-D7A2-F57B-A8AD474B7222}"/>
              </a:ext>
            </a:extLst>
          </p:cNvPr>
          <p:cNvSpPr txBox="1"/>
          <p:nvPr/>
        </p:nvSpPr>
        <p:spPr>
          <a:xfrm>
            <a:off x="479708" y="6304369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7A69A93-D51C-6E5B-D818-022730674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6" t="-1714" r="27225" b="72190"/>
          <a:stretch/>
        </p:blipFill>
        <p:spPr bwMode="auto">
          <a:xfrm>
            <a:off x="2745015" y="6212883"/>
            <a:ext cx="476250" cy="5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00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479708" y="1415251"/>
            <a:ext cx="6410191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Семейный бюджет 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(семейный бюджет, сбережения, риски, основы инвестирования)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90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Оптимально: </a:t>
            </a:r>
            <a:r>
              <a:rPr lang="ru-RU" sz="1400" dirty="0">
                <a:solidFill>
                  <a:srgbClr val="000000"/>
                </a:solidFill>
                <a:latin typeface="YS Text"/>
              </a:rPr>
              <a:t>до 50 человек (до 10 команд)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Рассказ про виды расходов и доходов. Каждая команда представляет из себя семью и получает игровой бланк, в котором она распределяет свой месячный доход по категориям расходов и откладывает на сбережения. После этого ведущий выводит на экран размер оптимальных расходов в этом месяце. Если команды смогли определить его правильно, то они зарабатывают очки счастья. В каждом месяце также случаются негативные и позитивные события, влияющие на планирование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4989850"/>
            <a:ext cx="60977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бланки для команд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Подготовить командные места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Ноутбук и проектор для проведения игры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F4EAFA-22A1-E79F-553B-E18D8E5C9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37" y="266428"/>
            <a:ext cx="3184150" cy="41035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5F9B63-828B-9EF7-08D9-6CA49294A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127"/>
          <a:stretch/>
        </p:blipFill>
        <p:spPr>
          <a:xfrm>
            <a:off x="6681196" y="5205293"/>
            <a:ext cx="5510804" cy="1199183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5A4C16FC-B9A1-CC7F-C6C3-CE54F893A6FB}"/>
              </a:ext>
            </a:extLst>
          </p:cNvPr>
          <p:cNvSpPr txBox="1">
            <a:spLocks/>
          </p:cNvSpPr>
          <p:nvPr/>
        </p:nvSpPr>
        <p:spPr>
          <a:xfrm>
            <a:off x="579048" y="1873592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14-18 лет, ведение расчетов в бланках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97E1B-E10D-F951-3618-1CF16B074296}"/>
              </a:ext>
            </a:extLst>
          </p:cNvPr>
          <p:cNvSpPr txBox="1"/>
          <p:nvPr/>
        </p:nvSpPr>
        <p:spPr>
          <a:xfrm>
            <a:off x="479708" y="6304369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4064598-4B37-8493-2A89-BD78178F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-520" r="51606" b="72265"/>
          <a:stretch/>
        </p:blipFill>
        <p:spPr bwMode="auto">
          <a:xfrm>
            <a:off x="2756485" y="6179691"/>
            <a:ext cx="456616" cy="48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05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479709" y="1211602"/>
            <a:ext cx="6097771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Фондовый рынок 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(инвестиции, финансовые рынки, ценные бумаги)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120-180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Оптимально: </a:t>
            </a:r>
            <a:r>
              <a:rPr lang="ru-RU" sz="1400" dirty="0">
                <a:solidFill>
                  <a:srgbClr val="000000"/>
                </a:solidFill>
                <a:latin typeface="YS Text"/>
              </a:rPr>
              <a:t>до 20 человек 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r>
              <a:rPr lang="ru-RU" sz="1400" dirty="0">
                <a:solidFill>
                  <a:srgbClr val="000000"/>
                </a:solidFill>
                <a:latin typeface="YS Text"/>
              </a:rPr>
              <a:t>Рассказ про акции, облигации, фондовую биржу. Каждый участник игры имеет возможность попробовать себя в роли инвестора, у него есть 10 000 у.е. стартового капитала, которые он имеет возможность вкладывать в представленные в игре инвестиционные инструменты. Главная цель - заработать как можно больше денег в течение 4 игровых лет. Каждый год участники читают новости, которые влияют на изменение стоимости акций. Ведущий ведет учет вложений участников при помощи онлайн-инструмента – Виртуальной биржи.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5302540"/>
            <a:ext cx="60977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бланки для участников и бланки Новостей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2 ноутбука, проектор, интернет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391203-316C-FAF8-E9A6-1D655AFB7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898" y="2642313"/>
            <a:ext cx="5176185" cy="1884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1DFBB3-183D-A9EB-3C18-CEC68462F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166" y="4687287"/>
            <a:ext cx="2271648" cy="18087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FF038C-31AC-047B-9CB1-DFCE0875F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5"/>
          <a:stretch/>
        </p:blipFill>
        <p:spPr>
          <a:xfrm>
            <a:off x="6889898" y="902111"/>
            <a:ext cx="5176186" cy="1584507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905C15B2-5B91-A4E4-BF83-5E33CE87C8B3}"/>
              </a:ext>
            </a:extLst>
          </p:cNvPr>
          <p:cNvSpPr txBox="1">
            <a:spLocks/>
          </p:cNvSpPr>
          <p:nvPr/>
        </p:nvSpPr>
        <p:spPr>
          <a:xfrm>
            <a:off x="579048" y="1796680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14-18 лет, ведение расчетов в бланках  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D3DF2-7DFC-DA9C-3F75-50E7F9C8BF1A}"/>
              </a:ext>
            </a:extLst>
          </p:cNvPr>
          <p:cNvSpPr txBox="1"/>
          <p:nvPr/>
        </p:nvSpPr>
        <p:spPr>
          <a:xfrm>
            <a:off x="479708" y="6304369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9565650B-29CB-C559-ECC7-0450A3639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5" t="-520" r="2565" b="72191"/>
          <a:stretch/>
        </p:blipFill>
        <p:spPr bwMode="auto">
          <a:xfrm>
            <a:off x="2698052" y="6207991"/>
            <a:ext cx="557893" cy="4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283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479708" y="1496586"/>
            <a:ext cx="609777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Личный финансовый план 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(Финансовые цели и планирование, банковские инструменты)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90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Кол-во участников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: </a:t>
            </a:r>
            <a:r>
              <a:rPr lang="ru-RU" sz="1400" dirty="0">
                <a:solidFill>
                  <a:srgbClr val="000000"/>
                </a:solidFill>
                <a:latin typeface="YS Text"/>
              </a:rPr>
              <a:t>до 30 человек 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r>
              <a:rPr lang="ru-RU" sz="1400" dirty="0">
                <a:solidFill>
                  <a:srgbClr val="000000"/>
                </a:solidFill>
                <a:latin typeface="YS Text"/>
              </a:rPr>
              <a:t>Главная цель каждого участника – реализовать при помощи финансовых инструментов (депозиты, акции, облигации, полис страхования жизни) 1 финансовую цель к концу последнего игрового года (победитель – тот, кто реализовал самую дорогую цель).  С участниками будут случаться непредвиденные события, от которых может защитить страховка. Каждый год игроки отмечают свои доходы в бланке.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4989850"/>
            <a:ext cx="60977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бланки для участников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Подготовить индивидуальные посадочные места (стол и стул)</a:t>
            </a:r>
          </a:p>
          <a:p>
            <a:r>
              <a:rPr lang="ru-RU" sz="1400" dirty="0">
                <a:solidFill>
                  <a:srgbClr val="00B050"/>
                </a:solidFill>
                <a:latin typeface="FedraSansProBook"/>
              </a:rPr>
              <a:t>* Опционально -презентация и проектор для проведения игры и дискуссии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C34ECE-7417-D680-FF0A-99C6B1A68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632" y="2430826"/>
            <a:ext cx="5411758" cy="2559024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84029D5B-2F55-9D1F-5DBB-A22D3BFA7ABC}"/>
              </a:ext>
            </a:extLst>
          </p:cNvPr>
          <p:cNvSpPr txBox="1">
            <a:spLocks/>
          </p:cNvSpPr>
          <p:nvPr/>
        </p:nvSpPr>
        <p:spPr>
          <a:xfrm>
            <a:off x="579048" y="1933363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14-18 лет, ведение расчетов в бланках  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94D4C-1608-08A9-F10C-BF43FECE4077}"/>
              </a:ext>
            </a:extLst>
          </p:cNvPr>
          <p:cNvSpPr txBox="1"/>
          <p:nvPr/>
        </p:nvSpPr>
        <p:spPr>
          <a:xfrm>
            <a:off x="479708" y="6304369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755D57A-959F-D906-E7E9-F955591B7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-520" r="51606" b="72265"/>
          <a:stretch/>
        </p:blipFill>
        <p:spPr bwMode="auto">
          <a:xfrm>
            <a:off x="2756485" y="6179691"/>
            <a:ext cx="456616" cy="48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62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Снимок экрана 2022-05-19 в 11.42.47.png">
            <a:extLst>
              <a:ext uri="{FF2B5EF4-FFF2-40B4-BE49-F238E27FC236}">
                <a16:creationId xmlns:a16="http://schemas.microsoft.com/office/drawing/2014/main" id="{E7E6E7D2-3F32-0566-978E-6F5A98555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5" t="22967" r="10099" b="20344"/>
          <a:stretch/>
        </p:blipFill>
        <p:spPr>
          <a:xfrm>
            <a:off x="4735879" y="2129590"/>
            <a:ext cx="2153858" cy="3920201"/>
          </a:xfrm>
          <a:prstGeom prst="roundRect">
            <a:avLst/>
          </a:prstGeom>
        </p:spPr>
      </p:pic>
      <p:pic>
        <p:nvPicPr>
          <p:cNvPr id="5" name="Изображение 2" descr="Снимок экрана 2022-05-19 в 11.44.18.png">
            <a:extLst>
              <a:ext uri="{FF2B5EF4-FFF2-40B4-BE49-F238E27FC236}">
                <a16:creationId xmlns:a16="http://schemas.microsoft.com/office/drawing/2014/main" id="{BC4B443F-937B-510E-3C1B-A6B6B0F981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3" t="21916" r="14780" b="22523"/>
          <a:stretch/>
        </p:blipFill>
        <p:spPr>
          <a:xfrm>
            <a:off x="6916138" y="2125579"/>
            <a:ext cx="2228129" cy="3920202"/>
          </a:xfrm>
          <a:prstGeom prst="roundRect">
            <a:avLst/>
          </a:prstGeom>
        </p:spPr>
      </p:pic>
      <p:pic>
        <p:nvPicPr>
          <p:cNvPr id="7" name="Изображение 1" descr="Снимок экрана 2022-05-19 в 11.42.47.png">
            <a:extLst>
              <a:ext uri="{FF2B5EF4-FFF2-40B4-BE49-F238E27FC236}">
                <a16:creationId xmlns:a16="http://schemas.microsoft.com/office/drawing/2014/main" id="{05A0FE9B-5C91-2399-825B-1E78E9AC2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8" t="22838" r="31845" b="20473"/>
          <a:stretch/>
        </p:blipFill>
        <p:spPr>
          <a:xfrm>
            <a:off x="2527701" y="2158438"/>
            <a:ext cx="2153858" cy="3920201"/>
          </a:xfrm>
          <a:prstGeom prst="roundRect">
            <a:avLst/>
          </a:prstGeom>
        </p:spPr>
      </p:pic>
      <p:pic>
        <p:nvPicPr>
          <p:cNvPr id="9" name="Изображение 1" descr="Снимок экрана 2022-05-19 в 11.42.47.png">
            <a:extLst>
              <a:ext uri="{FF2B5EF4-FFF2-40B4-BE49-F238E27FC236}">
                <a16:creationId xmlns:a16="http://schemas.microsoft.com/office/drawing/2014/main" id="{AD9D1330-C6A4-17FD-65B0-0132397820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4" t="24013" r="53429" b="20211"/>
          <a:stretch/>
        </p:blipFill>
        <p:spPr>
          <a:xfrm>
            <a:off x="351607" y="2187287"/>
            <a:ext cx="2153858" cy="3857118"/>
          </a:xfrm>
          <a:prstGeom prst="round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7F5EF9-0CB6-5BC0-4CE7-4B658EF88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4" t="12381" r="48232" b="5714"/>
          <a:stretch/>
        </p:blipFill>
        <p:spPr>
          <a:xfrm>
            <a:off x="9369741" y="2188065"/>
            <a:ext cx="2470652" cy="507103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4C2A25-365F-B571-D8AD-FAC1B9A0219A}"/>
              </a:ext>
            </a:extLst>
          </p:cNvPr>
          <p:cNvSpPr txBox="1"/>
          <p:nvPr/>
        </p:nvSpPr>
        <p:spPr>
          <a:xfrm>
            <a:off x="6854146" y="73302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B2A32"/>
                </a:solidFill>
                <a:latin typeface="FedraSansProBook"/>
              </a:rPr>
              <a:t>vbudushee.ru</a:t>
            </a:r>
            <a:endParaRPr lang="ru-RU" sz="3600" dirty="0">
              <a:solidFill>
                <a:srgbClr val="2B2A32"/>
              </a:solidFill>
              <a:latin typeface="FedraSansProBook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21A6D2-604A-F724-0887-A27F6CF1FF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09" r="20742"/>
          <a:stretch/>
        </p:blipFill>
        <p:spPr>
          <a:xfrm>
            <a:off x="9369741" y="3248033"/>
            <a:ext cx="2470652" cy="2796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17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536102" y="1418880"/>
            <a:ext cx="609777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Защита прав потребителей 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(защита прав потребителей финансовых услуг)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90 минут</a:t>
            </a:r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Кол-во участников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: </a:t>
            </a:r>
            <a:r>
              <a:rPr lang="ru-RU" sz="1400" dirty="0">
                <a:solidFill>
                  <a:srgbClr val="000000"/>
                </a:solidFill>
                <a:latin typeface="YS Text"/>
              </a:rPr>
              <a:t>до 30 человек </a:t>
            </a: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r>
              <a:rPr lang="ru-RU" sz="1400" dirty="0">
                <a:solidFill>
                  <a:srgbClr val="2B2A32"/>
                </a:solidFill>
                <a:latin typeface="FedraSansProBook"/>
              </a:rPr>
              <a:t>Каждая команда является независимой юридической компанией, их задача -  решать проблемы клиентов, связанные с пользованием финансовыми услугами. После прослушивания каждого кейса важно зафиксировать эмоции, которые по их мнению испытывал клиент в процессе рассказа о своей проблеме, а после этого решить проблему выбранного клиента. За правильность решения начисляются баллы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4989850"/>
            <a:ext cx="60977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бланки для участников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Подготовить командные места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2 ноутбука, колонки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C37390-919A-3A0F-C4FA-1C63EED5D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019" y="4427456"/>
            <a:ext cx="5170714" cy="1254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543BD5-078B-A206-20FA-E5CCAF508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71710"/>
            <a:ext cx="6096000" cy="11118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1A99E7-5273-DD36-DA2B-E317B99BC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962" y="2551321"/>
            <a:ext cx="3354151" cy="1608394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DED5C4D6-080C-27FD-35FE-266E46701E08}"/>
              </a:ext>
            </a:extLst>
          </p:cNvPr>
          <p:cNvSpPr txBox="1">
            <a:spLocks/>
          </p:cNvSpPr>
          <p:nvPr/>
        </p:nvSpPr>
        <p:spPr>
          <a:xfrm>
            <a:off x="635442" y="1995513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14-18 лет, решение кейсов  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515A9-D7F7-E3B5-9542-515AD32285D1}"/>
              </a:ext>
            </a:extLst>
          </p:cNvPr>
          <p:cNvSpPr txBox="1"/>
          <p:nvPr/>
        </p:nvSpPr>
        <p:spPr>
          <a:xfrm>
            <a:off x="479708" y="6304369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81071EF-8A9F-88B4-DF17-A3CCECA72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-520" r="26385" b="71443"/>
          <a:stretch/>
        </p:blipFill>
        <p:spPr bwMode="auto">
          <a:xfrm>
            <a:off x="2755900" y="6211177"/>
            <a:ext cx="495299" cy="49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042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69A90A3-33F6-C953-9A85-C182725EF921}"/>
              </a:ext>
            </a:extLst>
          </p:cNvPr>
          <p:cNvSpPr txBox="1">
            <a:spLocks/>
          </p:cNvSpPr>
          <p:nvPr/>
        </p:nvSpPr>
        <p:spPr>
          <a:xfrm>
            <a:off x="2273367" y="315197"/>
            <a:ext cx="9588433" cy="4976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cap="all" dirty="0">
                <a:solidFill>
                  <a:srgbClr val="F69200"/>
                </a:solidFill>
                <a:latin typeface="FedraSansPro-Book" panose="020B0403040000020004" pitchFamily="34" charset="0"/>
                <a:ea typeface="FedraSansPro-Book" panose="020B0403040000020004" pitchFamily="34" charset="0"/>
                <a:cs typeface="Fedra Sans Pro"/>
              </a:rPr>
              <a:t>Ближайшие мероприятия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A58D5-B63F-776F-85F2-708D6B674526}"/>
              </a:ext>
            </a:extLst>
          </p:cNvPr>
          <p:cNvSpPr txBox="1"/>
          <p:nvPr/>
        </p:nvSpPr>
        <p:spPr>
          <a:xfrm>
            <a:off x="1151766" y="1694529"/>
            <a:ext cx="1079805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50"/>
              </a:buClr>
            </a:pPr>
            <a:r>
              <a:rPr lang="ru-RU" sz="2400" dirty="0">
                <a:solidFill>
                  <a:srgbClr val="2B2A32"/>
                </a:solidFill>
                <a:latin typeface="FedraSansProBook"/>
              </a:rPr>
              <a:t>Октябрь. Методический вебинар для педагогов по теме «IT-технологии в повышении финансовой грамотности»» при поддержке ФМЦ НИУ ВШЭ </a:t>
            </a:r>
          </a:p>
          <a:p>
            <a:pPr>
              <a:buClr>
                <a:srgbClr val="00B050"/>
              </a:buClr>
            </a:pPr>
            <a:endParaRPr lang="ru-RU" b="0" i="0" dirty="0">
              <a:effectLst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00B050"/>
              </a:buClr>
            </a:pPr>
            <a:endParaRPr lang="ru-RU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00B050"/>
              </a:buClr>
            </a:pPr>
            <a:endParaRPr lang="ru-RU" sz="2400" dirty="0">
              <a:solidFill>
                <a:srgbClr val="2B2A32"/>
              </a:solidFill>
              <a:latin typeface="FedraSansProBook"/>
            </a:endParaRPr>
          </a:p>
          <a:p>
            <a:pPr>
              <a:buClr>
                <a:srgbClr val="00B050"/>
              </a:buClr>
            </a:pPr>
            <a:r>
              <a:rPr lang="ru-RU" sz="2400" dirty="0">
                <a:solidFill>
                  <a:srgbClr val="2B2A32"/>
                </a:solidFill>
                <a:latin typeface="FedraSansProBook"/>
              </a:rPr>
              <a:t>Сентябрь-март (22</a:t>
            </a:r>
            <a:r>
              <a:rPr lang="en-US" sz="2400" dirty="0">
                <a:solidFill>
                  <a:srgbClr val="2B2A32"/>
                </a:solidFill>
                <a:latin typeface="FedraSansProBook"/>
              </a:rPr>
              <a:t>/23)</a:t>
            </a:r>
            <a:r>
              <a:rPr lang="ru-RU" sz="2400" dirty="0">
                <a:solidFill>
                  <a:srgbClr val="2B2A32"/>
                </a:solidFill>
                <a:latin typeface="FedraSansProBook"/>
              </a:rPr>
              <a:t> «Конкурс профессионального мастерства педагогов финансовой грамотности», совместно с ФМЦ НИУ ВШЭ</a:t>
            </a:r>
          </a:p>
          <a:p>
            <a:pPr>
              <a:buClr>
                <a:srgbClr val="00B050"/>
              </a:buClr>
            </a:pP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https://fmc.hse.ru/konkurs_fp</a:t>
            </a:r>
            <a:endParaRPr lang="ru-RU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50"/>
              </a:buClr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B050"/>
              </a:buClr>
            </a:pPr>
            <a:endParaRPr lang="en-US" sz="2400" dirty="0">
              <a:solidFill>
                <a:srgbClr val="2B2A32"/>
              </a:solidFill>
              <a:latin typeface="FedraSansProBook"/>
            </a:endParaRPr>
          </a:p>
          <a:p>
            <a:pPr>
              <a:buClr>
                <a:srgbClr val="00B050"/>
              </a:buClr>
            </a:pPr>
            <a:r>
              <a:rPr lang="ru-RU" sz="2400" dirty="0">
                <a:solidFill>
                  <a:srgbClr val="2B2A32"/>
                </a:solidFill>
                <a:latin typeface="FedraSansProBook"/>
              </a:rPr>
              <a:t>Октябрь «Всероссийская олимпиада школьников по финансовой грамотности  «Высшая проба» для 7-8 классов , совместно с ФМЦ НИУ ВШЭ</a:t>
            </a:r>
          </a:p>
          <a:p>
            <a:pPr>
              <a:buClr>
                <a:srgbClr val="00B050"/>
              </a:buClr>
            </a:pPr>
            <a:r>
              <a:rPr lang="en-US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https://olymp.hse.ru/mmo/finance</a:t>
            </a:r>
            <a:endParaRPr lang="ru-RU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rgbClr val="00B050"/>
              </a:buClr>
            </a:pPr>
            <a:endParaRPr lang="ru-RU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Изображение 22" descr="teachers-icon-8.png">
            <a:extLst>
              <a:ext uri="{FF2B5EF4-FFF2-40B4-BE49-F238E27FC236}">
                <a16:creationId xmlns:a16="http://schemas.microsoft.com/office/drawing/2014/main" id="{906383E6-4C87-B14C-8D37-DDCD92D1C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42" y="3462091"/>
            <a:ext cx="620032" cy="62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24">
            <a:extLst>
              <a:ext uri="{FF2B5EF4-FFF2-40B4-BE49-F238E27FC236}">
                <a16:creationId xmlns:a16="http://schemas.microsoft.com/office/drawing/2014/main" id="{790B773A-6F26-1A70-FCE9-C5B5283F6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4" y="5160617"/>
            <a:ext cx="503295" cy="62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25" descr="335-3350689_event-accepted-tentatively-icon-event-icon.jpg">
            <a:extLst>
              <a:ext uri="{FF2B5EF4-FFF2-40B4-BE49-F238E27FC236}">
                <a16:creationId xmlns:a16="http://schemas.microsoft.com/office/drawing/2014/main" id="{80C5B97F-63B5-E2DC-3B7D-8D22629AB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6" y="1694529"/>
            <a:ext cx="6397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087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CA161C1-5F3D-0F44-BE6D-13E08124CBFB}"/>
              </a:ext>
            </a:extLst>
          </p:cNvPr>
          <p:cNvSpPr txBox="1">
            <a:spLocks/>
          </p:cNvSpPr>
          <p:nvPr/>
        </p:nvSpPr>
        <p:spPr>
          <a:xfrm>
            <a:off x="2433670" y="135195"/>
            <a:ext cx="9700050" cy="80413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spc="0" baseline="0">
                <a:ln w="6350" cap="flat">
                  <a:noFill/>
                  <a:miter lim="800000"/>
                </a:ln>
                <a:latin typeface="+mj-lt"/>
                <a:ea typeface="+mj-ea"/>
                <a:cs typeface="+mj-cs"/>
              </a:defRPr>
            </a:lvl1pPr>
            <a:lvl2pPr marL="0" lvl="1" fontAlgn="base">
              <a:spcBef>
                <a:spcPct val="0"/>
              </a:spcBef>
              <a:spcAft>
                <a:spcPts val="600"/>
              </a:spcAft>
              <a:buClr>
                <a:srgbClr val="00B050"/>
              </a:buClr>
              <a:defRPr sz="2800" b="1">
                <a:ln w="6350" cap="flat">
                  <a:noFill/>
                  <a:miter lim="800000"/>
                </a:ln>
                <a:solidFill>
                  <a:srgbClr val="00B050"/>
                </a:solidFill>
                <a:latin typeface="Segoe UI Semibold" panose="020B0502040204020203" pitchFamily="34" charset="0"/>
                <a:ea typeface="+mj-ea"/>
                <a:cs typeface="Segoe UI Semibold" panose="020B0502040204020203" pitchFamily="34" charset="0"/>
              </a:defRPr>
            </a:lvl2pPr>
          </a:lstStyle>
          <a:p>
            <a:r>
              <a:rPr lang="ru-RU" sz="3200" dirty="0">
                <a:solidFill>
                  <a:srgbClr val="009A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скачать сценарии?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FC95F3-5B34-93EE-94B1-890668EF1F25}"/>
              </a:ext>
            </a:extLst>
          </p:cNvPr>
          <p:cNvSpPr txBox="1"/>
          <p:nvPr/>
        </p:nvSpPr>
        <p:spPr>
          <a:xfrm>
            <a:off x="580344" y="1207587"/>
            <a:ext cx="10047016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1800" dirty="0"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 сайте программы </a:t>
            </a:r>
            <a:r>
              <a:rPr lang="en-US" sz="1800" u="sng" dirty="0">
                <a:solidFill>
                  <a:srgbClr val="0563C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https://vbudushee.ru/education/programma-finansovaya-gramotnost/fg-5-18/</a:t>
            </a:r>
            <a:r>
              <a:rPr lang="ru-RU" sz="1800" u="sng" dirty="0"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CD9657-DF63-12AE-B667-009A4C0A6D0A}"/>
              </a:ext>
            </a:extLst>
          </p:cNvPr>
          <p:cNvSpPr txBox="1"/>
          <p:nvPr/>
        </p:nvSpPr>
        <p:spPr>
          <a:xfrm>
            <a:off x="7571077" y="2923468"/>
            <a:ext cx="4154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Присоединяйтесь к нам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Вконтакте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и следите за новостями Фонда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</a:t>
            </a:r>
          </a:p>
          <a:p>
            <a:r>
              <a:rPr lang="ru-RU" b="0" i="0" u="none" strike="noStrike" dirty="0">
                <a:effectLst/>
                <a:latin typeface="Helvetica" panose="020B0604020202020204" pitchFamily="34" charset="0"/>
                <a:hlinkClick r:id="rId3"/>
              </a:rPr>
              <a:t>https://vk.com/fondvbudushee</a:t>
            </a:r>
            <a:endParaRPr lang="ru-RU" dirty="0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FCB46931-84C3-BB58-A831-4F89586EB807}"/>
              </a:ext>
            </a:extLst>
          </p:cNvPr>
          <p:cNvSpPr/>
          <p:nvPr/>
        </p:nvSpPr>
        <p:spPr>
          <a:xfrm rot="5400000">
            <a:off x="-325808" y="2521110"/>
            <a:ext cx="4790016" cy="3205375"/>
          </a:xfrm>
          <a:prstGeom prst="roundRect">
            <a:avLst>
              <a:gd name="adj" fmla="val 5272"/>
            </a:avLst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9144E-5E80-070A-ACB9-F21498C2844E}"/>
              </a:ext>
            </a:extLst>
          </p:cNvPr>
          <p:cNvSpPr txBox="1"/>
          <p:nvPr/>
        </p:nvSpPr>
        <p:spPr>
          <a:xfrm>
            <a:off x="764645" y="4647152"/>
            <a:ext cx="2792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B050"/>
              </a:buClr>
              <a:defRPr/>
            </a:pPr>
            <a:r>
              <a:rPr lang="ru-RU" sz="1400" b="1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Осипова Нина </a:t>
            </a:r>
          </a:p>
          <a:p>
            <a:pPr lvl="0">
              <a:buClr>
                <a:srgbClr val="00B050"/>
              </a:buClr>
              <a:defRPr/>
            </a:pPr>
            <a:r>
              <a:rPr lang="ru-RU" sz="1400" b="1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 </a:t>
            </a:r>
          </a:p>
          <a:p>
            <a:pPr lvl="0">
              <a:buClr>
                <a:srgbClr val="00B050"/>
              </a:buClr>
              <a:defRPr/>
            </a:pPr>
            <a:r>
              <a:rPr lang="ru-RU" sz="1400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руководитель программы «Финансовая грамотность»</a:t>
            </a:r>
            <a:endParaRPr lang="ru-RU" sz="1400" dirty="0">
              <a:solidFill>
                <a:srgbClr val="EC4D4D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buClr>
                <a:srgbClr val="00B050"/>
              </a:buClr>
              <a:defRPr/>
            </a:pPr>
            <a:endParaRPr lang="ru-RU" sz="1400" dirty="0">
              <a:solidFill>
                <a:srgbClr val="EC4D4D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buClr>
                <a:srgbClr val="00B050"/>
              </a:buClr>
              <a:defRPr/>
            </a:pPr>
            <a:r>
              <a:rPr lang="en-US" sz="1400" dirty="0">
                <a:solidFill>
                  <a:srgbClr val="92D050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nosipova@vbudushee.ru</a:t>
            </a:r>
            <a:endParaRPr lang="en-US" sz="1400" dirty="0">
              <a:solidFill>
                <a:srgbClr val="92D050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lvl="0">
              <a:buClr>
                <a:srgbClr val="00B050"/>
              </a:buClr>
              <a:defRPr/>
            </a:pPr>
            <a:r>
              <a:rPr lang="en-US" sz="1400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TG</a:t>
            </a:r>
            <a:r>
              <a:rPr lang="ru-RU" sz="1400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: </a:t>
            </a:r>
            <a:r>
              <a:rPr lang="en-US" sz="1400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@</a:t>
            </a:r>
            <a:r>
              <a:rPr lang="en-US" sz="1400" dirty="0" err="1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aninosipova</a:t>
            </a: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8037D09-A3A6-118C-3F2E-FB21FB6A4D3A}"/>
              </a:ext>
            </a:extLst>
          </p:cNvPr>
          <p:cNvSpPr/>
          <p:nvPr/>
        </p:nvSpPr>
        <p:spPr>
          <a:xfrm rot="5400000">
            <a:off x="3177700" y="2521109"/>
            <a:ext cx="4790015" cy="3205377"/>
          </a:xfrm>
          <a:prstGeom prst="roundRect">
            <a:avLst>
              <a:gd name="adj" fmla="val 5272"/>
            </a:avLst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C0081-A128-5EFD-28B9-97B69F301578}"/>
              </a:ext>
            </a:extLst>
          </p:cNvPr>
          <p:cNvSpPr txBox="1"/>
          <p:nvPr/>
        </p:nvSpPr>
        <p:spPr>
          <a:xfrm>
            <a:off x="4324064" y="4647152"/>
            <a:ext cx="27427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B050"/>
              </a:buClr>
              <a:defRPr/>
            </a:pPr>
            <a:r>
              <a:rPr lang="ru-RU" sz="1400" b="1" dirty="0" err="1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Туренок</a:t>
            </a:r>
            <a:r>
              <a:rPr lang="ru-RU" sz="1400" b="1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 Виктория </a:t>
            </a:r>
          </a:p>
          <a:p>
            <a:pPr lvl="0">
              <a:buClr>
                <a:srgbClr val="00B050"/>
              </a:buClr>
              <a:defRPr/>
            </a:pPr>
            <a:endParaRPr lang="ru-RU" sz="1400" b="1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lvl="0">
              <a:buClr>
                <a:srgbClr val="00B050"/>
              </a:buClr>
              <a:defRPr/>
            </a:pPr>
            <a:r>
              <a:rPr lang="ru-RU" sz="1400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менеджер  программы «Финансовая грамотность»</a:t>
            </a:r>
          </a:p>
          <a:p>
            <a:pPr lvl="0">
              <a:buClr>
                <a:srgbClr val="00B050"/>
              </a:buClr>
              <a:defRPr/>
            </a:pPr>
            <a:endParaRPr lang="ru-RU" sz="1400" dirty="0">
              <a:solidFill>
                <a:srgbClr val="EC4D4D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buClr>
                <a:srgbClr val="00B050"/>
              </a:buClr>
              <a:defRPr/>
            </a:pPr>
            <a:r>
              <a:rPr lang="en-US" sz="1400" dirty="0">
                <a:solidFill>
                  <a:srgbClr val="92D050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turenok@vbudushee.ru</a:t>
            </a:r>
            <a:endParaRPr lang="en-US" sz="1400" dirty="0">
              <a:solidFill>
                <a:srgbClr val="92D050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lvl="0">
              <a:buClr>
                <a:srgbClr val="00B050"/>
              </a:buClr>
              <a:defRPr/>
            </a:pPr>
            <a:r>
              <a:rPr lang="en-US" sz="1400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TG</a:t>
            </a:r>
            <a:r>
              <a:rPr lang="ru-RU" sz="1400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:</a:t>
            </a:r>
            <a:r>
              <a:rPr lang="en-US" sz="1400" dirty="0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 @</a:t>
            </a:r>
            <a:r>
              <a:rPr lang="en-US" sz="1400" dirty="0" err="1"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Vik_turenok</a:t>
            </a: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pic>
        <p:nvPicPr>
          <p:cNvPr id="8" name="Изображение 1" descr="Фото Осипова Н.png">
            <a:extLst>
              <a:ext uri="{FF2B5EF4-FFF2-40B4-BE49-F238E27FC236}">
                <a16:creationId xmlns:a16="http://schemas.microsoft.com/office/drawing/2014/main" id="{B3C6796F-D2A6-6C65-B29C-0A7A3BCB7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4" y="2095940"/>
            <a:ext cx="1849112" cy="2465483"/>
          </a:xfrm>
          <a:prstGeom prst="rect">
            <a:avLst/>
          </a:prstGeom>
        </p:spPr>
      </p:pic>
      <p:pic>
        <p:nvPicPr>
          <p:cNvPr id="12" name="Изображение 2" descr="photo5318961141331902377.jpg">
            <a:extLst>
              <a:ext uri="{FF2B5EF4-FFF2-40B4-BE49-F238E27FC236}">
                <a16:creationId xmlns:a16="http://schemas.microsoft.com/office/drawing/2014/main" id="{0CC73854-99CE-00D6-9B28-B9D124AF79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t="660" r="20375"/>
          <a:stretch/>
        </p:blipFill>
        <p:spPr>
          <a:xfrm>
            <a:off x="4324063" y="2095940"/>
            <a:ext cx="1799200" cy="24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71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3B6C8EE-F614-FAA5-EF05-DB3979D77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r="11358"/>
          <a:stretch/>
        </p:blipFill>
        <p:spPr bwMode="auto">
          <a:xfrm>
            <a:off x="6483590" y="1292943"/>
            <a:ext cx="4328789" cy="22138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B90780-0827-1786-23CF-7D9723724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1"/>
          <a:stretch/>
        </p:blipFill>
        <p:spPr>
          <a:xfrm>
            <a:off x="547688" y="3529263"/>
            <a:ext cx="10954502" cy="3276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9ACCE7-30CB-465B-0003-7E9B350D35CD}"/>
              </a:ext>
            </a:extLst>
          </p:cNvPr>
          <p:cNvSpPr txBox="1"/>
          <p:nvPr/>
        </p:nvSpPr>
        <p:spPr>
          <a:xfrm>
            <a:off x="547687" y="2548512"/>
            <a:ext cx="3462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https://vbudushee.ru/education/programma-finansovaya-gramotnost/</a:t>
            </a:r>
            <a:endParaRPr lang="ru-RU" dirty="0"/>
          </a:p>
          <a:p>
            <a:endParaRPr lang="ru-R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0F42C69-6233-2CFD-88DE-7FD47215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1" r="31974"/>
          <a:stretch/>
        </p:blipFill>
        <p:spPr bwMode="auto">
          <a:xfrm rot="7723036">
            <a:off x="570959" y="1788899"/>
            <a:ext cx="565182" cy="89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084518D6-2F51-D304-423D-239034558AA0}"/>
              </a:ext>
            </a:extLst>
          </p:cNvPr>
          <p:cNvSpPr txBox="1">
            <a:spLocks/>
          </p:cNvSpPr>
          <p:nvPr/>
        </p:nvSpPr>
        <p:spPr>
          <a:xfrm>
            <a:off x="2330771" y="737919"/>
            <a:ext cx="9588433" cy="4976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3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cap="all" dirty="0">
                <a:solidFill>
                  <a:srgbClr val="F69200"/>
                </a:solidFill>
                <a:latin typeface="FedraSansPro-Book" panose="020B0403040000020004" pitchFamily="34" charset="0"/>
                <a:ea typeface="FedraSansPro-Book" panose="020B0403040000020004" pitchFamily="34" charset="0"/>
                <a:cs typeface="Fedra Sans Pro"/>
              </a:rPr>
              <a:t>программа «Финансовая грамотность»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F4C2B8-48B7-7E27-6F1E-B350A8404058}"/>
              </a:ext>
            </a:extLst>
          </p:cNvPr>
          <p:cNvSpPr txBox="1"/>
          <p:nvPr/>
        </p:nvSpPr>
        <p:spPr>
          <a:xfrm>
            <a:off x="4579433" y="2737119"/>
            <a:ext cx="1658016" cy="492443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609534" hangingPunct="0">
              <a:spcBef>
                <a:spcPts val="900"/>
              </a:spcBef>
              <a:defRPr/>
            </a:pPr>
            <a:r>
              <a:rPr lang="ru-RU" sz="1600" b="1" dirty="0">
                <a:solidFill>
                  <a:srgbClr val="1F9348"/>
                </a:solidFill>
                <a:latin typeface="Verdana" panose="020B0604030504040204" pitchFamily="34" charset="0"/>
                <a:ea typeface="Verdana" panose="020B0604030504040204" pitchFamily="34" charset="0"/>
                <a:cs typeface="Fedra Sans Pro Light" charset="0"/>
              </a:rPr>
              <a:t>90 К </a:t>
            </a:r>
            <a:r>
              <a:rPr lang="ru-RU" sz="1600" dirty="0">
                <a:solidFill>
                  <a:srgbClr val="1F9348"/>
                </a:solidFill>
                <a:latin typeface="Verdana" panose="020B0604030504040204" pitchFamily="34" charset="0"/>
                <a:ea typeface="Verdana" panose="020B0604030504040204" pitchFamily="34" charset="0"/>
                <a:cs typeface="Fedra Sans Pro Light" charset="0"/>
              </a:rPr>
              <a:t> педагогов</a:t>
            </a:r>
            <a:endParaRPr lang="ru-RU" sz="1600" kern="0" dirty="0">
              <a:solidFill>
                <a:srgbClr val="1F9348"/>
              </a:solidFill>
              <a:latin typeface="Verdana" panose="020B0604030504040204" pitchFamily="34" charset="0"/>
              <a:ea typeface="Verdana" panose="020B0604030504040204" pitchFamily="34" charset="0"/>
              <a:cs typeface="Fedra Sans Pro Light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498B9-62DB-4F02-085A-19DC3133FFAF}"/>
              </a:ext>
            </a:extLst>
          </p:cNvPr>
          <p:cNvSpPr txBox="1"/>
          <p:nvPr/>
        </p:nvSpPr>
        <p:spPr>
          <a:xfrm>
            <a:off x="4579433" y="1907405"/>
            <a:ext cx="2026102" cy="492443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609534" hangingPunct="0">
              <a:spcBef>
                <a:spcPts val="900"/>
              </a:spcBef>
              <a:defRPr/>
            </a:pPr>
            <a:r>
              <a:rPr lang="ru-RU" sz="1600" b="1" dirty="0">
                <a:solidFill>
                  <a:srgbClr val="1F9348"/>
                </a:solidFill>
                <a:latin typeface="Verdana" panose="020B0604030504040204" pitchFamily="34" charset="0"/>
                <a:ea typeface="Verdana" panose="020B0604030504040204" pitchFamily="34" charset="0"/>
                <a:cs typeface="Fedra Sans Pro Light" charset="0"/>
              </a:rPr>
              <a:t>3,1 млн. </a:t>
            </a:r>
            <a:r>
              <a:rPr lang="ru-RU" sz="1600" dirty="0">
                <a:solidFill>
                  <a:srgbClr val="1F9348"/>
                </a:solidFill>
                <a:latin typeface="Verdana" panose="020B0604030504040204" pitchFamily="34" charset="0"/>
                <a:ea typeface="Verdana" panose="020B0604030504040204" pitchFamily="34" charset="0"/>
                <a:cs typeface="Fedra Sans Pro Light" charset="0"/>
              </a:rPr>
              <a:t>школьников</a:t>
            </a:r>
            <a:endParaRPr lang="ru-RU" sz="1600" kern="0" dirty="0">
              <a:solidFill>
                <a:srgbClr val="1F9348"/>
              </a:solidFill>
              <a:latin typeface="Verdana" panose="020B0604030504040204" pitchFamily="34" charset="0"/>
              <a:ea typeface="Verdana" panose="020B0604030504040204" pitchFamily="34" charset="0"/>
              <a:cs typeface="Fedra Sans Pro Light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86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96C37F7-4BF2-E487-CCD3-5858F0F0F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826" r="13847" b="-826"/>
          <a:stretch/>
        </p:blipFill>
        <p:spPr bwMode="auto">
          <a:xfrm>
            <a:off x="6652090" y="819615"/>
            <a:ext cx="5692310" cy="487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Shape&#10;&#10;Description automatically generated">
            <a:extLst>
              <a:ext uri="{FF2B5EF4-FFF2-40B4-BE49-F238E27FC236}">
                <a16:creationId xmlns:a16="http://schemas.microsoft.com/office/drawing/2014/main" id="{E2A32AA1-09D1-52E7-1F1D-ABB7CEAD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770" y="0"/>
            <a:ext cx="6718260" cy="685800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2C36B45-DDEF-0960-284D-99A163E7E92A}"/>
              </a:ext>
            </a:extLst>
          </p:cNvPr>
          <p:cNvSpPr/>
          <p:nvPr/>
        </p:nvSpPr>
        <p:spPr>
          <a:xfrm>
            <a:off x="471485" y="3698961"/>
            <a:ext cx="6897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Межпредметные задания по финансовой грамотности</a:t>
            </a:r>
            <a:endParaRPr lang="x-none" sz="2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2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781588" y="4660283"/>
            <a:ext cx="5696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>
              <a:buClr>
                <a:srgbClr val="0070C0"/>
              </a:buClr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8716466" y="1285249"/>
            <a:ext cx="31482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Обществознание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Математика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Литература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История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Информатика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География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ОБЖ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Технология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Английский язык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1AF8BA8-4938-389C-2339-A9CD8387FDA3}"/>
              </a:ext>
            </a:extLst>
          </p:cNvPr>
          <p:cNvSpPr txBox="1">
            <a:spLocks/>
          </p:cNvSpPr>
          <p:nvPr/>
        </p:nvSpPr>
        <p:spPr>
          <a:xfrm>
            <a:off x="579048" y="1843266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7-13 лет, творческое задания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1026" name="Picture 2" descr="Банк межпредметных задач по финансовой грамотности">
            <a:extLst>
              <a:ext uri="{FF2B5EF4-FFF2-40B4-BE49-F238E27FC236}">
                <a16:creationId xmlns:a16="http://schemas.microsoft.com/office/drawing/2014/main" id="{DC6C170F-4DF0-EC76-6BA1-2E54AC59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8" y="1243610"/>
            <a:ext cx="7841826" cy="26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7FB89-F438-D1B5-BD97-BA7ED7B9DCAE}"/>
              </a:ext>
            </a:extLst>
          </p:cNvPr>
          <p:cNvSpPr txBox="1"/>
          <p:nvPr/>
        </p:nvSpPr>
        <p:spPr>
          <a:xfrm>
            <a:off x="382140" y="3944483"/>
            <a:ext cx="6323460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FFC000"/>
                </a:solidFill>
                <a:latin typeface="FedraSansProBook"/>
              </a:rPr>
              <a:t>130 заданий для школьников 5–11 классов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B6343-2EB8-B782-9E2D-7AED0FC30E12}"/>
              </a:ext>
            </a:extLst>
          </p:cNvPr>
          <p:cNvSpPr txBox="1"/>
          <p:nvPr/>
        </p:nvSpPr>
        <p:spPr>
          <a:xfrm>
            <a:off x="382140" y="4550605"/>
            <a:ext cx="6096000" cy="1973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Разработаны с учётом учебного плана школьных предметов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Соответствуют ФГОС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Длятся не более 20 минут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2B2A32"/>
              </a:solidFill>
              <a:latin typeface="FedraSansProBook"/>
            </a:endParaRP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ea typeface="Verdana" panose="020B0604030504040204" pitchFamily="34" charset="0"/>
              </a:rPr>
              <a:t>Легко встроить в свои уроки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77AE7-EFE6-9918-702C-B36AF7720C28}"/>
              </a:ext>
            </a:extLst>
          </p:cNvPr>
          <p:cNvSpPr txBox="1"/>
          <p:nvPr/>
        </p:nvSpPr>
        <p:spPr>
          <a:xfrm>
            <a:off x="6169136" y="589121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B2A32"/>
                </a:solidFill>
                <a:effectLst/>
                <a:latin typeface="FedraSansProBook"/>
              </a:rPr>
              <a:t>Скачать по ссылке: </a:t>
            </a:r>
            <a:r>
              <a:rPr lang="en-US" b="0" i="0" dirty="0">
                <a:solidFill>
                  <a:srgbClr val="2B2A32"/>
                </a:solidFill>
                <a:effectLst/>
                <a:latin typeface="FedraSansProBook"/>
                <a:hlinkClick r:id="rId3"/>
              </a:rPr>
              <a:t>https://vbudushee.ru/library/mezhpredmetnye-zadachi-po-fg/</a:t>
            </a:r>
            <a:endParaRPr lang="ru-RU" b="0" i="0" dirty="0">
              <a:solidFill>
                <a:srgbClr val="2B2A32"/>
              </a:solidFill>
              <a:effectLst/>
              <a:latin typeface="FedraSansProBook"/>
            </a:endParaRPr>
          </a:p>
          <a:p>
            <a:pPr algn="l"/>
            <a:r>
              <a:rPr lang="ru-RU" b="0" i="0" dirty="0">
                <a:solidFill>
                  <a:srgbClr val="2B2A32"/>
                </a:solidFill>
                <a:effectLst/>
                <a:latin typeface="FedraSansProBook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FD0717-3AA0-41DD-0053-411724BF6142}"/>
              </a:ext>
            </a:extLst>
          </p:cNvPr>
          <p:cNvSpPr txBox="1"/>
          <p:nvPr/>
        </p:nvSpPr>
        <p:spPr>
          <a:xfrm>
            <a:off x="6169136" y="45506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>
                <a:solidFill>
                  <a:srgbClr val="2B2A32"/>
                </a:solidFill>
                <a:latin typeface="FedraSansProBook"/>
              </a:rPr>
              <a:t>Форматы заданий: игры, работа с текстом, анализ диаграмм, дискуссии, творческие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2161802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9">
            <a:extLst>
              <a:ext uri="{FF2B5EF4-FFF2-40B4-BE49-F238E27FC236}">
                <a16:creationId xmlns:a16="http://schemas.microsoft.com/office/drawing/2014/main" id="{887123D9-354A-B75E-FD6F-608EFEF0E188}"/>
              </a:ext>
            </a:extLst>
          </p:cNvPr>
          <p:cNvSpPr/>
          <p:nvPr/>
        </p:nvSpPr>
        <p:spPr>
          <a:xfrm>
            <a:off x="479708" y="1143935"/>
            <a:ext cx="5696552" cy="6720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800" b="1" dirty="0">
                <a:solidFill>
                  <a:srgbClr val="FFC000"/>
                </a:solidFill>
                <a:latin typeface="FedraSansProBook"/>
              </a:rPr>
              <a:t>Пример: задание по литературе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ea typeface="Verdana" panose="020B0604030504040204" pitchFamily="34" charset="0"/>
              </a:rPr>
              <a:t>8 класс, повесть Гоголя «Шинель»</a:t>
            </a:r>
          </a:p>
          <a:p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r>
              <a:rPr lang="ru-RU" sz="1600" dirty="0">
                <a:solidFill>
                  <a:srgbClr val="2B2A32"/>
                </a:solidFill>
                <a:latin typeface="FedraSansProBook"/>
              </a:rPr>
              <a:t>Учащийся может определить, какие действия нужно предпринять для увеличения доходов или сокращения расходов.</a:t>
            </a:r>
          </a:p>
          <a:p>
            <a:endParaRPr lang="ru-RU" sz="1600" dirty="0">
              <a:solidFill>
                <a:srgbClr val="2B2A32"/>
              </a:solidFill>
              <a:latin typeface="FedraSansProBook"/>
            </a:endParaRPr>
          </a:p>
          <a:p>
            <a:r>
              <a:rPr lang="ru-RU" sz="1600" dirty="0">
                <a:solidFill>
                  <a:srgbClr val="2B2A32"/>
                </a:solidFill>
                <a:latin typeface="FedraSansProBook"/>
              </a:rPr>
              <a:t>Задание: прочитайте отрывок из повести Николая Васильевича Гоголя «Шинель» и в парах постарайтесь определить финансовую цель Акакия Акакиевича Башмачкина и пути ее достижения, заполнив форму.</a:t>
            </a:r>
          </a:p>
          <a:p>
            <a:endParaRPr lang="ru-RU" sz="1600" dirty="0">
              <a:solidFill>
                <a:srgbClr val="2B2A32"/>
              </a:solidFill>
              <a:latin typeface="FedraSansProBook"/>
            </a:endParaRPr>
          </a:p>
          <a:p>
            <a:r>
              <a:rPr lang="ru-RU" sz="1600" dirty="0">
                <a:solidFill>
                  <a:srgbClr val="2B2A32"/>
                </a:solidFill>
                <a:latin typeface="FedraSansProBook"/>
              </a:rPr>
              <a:t>В описании задания есть все необходимое: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Образовательные результаты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Текст для чтения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Шаблон для заполнения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Список определений, которые ученикам необходимо актуализировать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Список вопросов для рефлексии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Правильный ответ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A45E85-69B8-2FC0-7B1D-3F7E23F76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"/>
          <a:stretch/>
        </p:blipFill>
        <p:spPr>
          <a:xfrm>
            <a:off x="6506086" y="934720"/>
            <a:ext cx="5402172" cy="385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8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9">
            <a:extLst>
              <a:ext uri="{FF2B5EF4-FFF2-40B4-BE49-F238E27FC236}">
                <a16:creationId xmlns:a16="http://schemas.microsoft.com/office/drawing/2014/main" id="{887123D9-354A-B75E-FD6F-608EFEF0E188}"/>
              </a:ext>
            </a:extLst>
          </p:cNvPr>
          <p:cNvSpPr/>
          <p:nvPr/>
        </p:nvSpPr>
        <p:spPr>
          <a:xfrm>
            <a:off x="479708" y="1143935"/>
            <a:ext cx="5696552" cy="6228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800" b="1" dirty="0">
                <a:solidFill>
                  <a:srgbClr val="FFC000"/>
                </a:solidFill>
                <a:latin typeface="FedraSansProBook"/>
              </a:rPr>
              <a:t>Пример: задание по географии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ea typeface="Verdana" panose="020B0604030504040204" pitchFamily="34" charset="0"/>
              </a:rPr>
              <a:t>7 класс, муссоны</a:t>
            </a:r>
          </a:p>
          <a:p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r>
              <a:rPr lang="ru-RU" sz="1600" dirty="0">
                <a:solidFill>
                  <a:srgbClr val="2B2A32"/>
                </a:solidFill>
                <a:latin typeface="FedraSansProBook"/>
              </a:rPr>
              <a:t>Учащийся может составлять личный финансовый план с учетом изменения климатических условий</a:t>
            </a:r>
          </a:p>
          <a:p>
            <a:endParaRPr lang="ru-RU" sz="1600" dirty="0">
              <a:solidFill>
                <a:srgbClr val="2B2A32"/>
              </a:solidFill>
              <a:latin typeface="FedraSansProBook"/>
            </a:endParaRPr>
          </a:p>
          <a:p>
            <a:r>
              <a:rPr lang="ru-RU" sz="1600" dirty="0">
                <a:solidFill>
                  <a:srgbClr val="2B2A32"/>
                </a:solidFill>
                <a:latin typeface="FedraSansProBook"/>
              </a:rPr>
              <a:t>Задание: исследовать климат Таиланда и выбрать из списка предметы, которые понадобятся в поездке с учетом ограниченного бюджета. </a:t>
            </a:r>
          </a:p>
          <a:p>
            <a:endParaRPr lang="ru-RU" sz="1600" dirty="0">
              <a:solidFill>
                <a:srgbClr val="2B2A32"/>
              </a:solidFill>
              <a:latin typeface="FedraSansProBook"/>
            </a:endParaRPr>
          </a:p>
          <a:p>
            <a:r>
              <a:rPr lang="ru-RU" sz="1600" dirty="0">
                <a:solidFill>
                  <a:srgbClr val="2B2A32"/>
                </a:solidFill>
                <a:latin typeface="FedraSansProBook"/>
              </a:rPr>
              <a:t>В описании задания есть все необходимое: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Образовательные результаты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Задание для участников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Бланк для заполнения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Список определений, которые ученикам необходимо актуализировать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Список вопросов для рефлексии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B2A32"/>
                </a:solidFill>
                <a:latin typeface="FedraSansProBook"/>
              </a:rPr>
              <a:t>Правильный ответ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6F21D-4296-58E2-F14F-5A120B94445D}"/>
              </a:ext>
            </a:extLst>
          </p:cNvPr>
          <p:cNvSpPr txBox="1"/>
          <p:nvPr/>
        </p:nvSpPr>
        <p:spPr>
          <a:xfrm>
            <a:off x="6176260" y="1143935"/>
            <a:ext cx="6096000" cy="26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>
              <a:lnSpc>
                <a:spcPct val="115000"/>
              </a:lnSpc>
            </a:pP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Тебе предстоит поездка в Таиланд. Так вышло, что твои каникулы и отпуск родителей совпали с временем прихода в Таиланд муссонов. </a:t>
            </a:r>
            <a:endParaRPr lang="ru-RU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6200">
              <a:lnSpc>
                <a:spcPct val="115000"/>
              </a:lnSpc>
            </a:pP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ru-RU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6200">
              <a:lnSpc>
                <a:spcPct val="115000"/>
              </a:lnSpc>
            </a:pP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Н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ужно составить список предметов, которые могут понадобиться в это время года на отдыхе. Однако есть условие: родители выделили только 3500 рублей.</a:t>
            </a:r>
            <a:endParaRPr lang="ru-RU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91E7AE-9CC0-725F-B219-324FDB858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507" y="3960799"/>
            <a:ext cx="3853095" cy="255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96C37F7-4BF2-E487-CCD3-5858F0F0F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826" r="13847" b="-826"/>
          <a:stretch/>
        </p:blipFill>
        <p:spPr bwMode="auto">
          <a:xfrm>
            <a:off x="6652090" y="819615"/>
            <a:ext cx="5692310" cy="487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Shape&#10;&#10;Description automatically generated">
            <a:extLst>
              <a:ext uri="{FF2B5EF4-FFF2-40B4-BE49-F238E27FC236}">
                <a16:creationId xmlns:a16="http://schemas.microsoft.com/office/drawing/2014/main" id="{E2A32AA1-09D1-52E7-1F1D-ABB7CEAD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770" y="0"/>
            <a:ext cx="6718260" cy="685800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A2C36B45-DDEF-0960-284D-99A163E7E92A}"/>
              </a:ext>
            </a:extLst>
          </p:cNvPr>
          <p:cNvSpPr/>
          <p:nvPr/>
        </p:nvSpPr>
        <p:spPr>
          <a:xfrm>
            <a:off x="471485" y="3698961"/>
            <a:ext cx="6897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Игры для детей 5-13 лет </a:t>
            </a:r>
            <a:endParaRPr lang="x-none" sz="2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E8173-9259-C631-F6C1-58EC042B9846}"/>
              </a:ext>
            </a:extLst>
          </p:cNvPr>
          <p:cNvSpPr txBox="1"/>
          <p:nvPr/>
        </p:nvSpPr>
        <p:spPr>
          <a:xfrm>
            <a:off x="1006642" y="5047989"/>
            <a:ext cx="624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https://vbudushee.ru/library/igry-i-igrovye-zanyatiya-po-finansovoy-gramotnosti/</a:t>
            </a:r>
            <a:endParaRPr lang="ru-RU" dirty="0"/>
          </a:p>
          <a:p>
            <a:endParaRPr lang="ru-RU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23C2345-2D19-EB85-93A4-0EB65F049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1" r="31974"/>
          <a:stretch/>
        </p:blipFill>
        <p:spPr bwMode="auto">
          <a:xfrm rot="7723036">
            <a:off x="608441" y="4274997"/>
            <a:ext cx="565182" cy="89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52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>
            <a:extLst>
              <a:ext uri="{FF2B5EF4-FFF2-40B4-BE49-F238E27FC236}">
                <a16:creationId xmlns:a16="http://schemas.microsoft.com/office/drawing/2014/main" id="{9BB50447-FC16-C31B-4568-4538CFCB77C6}"/>
              </a:ext>
            </a:extLst>
          </p:cNvPr>
          <p:cNvSpPr/>
          <p:nvPr/>
        </p:nvSpPr>
        <p:spPr>
          <a:xfrm>
            <a:off x="479708" y="1143935"/>
            <a:ext cx="5696552" cy="447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500" b="1" dirty="0">
                <a:solidFill>
                  <a:srgbClr val="FFC000"/>
                </a:solidFill>
                <a:ea typeface="Verdana" panose="020B0604030504040204" pitchFamily="34" charset="0"/>
              </a:rPr>
              <a:t>Финансовый театр</a:t>
            </a:r>
          </a:p>
          <a:p>
            <a:pPr algn="l"/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(деньги, их виды и функции, финансовое мошенничество)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Продолжительность: 60 минут</a:t>
            </a:r>
          </a:p>
          <a:p>
            <a:pPr marL="285750" indent="-285750" algn="l">
              <a:buFont typeface="Wingdings" charset="2"/>
              <a:buChar char="ü"/>
            </a:pP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r>
              <a:rPr lang="ru-RU" sz="1400" dirty="0">
                <a:solidFill>
                  <a:srgbClr val="000000"/>
                </a:solidFill>
                <a:latin typeface="YS Text"/>
              </a:rPr>
              <a:t>Кол-во участников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YS Text"/>
              </a:rPr>
              <a:t>: 10-42 человека, оптимально 5 команд по 4-6 человек </a:t>
            </a:r>
          </a:p>
          <a:p>
            <a:pPr algn="l"/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r>
              <a:rPr lang="ru-RU" sz="1400" b="0" i="0" dirty="0">
                <a:solidFill>
                  <a:srgbClr val="2B2A32"/>
                </a:solidFill>
                <a:effectLst/>
                <a:latin typeface="FedraSansProBook"/>
              </a:rPr>
              <a:t>В формате дискуссии ведущий рассказывает про происхождение и виды денег и правила финансового грамотного человека, а затем по командам участники анализируют сказки, выявляют безграмотное поведение героев и готовят собственную постановку с альтернативным сценарием</a:t>
            </a:r>
            <a:endParaRPr lang="ru-RU" sz="1400" dirty="0">
              <a:solidFill>
                <a:srgbClr val="000000"/>
              </a:solidFill>
              <a:latin typeface="YS Text"/>
            </a:endParaRPr>
          </a:p>
          <a:p>
            <a:pPr algn="l"/>
            <a:endParaRPr lang="ru-RU" sz="1400" b="0" i="0" dirty="0">
              <a:solidFill>
                <a:srgbClr val="000000"/>
              </a:solidFill>
              <a:effectLst/>
              <a:latin typeface="YS Text"/>
            </a:endParaRPr>
          </a:p>
          <a:p>
            <a:pPr>
              <a:buClr>
                <a:srgbClr val="0070C0"/>
              </a:buClr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marL="285750" indent="-285750">
              <a:buClr>
                <a:srgbClr val="0070C0"/>
              </a:buClr>
              <a:buFont typeface="Wingdings" charset="2"/>
              <a:buChar char="ü"/>
            </a:pPr>
            <a:endParaRPr lang="ru-RU" sz="1400" dirty="0"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E1B8-CD74-EAA7-F338-B27AA4F623ED}"/>
              </a:ext>
            </a:extLst>
          </p:cNvPr>
          <p:cNvSpPr txBox="1"/>
          <p:nvPr/>
        </p:nvSpPr>
        <p:spPr>
          <a:xfrm>
            <a:off x="479708" y="4829645"/>
            <a:ext cx="60977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1" dirty="0">
                <a:solidFill>
                  <a:srgbClr val="2B2A32"/>
                </a:solidFill>
                <a:latin typeface="FedraSansProBook"/>
              </a:rPr>
              <a:t>Подготовка: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Прочитать сценарий и подготовиться к ведению дискуссии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Распечатать краткие описания сказок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B2A32"/>
                </a:solidFill>
                <a:latin typeface="FedraSansProBook"/>
              </a:rPr>
              <a:t>Сформировать «командные места»</a:t>
            </a:r>
          </a:p>
          <a:p>
            <a:endParaRPr lang="ru-RU" sz="1400" dirty="0">
              <a:solidFill>
                <a:srgbClr val="2B2A32"/>
              </a:solidFill>
              <a:latin typeface="FedraSansProBook"/>
            </a:endParaRPr>
          </a:p>
          <a:p>
            <a:r>
              <a:rPr lang="ru-RU" sz="1400" dirty="0">
                <a:solidFill>
                  <a:srgbClr val="00B050"/>
                </a:solidFill>
                <a:latin typeface="FedraSansProBook"/>
              </a:rPr>
              <a:t>* Опционально - презентация и проектор для дискуссии в начале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1AF8BA8-4938-389C-2339-A9CD8387FDA3}"/>
              </a:ext>
            </a:extLst>
          </p:cNvPr>
          <p:cNvSpPr txBox="1">
            <a:spLocks/>
          </p:cNvSpPr>
          <p:nvPr/>
        </p:nvSpPr>
        <p:spPr>
          <a:xfrm>
            <a:off x="579048" y="1843266"/>
            <a:ext cx="5899092" cy="566089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B Sans Display Regular" panose="020B050304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7-13 лет, творческое задания</a:t>
            </a:r>
            <a:endParaRPr lang="en-US" sz="2000" b="1" dirty="0">
              <a:solidFill>
                <a:schemeClr val="accent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8E480E-E427-A0C1-70FC-47276371C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498" y="582307"/>
            <a:ext cx="4237410" cy="51061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219D44-A0BD-84A6-1772-88DADCF37CDC}"/>
              </a:ext>
            </a:extLst>
          </p:cNvPr>
          <p:cNvSpPr txBox="1"/>
          <p:nvPr/>
        </p:nvSpPr>
        <p:spPr>
          <a:xfrm>
            <a:off x="558698" y="6313721"/>
            <a:ext cx="665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B050"/>
                </a:solidFill>
                <a:latin typeface="FedraSansProBook"/>
              </a:rPr>
              <a:t>Сложность организации: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D3F4CE-B415-DCA0-3412-15AA4E960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r="73414" b="71900"/>
          <a:stretch/>
        </p:blipFill>
        <p:spPr bwMode="auto">
          <a:xfrm>
            <a:off x="2802404" y="6207375"/>
            <a:ext cx="525580" cy="4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3280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13078</TotalTime>
  <Words>1718</Words>
  <Application>Microsoft Office PowerPoint</Application>
  <PresentationFormat>Широкоэкранный</PresentationFormat>
  <Paragraphs>292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FedraSansProBook</vt:lpstr>
      <vt:lpstr>FedraSansPro-Book</vt:lpstr>
      <vt:lpstr>Helvetica</vt:lpstr>
      <vt:lpstr>SB Sans Display</vt:lpstr>
      <vt:lpstr>SB Sans Text</vt:lpstr>
      <vt:lpstr>Times New Roman</vt:lpstr>
      <vt:lpstr>Verdana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Туренок</dc:creator>
  <cp:lastModifiedBy>Виктория Туренок</cp:lastModifiedBy>
  <cp:revision>30</cp:revision>
  <dcterms:created xsi:type="dcterms:W3CDTF">2022-04-15T14:30:33Z</dcterms:created>
  <dcterms:modified xsi:type="dcterms:W3CDTF">2022-09-15T15:49:08Z</dcterms:modified>
</cp:coreProperties>
</file>