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912" r:id="rId1"/>
  </p:sldMasterIdLst>
  <p:notesMasterIdLst>
    <p:notesMasterId r:id="rId14"/>
  </p:notesMasterIdLst>
  <p:sldIdLst>
    <p:sldId id="256" r:id="rId2"/>
    <p:sldId id="411" r:id="rId3"/>
    <p:sldId id="477" r:id="rId4"/>
    <p:sldId id="412" r:id="rId5"/>
    <p:sldId id="473" r:id="rId6"/>
    <p:sldId id="474" r:id="rId7"/>
    <p:sldId id="475" r:id="rId8"/>
    <p:sldId id="476" r:id="rId9"/>
    <p:sldId id="469" r:id="rId10"/>
    <p:sldId id="471" r:id="rId11"/>
    <p:sldId id="478" r:id="rId12"/>
    <p:sldId id="395" r:id="rId1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2D6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E25E649-3F16-4E02-A733-19D2CDBF48F0}" styleName="Средний стиль 3 — акцент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660B408-B3CF-4A94-85FC-2B1E0A45F4A2}" styleName="Темный стиль 2 - акцент 1/акцент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E171933-4619-4E11-9A3F-F7608DF75F80}" styleName="Средний стиль 1 — акцент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49" autoAdjust="0"/>
    <p:restoredTop sz="95268" autoAdjust="0"/>
  </p:normalViewPr>
  <p:slideViewPr>
    <p:cSldViewPr snapToGrid="0">
      <p:cViewPr varScale="1">
        <p:scale>
          <a:sx n="59" d="100"/>
          <a:sy n="59" d="100"/>
        </p:scale>
        <p:origin x="100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9B551E-1B77-FE4F-9AB8-0AA893AFE97B}" type="datetimeFigureOut">
              <a:rPr lang="ru-RU" smtClean="0"/>
              <a:t>27.09.2022</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C16E98-AE10-E54F-B141-3F108B459295}" type="slidenum">
              <a:rPr lang="ru-RU" smtClean="0"/>
              <a:t>‹#›</a:t>
            </a:fld>
            <a:endParaRPr lang="ru-RU"/>
          </a:p>
        </p:txBody>
      </p:sp>
    </p:spTree>
    <p:extLst>
      <p:ext uri="{BB962C8B-B14F-4D97-AF65-F5344CB8AC3E}">
        <p14:creationId xmlns:p14="http://schemas.microsoft.com/office/powerpoint/2010/main" val="9068237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BFC16E98-AE10-E54F-B141-3F108B459295}" type="slidenum">
              <a:rPr lang="ru-RU" smtClean="0"/>
              <a:t>1</a:t>
            </a:fld>
            <a:endParaRPr lang="ru-RU"/>
          </a:p>
        </p:txBody>
      </p:sp>
    </p:spTree>
    <p:extLst>
      <p:ext uri="{BB962C8B-B14F-4D97-AF65-F5344CB8AC3E}">
        <p14:creationId xmlns:p14="http://schemas.microsoft.com/office/powerpoint/2010/main" val="2950209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EF03E23-A612-4AD6-BE32-03275B98EEEB}"/>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2DEE6983-C83B-452D-BC23-7D9AD979806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0C7877DE-7485-4123-9C5C-5524C7A0E428}"/>
              </a:ext>
            </a:extLst>
          </p:cNvPr>
          <p:cNvSpPr>
            <a:spLocks noGrp="1"/>
          </p:cNvSpPr>
          <p:nvPr>
            <p:ph type="dt" sz="half" idx="10"/>
          </p:nvPr>
        </p:nvSpPr>
        <p:spPr/>
        <p:txBody>
          <a:bodyPr/>
          <a:lstStyle/>
          <a:p>
            <a:fld id="{8B334534-C773-A044-B9EF-3D1B9B49E786}" type="datetime1">
              <a:rPr lang="ru-RU" smtClean="0"/>
              <a:t>27.09.2022</a:t>
            </a:fld>
            <a:endParaRPr lang="en-US" dirty="0"/>
          </a:p>
        </p:txBody>
      </p:sp>
      <p:sp>
        <p:nvSpPr>
          <p:cNvPr id="5" name="Нижний колонтитул 4">
            <a:extLst>
              <a:ext uri="{FF2B5EF4-FFF2-40B4-BE49-F238E27FC236}">
                <a16:creationId xmlns:a16="http://schemas.microsoft.com/office/drawing/2014/main" id="{ED953662-243C-4339-AF47-7FD4D6623974}"/>
              </a:ext>
            </a:extLst>
          </p:cNvPr>
          <p:cNvSpPr>
            <a:spLocks noGrp="1"/>
          </p:cNvSpPr>
          <p:nvPr>
            <p:ph type="ftr" sz="quarter" idx="11"/>
          </p:nvPr>
        </p:nvSpPr>
        <p:spPr/>
        <p:txBody>
          <a:bodyPr/>
          <a:lstStyle/>
          <a:p>
            <a:endParaRPr lang="en-US" dirty="0"/>
          </a:p>
        </p:txBody>
      </p:sp>
      <p:sp>
        <p:nvSpPr>
          <p:cNvPr id="6" name="Номер слайда 5">
            <a:extLst>
              <a:ext uri="{FF2B5EF4-FFF2-40B4-BE49-F238E27FC236}">
                <a16:creationId xmlns:a16="http://schemas.microsoft.com/office/drawing/2014/main" id="{2B22E891-6E73-4C73-B315-81F6B376FB28}"/>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82646415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C1320A0-1009-410F-8F51-33F978FEE36C}"/>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7C9C8824-9B72-46C5-934D-5068763E5D3C}"/>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3B8B744F-B35E-4062-928A-A9A92A9C09CE}"/>
              </a:ext>
            </a:extLst>
          </p:cNvPr>
          <p:cNvSpPr>
            <a:spLocks noGrp="1"/>
          </p:cNvSpPr>
          <p:nvPr>
            <p:ph type="dt" sz="half" idx="10"/>
          </p:nvPr>
        </p:nvSpPr>
        <p:spPr/>
        <p:txBody>
          <a:bodyPr/>
          <a:lstStyle/>
          <a:p>
            <a:fld id="{02443375-58FD-204B-AF0B-260EBA25F279}" type="datetime1">
              <a:rPr lang="ru-RU" smtClean="0"/>
              <a:t>27.09.2022</a:t>
            </a:fld>
            <a:endParaRPr lang="en-US" dirty="0"/>
          </a:p>
        </p:txBody>
      </p:sp>
      <p:sp>
        <p:nvSpPr>
          <p:cNvPr id="5" name="Нижний колонтитул 4">
            <a:extLst>
              <a:ext uri="{FF2B5EF4-FFF2-40B4-BE49-F238E27FC236}">
                <a16:creationId xmlns:a16="http://schemas.microsoft.com/office/drawing/2014/main" id="{4B5ABC73-D454-4977-B84B-9BDC11CE8402}"/>
              </a:ext>
            </a:extLst>
          </p:cNvPr>
          <p:cNvSpPr>
            <a:spLocks noGrp="1"/>
          </p:cNvSpPr>
          <p:nvPr>
            <p:ph type="ftr" sz="quarter" idx="11"/>
          </p:nvPr>
        </p:nvSpPr>
        <p:spPr/>
        <p:txBody>
          <a:bodyPr/>
          <a:lstStyle/>
          <a:p>
            <a:endParaRPr lang="en-US" dirty="0"/>
          </a:p>
        </p:txBody>
      </p:sp>
      <p:sp>
        <p:nvSpPr>
          <p:cNvPr id="6" name="Номер слайда 5">
            <a:extLst>
              <a:ext uri="{FF2B5EF4-FFF2-40B4-BE49-F238E27FC236}">
                <a16:creationId xmlns:a16="http://schemas.microsoft.com/office/drawing/2014/main" id="{C560B629-4006-48FB-B603-1207D5F85A89}"/>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8820863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E7C7FA5F-A01B-45C1-B346-C5A8979517F8}"/>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26FD5D47-6140-44B7-ACE6-303F625CFF1B}"/>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A2123358-5EA7-414D-88E2-28B6C8B9FA44}"/>
              </a:ext>
            </a:extLst>
          </p:cNvPr>
          <p:cNvSpPr>
            <a:spLocks noGrp="1"/>
          </p:cNvSpPr>
          <p:nvPr>
            <p:ph type="dt" sz="half" idx="10"/>
          </p:nvPr>
        </p:nvSpPr>
        <p:spPr/>
        <p:txBody>
          <a:bodyPr/>
          <a:lstStyle/>
          <a:p>
            <a:fld id="{7FB2D82C-EADE-DA4D-918C-DE9A39C49E46}" type="datetime1">
              <a:rPr lang="ru-RU" smtClean="0"/>
              <a:t>27.09.2022</a:t>
            </a:fld>
            <a:endParaRPr lang="en-US" dirty="0"/>
          </a:p>
        </p:txBody>
      </p:sp>
      <p:sp>
        <p:nvSpPr>
          <p:cNvPr id="5" name="Нижний колонтитул 4">
            <a:extLst>
              <a:ext uri="{FF2B5EF4-FFF2-40B4-BE49-F238E27FC236}">
                <a16:creationId xmlns:a16="http://schemas.microsoft.com/office/drawing/2014/main" id="{7BFB9AE3-3CFA-4B43-861D-FEA970FD8B51}"/>
              </a:ext>
            </a:extLst>
          </p:cNvPr>
          <p:cNvSpPr>
            <a:spLocks noGrp="1"/>
          </p:cNvSpPr>
          <p:nvPr>
            <p:ph type="ftr" sz="quarter" idx="11"/>
          </p:nvPr>
        </p:nvSpPr>
        <p:spPr/>
        <p:txBody>
          <a:bodyPr/>
          <a:lstStyle/>
          <a:p>
            <a:endParaRPr lang="en-US" dirty="0"/>
          </a:p>
        </p:txBody>
      </p:sp>
      <p:sp>
        <p:nvSpPr>
          <p:cNvPr id="6" name="Номер слайда 5">
            <a:extLst>
              <a:ext uri="{FF2B5EF4-FFF2-40B4-BE49-F238E27FC236}">
                <a16:creationId xmlns:a16="http://schemas.microsoft.com/office/drawing/2014/main" id="{619A3FFD-8E18-446B-9A8F-5987360B33CA}"/>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869120869"/>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603C352-06D9-4BD6-B078-A94A3BAB7112}"/>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5ADE031C-C139-46E6-BB41-48FF136C781E}"/>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E6A5FF6E-48E5-4C61-A6B3-40816C6CFC7C}"/>
              </a:ext>
            </a:extLst>
          </p:cNvPr>
          <p:cNvSpPr>
            <a:spLocks noGrp="1"/>
          </p:cNvSpPr>
          <p:nvPr>
            <p:ph type="dt" sz="half" idx="10"/>
          </p:nvPr>
        </p:nvSpPr>
        <p:spPr/>
        <p:txBody>
          <a:bodyPr/>
          <a:lstStyle/>
          <a:p>
            <a:fld id="{5D7FA4B7-25D1-884A-B683-54F56E7453CC}" type="datetime1">
              <a:rPr lang="ru-RU" smtClean="0"/>
              <a:t>27.09.2022</a:t>
            </a:fld>
            <a:endParaRPr lang="en-US" dirty="0"/>
          </a:p>
        </p:txBody>
      </p:sp>
      <p:sp>
        <p:nvSpPr>
          <p:cNvPr id="5" name="Нижний колонтитул 4">
            <a:extLst>
              <a:ext uri="{FF2B5EF4-FFF2-40B4-BE49-F238E27FC236}">
                <a16:creationId xmlns:a16="http://schemas.microsoft.com/office/drawing/2014/main" id="{86351E72-A1DA-4B28-8EAC-EC6FB8D26AB9}"/>
              </a:ext>
            </a:extLst>
          </p:cNvPr>
          <p:cNvSpPr>
            <a:spLocks noGrp="1"/>
          </p:cNvSpPr>
          <p:nvPr>
            <p:ph type="ftr" sz="quarter" idx="11"/>
          </p:nvPr>
        </p:nvSpPr>
        <p:spPr/>
        <p:txBody>
          <a:bodyPr/>
          <a:lstStyle/>
          <a:p>
            <a:endParaRPr lang="en-US" dirty="0"/>
          </a:p>
        </p:txBody>
      </p:sp>
      <p:sp>
        <p:nvSpPr>
          <p:cNvPr id="6" name="Номер слайда 5">
            <a:extLst>
              <a:ext uri="{FF2B5EF4-FFF2-40B4-BE49-F238E27FC236}">
                <a16:creationId xmlns:a16="http://schemas.microsoft.com/office/drawing/2014/main" id="{2A319988-256F-4DF9-AD4D-A926371A56D8}"/>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006364402"/>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E6714B4-A1F6-4F19-9089-66D83CC82D6F}"/>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C2D80509-54FD-4652-AA03-43E934F9389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1FBE5B33-E562-4484-8067-CBAD76570579}"/>
              </a:ext>
            </a:extLst>
          </p:cNvPr>
          <p:cNvSpPr>
            <a:spLocks noGrp="1"/>
          </p:cNvSpPr>
          <p:nvPr>
            <p:ph type="dt" sz="half" idx="10"/>
          </p:nvPr>
        </p:nvSpPr>
        <p:spPr/>
        <p:txBody>
          <a:bodyPr/>
          <a:lstStyle/>
          <a:p>
            <a:fld id="{247CB2B8-7165-1546-874F-59279FC6B81D}" type="datetime1">
              <a:rPr lang="ru-RU" smtClean="0"/>
              <a:t>27.09.2022</a:t>
            </a:fld>
            <a:endParaRPr lang="en-US" dirty="0"/>
          </a:p>
        </p:txBody>
      </p:sp>
      <p:sp>
        <p:nvSpPr>
          <p:cNvPr id="5" name="Нижний колонтитул 4">
            <a:extLst>
              <a:ext uri="{FF2B5EF4-FFF2-40B4-BE49-F238E27FC236}">
                <a16:creationId xmlns:a16="http://schemas.microsoft.com/office/drawing/2014/main" id="{52AD50A3-E649-4E40-953B-F8FB8B64D938}"/>
              </a:ext>
            </a:extLst>
          </p:cNvPr>
          <p:cNvSpPr>
            <a:spLocks noGrp="1"/>
          </p:cNvSpPr>
          <p:nvPr>
            <p:ph type="ftr" sz="quarter" idx="11"/>
          </p:nvPr>
        </p:nvSpPr>
        <p:spPr/>
        <p:txBody>
          <a:bodyPr/>
          <a:lstStyle/>
          <a:p>
            <a:endParaRPr lang="en-US" dirty="0"/>
          </a:p>
        </p:txBody>
      </p:sp>
      <p:sp>
        <p:nvSpPr>
          <p:cNvPr id="6" name="Номер слайда 5">
            <a:extLst>
              <a:ext uri="{FF2B5EF4-FFF2-40B4-BE49-F238E27FC236}">
                <a16:creationId xmlns:a16="http://schemas.microsoft.com/office/drawing/2014/main" id="{1391099D-54A4-4B78-BC6A-9A4AD27E1591}"/>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177169282"/>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F73F6F1-3F4D-49CB-8075-91085E419165}"/>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1CCEA2B8-8E3A-4493-A995-B093EE264510}"/>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956DA0B4-E8A7-4FA5-A9FD-DCE38C22920A}"/>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11AB27E8-1581-4327-9D18-10A64C727DA8}"/>
              </a:ext>
            </a:extLst>
          </p:cNvPr>
          <p:cNvSpPr>
            <a:spLocks noGrp="1"/>
          </p:cNvSpPr>
          <p:nvPr>
            <p:ph type="dt" sz="half" idx="10"/>
          </p:nvPr>
        </p:nvSpPr>
        <p:spPr/>
        <p:txBody>
          <a:bodyPr/>
          <a:lstStyle/>
          <a:p>
            <a:fld id="{4976D2DE-D00C-B642-94A7-549F95F514FA}" type="datetime1">
              <a:rPr lang="ru-RU" smtClean="0"/>
              <a:t>27.09.2022</a:t>
            </a:fld>
            <a:endParaRPr lang="en-US" dirty="0"/>
          </a:p>
        </p:txBody>
      </p:sp>
      <p:sp>
        <p:nvSpPr>
          <p:cNvPr id="6" name="Нижний колонтитул 5">
            <a:extLst>
              <a:ext uri="{FF2B5EF4-FFF2-40B4-BE49-F238E27FC236}">
                <a16:creationId xmlns:a16="http://schemas.microsoft.com/office/drawing/2014/main" id="{A5661DA1-771E-4870-8D71-0F9A03A11278}"/>
              </a:ext>
            </a:extLst>
          </p:cNvPr>
          <p:cNvSpPr>
            <a:spLocks noGrp="1"/>
          </p:cNvSpPr>
          <p:nvPr>
            <p:ph type="ftr" sz="quarter" idx="11"/>
          </p:nvPr>
        </p:nvSpPr>
        <p:spPr/>
        <p:txBody>
          <a:bodyPr/>
          <a:lstStyle/>
          <a:p>
            <a:endParaRPr lang="en-US" dirty="0"/>
          </a:p>
        </p:txBody>
      </p:sp>
      <p:sp>
        <p:nvSpPr>
          <p:cNvPr id="7" name="Номер слайда 6">
            <a:extLst>
              <a:ext uri="{FF2B5EF4-FFF2-40B4-BE49-F238E27FC236}">
                <a16:creationId xmlns:a16="http://schemas.microsoft.com/office/drawing/2014/main" id="{E3E40AC8-0783-4FE4-B5BF-774799047EA7}"/>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40932176"/>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836C29C-36AC-4238-83D8-523757BBA4F1}"/>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DA9C1E2E-7BA5-47BA-A459-48D2E3DF415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23370518-559E-4683-ADBA-789AF5BE934D}"/>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D86BEB59-7ECB-4F09-AC32-A48453ABA2E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B50B95FA-88CC-41BC-A7C9-D90E99DB5736}"/>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052291CA-DD8D-4AC5-8423-D4EDEDE85E96}"/>
              </a:ext>
            </a:extLst>
          </p:cNvPr>
          <p:cNvSpPr>
            <a:spLocks noGrp="1"/>
          </p:cNvSpPr>
          <p:nvPr>
            <p:ph type="dt" sz="half" idx="10"/>
          </p:nvPr>
        </p:nvSpPr>
        <p:spPr/>
        <p:txBody>
          <a:bodyPr/>
          <a:lstStyle/>
          <a:p>
            <a:fld id="{1208FDD6-BDC1-B942-8365-B53DE7B0D94E}" type="datetime1">
              <a:rPr lang="ru-RU" smtClean="0"/>
              <a:t>27.09.2022</a:t>
            </a:fld>
            <a:endParaRPr lang="en-US" dirty="0"/>
          </a:p>
        </p:txBody>
      </p:sp>
      <p:sp>
        <p:nvSpPr>
          <p:cNvPr id="8" name="Нижний колонтитул 7">
            <a:extLst>
              <a:ext uri="{FF2B5EF4-FFF2-40B4-BE49-F238E27FC236}">
                <a16:creationId xmlns:a16="http://schemas.microsoft.com/office/drawing/2014/main" id="{B55F036B-DFFE-48A9-8332-1060B52F061A}"/>
              </a:ext>
            </a:extLst>
          </p:cNvPr>
          <p:cNvSpPr>
            <a:spLocks noGrp="1"/>
          </p:cNvSpPr>
          <p:nvPr>
            <p:ph type="ftr" sz="quarter" idx="11"/>
          </p:nvPr>
        </p:nvSpPr>
        <p:spPr/>
        <p:txBody>
          <a:bodyPr/>
          <a:lstStyle/>
          <a:p>
            <a:endParaRPr lang="en-US" dirty="0"/>
          </a:p>
        </p:txBody>
      </p:sp>
      <p:sp>
        <p:nvSpPr>
          <p:cNvPr id="9" name="Номер слайда 8">
            <a:extLst>
              <a:ext uri="{FF2B5EF4-FFF2-40B4-BE49-F238E27FC236}">
                <a16:creationId xmlns:a16="http://schemas.microsoft.com/office/drawing/2014/main" id="{C3F48CB9-049F-4E7E-A7EB-DADA5FF9C8E3}"/>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742316899"/>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5657AA-09C4-4448-8DA6-966D5BAECD4B}"/>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913A0A2C-1515-424C-904A-8BF5D2F75CFD}"/>
              </a:ext>
            </a:extLst>
          </p:cNvPr>
          <p:cNvSpPr>
            <a:spLocks noGrp="1"/>
          </p:cNvSpPr>
          <p:nvPr>
            <p:ph type="dt" sz="half" idx="10"/>
          </p:nvPr>
        </p:nvSpPr>
        <p:spPr/>
        <p:txBody>
          <a:bodyPr/>
          <a:lstStyle/>
          <a:p>
            <a:fld id="{BD7597EF-7140-FE4A-8DA7-E01886411750}" type="datetime1">
              <a:rPr lang="ru-RU" smtClean="0"/>
              <a:t>27.09.2022</a:t>
            </a:fld>
            <a:endParaRPr lang="en-US" dirty="0"/>
          </a:p>
        </p:txBody>
      </p:sp>
      <p:sp>
        <p:nvSpPr>
          <p:cNvPr id="4" name="Нижний колонтитул 3">
            <a:extLst>
              <a:ext uri="{FF2B5EF4-FFF2-40B4-BE49-F238E27FC236}">
                <a16:creationId xmlns:a16="http://schemas.microsoft.com/office/drawing/2014/main" id="{09B526BC-9AA1-4175-AEA6-67367A59D3DE}"/>
              </a:ext>
            </a:extLst>
          </p:cNvPr>
          <p:cNvSpPr>
            <a:spLocks noGrp="1"/>
          </p:cNvSpPr>
          <p:nvPr>
            <p:ph type="ftr" sz="quarter" idx="11"/>
          </p:nvPr>
        </p:nvSpPr>
        <p:spPr/>
        <p:txBody>
          <a:bodyPr/>
          <a:lstStyle/>
          <a:p>
            <a:endParaRPr lang="en-US" dirty="0"/>
          </a:p>
        </p:txBody>
      </p:sp>
      <p:sp>
        <p:nvSpPr>
          <p:cNvPr id="5" name="Номер слайда 4">
            <a:extLst>
              <a:ext uri="{FF2B5EF4-FFF2-40B4-BE49-F238E27FC236}">
                <a16:creationId xmlns:a16="http://schemas.microsoft.com/office/drawing/2014/main" id="{3016E1BC-9B3B-4500-A1D3-05C62C4A5CD1}"/>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292730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CC8372B1-EB32-4293-886A-AE5F9DD29FBF}"/>
              </a:ext>
            </a:extLst>
          </p:cNvPr>
          <p:cNvSpPr>
            <a:spLocks noGrp="1"/>
          </p:cNvSpPr>
          <p:nvPr>
            <p:ph type="dt" sz="half" idx="10"/>
          </p:nvPr>
        </p:nvSpPr>
        <p:spPr/>
        <p:txBody>
          <a:bodyPr/>
          <a:lstStyle/>
          <a:p>
            <a:fld id="{EB6592DA-F65B-9741-80AE-CB927042391D}" type="datetime1">
              <a:rPr lang="ru-RU" smtClean="0"/>
              <a:t>27.09.2022</a:t>
            </a:fld>
            <a:endParaRPr lang="en-US" dirty="0"/>
          </a:p>
        </p:txBody>
      </p:sp>
      <p:sp>
        <p:nvSpPr>
          <p:cNvPr id="3" name="Нижний колонтитул 2">
            <a:extLst>
              <a:ext uri="{FF2B5EF4-FFF2-40B4-BE49-F238E27FC236}">
                <a16:creationId xmlns:a16="http://schemas.microsoft.com/office/drawing/2014/main" id="{652F2068-95F9-4F41-8662-BB0E51E1F651}"/>
              </a:ext>
            </a:extLst>
          </p:cNvPr>
          <p:cNvSpPr>
            <a:spLocks noGrp="1"/>
          </p:cNvSpPr>
          <p:nvPr>
            <p:ph type="ftr" sz="quarter" idx="11"/>
          </p:nvPr>
        </p:nvSpPr>
        <p:spPr/>
        <p:txBody>
          <a:bodyPr/>
          <a:lstStyle/>
          <a:p>
            <a:endParaRPr lang="en-US" dirty="0"/>
          </a:p>
        </p:txBody>
      </p:sp>
      <p:sp>
        <p:nvSpPr>
          <p:cNvPr id="4" name="Номер слайда 3">
            <a:extLst>
              <a:ext uri="{FF2B5EF4-FFF2-40B4-BE49-F238E27FC236}">
                <a16:creationId xmlns:a16="http://schemas.microsoft.com/office/drawing/2014/main" id="{9B20B8CD-4303-4D51-8032-4F61513A3FDF}"/>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58844314"/>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02E972E-F76F-47B4-9D58-3BFEB20103E4}"/>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951917CE-27ED-4C2B-998E-1EFA7D85D0F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38378EBB-4CE1-466D-A132-74A38CE446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D30C81A6-31C5-4F89-AFF4-116A355972E6}"/>
              </a:ext>
            </a:extLst>
          </p:cNvPr>
          <p:cNvSpPr>
            <a:spLocks noGrp="1"/>
          </p:cNvSpPr>
          <p:nvPr>
            <p:ph type="dt" sz="half" idx="10"/>
          </p:nvPr>
        </p:nvSpPr>
        <p:spPr/>
        <p:txBody>
          <a:bodyPr/>
          <a:lstStyle/>
          <a:p>
            <a:fld id="{A8F03DD6-CC91-4346-8062-59D6B5CB0E24}" type="datetime1">
              <a:rPr lang="ru-RU" smtClean="0"/>
              <a:t>27.09.2022</a:t>
            </a:fld>
            <a:endParaRPr lang="en-US" dirty="0"/>
          </a:p>
        </p:txBody>
      </p:sp>
      <p:sp>
        <p:nvSpPr>
          <p:cNvPr id="6" name="Нижний колонтитул 5">
            <a:extLst>
              <a:ext uri="{FF2B5EF4-FFF2-40B4-BE49-F238E27FC236}">
                <a16:creationId xmlns:a16="http://schemas.microsoft.com/office/drawing/2014/main" id="{4D255E97-13C0-4F13-B631-64F2585833AF}"/>
              </a:ext>
            </a:extLst>
          </p:cNvPr>
          <p:cNvSpPr>
            <a:spLocks noGrp="1"/>
          </p:cNvSpPr>
          <p:nvPr>
            <p:ph type="ftr" sz="quarter" idx="11"/>
          </p:nvPr>
        </p:nvSpPr>
        <p:spPr/>
        <p:txBody>
          <a:bodyPr/>
          <a:lstStyle/>
          <a:p>
            <a:endParaRPr lang="en-US" dirty="0"/>
          </a:p>
        </p:txBody>
      </p:sp>
      <p:sp>
        <p:nvSpPr>
          <p:cNvPr id="7" name="Номер слайда 6">
            <a:extLst>
              <a:ext uri="{FF2B5EF4-FFF2-40B4-BE49-F238E27FC236}">
                <a16:creationId xmlns:a16="http://schemas.microsoft.com/office/drawing/2014/main" id="{4ABC9FFC-9835-4567-BE7B-8141364B3301}"/>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532042925"/>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0C8E0D0-0ADF-41B4-9441-C5B5B399857C}"/>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8FB77F00-203D-4877-9262-69D2E53B6C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F8271271-6757-4436-AC0A-1F76D704C7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BFA56DFB-EF62-4FC9-90D2-63D2B40E28B6}"/>
              </a:ext>
            </a:extLst>
          </p:cNvPr>
          <p:cNvSpPr>
            <a:spLocks noGrp="1"/>
          </p:cNvSpPr>
          <p:nvPr>
            <p:ph type="dt" sz="half" idx="10"/>
          </p:nvPr>
        </p:nvSpPr>
        <p:spPr/>
        <p:txBody>
          <a:bodyPr/>
          <a:lstStyle/>
          <a:p>
            <a:fld id="{610BD823-4611-384F-AC74-8C0AAFF3539E}" type="datetime1">
              <a:rPr lang="ru-RU" smtClean="0"/>
              <a:t>27.09.2022</a:t>
            </a:fld>
            <a:endParaRPr lang="en-US" dirty="0"/>
          </a:p>
        </p:txBody>
      </p:sp>
      <p:sp>
        <p:nvSpPr>
          <p:cNvPr id="6" name="Нижний колонтитул 5">
            <a:extLst>
              <a:ext uri="{FF2B5EF4-FFF2-40B4-BE49-F238E27FC236}">
                <a16:creationId xmlns:a16="http://schemas.microsoft.com/office/drawing/2014/main" id="{59B4214A-ED19-4D44-B556-CBBC2DFB24EB}"/>
              </a:ext>
            </a:extLst>
          </p:cNvPr>
          <p:cNvSpPr>
            <a:spLocks noGrp="1"/>
          </p:cNvSpPr>
          <p:nvPr>
            <p:ph type="ftr" sz="quarter" idx="11"/>
          </p:nvPr>
        </p:nvSpPr>
        <p:spPr/>
        <p:txBody>
          <a:bodyPr/>
          <a:lstStyle/>
          <a:p>
            <a:endParaRPr lang="en-US" dirty="0"/>
          </a:p>
        </p:txBody>
      </p:sp>
      <p:sp>
        <p:nvSpPr>
          <p:cNvPr id="7" name="Номер слайда 6">
            <a:extLst>
              <a:ext uri="{FF2B5EF4-FFF2-40B4-BE49-F238E27FC236}">
                <a16:creationId xmlns:a16="http://schemas.microsoft.com/office/drawing/2014/main" id="{F0AB3004-906D-44BB-A789-571572F1D819}"/>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38420909"/>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102D69">
                <a:alpha val="52000"/>
              </a:srgbClr>
            </a:gs>
            <a:gs pos="34000">
              <a:schemeClr val="bg1">
                <a:alpha val="51000"/>
              </a:schemeClr>
            </a:gs>
            <a:gs pos="67000">
              <a:schemeClr val="bg1">
                <a:alpha val="51000"/>
              </a:schemeClr>
            </a:gs>
            <a:gs pos="100000">
              <a:srgbClr val="102D69">
                <a:alpha val="52000"/>
              </a:srgbClr>
            </a:gs>
          </a:gsLst>
          <a:lin ang="7200000" scaled="0"/>
          <a:tileRect/>
        </a:gra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64BF8FA-394F-418E-AB72-27AC38F1B68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6A9DE67C-8EC3-4EBE-97EB-A23F70388D2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01C98F38-E064-4E56-BE74-78EBE54AE78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5C812A-487A-9C40-866B-55D298A0D412}" type="datetime1">
              <a:rPr lang="ru-RU" smtClean="0"/>
              <a:t>27.09.2022</a:t>
            </a:fld>
            <a:endParaRPr lang="en-US" dirty="0"/>
          </a:p>
        </p:txBody>
      </p:sp>
      <p:sp>
        <p:nvSpPr>
          <p:cNvPr id="5" name="Нижний колонтитул 4">
            <a:extLst>
              <a:ext uri="{FF2B5EF4-FFF2-40B4-BE49-F238E27FC236}">
                <a16:creationId xmlns:a16="http://schemas.microsoft.com/office/drawing/2014/main" id="{851EC8D3-38D2-470E-B9CF-4569AD1357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Номер слайда 5">
            <a:extLst>
              <a:ext uri="{FF2B5EF4-FFF2-40B4-BE49-F238E27FC236}">
                <a16:creationId xmlns:a16="http://schemas.microsoft.com/office/drawing/2014/main" id="{EE26C0D9-1A07-42B4-9A68-C4EB17361FB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145997646"/>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sv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vbudushee.ru/library/mezhpredmetnye-zadachi-po-fg/" TargetMode="External"/><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84947" y="1574539"/>
            <a:ext cx="11022106" cy="3711388"/>
          </a:xfrm>
        </p:spPr>
        <p:txBody>
          <a:bodyPr>
            <a:noAutofit/>
          </a:bodyPr>
          <a:lstStyle/>
          <a:p>
            <a:pPr algn="ctr">
              <a:lnSpc>
                <a:spcPct val="120000"/>
              </a:lnSpc>
            </a:pPr>
            <a:br>
              <a:rPr lang="ru-RU" sz="3600" b="1" dirty="0">
                <a:solidFill>
                  <a:srgbClr val="102D69"/>
                </a:solidFill>
                <a:latin typeface="HSE Sans" panose="02000000000000000000" pitchFamily="50" charset="-52"/>
                <a:ea typeface="Tahoma" charset="0"/>
                <a:cs typeface="Tahoma" charset="0"/>
              </a:rPr>
            </a:br>
            <a:r>
              <a:rPr lang="ru-RU" sz="3600" b="1" dirty="0">
                <a:solidFill>
                  <a:srgbClr val="102D69"/>
                </a:solidFill>
                <a:latin typeface="HSE Sans" panose="02000000000000000000" pitchFamily="50" charset="-52"/>
                <a:ea typeface="Tahoma" charset="0"/>
                <a:cs typeface="Tahoma" charset="0"/>
              </a:rPr>
              <a:t>Всероссийская олимпиада школьников </a:t>
            </a:r>
            <a:br>
              <a:rPr lang="ru-RU" sz="3600" b="1" dirty="0">
                <a:solidFill>
                  <a:srgbClr val="102D69"/>
                </a:solidFill>
                <a:latin typeface="HSE Sans" panose="02000000000000000000" pitchFamily="50" charset="-52"/>
                <a:ea typeface="Tahoma" charset="0"/>
                <a:cs typeface="Tahoma" charset="0"/>
              </a:rPr>
            </a:br>
            <a:r>
              <a:rPr lang="ru-RU" sz="3600" b="1" dirty="0">
                <a:solidFill>
                  <a:srgbClr val="102D69"/>
                </a:solidFill>
                <a:latin typeface="HSE Sans" panose="02000000000000000000" pitchFamily="50" charset="-52"/>
                <a:ea typeface="Tahoma" charset="0"/>
                <a:cs typeface="Tahoma" charset="0"/>
              </a:rPr>
              <a:t>«Высшая проба» </a:t>
            </a:r>
            <a:br>
              <a:rPr lang="ru-RU" sz="3600" b="1" dirty="0">
                <a:solidFill>
                  <a:srgbClr val="102D69"/>
                </a:solidFill>
                <a:latin typeface="HSE Sans" panose="02000000000000000000" pitchFamily="50" charset="-52"/>
                <a:ea typeface="Tahoma" charset="0"/>
                <a:cs typeface="Tahoma" charset="0"/>
              </a:rPr>
            </a:br>
            <a:r>
              <a:rPr lang="ru-RU" sz="3600" b="1" dirty="0">
                <a:solidFill>
                  <a:srgbClr val="102D69"/>
                </a:solidFill>
                <a:latin typeface="HSE Sans" panose="02000000000000000000" pitchFamily="50" charset="-52"/>
                <a:ea typeface="Tahoma" charset="0"/>
                <a:cs typeface="Tahoma" charset="0"/>
              </a:rPr>
              <a:t>по профилю «Финансовая грамотность»</a:t>
            </a:r>
            <a:br>
              <a:rPr lang="ru-RU" sz="3600" b="1" dirty="0">
                <a:solidFill>
                  <a:srgbClr val="102D69"/>
                </a:solidFill>
                <a:latin typeface="HSE Sans" panose="02000000000000000000" pitchFamily="50" charset="-52"/>
                <a:ea typeface="Tahoma" charset="0"/>
                <a:cs typeface="Tahoma" charset="0"/>
              </a:rPr>
            </a:br>
            <a:r>
              <a:rPr lang="ru-RU" sz="3600" b="1" dirty="0">
                <a:solidFill>
                  <a:srgbClr val="102D69"/>
                </a:solidFill>
                <a:latin typeface="HSE Sans" panose="02000000000000000000" pitchFamily="50" charset="-52"/>
                <a:ea typeface="Tahoma" charset="0"/>
                <a:cs typeface="Tahoma" charset="0"/>
              </a:rPr>
              <a:t>7-8 класс</a:t>
            </a:r>
            <a:br>
              <a:rPr lang="ru-RU" sz="3600" dirty="0">
                <a:solidFill>
                  <a:srgbClr val="102D69"/>
                </a:solidFill>
                <a:latin typeface="HSE Sans" panose="02000000000000000000" pitchFamily="50" charset="-52"/>
              </a:rPr>
            </a:br>
            <a:endParaRPr lang="ru-RU" sz="3600" b="1" dirty="0">
              <a:solidFill>
                <a:srgbClr val="102D69"/>
              </a:solidFill>
              <a:latin typeface="HSE Sans" panose="02000000000000000000" pitchFamily="50" charset="-52"/>
              <a:ea typeface="Comic Sans MS" charset="0"/>
              <a:cs typeface="Comic Sans MS" charset="0"/>
            </a:endParaRPr>
          </a:p>
        </p:txBody>
      </p:sp>
      <p:sp>
        <p:nvSpPr>
          <p:cNvPr id="3" name="Подзаголовок 2"/>
          <p:cNvSpPr>
            <a:spLocks noGrp="1"/>
          </p:cNvSpPr>
          <p:nvPr>
            <p:ph type="subTitle" idx="1"/>
          </p:nvPr>
        </p:nvSpPr>
        <p:spPr>
          <a:xfrm>
            <a:off x="2967446" y="5782085"/>
            <a:ext cx="6257108" cy="1876237"/>
          </a:xfrm>
        </p:spPr>
        <p:txBody>
          <a:bodyPr>
            <a:noAutofit/>
          </a:bodyPr>
          <a:lstStyle/>
          <a:p>
            <a:r>
              <a:rPr lang="ru-RU" sz="2000" b="1" dirty="0">
                <a:solidFill>
                  <a:srgbClr val="002060"/>
                </a:solidFill>
                <a:latin typeface="Tahoma" charset="0"/>
                <a:ea typeface="Tahoma" charset="0"/>
                <a:cs typeface="Tahoma" charset="0"/>
              </a:rPr>
              <a:t>Туренок Виктория Алексеевна</a:t>
            </a:r>
          </a:p>
          <a:p>
            <a:r>
              <a:rPr lang="ru-RU" sz="2000" b="1" dirty="0">
                <a:solidFill>
                  <a:srgbClr val="002060"/>
                </a:solidFill>
                <a:latin typeface="Tahoma" charset="0"/>
                <a:ea typeface="Tahoma" charset="0"/>
                <a:cs typeface="Tahoma" charset="0"/>
              </a:rPr>
              <a:t>Фонд «Вклад в будущее»</a:t>
            </a:r>
          </a:p>
        </p:txBody>
      </p:sp>
      <p:pic>
        <p:nvPicPr>
          <p:cNvPr id="4" name="Рисунок 3">
            <a:extLst>
              <a:ext uri="{FF2B5EF4-FFF2-40B4-BE49-F238E27FC236}">
                <a16:creationId xmlns:a16="http://schemas.microsoft.com/office/drawing/2014/main" id="{D2DE8133-9A48-4E3E-8A5A-BE982D83847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446309" y="560533"/>
            <a:ext cx="1299382" cy="1299382"/>
          </a:xfrm>
          <a:prstGeom prst="rect">
            <a:avLst/>
          </a:prstGeom>
        </p:spPr>
      </p:pic>
      <p:grpSp>
        <p:nvGrpSpPr>
          <p:cNvPr id="6" name="Группа 5">
            <a:extLst>
              <a:ext uri="{FF2B5EF4-FFF2-40B4-BE49-F238E27FC236}">
                <a16:creationId xmlns:a16="http://schemas.microsoft.com/office/drawing/2014/main" id="{3B2AD823-8031-4E14-90A7-CF83B3174287}"/>
              </a:ext>
            </a:extLst>
          </p:cNvPr>
          <p:cNvGrpSpPr/>
          <p:nvPr/>
        </p:nvGrpSpPr>
        <p:grpSpPr>
          <a:xfrm>
            <a:off x="11258550" y="0"/>
            <a:ext cx="933450" cy="6858001"/>
            <a:chOff x="11258551" y="0"/>
            <a:chExt cx="933450" cy="6858001"/>
          </a:xfrm>
        </p:grpSpPr>
        <p:sp>
          <p:nvSpPr>
            <p:cNvPr id="7" name="Прямоугольник 6">
              <a:extLst>
                <a:ext uri="{FF2B5EF4-FFF2-40B4-BE49-F238E27FC236}">
                  <a16:creationId xmlns:a16="http://schemas.microsoft.com/office/drawing/2014/main" id="{681BFC8A-785C-4239-B8D5-06116585581E}"/>
                </a:ext>
              </a:extLst>
            </p:cNvPr>
            <p:cNvSpPr/>
            <p:nvPr/>
          </p:nvSpPr>
          <p:spPr>
            <a:xfrm>
              <a:off x="11806693" y="0"/>
              <a:ext cx="385307" cy="6858000"/>
            </a:xfrm>
            <a:prstGeom prst="rect">
              <a:avLst/>
            </a:prstGeom>
            <a:solidFill>
              <a:srgbClr val="102D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8" name="Рисунок 7">
              <a:extLst>
                <a:ext uri="{FF2B5EF4-FFF2-40B4-BE49-F238E27FC236}">
                  <a16:creationId xmlns:a16="http://schemas.microsoft.com/office/drawing/2014/main" id="{ECAE8477-FE04-4E49-B5C6-0CC0E686D21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258551" y="5924551"/>
              <a:ext cx="933450" cy="933450"/>
            </a:xfrm>
            <a:prstGeom prst="rect">
              <a:avLst/>
            </a:prstGeom>
          </p:spPr>
        </p:pic>
      </p:grpSp>
      <p:pic>
        <p:nvPicPr>
          <p:cNvPr id="10" name="Рисунок 9">
            <a:extLst>
              <a:ext uri="{FF2B5EF4-FFF2-40B4-BE49-F238E27FC236}">
                <a16:creationId xmlns:a16="http://schemas.microsoft.com/office/drawing/2014/main" id="{DF9FBB13-7AF1-024D-AB91-800D9C3DFC5E}"/>
              </a:ext>
            </a:extLst>
          </p:cNvPr>
          <p:cNvPicPr>
            <a:picLocks noChangeAspect="1"/>
          </p:cNvPicPr>
          <p:nvPr/>
        </p:nvPicPr>
        <p:blipFill>
          <a:blip r:embed="rId5"/>
          <a:stretch>
            <a:fillRect/>
          </a:stretch>
        </p:blipFill>
        <p:spPr>
          <a:xfrm>
            <a:off x="385308" y="453198"/>
            <a:ext cx="2974097" cy="1450955"/>
          </a:xfrm>
          <a:prstGeom prst="rect">
            <a:avLst/>
          </a:prstGeom>
        </p:spPr>
      </p:pic>
    </p:spTree>
    <p:extLst>
      <p:ext uri="{BB962C8B-B14F-4D97-AF65-F5344CB8AC3E}">
        <p14:creationId xmlns:p14="http://schemas.microsoft.com/office/powerpoint/2010/main" val="92087280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DACCC41-D8AD-9CF5-E92E-7CFE0A197003}"/>
              </a:ext>
            </a:extLst>
          </p:cNvPr>
          <p:cNvSpPr txBox="1"/>
          <p:nvPr/>
        </p:nvSpPr>
        <p:spPr>
          <a:xfrm>
            <a:off x="576942" y="1229142"/>
            <a:ext cx="11038114" cy="4940455"/>
          </a:xfrm>
          <a:prstGeom prst="rect">
            <a:avLst/>
          </a:prstGeom>
          <a:noFill/>
        </p:spPr>
        <p:txBody>
          <a:bodyPr wrap="square">
            <a:spAutoFit/>
          </a:bodyPr>
          <a:lstStyle/>
          <a:p>
            <a:pPr>
              <a:lnSpc>
                <a:spcPct val="120000"/>
              </a:lnSpc>
            </a:pPr>
            <a:r>
              <a:rPr lang="ru-RU" sz="2200" i="1" dirty="0">
                <a:solidFill>
                  <a:srgbClr val="102D69"/>
                </a:solidFill>
                <a:latin typeface="HSE Sans" panose="02000000000000000000" pitchFamily="50" charset="-52"/>
                <a:ea typeface="Tahoma" charset="0"/>
                <a:cs typeface="Tahoma" charset="0"/>
              </a:rPr>
              <a:t>Прочитайте отрывок о расходах Макара Девушкина из романа Ф.М. Достоевского «Бедные люди» и рассчитайте курс целкового (серебряной монеты номиналом 1 рубль) к ассигнационному рублю. Ответ запишите без пробелов, единиц измерения и каких-либо знаков, используйте в качестве разделителя запятую.</a:t>
            </a:r>
          </a:p>
          <a:p>
            <a:pPr>
              <a:lnSpc>
                <a:spcPct val="120000"/>
              </a:lnSpc>
            </a:pPr>
            <a:endParaRPr lang="ru-RU" sz="2200" i="1" dirty="0">
              <a:solidFill>
                <a:srgbClr val="102D69"/>
              </a:solidFill>
              <a:latin typeface="HSE Sans" panose="02000000000000000000" pitchFamily="50" charset="-52"/>
              <a:ea typeface="Tahoma" charset="0"/>
              <a:cs typeface="Tahoma" charset="0"/>
            </a:endParaRPr>
          </a:p>
          <a:p>
            <a:pPr>
              <a:lnSpc>
                <a:spcPct val="120000"/>
              </a:lnSpc>
            </a:pPr>
            <a:r>
              <a:rPr lang="ru-RU" sz="2200" i="1" dirty="0">
                <a:solidFill>
                  <a:srgbClr val="102D69"/>
                </a:solidFill>
                <a:latin typeface="HSE Sans" panose="02000000000000000000" pitchFamily="50" charset="-52"/>
                <a:ea typeface="Tahoma" charset="0"/>
                <a:cs typeface="Tahoma" charset="0"/>
              </a:rPr>
              <a:t>«У нас здесь самая последняя комната, со столом, тридцать пять рублей ассигнациями стоит. Не по карману! А моя квартира стоит мне семь рублей ассигнациями, да стол пять целковых: вот двадцать четыре с полтиною».</a:t>
            </a:r>
          </a:p>
          <a:p>
            <a:pPr>
              <a:lnSpc>
                <a:spcPct val="120000"/>
              </a:lnSpc>
            </a:pPr>
            <a:endParaRPr lang="ru-RU" sz="2200" i="1" dirty="0">
              <a:solidFill>
                <a:srgbClr val="102D69"/>
              </a:solidFill>
              <a:latin typeface="HSE Sans" panose="02000000000000000000" pitchFamily="50" charset="-52"/>
              <a:ea typeface="Tahoma" charset="0"/>
              <a:cs typeface="Tahoma" charset="0"/>
            </a:endParaRPr>
          </a:p>
          <a:p>
            <a:pPr>
              <a:lnSpc>
                <a:spcPct val="120000"/>
              </a:lnSpc>
            </a:pPr>
            <a:r>
              <a:rPr lang="ru-RU" sz="2200" i="1" dirty="0">
                <a:solidFill>
                  <a:srgbClr val="102D69"/>
                </a:solidFill>
                <a:latin typeface="HSE Sans" panose="02000000000000000000" pitchFamily="50" charset="-52"/>
                <a:ea typeface="Tahoma" charset="0"/>
                <a:cs typeface="Tahoma" charset="0"/>
              </a:rPr>
              <a:t>Ответ: 3,5</a:t>
            </a:r>
          </a:p>
          <a:p>
            <a:pPr>
              <a:lnSpc>
                <a:spcPct val="120000"/>
              </a:lnSpc>
            </a:pPr>
            <a:r>
              <a:rPr lang="ru-RU" sz="2200" i="1" dirty="0">
                <a:solidFill>
                  <a:srgbClr val="102D69"/>
                </a:solidFill>
                <a:latin typeface="HSE Sans" panose="02000000000000000000" pitchFamily="50" charset="-52"/>
                <a:ea typeface="Tahoma" charset="0"/>
                <a:cs typeface="Tahoma" charset="0"/>
              </a:rPr>
              <a:t>Решение: </a:t>
            </a:r>
          </a:p>
          <a:p>
            <a:pPr>
              <a:lnSpc>
                <a:spcPct val="120000"/>
              </a:lnSpc>
            </a:pPr>
            <a:r>
              <a:rPr lang="ru-RU" sz="2200" i="1" dirty="0">
                <a:solidFill>
                  <a:srgbClr val="102D69"/>
                </a:solidFill>
                <a:latin typeface="HSE Sans" panose="02000000000000000000" pitchFamily="50" charset="-52"/>
                <a:ea typeface="Tahoma" charset="0"/>
                <a:cs typeface="Tahoma" charset="0"/>
              </a:rPr>
              <a:t>(24,5 - 7)/5 = 3,5</a:t>
            </a:r>
          </a:p>
        </p:txBody>
      </p:sp>
      <p:sp>
        <p:nvSpPr>
          <p:cNvPr id="4" name="Text Box 1">
            <a:extLst>
              <a:ext uri="{FF2B5EF4-FFF2-40B4-BE49-F238E27FC236}">
                <a16:creationId xmlns:a16="http://schemas.microsoft.com/office/drawing/2014/main" id="{27D2B6A3-B993-24E9-0E07-75515F97A612}"/>
              </a:ext>
            </a:extLst>
          </p:cNvPr>
          <p:cNvSpPr txBox="1">
            <a:spLocks noChangeArrowheads="1"/>
          </p:cNvSpPr>
          <p:nvPr/>
        </p:nvSpPr>
        <p:spPr bwMode="auto">
          <a:xfrm>
            <a:off x="331923" y="130866"/>
            <a:ext cx="11528153" cy="834886"/>
          </a:xfrm>
          <a:prstGeom prst="rect">
            <a:avLst/>
          </a:prstGeom>
          <a:noFill/>
          <a:ln w="9525">
            <a:noFill/>
            <a:round/>
            <a:headEnd/>
            <a:tailEnd/>
          </a:ln>
        </p:spPr>
        <p:txBody>
          <a:bodyPr lIns="108776" tIns="54385" rIns="108776" bIns="54385" anchor="ctr"/>
          <a:lstStyle/>
          <a:p>
            <a:pPr algn="ctr">
              <a:tabLst>
                <a:tab pos="0" algn="l"/>
                <a:tab pos="1087711" algn="l"/>
                <a:tab pos="2175420" algn="l"/>
                <a:tab pos="3263133" algn="l"/>
                <a:tab pos="4350842" algn="l"/>
                <a:tab pos="5438553" algn="l"/>
                <a:tab pos="6526265" algn="l"/>
                <a:tab pos="7613972" algn="l"/>
                <a:tab pos="8701685" algn="l"/>
                <a:tab pos="9789394" algn="l"/>
                <a:tab pos="10877104" algn="l"/>
                <a:tab pos="11964816" algn="l"/>
              </a:tabLst>
            </a:pPr>
            <a:r>
              <a:rPr lang="ru-RU" sz="3200" b="1" dirty="0">
                <a:solidFill>
                  <a:srgbClr val="102D69"/>
                </a:solidFill>
                <a:latin typeface="HSE Sans" panose="02000000000000000000" pitchFamily="50" charset="-52"/>
                <a:ea typeface="Tahoma" charset="0"/>
                <a:cs typeface="Tahoma" charset="0"/>
              </a:rPr>
              <a:t>Пример задания</a:t>
            </a:r>
          </a:p>
        </p:txBody>
      </p:sp>
    </p:spTree>
    <p:extLst>
      <p:ext uri="{BB962C8B-B14F-4D97-AF65-F5344CB8AC3E}">
        <p14:creationId xmlns:p14="http://schemas.microsoft.com/office/powerpoint/2010/main" val="3945377556"/>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DACCC41-D8AD-9CF5-E92E-7CFE0A197003}"/>
              </a:ext>
            </a:extLst>
          </p:cNvPr>
          <p:cNvSpPr txBox="1"/>
          <p:nvPr/>
        </p:nvSpPr>
        <p:spPr>
          <a:xfrm>
            <a:off x="576942" y="1229142"/>
            <a:ext cx="11038114" cy="5056128"/>
          </a:xfrm>
          <a:prstGeom prst="rect">
            <a:avLst/>
          </a:prstGeom>
          <a:noFill/>
        </p:spPr>
        <p:txBody>
          <a:bodyPr wrap="square">
            <a:spAutoFit/>
          </a:bodyPr>
          <a:lstStyle/>
          <a:p>
            <a:pPr>
              <a:lnSpc>
                <a:spcPct val="120000"/>
              </a:lnSpc>
            </a:pPr>
            <a:r>
              <a:rPr lang="ru-RU" i="1" dirty="0">
                <a:solidFill>
                  <a:srgbClr val="102D69"/>
                </a:solidFill>
                <a:latin typeface="HSE Sans" panose="02000000000000000000" pitchFamily="50" charset="-52"/>
                <a:ea typeface="Tahoma" charset="0"/>
                <a:cs typeface="Tahoma" charset="0"/>
              </a:rPr>
              <a:t>Иванов Иван Иванович вел предпринимательскую деятельность как ИП без работников на УСН Доходы весь 2022 год. За это время он заработал 617 300 рублей и выплатил все положенные взносы. </a:t>
            </a:r>
          </a:p>
          <a:p>
            <a:pPr>
              <a:lnSpc>
                <a:spcPct val="120000"/>
              </a:lnSpc>
            </a:pPr>
            <a:r>
              <a:rPr lang="ru-RU" i="1" dirty="0">
                <a:solidFill>
                  <a:srgbClr val="102D69"/>
                </a:solidFill>
                <a:latin typeface="HSE Sans" panose="02000000000000000000" pitchFamily="50" charset="-52"/>
                <a:ea typeface="Tahoma" charset="0"/>
                <a:cs typeface="Tahoma" charset="0"/>
              </a:rPr>
              <a:t> </a:t>
            </a:r>
          </a:p>
          <a:p>
            <a:pPr>
              <a:lnSpc>
                <a:spcPct val="120000"/>
              </a:lnSpc>
            </a:pPr>
            <a:r>
              <a:rPr lang="ru-RU" i="1" dirty="0">
                <a:solidFill>
                  <a:srgbClr val="102D69"/>
                </a:solidFill>
                <a:latin typeface="HSE Sans" panose="02000000000000000000" pitchFamily="50" charset="-52"/>
                <a:ea typeface="Tahoma" charset="0"/>
                <a:cs typeface="Tahoma" charset="0"/>
              </a:rPr>
              <a:t>Какую сумму налога с учетом уплаченных взносов на медицинское и пенсионное страхование должен заплатить Иван Иванович? Ответ запишите без пробелов, единиц измерения и каких-либо знаков.</a:t>
            </a:r>
          </a:p>
          <a:p>
            <a:pPr>
              <a:lnSpc>
                <a:spcPct val="120000"/>
              </a:lnSpc>
            </a:pPr>
            <a:endParaRPr lang="ru-RU" i="1" dirty="0">
              <a:solidFill>
                <a:srgbClr val="102D69"/>
              </a:solidFill>
              <a:latin typeface="HSE Sans" panose="02000000000000000000" pitchFamily="50" charset="-52"/>
              <a:ea typeface="Tahoma" charset="0"/>
              <a:cs typeface="Tahoma" charset="0"/>
            </a:endParaRPr>
          </a:p>
          <a:p>
            <a:pPr>
              <a:lnSpc>
                <a:spcPct val="120000"/>
              </a:lnSpc>
            </a:pPr>
            <a:r>
              <a:rPr lang="ru-RU" i="1" dirty="0">
                <a:solidFill>
                  <a:srgbClr val="102D69"/>
                </a:solidFill>
                <a:latin typeface="HSE Sans" panose="02000000000000000000" pitchFamily="50" charset="-52"/>
                <a:ea typeface="Tahoma" charset="0"/>
                <a:cs typeface="Tahoma" charset="0"/>
              </a:rPr>
              <a:t>Ответ: 0</a:t>
            </a:r>
          </a:p>
          <a:p>
            <a:pPr>
              <a:lnSpc>
                <a:spcPct val="120000"/>
              </a:lnSpc>
            </a:pPr>
            <a:endParaRPr lang="ru-RU" i="1" dirty="0">
              <a:solidFill>
                <a:srgbClr val="102D69"/>
              </a:solidFill>
              <a:latin typeface="HSE Sans" panose="02000000000000000000" pitchFamily="50" charset="-52"/>
              <a:ea typeface="Tahoma" charset="0"/>
              <a:cs typeface="Tahoma" charset="0"/>
            </a:endParaRPr>
          </a:p>
          <a:p>
            <a:pPr>
              <a:lnSpc>
                <a:spcPct val="120000"/>
              </a:lnSpc>
            </a:pPr>
            <a:r>
              <a:rPr lang="ru-RU" i="1" dirty="0">
                <a:solidFill>
                  <a:srgbClr val="102D69"/>
                </a:solidFill>
                <a:latin typeface="HSE Sans" panose="02000000000000000000" pitchFamily="50" charset="-52"/>
                <a:ea typeface="Tahoma" charset="0"/>
                <a:cs typeface="Tahoma" charset="0"/>
              </a:rPr>
              <a:t>Рассчитаем сумму страховых взносов: </a:t>
            </a:r>
          </a:p>
          <a:p>
            <a:pPr>
              <a:lnSpc>
                <a:spcPct val="120000"/>
              </a:lnSpc>
            </a:pPr>
            <a:r>
              <a:rPr lang="ru-RU" i="1" dirty="0">
                <a:solidFill>
                  <a:srgbClr val="102D69"/>
                </a:solidFill>
                <a:latin typeface="HSE Sans" panose="02000000000000000000" pitchFamily="50" charset="-52"/>
                <a:ea typeface="Tahoma" charset="0"/>
                <a:cs typeface="Tahoma" charset="0"/>
              </a:rPr>
              <a:t>фиксированная сумма в 2022 году равна 43211 руб. + дополнительный 1% пенсионных отчислений на сумму свыше 300 тыс. руб. - это 3173 руб. = 46 384 руб. Именно на эту сумму Иван Иванович может уменьшить налоговые отчисления. </a:t>
            </a:r>
          </a:p>
          <a:p>
            <a:pPr>
              <a:lnSpc>
                <a:spcPct val="120000"/>
              </a:lnSpc>
            </a:pPr>
            <a:r>
              <a:rPr lang="ru-RU" i="1" dirty="0">
                <a:solidFill>
                  <a:srgbClr val="102D69"/>
                </a:solidFill>
                <a:latin typeface="HSE Sans" panose="02000000000000000000" pitchFamily="50" charset="-52"/>
                <a:ea typeface="Tahoma" charset="0"/>
                <a:cs typeface="Tahoma" charset="0"/>
              </a:rPr>
              <a:t>Теперь рассчитаем налог: 617 300 * 0,06 = 37 038 руб. Что меньше, чем сумма уплаченных страховых взносов. </a:t>
            </a:r>
          </a:p>
          <a:p>
            <a:pPr>
              <a:lnSpc>
                <a:spcPct val="120000"/>
              </a:lnSpc>
            </a:pPr>
            <a:r>
              <a:rPr lang="ru-RU" i="1" dirty="0">
                <a:solidFill>
                  <a:srgbClr val="102D69"/>
                </a:solidFill>
                <a:latin typeface="HSE Sans" panose="02000000000000000000" pitchFamily="50" charset="-52"/>
                <a:ea typeface="Tahoma" charset="0"/>
                <a:cs typeface="Tahoma" charset="0"/>
              </a:rPr>
              <a:t>А значит ИП Иванов уменьшил налоговые отчисления до нуля и больше ничего не должен.</a:t>
            </a:r>
          </a:p>
        </p:txBody>
      </p:sp>
      <p:sp>
        <p:nvSpPr>
          <p:cNvPr id="4" name="Text Box 1">
            <a:extLst>
              <a:ext uri="{FF2B5EF4-FFF2-40B4-BE49-F238E27FC236}">
                <a16:creationId xmlns:a16="http://schemas.microsoft.com/office/drawing/2014/main" id="{27D2B6A3-B993-24E9-0E07-75515F97A612}"/>
              </a:ext>
            </a:extLst>
          </p:cNvPr>
          <p:cNvSpPr txBox="1">
            <a:spLocks noChangeArrowheads="1"/>
          </p:cNvSpPr>
          <p:nvPr/>
        </p:nvSpPr>
        <p:spPr bwMode="auto">
          <a:xfrm>
            <a:off x="331923" y="130866"/>
            <a:ext cx="11528153" cy="834886"/>
          </a:xfrm>
          <a:prstGeom prst="rect">
            <a:avLst/>
          </a:prstGeom>
          <a:noFill/>
          <a:ln w="9525">
            <a:noFill/>
            <a:round/>
            <a:headEnd/>
            <a:tailEnd/>
          </a:ln>
        </p:spPr>
        <p:txBody>
          <a:bodyPr lIns="108776" tIns="54385" rIns="108776" bIns="54385" anchor="ctr"/>
          <a:lstStyle/>
          <a:p>
            <a:pPr algn="ctr">
              <a:tabLst>
                <a:tab pos="0" algn="l"/>
                <a:tab pos="1087711" algn="l"/>
                <a:tab pos="2175420" algn="l"/>
                <a:tab pos="3263133" algn="l"/>
                <a:tab pos="4350842" algn="l"/>
                <a:tab pos="5438553" algn="l"/>
                <a:tab pos="6526265" algn="l"/>
                <a:tab pos="7613972" algn="l"/>
                <a:tab pos="8701685" algn="l"/>
                <a:tab pos="9789394" algn="l"/>
                <a:tab pos="10877104" algn="l"/>
                <a:tab pos="11964816" algn="l"/>
              </a:tabLst>
            </a:pPr>
            <a:r>
              <a:rPr lang="ru-RU" sz="3200" b="1" dirty="0">
                <a:solidFill>
                  <a:srgbClr val="102D69"/>
                </a:solidFill>
                <a:latin typeface="HSE Sans" panose="02000000000000000000" pitchFamily="50" charset="-52"/>
                <a:ea typeface="Tahoma" charset="0"/>
                <a:cs typeface="Tahoma" charset="0"/>
              </a:rPr>
              <a:t>Пример задания</a:t>
            </a:r>
          </a:p>
        </p:txBody>
      </p:sp>
    </p:spTree>
    <p:extLst>
      <p:ext uri="{BB962C8B-B14F-4D97-AF65-F5344CB8AC3E}">
        <p14:creationId xmlns:p14="http://schemas.microsoft.com/office/powerpoint/2010/main" val="3666393367"/>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46539" y="2876549"/>
            <a:ext cx="7698921" cy="1104901"/>
          </a:xfrm>
        </p:spPr>
        <p:txBody>
          <a:bodyPr/>
          <a:lstStyle/>
          <a:p>
            <a:r>
              <a:rPr lang="ru-RU" b="1" dirty="0">
                <a:solidFill>
                  <a:srgbClr val="102D69"/>
                </a:solidFill>
                <a:latin typeface="Tahoma" charset="0"/>
                <a:ea typeface="Tahoma" charset="0"/>
                <a:cs typeface="Tahoma" charset="0"/>
              </a:rPr>
              <a:t>Благодарю за внимание!</a:t>
            </a:r>
          </a:p>
        </p:txBody>
      </p:sp>
      <p:grpSp>
        <p:nvGrpSpPr>
          <p:cNvPr id="3" name="Группа 2">
            <a:extLst>
              <a:ext uri="{FF2B5EF4-FFF2-40B4-BE49-F238E27FC236}">
                <a16:creationId xmlns:a16="http://schemas.microsoft.com/office/drawing/2014/main" id="{10DF93B8-DA53-46AF-B611-7F61DF268F52}"/>
              </a:ext>
            </a:extLst>
          </p:cNvPr>
          <p:cNvGrpSpPr/>
          <p:nvPr/>
        </p:nvGrpSpPr>
        <p:grpSpPr>
          <a:xfrm>
            <a:off x="11258551" y="0"/>
            <a:ext cx="933450" cy="6858001"/>
            <a:chOff x="11258551" y="0"/>
            <a:chExt cx="933450" cy="6858001"/>
          </a:xfrm>
        </p:grpSpPr>
        <p:sp>
          <p:nvSpPr>
            <p:cNvPr id="4" name="Прямоугольник 3">
              <a:extLst>
                <a:ext uri="{FF2B5EF4-FFF2-40B4-BE49-F238E27FC236}">
                  <a16:creationId xmlns:a16="http://schemas.microsoft.com/office/drawing/2014/main" id="{7C8A77CE-F9CE-4306-9A4C-F180126C1A36}"/>
                </a:ext>
              </a:extLst>
            </p:cNvPr>
            <p:cNvSpPr/>
            <p:nvPr/>
          </p:nvSpPr>
          <p:spPr>
            <a:xfrm>
              <a:off x="11806693" y="0"/>
              <a:ext cx="385307" cy="6858000"/>
            </a:xfrm>
            <a:prstGeom prst="rect">
              <a:avLst/>
            </a:prstGeom>
            <a:solidFill>
              <a:srgbClr val="102D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5" name="Рисунок 4">
              <a:extLst>
                <a:ext uri="{FF2B5EF4-FFF2-40B4-BE49-F238E27FC236}">
                  <a16:creationId xmlns:a16="http://schemas.microsoft.com/office/drawing/2014/main" id="{CAA7781A-FF61-4CC2-BACF-2814FF5CE93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258551" y="5924551"/>
              <a:ext cx="933450" cy="933450"/>
            </a:xfrm>
            <a:prstGeom prst="rect">
              <a:avLst/>
            </a:prstGeom>
          </p:spPr>
        </p:pic>
      </p:grpSp>
    </p:spTree>
    <p:extLst>
      <p:ext uri="{BB962C8B-B14F-4D97-AF65-F5344CB8AC3E}">
        <p14:creationId xmlns:p14="http://schemas.microsoft.com/office/powerpoint/2010/main" val="392204692"/>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173521" y="323851"/>
            <a:ext cx="9536271" cy="762000"/>
          </a:xfrm>
        </p:spPr>
        <p:txBody>
          <a:bodyPr>
            <a:normAutofit/>
          </a:bodyPr>
          <a:lstStyle/>
          <a:p>
            <a:pPr algn="ctr"/>
            <a:r>
              <a:rPr lang="ru-RU" sz="3200" b="1" dirty="0">
                <a:solidFill>
                  <a:srgbClr val="102D69"/>
                </a:solidFill>
                <a:latin typeface="HSE Sans" panose="02000000000000000000" pitchFamily="50" charset="-52"/>
                <a:ea typeface="Tahoma" charset="0"/>
                <a:cs typeface="Tahoma" charset="0"/>
              </a:rPr>
              <a:t>Структура олимпиадных заданий 1 этапа </a:t>
            </a:r>
          </a:p>
        </p:txBody>
      </p:sp>
      <p:graphicFrame>
        <p:nvGraphicFramePr>
          <p:cNvPr id="6" name="Объект 5"/>
          <p:cNvGraphicFramePr>
            <a:graphicFrameLocks noGrp="1"/>
          </p:cNvGraphicFramePr>
          <p:nvPr>
            <p:ph idx="1"/>
            <p:extLst>
              <p:ext uri="{D42A27DB-BD31-4B8C-83A1-F6EECF244321}">
                <p14:modId xmlns:p14="http://schemas.microsoft.com/office/powerpoint/2010/main" val="2184649240"/>
              </p:ext>
            </p:extLst>
          </p:nvPr>
        </p:nvGraphicFramePr>
        <p:xfrm>
          <a:off x="1047768" y="1274989"/>
          <a:ext cx="9787775" cy="3759810"/>
        </p:xfrm>
        <a:graphic>
          <a:graphicData uri="http://schemas.openxmlformats.org/drawingml/2006/table">
            <a:tbl>
              <a:tblPr>
                <a:tableStyleId>{5C22544A-7EE6-4342-B048-85BDC9FD1C3A}</a:tableStyleId>
              </a:tblPr>
              <a:tblGrid>
                <a:gridCol w="857136">
                  <a:extLst>
                    <a:ext uri="{9D8B030D-6E8A-4147-A177-3AD203B41FA5}">
                      <a16:colId xmlns:a16="http://schemas.microsoft.com/office/drawing/2014/main" val="1439734256"/>
                    </a:ext>
                  </a:extLst>
                </a:gridCol>
                <a:gridCol w="590039">
                  <a:extLst>
                    <a:ext uri="{9D8B030D-6E8A-4147-A177-3AD203B41FA5}">
                      <a16:colId xmlns:a16="http://schemas.microsoft.com/office/drawing/2014/main" val="1524084067"/>
                    </a:ext>
                  </a:extLst>
                </a:gridCol>
                <a:gridCol w="983197">
                  <a:extLst>
                    <a:ext uri="{9D8B030D-6E8A-4147-A177-3AD203B41FA5}">
                      <a16:colId xmlns:a16="http://schemas.microsoft.com/office/drawing/2014/main" val="694940114"/>
                    </a:ext>
                  </a:extLst>
                </a:gridCol>
                <a:gridCol w="987084">
                  <a:extLst>
                    <a:ext uri="{9D8B030D-6E8A-4147-A177-3AD203B41FA5}">
                      <a16:colId xmlns:a16="http://schemas.microsoft.com/office/drawing/2014/main" val="2200171345"/>
                    </a:ext>
                  </a:extLst>
                </a:gridCol>
                <a:gridCol w="868835">
                  <a:extLst>
                    <a:ext uri="{9D8B030D-6E8A-4147-A177-3AD203B41FA5}">
                      <a16:colId xmlns:a16="http://schemas.microsoft.com/office/drawing/2014/main" val="3840730046"/>
                    </a:ext>
                  </a:extLst>
                </a:gridCol>
                <a:gridCol w="1005291">
                  <a:extLst>
                    <a:ext uri="{9D8B030D-6E8A-4147-A177-3AD203B41FA5}">
                      <a16:colId xmlns:a16="http://schemas.microsoft.com/office/drawing/2014/main" val="2939809458"/>
                    </a:ext>
                  </a:extLst>
                </a:gridCol>
                <a:gridCol w="972151">
                  <a:extLst>
                    <a:ext uri="{9D8B030D-6E8A-4147-A177-3AD203B41FA5}">
                      <a16:colId xmlns:a16="http://schemas.microsoft.com/office/drawing/2014/main" val="3667806026"/>
                    </a:ext>
                  </a:extLst>
                </a:gridCol>
                <a:gridCol w="1735883">
                  <a:extLst>
                    <a:ext uri="{9D8B030D-6E8A-4147-A177-3AD203B41FA5}">
                      <a16:colId xmlns:a16="http://schemas.microsoft.com/office/drawing/2014/main" val="4123921072"/>
                    </a:ext>
                  </a:extLst>
                </a:gridCol>
                <a:gridCol w="1788159">
                  <a:extLst>
                    <a:ext uri="{9D8B030D-6E8A-4147-A177-3AD203B41FA5}">
                      <a16:colId xmlns:a16="http://schemas.microsoft.com/office/drawing/2014/main" val="2519895907"/>
                    </a:ext>
                  </a:extLst>
                </a:gridCol>
              </a:tblGrid>
              <a:tr h="328697">
                <a:tc rowSpan="3">
                  <a:txBody>
                    <a:bodyPr/>
                    <a:lstStyle/>
                    <a:p>
                      <a:pPr algn="ctr" fontAlgn="ctr"/>
                      <a:r>
                        <a:rPr lang="ru-RU" sz="1600" b="1" i="0" u="none" strike="noStrike" dirty="0">
                          <a:solidFill>
                            <a:schemeClr val="bg1"/>
                          </a:solidFill>
                          <a:effectLst/>
                          <a:latin typeface="HSE Sans" panose="02000000000000000000" pitchFamily="50" charset="-52"/>
                          <a:ea typeface="Tahoma" charset="0"/>
                          <a:cs typeface="Tahoma" charset="0"/>
                        </a:rPr>
                        <a:t>Время состязания</a:t>
                      </a:r>
                    </a:p>
                  </a:txBody>
                  <a:tcPr marL="8121" marR="8121" marT="8121"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rowSpan="3">
                  <a:txBody>
                    <a:bodyPr/>
                    <a:lstStyle/>
                    <a:p>
                      <a:pPr algn="ctr" fontAlgn="ctr"/>
                      <a:r>
                        <a:rPr lang="ru-RU" sz="1600" b="1" i="0" u="none" strike="noStrike" dirty="0">
                          <a:solidFill>
                            <a:schemeClr val="bg1"/>
                          </a:solidFill>
                          <a:effectLst/>
                          <a:latin typeface="HSE Sans" panose="02000000000000000000" pitchFamily="50" charset="-52"/>
                          <a:ea typeface="Tahoma" charset="0"/>
                          <a:cs typeface="Tahoma" charset="0"/>
                        </a:rPr>
                        <a:t>кол-во вариантов</a:t>
                      </a:r>
                    </a:p>
                  </a:txBody>
                  <a:tcPr marL="8121" marR="8121" marT="8121"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gridSpan="6">
                  <a:txBody>
                    <a:bodyPr/>
                    <a:lstStyle/>
                    <a:p>
                      <a:pPr algn="ctr" fontAlgn="auto"/>
                      <a:r>
                        <a:rPr lang="ru-RU" sz="1800" b="1" i="0" u="none" strike="noStrike" dirty="0">
                          <a:solidFill>
                            <a:schemeClr val="bg1"/>
                          </a:solidFill>
                          <a:effectLst/>
                          <a:latin typeface="HSE Sans" panose="02000000000000000000" pitchFamily="50" charset="-52"/>
                          <a:ea typeface="Tahoma" charset="0"/>
                          <a:cs typeface="Tahoma" charset="0"/>
                        </a:rPr>
                        <a:t>Структура заданий, баллы</a:t>
                      </a:r>
                    </a:p>
                  </a:txBody>
                  <a:tcPr marL="8121" marR="8121" marT="812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rowSpan="3">
                  <a:txBody>
                    <a:bodyPr/>
                    <a:lstStyle/>
                    <a:p>
                      <a:pPr algn="ctr" fontAlgn="ctr"/>
                      <a:r>
                        <a:rPr lang="ru-RU" sz="1600" b="1" i="0" u="none" strike="noStrike" dirty="0">
                          <a:solidFill>
                            <a:schemeClr val="bg1"/>
                          </a:solidFill>
                          <a:effectLst/>
                          <a:latin typeface="HSE Sans" panose="02000000000000000000" pitchFamily="50" charset="-52"/>
                          <a:ea typeface="Tahoma" charset="0"/>
                          <a:cs typeface="Tahoma" charset="0"/>
                        </a:rPr>
                        <a:t>Итого баллов</a:t>
                      </a:r>
                    </a:p>
                  </a:txBody>
                  <a:tcPr marL="8121" marR="8121" marT="812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4097365988"/>
                  </a:ext>
                </a:extLst>
              </a:tr>
              <a:tr h="505242">
                <a:tc vMerge="1">
                  <a:txBody>
                    <a:bodyPr/>
                    <a:lstStyle/>
                    <a:p>
                      <a:endParaRPr lang="ru-RU"/>
                    </a:p>
                  </a:txBody>
                  <a:tcPr/>
                </a:tc>
                <a:tc vMerge="1">
                  <a:txBody>
                    <a:bodyPr/>
                    <a:lstStyle/>
                    <a:p>
                      <a:endParaRPr lang="ru-RU"/>
                    </a:p>
                  </a:txBody>
                  <a:tcPr/>
                </a:tc>
                <a:tc gridSpan="2">
                  <a:txBody>
                    <a:bodyPr/>
                    <a:lstStyle/>
                    <a:p>
                      <a:pPr algn="ctr" fontAlgn="auto"/>
                      <a:r>
                        <a:rPr lang="ru-RU" sz="1600" b="1" i="0" u="none" strike="noStrike" dirty="0">
                          <a:solidFill>
                            <a:schemeClr val="bg1"/>
                          </a:solidFill>
                          <a:effectLst/>
                          <a:latin typeface="HSE Sans" panose="02000000000000000000" pitchFamily="50" charset="-52"/>
                          <a:ea typeface="Tahoma" charset="0"/>
                          <a:cs typeface="Tahoma" charset="0"/>
                        </a:rPr>
                        <a:t>1 тип</a:t>
                      </a:r>
                    </a:p>
                  </a:txBody>
                  <a:tcPr marL="8121" marR="8121" marT="812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hMerge="1">
                  <a:txBody>
                    <a:bodyPr/>
                    <a:lstStyle/>
                    <a:p>
                      <a:endParaRPr lang="ru-RU"/>
                    </a:p>
                  </a:txBody>
                  <a:tcPr/>
                </a:tc>
                <a:tc gridSpan="4">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ru-RU" sz="1600" b="1" i="0" u="none" strike="noStrike" dirty="0">
                          <a:solidFill>
                            <a:schemeClr val="bg1"/>
                          </a:solidFill>
                          <a:effectLst/>
                          <a:latin typeface="HSE Sans" panose="02000000000000000000" pitchFamily="50" charset="-52"/>
                          <a:ea typeface="Tahoma" charset="0"/>
                          <a:cs typeface="Tahoma" charset="0"/>
                        </a:rPr>
                        <a:t>2 тип</a:t>
                      </a:r>
                    </a:p>
                  </a:txBody>
                  <a:tcPr marL="8121" marR="8121" marT="812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hMerge="1">
                  <a:txBody>
                    <a:bodyPr/>
                    <a:lstStyle/>
                    <a:p>
                      <a:endParaRPr lang="ru-RU"/>
                    </a:p>
                  </a:txBody>
                  <a:tcPr/>
                </a:tc>
                <a:tc hMerge="1">
                  <a:txBody>
                    <a:bodyPr/>
                    <a:lstStyle/>
                    <a:p>
                      <a:endParaRPr lang="ru-RU"/>
                    </a:p>
                  </a:txBody>
                  <a:tcPr/>
                </a:tc>
                <a:tc hMerge="1">
                  <a:txBody>
                    <a:bodyPr/>
                    <a:lstStyle/>
                    <a:p>
                      <a:endParaRPr lang="ru-RU"/>
                    </a:p>
                  </a:txBody>
                  <a:tcPr/>
                </a:tc>
                <a:tc vMerge="1">
                  <a:txBody>
                    <a:bodyPr/>
                    <a:lstStyle/>
                    <a:p>
                      <a:endParaRPr lang="ru-RU"/>
                    </a:p>
                  </a:txBody>
                  <a:tcPr/>
                </a:tc>
                <a:extLst>
                  <a:ext uri="{0D108BD9-81ED-4DB2-BD59-A6C34878D82A}">
                    <a16:rowId xmlns:a16="http://schemas.microsoft.com/office/drawing/2014/main" val="2606815566"/>
                  </a:ext>
                </a:extLst>
              </a:tr>
              <a:tr h="1946975">
                <a:tc vMerge="1">
                  <a:txBody>
                    <a:bodyPr/>
                    <a:lstStyle/>
                    <a:p>
                      <a:endParaRPr lang="ru-RU"/>
                    </a:p>
                  </a:txBody>
                  <a:tcPr/>
                </a:tc>
                <a:tc vMerge="1">
                  <a:txBody>
                    <a:bodyPr/>
                    <a:lstStyle/>
                    <a:p>
                      <a:endParaRPr lang="ru-RU"/>
                    </a:p>
                  </a:txBody>
                  <a:tcPr/>
                </a:tc>
                <a:tc>
                  <a:txBody>
                    <a:bodyPr/>
                    <a:lstStyle/>
                    <a:p>
                      <a:pPr algn="ctr" fontAlgn="ctr"/>
                      <a:r>
                        <a:rPr lang="ru-RU" sz="1600" b="1" i="0" u="none" strike="noStrike" dirty="0">
                          <a:solidFill>
                            <a:schemeClr val="bg1"/>
                          </a:solidFill>
                          <a:effectLst/>
                          <a:latin typeface="HSE Sans" panose="02000000000000000000" pitchFamily="50" charset="-52"/>
                          <a:ea typeface="Tahoma" charset="0"/>
                          <a:cs typeface="Tahoma" charset="0"/>
                        </a:rPr>
                        <a:t>несколько ответов                    (выбор ответов)</a:t>
                      </a:r>
                    </a:p>
                  </a:txBody>
                  <a:tcPr marL="8121" marR="8121" marT="8121"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fontAlgn="ctr"/>
                      <a:r>
                        <a:rPr lang="ru-RU" sz="1600" b="1" i="0" u="none" strike="noStrike" dirty="0">
                          <a:solidFill>
                            <a:schemeClr val="bg1"/>
                          </a:solidFill>
                          <a:effectLst/>
                          <a:latin typeface="HSE Sans" panose="02000000000000000000" pitchFamily="50" charset="-52"/>
                          <a:ea typeface="Tahoma" charset="0"/>
                          <a:cs typeface="Tahoma" charset="0"/>
                        </a:rPr>
                        <a:t>баллы за задание </a:t>
                      </a:r>
                    </a:p>
                  </a:txBody>
                  <a:tcPr marL="8121" marR="8121" marT="8121"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ru-RU" sz="1600" b="1" i="0" dirty="0">
                          <a:solidFill>
                            <a:schemeClr val="bg1"/>
                          </a:solidFill>
                          <a:latin typeface="HSE Sans" panose="02000000000000000000" pitchFamily="50" charset="-52"/>
                          <a:ea typeface="Tahoma" charset="0"/>
                          <a:cs typeface="Tahoma" charset="0"/>
                        </a:rPr>
                        <a:t>Соотнесение</a:t>
                      </a:r>
                    </a:p>
                  </a:txBody>
                  <a:tcPr marL="8121" marR="8121" marT="8121"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fontAlgn="ctr"/>
                      <a:r>
                        <a:rPr lang="ru-RU" sz="1600" b="1" i="0" u="none" strike="noStrike" dirty="0">
                          <a:solidFill>
                            <a:schemeClr val="bg1"/>
                          </a:solidFill>
                          <a:effectLst/>
                          <a:latin typeface="HSE Sans" panose="02000000000000000000" pitchFamily="50" charset="-52"/>
                          <a:ea typeface="Tahoma" charset="0"/>
                          <a:cs typeface="Tahoma" charset="0"/>
                        </a:rPr>
                        <a:t>баллы за задание </a:t>
                      </a:r>
                    </a:p>
                  </a:txBody>
                  <a:tcPr marL="8121" marR="8121" marT="8121"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fontAlgn="ctr"/>
                      <a:r>
                        <a:rPr lang="ru-RU" sz="1600" b="1" i="0" u="none" strike="noStrike" dirty="0">
                          <a:solidFill>
                            <a:schemeClr val="bg1"/>
                          </a:solidFill>
                          <a:effectLst/>
                          <a:latin typeface="HSE Sans" panose="02000000000000000000" pitchFamily="50" charset="-52"/>
                          <a:ea typeface="Tahoma" charset="0"/>
                          <a:cs typeface="Tahoma" charset="0"/>
                        </a:rPr>
                        <a:t>вписать ответ</a:t>
                      </a:r>
                    </a:p>
                  </a:txBody>
                  <a:tcPr marL="8121" marR="8121" marT="8121"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fontAlgn="ctr"/>
                      <a:r>
                        <a:rPr lang="ru-RU" sz="1600" b="1" i="0" u="none" strike="noStrike" dirty="0">
                          <a:solidFill>
                            <a:schemeClr val="bg1"/>
                          </a:solidFill>
                          <a:effectLst/>
                          <a:latin typeface="HSE Sans" panose="02000000000000000000" pitchFamily="50" charset="-52"/>
                          <a:ea typeface="Tahoma" charset="0"/>
                          <a:cs typeface="Tahoma" charset="0"/>
                        </a:rPr>
                        <a:t>баллы за задание</a:t>
                      </a:r>
                    </a:p>
                  </a:txBody>
                  <a:tcPr marL="8121" marR="8121" marT="8121"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vMerge="1">
                  <a:txBody>
                    <a:bodyPr/>
                    <a:lstStyle/>
                    <a:p>
                      <a:endParaRPr lang="ru-RU"/>
                    </a:p>
                  </a:txBody>
                  <a:tcPr/>
                </a:tc>
                <a:extLst>
                  <a:ext uri="{0D108BD9-81ED-4DB2-BD59-A6C34878D82A}">
                    <a16:rowId xmlns:a16="http://schemas.microsoft.com/office/drawing/2014/main" val="3272907468"/>
                  </a:ext>
                </a:extLst>
              </a:tr>
              <a:tr h="978896">
                <a:tc>
                  <a:txBody>
                    <a:bodyPr/>
                    <a:lstStyle/>
                    <a:p>
                      <a:pPr algn="ctr" fontAlgn="ctr"/>
                      <a:r>
                        <a:rPr lang="ru-RU" sz="1800" b="1" i="0" u="none" strike="noStrike" dirty="0">
                          <a:solidFill>
                            <a:srgbClr val="102D69"/>
                          </a:solidFill>
                          <a:effectLst/>
                          <a:latin typeface="HSE Sans" panose="02000000000000000000" pitchFamily="50" charset="-52"/>
                          <a:ea typeface="Tahoma" charset="0"/>
                          <a:cs typeface="Tahoma" charset="0"/>
                        </a:rPr>
                        <a:t>80 мин</a:t>
                      </a:r>
                    </a:p>
                  </a:txBody>
                  <a:tcPr marL="8121" marR="8121" marT="812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800" b="1" i="0" u="none" strike="noStrike" dirty="0">
                          <a:solidFill>
                            <a:srgbClr val="102D69"/>
                          </a:solidFill>
                          <a:effectLst/>
                          <a:latin typeface="HSE Sans" panose="02000000000000000000" pitchFamily="50" charset="-52"/>
                          <a:ea typeface="Tahoma" charset="0"/>
                          <a:cs typeface="Tahoma" charset="0"/>
                        </a:rPr>
                        <a:t>2</a:t>
                      </a:r>
                    </a:p>
                  </a:txBody>
                  <a:tcPr marL="8121" marR="8121" marT="812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800" b="1" i="0" u="none" strike="noStrike" dirty="0">
                          <a:solidFill>
                            <a:srgbClr val="102D69"/>
                          </a:solidFill>
                          <a:effectLst/>
                          <a:latin typeface="HSE Sans" panose="02000000000000000000" pitchFamily="50" charset="-52"/>
                          <a:ea typeface="Tahoma" charset="0"/>
                          <a:cs typeface="Tahoma" charset="0"/>
                        </a:rPr>
                        <a:t>6</a:t>
                      </a:r>
                    </a:p>
                  </a:txBody>
                  <a:tcPr marL="8121" marR="8121" marT="812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800" b="1" i="0" u="none" strike="noStrike" dirty="0">
                          <a:solidFill>
                            <a:srgbClr val="102D69"/>
                          </a:solidFill>
                          <a:effectLst/>
                          <a:latin typeface="HSE Sans" panose="02000000000000000000" pitchFamily="50" charset="-52"/>
                          <a:ea typeface="Tahoma" charset="0"/>
                          <a:cs typeface="Tahoma" charset="0"/>
                        </a:rPr>
                        <a:t>6*3=18</a:t>
                      </a:r>
                    </a:p>
                  </a:txBody>
                  <a:tcPr marL="8121" marR="8121" marT="812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800" b="1" i="0" dirty="0">
                          <a:solidFill>
                            <a:srgbClr val="102D69"/>
                          </a:solidFill>
                          <a:latin typeface="HSE Sans" panose="02000000000000000000" pitchFamily="50" charset="-52"/>
                          <a:ea typeface="Tahoma" charset="0"/>
                          <a:cs typeface="Tahoma" charset="0"/>
                        </a:rPr>
                        <a:t>2</a:t>
                      </a:r>
                    </a:p>
                  </a:txBody>
                  <a:tcPr marL="8121" marR="8121" marT="812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800" b="1" i="0" u="none" strike="noStrike" dirty="0">
                          <a:solidFill>
                            <a:srgbClr val="102D69"/>
                          </a:solidFill>
                          <a:effectLst/>
                          <a:latin typeface="HSE Sans" panose="02000000000000000000" pitchFamily="50" charset="-52"/>
                          <a:ea typeface="Tahoma" charset="0"/>
                          <a:cs typeface="Tahoma" charset="0"/>
                        </a:rPr>
                        <a:t>2*5=10</a:t>
                      </a:r>
                    </a:p>
                  </a:txBody>
                  <a:tcPr marL="8121" marR="8121" marT="812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800" b="1" i="0" u="none" strike="noStrike" dirty="0">
                          <a:solidFill>
                            <a:srgbClr val="102D69"/>
                          </a:solidFill>
                          <a:effectLst/>
                          <a:latin typeface="HSE Sans" panose="02000000000000000000" pitchFamily="50" charset="-52"/>
                          <a:ea typeface="Tahoma" charset="0"/>
                          <a:cs typeface="Tahoma" charset="0"/>
                        </a:rPr>
                        <a:t>12</a:t>
                      </a:r>
                    </a:p>
                  </a:txBody>
                  <a:tcPr marL="8121" marR="8121" marT="812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ru-RU" sz="1800" b="1" i="0" u="none" strike="noStrike" dirty="0">
                          <a:solidFill>
                            <a:srgbClr val="102D69"/>
                          </a:solidFill>
                          <a:effectLst/>
                          <a:latin typeface="HSE Sans" panose="02000000000000000000" pitchFamily="50" charset="-52"/>
                          <a:ea typeface="Tahoma" charset="0"/>
                          <a:cs typeface="Tahoma" charset="0"/>
                        </a:rPr>
                        <a:t>12*6=72</a:t>
                      </a:r>
                    </a:p>
                  </a:txBody>
                  <a:tcPr marL="8121" marR="8121" marT="812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ru-RU" sz="1800" b="1" i="0" u="none" strike="noStrike" dirty="0">
                          <a:solidFill>
                            <a:srgbClr val="102D69"/>
                          </a:solidFill>
                          <a:effectLst/>
                          <a:latin typeface="HSE Sans" panose="02000000000000000000" pitchFamily="50" charset="-52"/>
                          <a:ea typeface="Tahoma" charset="0"/>
                          <a:cs typeface="Tahoma" charset="0"/>
                        </a:rPr>
                        <a:t>18+10+72=100</a:t>
                      </a:r>
                    </a:p>
                  </a:txBody>
                  <a:tcPr marL="8121" marR="8121" marT="812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37138565"/>
                  </a:ext>
                </a:extLst>
              </a:tr>
            </a:tbl>
          </a:graphicData>
        </a:graphic>
      </p:graphicFrame>
      <p:grpSp>
        <p:nvGrpSpPr>
          <p:cNvPr id="5" name="Группа 4">
            <a:extLst>
              <a:ext uri="{FF2B5EF4-FFF2-40B4-BE49-F238E27FC236}">
                <a16:creationId xmlns:a16="http://schemas.microsoft.com/office/drawing/2014/main" id="{F5EBC249-C719-4174-A1F4-25B22857C978}"/>
              </a:ext>
            </a:extLst>
          </p:cNvPr>
          <p:cNvGrpSpPr/>
          <p:nvPr/>
        </p:nvGrpSpPr>
        <p:grpSpPr>
          <a:xfrm>
            <a:off x="11258551" y="0"/>
            <a:ext cx="933450" cy="6858001"/>
            <a:chOff x="11258551" y="0"/>
            <a:chExt cx="933450" cy="6858001"/>
          </a:xfrm>
        </p:grpSpPr>
        <p:sp>
          <p:nvSpPr>
            <p:cNvPr id="7" name="Прямоугольник 6">
              <a:extLst>
                <a:ext uri="{FF2B5EF4-FFF2-40B4-BE49-F238E27FC236}">
                  <a16:creationId xmlns:a16="http://schemas.microsoft.com/office/drawing/2014/main" id="{B1618409-F39D-4A87-B762-8C0DFB908B47}"/>
                </a:ext>
              </a:extLst>
            </p:cNvPr>
            <p:cNvSpPr/>
            <p:nvPr/>
          </p:nvSpPr>
          <p:spPr>
            <a:xfrm>
              <a:off x="11806693" y="0"/>
              <a:ext cx="385307" cy="6858000"/>
            </a:xfrm>
            <a:prstGeom prst="rect">
              <a:avLst/>
            </a:prstGeom>
            <a:solidFill>
              <a:srgbClr val="102D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8" name="Рисунок 7">
              <a:extLst>
                <a:ext uri="{FF2B5EF4-FFF2-40B4-BE49-F238E27FC236}">
                  <a16:creationId xmlns:a16="http://schemas.microsoft.com/office/drawing/2014/main" id="{4AD3671F-D628-4A28-988B-F80FB1658DE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258551" y="5924551"/>
              <a:ext cx="933450" cy="933450"/>
            </a:xfrm>
            <a:prstGeom prst="rect">
              <a:avLst/>
            </a:prstGeom>
          </p:spPr>
        </p:pic>
      </p:grpSp>
    </p:spTree>
    <p:extLst>
      <p:ext uri="{BB962C8B-B14F-4D97-AF65-F5344CB8AC3E}">
        <p14:creationId xmlns:p14="http://schemas.microsoft.com/office/powerpoint/2010/main" val="109498681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173521" y="323851"/>
            <a:ext cx="9536271" cy="762000"/>
          </a:xfrm>
        </p:spPr>
        <p:txBody>
          <a:bodyPr>
            <a:normAutofit/>
          </a:bodyPr>
          <a:lstStyle/>
          <a:p>
            <a:pPr algn="ctr"/>
            <a:r>
              <a:rPr lang="ru-RU" sz="3200" b="1" dirty="0">
                <a:solidFill>
                  <a:srgbClr val="102D69"/>
                </a:solidFill>
                <a:latin typeface="HSE Sans" panose="02000000000000000000" pitchFamily="50" charset="-52"/>
                <a:ea typeface="Tahoma" charset="0"/>
                <a:cs typeface="Tahoma" charset="0"/>
              </a:rPr>
              <a:t>Структура олимпиадных заданий 2 этапа </a:t>
            </a:r>
          </a:p>
        </p:txBody>
      </p:sp>
      <p:grpSp>
        <p:nvGrpSpPr>
          <p:cNvPr id="5" name="Группа 4">
            <a:extLst>
              <a:ext uri="{FF2B5EF4-FFF2-40B4-BE49-F238E27FC236}">
                <a16:creationId xmlns:a16="http://schemas.microsoft.com/office/drawing/2014/main" id="{F5EBC249-C719-4174-A1F4-25B22857C978}"/>
              </a:ext>
            </a:extLst>
          </p:cNvPr>
          <p:cNvGrpSpPr/>
          <p:nvPr/>
        </p:nvGrpSpPr>
        <p:grpSpPr>
          <a:xfrm>
            <a:off x="11258551" y="0"/>
            <a:ext cx="933450" cy="6858001"/>
            <a:chOff x="11258551" y="0"/>
            <a:chExt cx="933450" cy="6858001"/>
          </a:xfrm>
        </p:grpSpPr>
        <p:sp>
          <p:nvSpPr>
            <p:cNvPr id="7" name="Прямоугольник 6">
              <a:extLst>
                <a:ext uri="{FF2B5EF4-FFF2-40B4-BE49-F238E27FC236}">
                  <a16:creationId xmlns:a16="http://schemas.microsoft.com/office/drawing/2014/main" id="{B1618409-F39D-4A87-B762-8C0DFB908B47}"/>
                </a:ext>
              </a:extLst>
            </p:cNvPr>
            <p:cNvSpPr/>
            <p:nvPr/>
          </p:nvSpPr>
          <p:spPr>
            <a:xfrm>
              <a:off x="11806693" y="0"/>
              <a:ext cx="385307" cy="6858000"/>
            </a:xfrm>
            <a:prstGeom prst="rect">
              <a:avLst/>
            </a:prstGeom>
            <a:solidFill>
              <a:srgbClr val="102D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8" name="Рисунок 7">
              <a:extLst>
                <a:ext uri="{FF2B5EF4-FFF2-40B4-BE49-F238E27FC236}">
                  <a16:creationId xmlns:a16="http://schemas.microsoft.com/office/drawing/2014/main" id="{4AD3671F-D628-4A28-988B-F80FB1658DE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258551" y="5924551"/>
              <a:ext cx="933450" cy="933450"/>
            </a:xfrm>
            <a:prstGeom prst="rect">
              <a:avLst/>
            </a:prstGeom>
          </p:spPr>
        </p:pic>
      </p:grpSp>
      <p:graphicFrame>
        <p:nvGraphicFramePr>
          <p:cNvPr id="9" name="Таблица 8">
            <a:extLst>
              <a:ext uri="{FF2B5EF4-FFF2-40B4-BE49-F238E27FC236}">
                <a16:creationId xmlns:a16="http://schemas.microsoft.com/office/drawing/2014/main" id="{462C94D9-F3C6-0DCF-B1F7-845F5A2E749C}"/>
              </a:ext>
            </a:extLst>
          </p:cNvPr>
          <p:cNvGraphicFramePr>
            <a:graphicFrameLocks noGrp="1"/>
          </p:cNvGraphicFramePr>
          <p:nvPr>
            <p:extLst>
              <p:ext uri="{D42A27DB-BD31-4B8C-83A1-F6EECF244321}">
                <p14:modId xmlns:p14="http://schemas.microsoft.com/office/powerpoint/2010/main" val="3238768075"/>
              </p:ext>
            </p:extLst>
          </p:nvPr>
        </p:nvGraphicFramePr>
        <p:xfrm>
          <a:off x="906619" y="1432690"/>
          <a:ext cx="9803173" cy="2987040"/>
        </p:xfrm>
        <a:graphic>
          <a:graphicData uri="http://schemas.openxmlformats.org/drawingml/2006/table">
            <a:tbl>
              <a:tblPr firstRow="1" bandRow="1">
                <a:tableStyleId>{5C22544A-7EE6-4342-B048-85BDC9FD1C3A}</a:tableStyleId>
              </a:tblPr>
              <a:tblGrid>
                <a:gridCol w="1415556">
                  <a:extLst>
                    <a:ext uri="{9D8B030D-6E8A-4147-A177-3AD203B41FA5}">
                      <a16:colId xmlns:a16="http://schemas.microsoft.com/office/drawing/2014/main" val="4974870"/>
                    </a:ext>
                  </a:extLst>
                </a:gridCol>
                <a:gridCol w="1027457">
                  <a:extLst>
                    <a:ext uri="{9D8B030D-6E8A-4147-A177-3AD203B41FA5}">
                      <a16:colId xmlns:a16="http://schemas.microsoft.com/office/drawing/2014/main" val="328895618"/>
                    </a:ext>
                  </a:extLst>
                </a:gridCol>
                <a:gridCol w="1012521">
                  <a:extLst>
                    <a:ext uri="{9D8B030D-6E8A-4147-A177-3AD203B41FA5}">
                      <a16:colId xmlns:a16="http://schemas.microsoft.com/office/drawing/2014/main" val="2094648887"/>
                    </a:ext>
                  </a:extLst>
                </a:gridCol>
                <a:gridCol w="1194708">
                  <a:extLst>
                    <a:ext uri="{9D8B030D-6E8A-4147-A177-3AD203B41FA5}">
                      <a16:colId xmlns:a16="http://schemas.microsoft.com/office/drawing/2014/main" val="2525302507"/>
                    </a:ext>
                  </a:extLst>
                </a:gridCol>
                <a:gridCol w="1025758">
                  <a:extLst>
                    <a:ext uri="{9D8B030D-6E8A-4147-A177-3AD203B41FA5}">
                      <a16:colId xmlns:a16="http://schemas.microsoft.com/office/drawing/2014/main" val="911496663"/>
                    </a:ext>
                  </a:extLst>
                </a:gridCol>
                <a:gridCol w="989557">
                  <a:extLst>
                    <a:ext uri="{9D8B030D-6E8A-4147-A177-3AD203B41FA5}">
                      <a16:colId xmlns:a16="http://schemas.microsoft.com/office/drawing/2014/main" val="1884129759"/>
                    </a:ext>
                  </a:extLst>
                </a:gridCol>
                <a:gridCol w="1037828">
                  <a:extLst>
                    <a:ext uri="{9D8B030D-6E8A-4147-A177-3AD203B41FA5}">
                      <a16:colId xmlns:a16="http://schemas.microsoft.com/office/drawing/2014/main" val="3558435008"/>
                    </a:ext>
                  </a:extLst>
                </a:gridCol>
                <a:gridCol w="1086097">
                  <a:extLst>
                    <a:ext uri="{9D8B030D-6E8A-4147-A177-3AD203B41FA5}">
                      <a16:colId xmlns:a16="http://schemas.microsoft.com/office/drawing/2014/main" val="3932384702"/>
                    </a:ext>
                  </a:extLst>
                </a:gridCol>
                <a:gridCol w="1013691">
                  <a:extLst>
                    <a:ext uri="{9D8B030D-6E8A-4147-A177-3AD203B41FA5}">
                      <a16:colId xmlns:a16="http://schemas.microsoft.com/office/drawing/2014/main" val="2495680756"/>
                    </a:ext>
                  </a:extLst>
                </a:gridCol>
              </a:tblGrid>
              <a:tr h="246166">
                <a:tc rowSpan="3">
                  <a:txBody>
                    <a:bodyPr/>
                    <a:lstStyle/>
                    <a:p>
                      <a:pPr algn="ctr"/>
                      <a:r>
                        <a:rPr lang="ru-RU" sz="1400" b="1" dirty="0">
                          <a:latin typeface="HSE Sans" panose="02000000000000000000" pitchFamily="50" charset="-52"/>
                          <a:ea typeface="Tahoma" charset="0"/>
                          <a:cs typeface="Tahoma" charset="0"/>
                        </a:rPr>
                        <a:t>Время выполнения заданий</a:t>
                      </a:r>
                      <a:endParaRPr lang="ru-RU" sz="1400" b="1" dirty="0">
                        <a:solidFill>
                          <a:schemeClr val="bg1"/>
                        </a:solidFill>
                        <a:latin typeface="HSE Sans" panose="02000000000000000000" pitchFamily="50" charset="-52"/>
                        <a:ea typeface="Tahoma" charset="0"/>
                        <a:cs typeface="Tahoma"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rowSpan="3">
                  <a:txBody>
                    <a:bodyPr/>
                    <a:lstStyle/>
                    <a:p>
                      <a:pPr algn="ctr"/>
                      <a:r>
                        <a:rPr lang="ru-RU" sz="1400" b="1" dirty="0">
                          <a:latin typeface="HSE Sans" panose="02000000000000000000" pitchFamily="50" charset="-52"/>
                          <a:ea typeface="Tahoma" charset="0"/>
                          <a:cs typeface="Tahoma" charset="0"/>
                        </a:rPr>
                        <a:t>Кол-во вариантов</a:t>
                      </a:r>
                      <a:endParaRPr lang="ru-RU" sz="1400" b="1" dirty="0">
                        <a:solidFill>
                          <a:schemeClr val="bg1"/>
                        </a:solidFill>
                        <a:latin typeface="HSE Sans" panose="02000000000000000000" pitchFamily="50" charset="-52"/>
                        <a:ea typeface="Tahoma" charset="0"/>
                        <a:cs typeface="Tahoma"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gridSpan="6">
                  <a:txBody>
                    <a:bodyPr/>
                    <a:lstStyle/>
                    <a:p>
                      <a:endParaRPr lang="ru-RU"/>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rowSpan="3">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ru-RU" sz="1400" b="1" u="none" strike="noStrike" kern="1200" cap="none" spc="0" normalizeH="0" baseline="0" noProof="0" dirty="0">
                          <a:ln>
                            <a:noFill/>
                          </a:ln>
                          <a:effectLst/>
                          <a:uLnTx/>
                          <a:uFillTx/>
                          <a:latin typeface="HSE Sans" panose="02000000000000000000" pitchFamily="50" charset="-52"/>
                          <a:ea typeface="Tahoma" charset="0"/>
                          <a:cs typeface="Tahoma" charset="0"/>
                        </a:rPr>
                        <a:t>Итого                                 (100 баллов за вариант)</a:t>
                      </a:r>
                      <a:endParaRPr kumimoji="0" lang="ru-RU" sz="1400" b="1" i="0" u="none" strike="noStrike" kern="1200" cap="none" spc="0" normalizeH="0" baseline="0" noProof="0" dirty="0">
                        <a:ln>
                          <a:noFill/>
                        </a:ln>
                        <a:solidFill>
                          <a:schemeClr val="bg1"/>
                        </a:solidFill>
                        <a:effectLst/>
                        <a:uLnTx/>
                        <a:uFillTx/>
                        <a:latin typeface="HSE Sans" panose="02000000000000000000" pitchFamily="50" charset="-52"/>
                        <a:ea typeface="Tahoma" charset="0"/>
                        <a:cs typeface="Tahoma"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3588011389"/>
                  </a:ext>
                </a:extLst>
              </a:tr>
              <a:tr h="1052106">
                <a:tc vMerge="1">
                  <a:txBody>
                    <a:bodyPr/>
                    <a:lstStyle/>
                    <a:p>
                      <a:endParaRPr lang="ru-RU" dirty="0"/>
                    </a:p>
                  </a:txBody>
                  <a:tcPr/>
                </a:tc>
                <a:tc vMerge="1">
                  <a:txBody>
                    <a:bodyPr/>
                    <a:lstStyle/>
                    <a:p>
                      <a:endParaRPr lang="ru-RU" dirty="0"/>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400" b="1" u="none" strike="noStrike" kern="1200" cap="none" spc="0" normalizeH="0" baseline="0" noProof="0" dirty="0">
                          <a:ln>
                            <a:noFill/>
                          </a:ln>
                          <a:solidFill>
                            <a:srgbClr val="002060"/>
                          </a:solidFill>
                          <a:effectLst/>
                          <a:uLnTx/>
                          <a:uFillTx/>
                          <a:latin typeface="HSE Sans" panose="02000000000000000000" pitchFamily="50" charset="-52"/>
                          <a:ea typeface="Tahoma" charset="0"/>
                          <a:cs typeface="Tahoma" charset="0"/>
                        </a:rPr>
                        <a:t>Запись аргументированного ответа                         (сравнение, обобщение)</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c gridSpan="2">
                  <a:txBody>
                    <a:bodyPr/>
                    <a:lstStyle/>
                    <a:p>
                      <a:pPr algn="ctr"/>
                      <a:r>
                        <a:rPr lang="ru-RU" sz="1400" b="1" dirty="0">
                          <a:solidFill>
                            <a:srgbClr val="002060"/>
                          </a:solidFill>
                          <a:latin typeface="HSE Sans" panose="02000000000000000000" pitchFamily="50" charset="-52"/>
                          <a:ea typeface="Tahoma" charset="0"/>
                          <a:cs typeface="Tahoma" charset="0"/>
                        </a:rPr>
                        <a:t>Математический расчёт с использованием экономических законов </a:t>
                      </a:r>
                      <a:br>
                        <a:rPr lang="ru-RU" sz="1400" b="1" dirty="0">
                          <a:solidFill>
                            <a:srgbClr val="002060"/>
                          </a:solidFill>
                          <a:latin typeface="HSE Sans" panose="02000000000000000000" pitchFamily="50" charset="-52"/>
                          <a:ea typeface="Tahoma" charset="0"/>
                          <a:cs typeface="Tahoma" charset="0"/>
                        </a:rPr>
                      </a:br>
                      <a:r>
                        <a:rPr lang="ru-RU" sz="1400" b="1" dirty="0">
                          <a:solidFill>
                            <a:srgbClr val="002060"/>
                          </a:solidFill>
                          <a:latin typeface="HSE Sans" panose="02000000000000000000" pitchFamily="50" charset="-52"/>
                          <a:ea typeface="Tahoma" charset="0"/>
                          <a:cs typeface="Tahoma" charset="0"/>
                        </a:rPr>
                        <a:t>и с учётом многих составляющих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c gridSpan="2">
                  <a:txBody>
                    <a:bodyPr/>
                    <a:lstStyle/>
                    <a:p>
                      <a:pPr algn="ctr"/>
                      <a:r>
                        <a:rPr lang="ru-RU" sz="1400" b="1" dirty="0">
                          <a:solidFill>
                            <a:srgbClr val="002060"/>
                          </a:solidFill>
                          <a:latin typeface="HSE Sans" panose="02000000000000000000" pitchFamily="50" charset="-52"/>
                          <a:ea typeface="Tahoma" charset="0"/>
                          <a:cs typeface="Tahoma" charset="0"/>
                        </a:rPr>
                        <a:t>Анализ конкретной</a:t>
                      </a:r>
                      <a:r>
                        <a:rPr lang="ru-RU" sz="1400" b="1" baseline="0" dirty="0">
                          <a:solidFill>
                            <a:srgbClr val="002060"/>
                          </a:solidFill>
                          <a:latin typeface="HSE Sans" panose="02000000000000000000" pitchFamily="50" charset="-52"/>
                          <a:ea typeface="Tahoma" charset="0"/>
                          <a:cs typeface="Tahoma" charset="0"/>
                        </a:rPr>
                        <a:t> ситуации, выделение финансовых механизмов, сопоставления, аргументация «за» или «против»</a:t>
                      </a:r>
                      <a:endParaRPr lang="ru-RU" sz="1400" b="1" dirty="0">
                        <a:solidFill>
                          <a:srgbClr val="002060"/>
                        </a:solidFill>
                        <a:latin typeface="HSE Sans" panose="02000000000000000000" pitchFamily="50" charset="-52"/>
                        <a:ea typeface="Tahoma" charset="0"/>
                        <a:cs typeface="Tahoma"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c vMerge="1">
                  <a:txBody>
                    <a:bodyPr/>
                    <a:lstStyle/>
                    <a:p>
                      <a:endParaRPr lang="ru-RU" dirty="0"/>
                    </a:p>
                  </a:txBody>
                  <a:tcPr/>
                </a:tc>
                <a:extLst>
                  <a:ext uri="{0D108BD9-81ED-4DB2-BD59-A6C34878D82A}">
                    <a16:rowId xmlns:a16="http://schemas.microsoft.com/office/drawing/2014/main" val="1055592332"/>
                  </a:ext>
                </a:extLst>
              </a:tr>
              <a:tr h="334368">
                <a:tc vMerge="1">
                  <a:txBody>
                    <a:bodyPr/>
                    <a:lstStyle/>
                    <a:p>
                      <a:pPr algn="ctr"/>
                      <a:endParaRPr lang="ru-RU" sz="1400" dirty="0">
                        <a:solidFill>
                          <a:schemeClr val="bg1"/>
                        </a:solidFill>
                      </a:endParaRPr>
                    </a:p>
                  </a:txBody>
                  <a:tcPr/>
                </a:tc>
                <a:tc vMerge="1">
                  <a:txBody>
                    <a:bodyPr/>
                    <a:lstStyle/>
                    <a:p>
                      <a:pPr algn="ctr"/>
                      <a:endParaRPr lang="ru-RU" sz="1400" dirty="0">
                        <a:solidFill>
                          <a:schemeClr val="bg1"/>
                        </a:solidFill>
                      </a:endParaRPr>
                    </a:p>
                  </a:txBody>
                  <a:tcPr/>
                </a:tc>
                <a:tc>
                  <a:txBody>
                    <a:bodyPr/>
                    <a:lstStyle/>
                    <a:p>
                      <a:pPr algn="ctr"/>
                      <a:r>
                        <a:rPr lang="ru-RU" sz="1400" b="1" baseline="0" dirty="0">
                          <a:solidFill>
                            <a:srgbClr val="002060"/>
                          </a:solidFill>
                          <a:latin typeface="HSE Sans" panose="02000000000000000000" pitchFamily="50" charset="-52"/>
                          <a:ea typeface="Tahoma" charset="0"/>
                          <a:cs typeface="Tahoma" charset="0"/>
                        </a:rPr>
                        <a:t>Кол-во заданий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400" b="1" baseline="0" dirty="0">
                          <a:solidFill>
                            <a:srgbClr val="002060"/>
                          </a:solidFill>
                          <a:latin typeface="HSE Sans" panose="02000000000000000000" pitchFamily="50" charset="-52"/>
                          <a:ea typeface="Tahoma" charset="0"/>
                          <a:cs typeface="Tahoma" charset="0"/>
                        </a:rPr>
                        <a:t>Баллы за задания</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400" b="1" baseline="0" dirty="0">
                          <a:solidFill>
                            <a:srgbClr val="002060"/>
                          </a:solidFill>
                          <a:latin typeface="HSE Sans" panose="02000000000000000000" pitchFamily="50" charset="-52"/>
                          <a:ea typeface="Tahoma" charset="0"/>
                          <a:cs typeface="Tahoma" charset="0"/>
                        </a:rPr>
                        <a:t>Кол-во заданий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400" b="1" baseline="0" dirty="0">
                          <a:solidFill>
                            <a:srgbClr val="002060"/>
                          </a:solidFill>
                          <a:latin typeface="HSE Sans" panose="02000000000000000000" pitchFamily="50" charset="-52"/>
                          <a:ea typeface="Tahoma" charset="0"/>
                          <a:cs typeface="Tahoma" charset="0"/>
                        </a:rPr>
                        <a:t>Баллы за задания</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400" b="1" baseline="0" dirty="0">
                          <a:solidFill>
                            <a:srgbClr val="002060"/>
                          </a:solidFill>
                          <a:latin typeface="HSE Sans" panose="02000000000000000000" pitchFamily="50" charset="-52"/>
                          <a:ea typeface="Tahoma" charset="0"/>
                          <a:cs typeface="Tahoma" charset="0"/>
                        </a:rPr>
                        <a:t>Кол-во заданий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400" b="1" baseline="0" dirty="0">
                          <a:solidFill>
                            <a:srgbClr val="002060"/>
                          </a:solidFill>
                          <a:latin typeface="HSE Sans" panose="02000000000000000000" pitchFamily="50" charset="-52"/>
                          <a:ea typeface="Tahoma" charset="0"/>
                          <a:cs typeface="Tahoma" charset="0"/>
                        </a:rPr>
                        <a:t>Баллы за задания</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ru-RU" dirty="0"/>
                    </a:p>
                  </a:txBody>
                  <a:tcPr/>
                </a:tc>
                <a:extLst>
                  <a:ext uri="{0D108BD9-81ED-4DB2-BD59-A6C34878D82A}">
                    <a16:rowId xmlns:a16="http://schemas.microsoft.com/office/drawing/2014/main" val="3954180119"/>
                  </a:ext>
                </a:extLst>
              </a:tr>
              <a:tr h="424889">
                <a:tc>
                  <a:txBody>
                    <a:bodyPr/>
                    <a:lstStyle/>
                    <a:p>
                      <a:pPr algn="ctr"/>
                      <a:r>
                        <a:rPr lang="ru-RU" sz="1400" b="1" dirty="0">
                          <a:solidFill>
                            <a:srgbClr val="002060"/>
                          </a:solidFill>
                          <a:latin typeface="HSE Sans" panose="02000000000000000000" pitchFamily="50" charset="-52"/>
                          <a:ea typeface="Tahoma" charset="0"/>
                          <a:cs typeface="Tahoma" charset="0"/>
                        </a:rPr>
                        <a:t>120 минут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400" b="1" dirty="0">
                          <a:solidFill>
                            <a:srgbClr val="002060"/>
                          </a:solidFill>
                          <a:latin typeface="HSE Sans" panose="02000000000000000000" pitchFamily="50" charset="-52"/>
                          <a:ea typeface="Tahoma" charset="0"/>
                          <a:cs typeface="Tahoma" charset="0"/>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400" b="1" u="none" strike="noStrike" kern="1200" cap="none" spc="0" normalizeH="0" baseline="0" noProof="0" dirty="0">
                          <a:ln>
                            <a:noFill/>
                          </a:ln>
                          <a:solidFill>
                            <a:srgbClr val="002060"/>
                          </a:solidFill>
                          <a:effectLst/>
                          <a:uLnTx/>
                          <a:uFillTx/>
                          <a:latin typeface="HSE Sans" panose="02000000000000000000" pitchFamily="50" charset="-52"/>
                          <a:ea typeface="Tahoma" charset="0"/>
                          <a:cs typeface="Tahoma" charset="0"/>
                        </a:rPr>
                        <a:t>2</a:t>
                      </a:r>
                      <a:endParaRPr kumimoji="0" lang="ru-RU" sz="1400" b="1" i="0" u="none" strike="noStrike" kern="1200" cap="none" spc="0" normalizeH="0" baseline="0" noProof="0" dirty="0">
                        <a:ln>
                          <a:noFill/>
                        </a:ln>
                        <a:solidFill>
                          <a:srgbClr val="002060"/>
                        </a:solidFill>
                        <a:effectLst/>
                        <a:uLnTx/>
                        <a:uFillTx/>
                        <a:latin typeface="HSE Sans" panose="02000000000000000000" pitchFamily="50" charset="-52"/>
                        <a:ea typeface="Tahoma" charset="0"/>
                        <a:cs typeface="Tahoma"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400" b="1" u="none" strike="noStrike" kern="1200" cap="none" spc="0" normalizeH="0" baseline="0" noProof="0" dirty="0">
                          <a:ln>
                            <a:noFill/>
                          </a:ln>
                          <a:solidFill>
                            <a:srgbClr val="002060"/>
                          </a:solidFill>
                          <a:effectLst/>
                          <a:uLnTx/>
                          <a:uFillTx/>
                          <a:latin typeface="HSE Sans" panose="02000000000000000000" pitchFamily="50" charset="-52"/>
                          <a:ea typeface="Tahoma" charset="0"/>
                          <a:cs typeface="Tahoma" charset="0"/>
                        </a:rPr>
                        <a:t>по 25 баллов</a:t>
                      </a:r>
                      <a:endParaRPr kumimoji="0" lang="ru-RU" sz="1400" b="1" i="0" u="none" strike="noStrike" kern="1200" cap="none" spc="0" normalizeH="0" baseline="0" noProof="0" dirty="0">
                        <a:ln>
                          <a:noFill/>
                        </a:ln>
                        <a:solidFill>
                          <a:srgbClr val="002060"/>
                        </a:solidFill>
                        <a:effectLst/>
                        <a:uLnTx/>
                        <a:uFillTx/>
                        <a:latin typeface="HSE Sans" panose="02000000000000000000" pitchFamily="50" charset="-52"/>
                        <a:ea typeface="Tahoma" charset="0"/>
                        <a:cs typeface="Tahoma"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400" b="1" dirty="0">
                          <a:solidFill>
                            <a:srgbClr val="002060"/>
                          </a:solidFill>
                          <a:latin typeface="HSE Sans" panose="02000000000000000000" pitchFamily="50" charset="-52"/>
                          <a:ea typeface="Tahoma" charset="0"/>
                          <a:cs typeface="Tahoma" charset="0"/>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400" b="1" u="none" strike="noStrike" kern="1200" cap="none" spc="0" normalizeH="0" baseline="0" noProof="0" dirty="0">
                          <a:ln>
                            <a:noFill/>
                          </a:ln>
                          <a:solidFill>
                            <a:srgbClr val="002060"/>
                          </a:solidFill>
                          <a:effectLst/>
                          <a:uLnTx/>
                          <a:uFillTx/>
                          <a:latin typeface="HSE Sans" panose="02000000000000000000" pitchFamily="50" charset="-52"/>
                          <a:ea typeface="Tahoma" charset="0"/>
                          <a:cs typeface="Tahoma" charset="0"/>
                        </a:rPr>
                        <a:t>по 25 баллов</a:t>
                      </a:r>
                      <a:endParaRPr kumimoji="0" lang="ru-RU" sz="1400" b="1" i="0" u="none" strike="noStrike" kern="1200" cap="none" spc="0" normalizeH="0" baseline="0" noProof="0" dirty="0">
                        <a:ln>
                          <a:noFill/>
                        </a:ln>
                        <a:solidFill>
                          <a:srgbClr val="002060"/>
                        </a:solidFill>
                        <a:effectLst/>
                        <a:uLnTx/>
                        <a:uFillTx/>
                        <a:latin typeface="HSE Sans" panose="02000000000000000000" pitchFamily="50" charset="-52"/>
                        <a:ea typeface="Tahoma" charset="0"/>
                        <a:cs typeface="Tahoma"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ru-RU" sz="1400" b="1" dirty="0">
                        <a:solidFill>
                          <a:srgbClr val="002060"/>
                        </a:solidFill>
                        <a:latin typeface="HSE Sans" panose="02000000000000000000" pitchFamily="50" charset="-52"/>
                        <a:ea typeface="Tahoma" charset="0"/>
                        <a:cs typeface="Tahoma"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ru-RU" sz="1400" b="1" dirty="0">
                        <a:solidFill>
                          <a:srgbClr val="002060"/>
                        </a:solidFill>
                        <a:latin typeface="HSE Sans" panose="02000000000000000000" pitchFamily="50" charset="-52"/>
                        <a:ea typeface="Tahoma" charset="0"/>
                        <a:cs typeface="Tahoma"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400" b="1" dirty="0">
                          <a:solidFill>
                            <a:srgbClr val="002060"/>
                          </a:solidFill>
                          <a:latin typeface="HSE Sans" panose="02000000000000000000" pitchFamily="50" charset="-52"/>
                          <a:ea typeface="Tahoma" charset="0"/>
                          <a:cs typeface="Tahoma" charset="0"/>
                        </a:rPr>
                        <a:t>25</a:t>
                      </a:r>
                      <a:r>
                        <a:rPr lang="ru-RU" sz="1400" b="1" baseline="0" dirty="0">
                          <a:solidFill>
                            <a:srgbClr val="002060"/>
                          </a:solidFill>
                          <a:latin typeface="HSE Sans" panose="02000000000000000000" pitchFamily="50" charset="-52"/>
                          <a:ea typeface="Tahoma" charset="0"/>
                          <a:cs typeface="Tahoma" charset="0"/>
                        </a:rPr>
                        <a:t> * 4 = 100</a:t>
                      </a:r>
                      <a:endParaRPr lang="ru-RU" sz="1400" b="1" dirty="0">
                        <a:solidFill>
                          <a:srgbClr val="002060"/>
                        </a:solidFill>
                        <a:latin typeface="HSE Sans" panose="02000000000000000000" pitchFamily="50" charset="-52"/>
                        <a:ea typeface="Tahoma" charset="0"/>
                        <a:cs typeface="Tahoma"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43899652"/>
                  </a:ext>
                </a:extLst>
              </a:tr>
            </a:tbl>
          </a:graphicData>
        </a:graphic>
      </p:graphicFrame>
    </p:spTree>
    <p:extLst>
      <p:ext uri="{BB962C8B-B14F-4D97-AF65-F5344CB8AC3E}">
        <p14:creationId xmlns:p14="http://schemas.microsoft.com/office/powerpoint/2010/main" val="543842355"/>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0112" y="0"/>
            <a:ext cx="10851776" cy="968188"/>
          </a:xfrm>
        </p:spPr>
        <p:txBody>
          <a:bodyPr>
            <a:normAutofit/>
          </a:bodyPr>
          <a:lstStyle/>
          <a:p>
            <a:pPr algn="ctr"/>
            <a:r>
              <a:rPr lang="ru-RU" sz="3200" b="1" dirty="0">
                <a:solidFill>
                  <a:srgbClr val="102D69"/>
                </a:solidFill>
                <a:latin typeface="HSE Sans" panose="02000000000000000000" pitchFamily="50" charset="-52"/>
                <a:ea typeface="Tahoma" charset="0"/>
                <a:cs typeface="Tahoma" charset="0"/>
              </a:rPr>
              <a:t>Темы заданий</a:t>
            </a:r>
          </a:p>
        </p:txBody>
      </p:sp>
      <p:grpSp>
        <p:nvGrpSpPr>
          <p:cNvPr id="5" name="Группа 4">
            <a:extLst>
              <a:ext uri="{FF2B5EF4-FFF2-40B4-BE49-F238E27FC236}">
                <a16:creationId xmlns:a16="http://schemas.microsoft.com/office/drawing/2014/main" id="{9B595C87-28EA-4FB8-9A7A-3FDF9858622B}"/>
              </a:ext>
            </a:extLst>
          </p:cNvPr>
          <p:cNvGrpSpPr/>
          <p:nvPr/>
        </p:nvGrpSpPr>
        <p:grpSpPr>
          <a:xfrm>
            <a:off x="11258551" y="0"/>
            <a:ext cx="933450" cy="6858001"/>
            <a:chOff x="11258551" y="0"/>
            <a:chExt cx="933450" cy="6858001"/>
          </a:xfrm>
        </p:grpSpPr>
        <p:sp>
          <p:nvSpPr>
            <p:cNvPr id="6" name="Прямоугольник 5">
              <a:extLst>
                <a:ext uri="{FF2B5EF4-FFF2-40B4-BE49-F238E27FC236}">
                  <a16:creationId xmlns:a16="http://schemas.microsoft.com/office/drawing/2014/main" id="{1395FB6F-A254-461D-8898-A8CC32202C07}"/>
                </a:ext>
              </a:extLst>
            </p:cNvPr>
            <p:cNvSpPr/>
            <p:nvPr/>
          </p:nvSpPr>
          <p:spPr>
            <a:xfrm>
              <a:off x="11806693" y="0"/>
              <a:ext cx="385307" cy="6858000"/>
            </a:xfrm>
            <a:prstGeom prst="rect">
              <a:avLst/>
            </a:prstGeom>
            <a:solidFill>
              <a:srgbClr val="102D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7" name="Рисунок 6">
              <a:extLst>
                <a:ext uri="{FF2B5EF4-FFF2-40B4-BE49-F238E27FC236}">
                  <a16:creationId xmlns:a16="http://schemas.microsoft.com/office/drawing/2014/main" id="{120F0E5D-84CC-4644-A7DE-3F295F773BB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258551" y="5924551"/>
              <a:ext cx="933450" cy="933450"/>
            </a:xfrm>
            <a:prstGeom prst="rect">
              <a:avLst/>
            </a:prstGeom>
          </p:spPr>
        </p:pic>
      </p:grpSp>
      <p:sp>
        <p:nvSpPr>
          <p:cNvPr id="8" name="Объект 7">
            <a:extLst>
              <a:ext uri="{FF2B5EF4-FFF2-40B4-BE49-F238E27FC236}">
                <a16:creationId xmlns:a16="http://schemas.microsoft.com/office/drawing/2014/main" id="{C3DECCB9-76C0-B244-A609-E340073DECAC}"/>
              </a:ext>
            </a:extLst>
          </p:cNvPr>
          <p:cNvSpPr>
            <a:spLocks noGrp="1"/>
          </p:cNvSpPr>
          <p:nvPr>
            <p:ph idx="1"/>
          </p:nvPr>
        </p:nvSpPr>
        <p:spPr>
          <a:xfrm>
            <a:off x="838200" y="1253331"/>
            <a:ext cx="10515600" cy="4351338"/>
          </a:xfrm>
        </p:spPr>
        <p:txBody>
          <a:bodyPr>
            <a:normAutofit fontScale="85000" lnSpcReduction="20000"/>
          </a:bodyPr>
          <a:lstStyle/>
          <a:p>
            <a:pPr marL="0" indent="0">
              <a:lnSpc>
                <a:spcPct val="100000"/>
              </a:lnSpc>
              <a:spcAft>
                <a:spcPts val="470"/>
              </a:spcAft>
              <a:buNone/>
              <a:tabLst>
                <a:tab pos="404111" algn="l"/>
                <a:tab pos="1491825" algn="l"/>
                <a:tab pos="2579536" algn="l"/>
                <a:tab pos="3667247" algn="l"/>
                <a:tab pos="4754954" algn="l"/>
                <a:tab pos="5842667" algn="l"/>
                <a:tab pos="6930376" algn="l"/>
                <a:tab pos="8018088" algn="l"/>
                <a:tab pos="9105798" algn="l"/>
                <a:tab pos="10193509" algn="l"/>
                <a:tab pos="11281217" algn="l"/>
                <a:tab pos="12368929" algn="l"/>
              </a:tabLst>
            </a:pPr>
            <a:r>
              <a:rPr lang="ru-RU" sz="2400" b="1" dirty="0">
                <a:solidFill>
                  <a:srgbClr val="102D69"/>
                </a:solidFill>
                <a:latin typeface="HSE Sans" panose="02000000000000000000" pitchFamily="50" charset="-52"/>
                <a:ea typeface="Tahoma" charset="0"/>
                <a:cs typeface="Tahoma" charset="0"/>
              </a:rPr>
              <a:t>ТЕМА 1. УПРАВЛЕНИЕ ЛИЧНЫМИ ФИНАНСАМИ   </a:t>
            </a:r>
          </a:p>
          <a:p>
            <a:pPr marL="0" indent="0">
              <a:lnSpc>
                <a:spcPct val="150000"/>
              </a:lnSpc>
              <a:spcAft>
                <a:spcPts val="470"/>
              </a:spcAft>
              <a:buNone/>
              <a:tabLst>
                <a:tab pos="404111" algn="l"/>
                <a:tab pos="1491825" algn="l"/>
                <a:tab pos="2579536" algn="l"/>
                <a:tab pos="3667247" algn="l"/>
                <a:tab pos="4754954" algn="l"/>
                <a:tab pos="5842667" algn="l"/>
                <a:tab pos="6930376" algn="l"/>
                <a:tab pos="8018088" algn="l"/>
                <a:tab pos="9105798" algn="l"/>
                <a:tab pos="10193509" algn="l"/>
                <a:tab pos="11281217" algn="l"/>
                <a:tab pos="12368929" algn="l"/>
              </a:tabLst>
            </a:pPr>
            <a:r>
              <a:rPr lang="ru-RU" sz="2400" b="1" dirty="0">
                <a:solidFill>
                  <a:srgbClr val="102D69"/>
                </a:solidFill>
                <a:latin typeface="HSE Sans" panose="02000000000000000000" pitchFamily="50" charset="-52"/>
                <a:ea typeface="Tahoma" charset="0"/>
                <a:cs typeface="Tahoma" charset="0"/>
              </a:rPr>
              <a:t>1.1. Деньги</a:t>
            </a:r>
          </a:p>
          <a:p>
            <a:pPr marL="0" indent="0">
              <a:lnSpc>
                <a:spcPct val="133000"/>
              </a:lnSpc>
              <a:spcAft>
                <a:spcPts val="25"/>
              </a:spcAft>
              <a:buNone/>
              <a:tabLst>
                <a:tab pos="404111" algn="l"/>
                <a:tab pos="1491825" algn="l"/>
                <a:tab pos="2579536" algn="l"/>
                <a:tab pos="3667247" algn="l"/>
                <a:tab pos="4754954" algn="l"/>
                <a:tab pos="5842667" algn="l"/>
                <a:tab pos="6930376" algn="l"/>
                <a:tab pos="8018088" algn="l"/>
                <a:tab pos="9105798" algn="l"/>
                <a:tab pos="10193509" algn="l"/>
                <a:tab pos="11281217" algn="l"/>
                <a:tab pos="12368929" algn="l"/>
              </a:tabLst>
            </a:pPr>
            <a:r>
              <a:rPr lang="ru-RU" sz="2400" b="1" dirty="0">
                <a:solidFill>
                  <a:srgbClr val="102D69"/>
                </a:solidFill>
                <a:latin typeface="HSE Sans" panose="02000000000000000000" pitchFamily="50" charset="-52"/>
                <a:ea typeface="Tahoma" charset="0"/>
                <a:cs typeface="Tahoma" charset="0"/>
              </a:rPr>
              <a:t>Бартер. Товарные деньги. Функции денег. Виды денег. Аверс. Реверс. Гурт. Номинал. Признаки подлинности монет и купюр. Валюта. Инфляция. Дефляция.</a:t>
            </a:r>
          </a:p>
          <a:p>
            <a:pPr marL="0" indent="0">
              <a:lnSpc>
                <a:spcPct val="150000"/>
              </a:lnSpc>
              <a:spcAft>
                <a:spcPts val="470"/>
              </a:spcAft>
              <a:buNone/>
              <a:tabLst>
                <a:tab pos="404111" algn="l"/>
                <a:tab pos="1491825" algn="l"/>
                <a:tab pos="2579536" algn="l"/>
                <a:tab pos="3667247" algn="l"/>
                <a:tab pos="4754954" algn="l"/>
                <a:tab pos="5842667" algn="l"/>
                <a:tab pos="6930376" algn="l"/>
                <a:tab pos="8018088" algn="l"/>
                <a:tab pos="9105798" algn="l"/>
                <a:tab pos="10193509" algn="l"/>
                <a:tab pos="11281217" algn="l"/>
                <a:tab pos="12368929" algn="l"/>
              </a:tabLst>
            </a:pPr>
            <a:r>
              <a:rPr lang="ru-RU" sz="2400" b="1" dirty="0">
                <a:solidFill>
                  <a:srgbClr val="102D69"/>
                </a:solidFill>
                <a:latin typeface="HSE Sans" panose="02000000000000000000" pitchFamily="50" charset="-52"/>
                <a:ea typeface="Tahoma" charset="0"/>
                <a:cs typeface="Tahoma" charset="0"/>
              </a:rPr>
              <a:t>1.2. Финансовое планирование</a:t>
            </a:r>
          </a:p>
          <a:p>
            <a:pPr marL="0" indent="0">
              <a:lnSpc>
                <a:spcPct val="133000"/>
              </a:lnSpc>
              <a:spcAft>
                <a:spcPts val="25"/>
              </a:spcAft>
              <a:buNone/>
              <a:tabLst>
                <a:tab pos="404111" algn="l"/>
                <a:tab pos="1491825" algn="l"/>
                <a:tab pos="2579536" algn="l"/>
                <a:tab pos="3667247" algn="l"/>
                <a:tab pos="4754954" algn="l"/>
                <a:tab pos="5842667" algn="l"/>
                <a:tab pos="6930376" algn="l"/>
                <a:tab pos="8018088" algn="l"/>
                <a:tab pos="9105798" algn="l"/>
                <a:tab pos="10193509" algn="l"/>
                <a:tab pos="11281217" algn="l"/>
                <a:tab pos="12368929" algn="l"/>
              </a:tabLst>
            </a:pPr>
            <a:r>
              <a:rPr lang="ru-RU" sz="2400" b="1" dirty="0">
                <a:solidFill>
                  <a:srgbClr val="102D69"/>
                </a:solidFill>
                <a:latin typeface="HSE Sans" panose="02000000000000000000" pitchFamily="50" charset="-52"/>
                <a:ea typeface="Tahoma" charset="0"/>
                <a:cs typeface="Tahoma" charset="0"/>
              </a:rPr>
              <a:t>Регулярные доходы. Нерегулярные доходы. Виды доходов. Зарплата. Оклад. Повременная система оплаты труда. Сдельная зарплата. Премия. Клад. Лотерея. Наследство. Пассивный доход. Виды расходов. Обязательные расходы. Непредвиденные расходы. Финансовая подушка безопасности. Личный финансовый план. Семейный бюджет. Дефицит. Профицит. Резервный капитал. </a:t>
            </a:r>
          </a:p>
          <a:p>
            <a:endParaRPr lang="ru-RU" dirty="0"/>
          </a:p>
        </p:txBody>
      </p:sp>
    </p:spTree>
    <p:extLst>
      <p:ext uri="{BB962C8B-B14F-4D97-AF65-F5344CB8AC3E}">
        <p14:creationId xmlns:p14="http://schemas.microsoft.com/office/powerpoint/2010/main" val="996118387"/>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0112" y="0"/>
            <a:ext cx="10851776" cy="968188"/>
          </a:xfrm>
        </p:spPr>
        <p:txBody>
          <a:bodyPr>
            <a:normAutofit/>
          </a:bodyPr>
          <a:lstStyle/>
          <a:p>
            <a:pPr algn="ctr"/>
            <a:r>
              <a:rPr lang="ru-RU" sz="3200" b="1" dirty="0">
                <a:solidFill>
                  <a:srgbClr val="102D69"/>
                </a:solidFill>
                <a:latin typeface="HSE Sans" panose="02000000000000000000" pitchFamily="50" charset="-52"/>
                <a:ea typeface="Tahoma" charset="0"/>
                <a:cs typeface="Tahoma" charset="0"/>
              </a:rPr>
              <a:t>Темы заданий</a:t>
            </a:r>
          </a:p>
        </p:txBody>
      </p:sp>
      <p:grpSp>
        <p:nvGrpSpPr>
          <p:cNvPr id="5" name="Группа 4">
            <a:extLst>
              <a:ext uri="{FF2B5EF4-FFF2-40B4-BE49-F238E27FC236}">
                <a16:creationId xmlns:a16="http://schemas.microsoft.com/office/drawing/2014/main" id="{9B595C87-28EA-4FB8-9A7A-3FDF9858622B}"/>
              </a:ext>
            </a:extLst>
          </p:cNvPr>
          <p:cNvGrpSpPr/>
          <p:nvPr/>
        </p:nvGrpSpPr>
        <p:grpSpPr>
          <a:xfrm>
            <a:off x="11258551" y="0"/>
            <a:ext cx="933450" cy="6858001"/>
            <a:chOff x="11258551" y="0"/>
            <a:chExt cx="933450" cy="6858001"/>
          </a:xfrm>
        </p:grpSpPr>
        <p:sp>
          <p:nvSpPr>
            <p:cNvPr id="6" name="Прямоугольник 5">
              <a:extLst>
                <a:ext uri="{FF2B5EF4-FFF2-40B4-BE49-F238E27FC236}">
                  <a16:creationId xmlns:a16="http://schemas.microsoft.com/office/drawing/2014/main" id="{1395FB6F-A254-461D-8898-A8CC32202C07}"/>
                </a:ext>
              </a:extLst>
            </p:cNvPr>
            <p:cNvSpPr/>
            <p:nvPr/>
          </p:nvSpPr>
          <p:spPr>
            <a:xfrm>
              <a:off x="11806693" y="0"/>
              <a:ext cx="385307" cy="6858000"/>
            </a:xfrm>
            <a:prstGeom prst="rect">
              <a:avLst/>
            </a:prstGeom>
            <a:solidFill>
              <a:srgbClr val="102D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7" name="Рисунок 6">
              <a:extLst>
                <a:ext uri="{FF2B5EF4-FFF2-40B4-BE49-F238E27FC236}">
                  <a16:creationId xmlns:a16="http://schemas.microsoft.com/office/drawing/2014/main" id="{120F0E5D-84CC-4644-A7DE-3F295F773BB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258551" y="5924551"/>
              <a:ext cx="933450" cy="933450"/>
            </a:xfrm>
            <a:prstGeom prst="rect">
              <a:avLst/>
            </a:prstGeom>
          </p:spPr>
        </p:pic>
      </p:grpSp>
      <p:sp>
        <p:nvSpPr>
          <p:cNvPr id="8" name="Объект 7">
            <a:extLst>
              <a:ext uri="{FF2B5EF4-FFF2-40B4-BE49-F238E27FC236}">
                <a16:creationId xmlns:a16="http://schemas.microsoft.com/office/drawing/2014/main" id="{C3DECCB9-76C0-B244-A609-E340073DECAC}"/>
              </a:ext>
            </a:extLst>
          </p:cNvPr>
          <p:cNvSpPr>
            <a:spLocks noGrp="1"/>
          </p:cNvSpPr>
          <p:nvPr>
            <p:ph idx="1"/>
          </p:nvPr>
        </p:nvSpPr>
        <p:spPr>
          <a:xfrm>
            <a:off x="742951" y="968188"/>
            <a:ext cx="10515600" cy="6020441"/>
          </a:xfrm>
        </p:spPr>
        <p:txBody>
          <a:bodyPr>
            <a:normAutofit fontScale="92500"/>
          </a:bodyPr>
          <a:lstStyle/>
          <a:p>
            <a:pPr marL="0" lvl="1" indent="0">
              <a:lnSpc>
                <a:spcPct val="100000"/>
              </a:lnSpc>
              <a:spcBef>
                <a:spcPts val="1000"/>
              </a:spcBef>
              <a:spcAft>
                <a:spcPts val="560"/>
              </a:spcAft>
              <a:buNone/>
              <a:tabLst>
                <a:tab pos="404111" algn="l"/>
                <a:tab pos="1491825" algn="l"/>
                <a:tab pos="2579536" algn="l"/>
                <a:tab pos="3667247" algn="l"/>
                <a:tab pos="4754954" algn="l"/>
                <a:tab pos="5842667" algn="l"/>
                <a:tab pos="6930376" algn="l"/>
                <a:tab pos="8018088" algn="l"/>
                <a:tab pos="9105798" algn="l"/>
                <a:tab pos="10193509" algn="l"/>
                <a:tab pos="11281217" algn="l"/>
                <a:tab pos="12368929" algn="l"/>
              </a:tabLst>
            </a:pPr>
            <a:r>
              <a:rPr lang="ru-RU" b="1" dirty="0">
                <a:solidFill>
                  <a:srgbClr val="102D69"/>
                </a:solidFill>
                <a:latin typeface="HSE Sans" panose="02000000000000000000" pitchFamily="50" charset="-52"/>
                <a:ea typeface="Tahoma" charset="0"/>
                <a:cs typeface="Tahoma" charset="0"/>
              </a:rPr>
              <a:t>ТЕМА 2. БАНКИ</a:t>
            </a:r>
          </a:p>
          <a:p>
            <a:pPr marL="0" indent="0">
              <a:lnSpc>
                <a:spcPct val="100000"/>
              </a:lnSpc>
              <a:spcAft>
                <a:spcPts val="470"/>
              </a:spcAft>
              <a:buNone/>
              <a:tabLst>
                <a:tab pos="404111" algn="l"/>
                <a:tab pos="1491825" algn="l"/>
                <a:tab pos="2579536" algn="l"/>
                <a:tab pos="3667247" algn="l"/>
                <a:tab pos="4754954" algn="l"/>
                <a:tab pos="5842667" algn="l"/>
                <a:tab pos="6930376" algn="l"/>
                <a:tab pos="8018088" algn="l"/>
                <a:tab pos="9105798" algn="l"/>
                <a:tab pos="10193509" algn="l"/>
                <a:tab pos="11281217" algn="l"/>
                <a:tab pos="12368929" algn="l"/>
              </a:tabLst>
            </a:pPr>
            <a:r>
              <a:rPr lang="ru-RU" sz="2200" b="1" dirty="0">
                <a:solidFill>
                  <a:srgbClr val="102D69"/>
                </a:solidFill>
                <a:latin typeface="HSE Sans" panose="02000000000000000000" pitchFamily="50" charset="-52"/>
                <a:ea typeface="Tahoma" charset="0"/>
                <a:cs typeface="Tahoma" charset="0"/>
              </a:rPr>
              <a:t>2.1. Банки и небанковские кредитные организации  </a:t>
            </a:r>
          </a:p>
          <a:p>
            <a:pPr marL="0" indent="0">
              <a:lnSpc>
                <a:spcPct val="100000"/>
              </a:lnSpc>
              <a:spcAft>
                <a:spcPts val="510"/>
              </a:spcAft>
              <a:buNone/>
              <a:tabLst>
                <a:tab pos="404111" algn="l"/>
                <a:tab pos="1491825" algn="l"/>
                <a:tab pos="2579536" algn="l"/>
                <a:tab pos="3667247" algn="l"/>
                <a:tab pos="4754954" algn="l"/>
                <a:tab pos="5842667" algn="l"/>
                <a:tab pos="6930376" algn="l"/>
                <a:tab pos="8018088" algn="l"/>
                <a:tab pos="9105798" algn="l"/>
                <a:tab pos="10193509" algn="l"/>
                <a:tab pos="11281217" algn="l"/>
                <a:tab pos="12368929" algn="l"/>
              </a:tabLst>
            </a:pPr>
            <a:r>
              <a:rPr lang="ru-RU" sz="2200" b="1" dirty="0">
                <a:solidFill>
                  <a:srgbClr val="102D69"/>
                </a:solidFill>
                <a:latin typeface="HSE Sans" panose="02000000000000000000" pitchFamily="50" charset="-52"/>
                <a:ea typeface="Tahoma" charset="0"/>
                <a:cs typeface="Tahoma" charset="0"/>
              </a:rPr>
              <a:t>Банковская система России.  Центральный банк. Коммерческие банки. Ключевая (учетная) ставка. Виды банковских карт. Овердрафт. Платежные системы. Банковские услуги. Дистанционное банковское обслуживание.  Микрофинансовые организации. </a:t>
            </a:r>
          </a:p>
          <a:p>
            <a:pPr marL="0" indent="0">
              <a:lnSpc>
                <a:spcPct val="100000"/>
              </a:lnSpc>
              <a:spcAft>
                <a:spcPts val="50"/>
              </a:spcAft>
              <a:buNone/>
              <a:tabLst>
                <a:tab pos="404111" algn="l"/>
                <a:tab pos="1491825" algn="l"/>
                <a:tab pos="2579536" algn="l"/>
                <a:tab pos="3667247" algn="l"/>
                <a:tab pos="4754954" algn="l"/>
                <a:tab pos="5842667" algn="l"/>
                <a:tab pos="6930376" algn="l"/>
                <a:tab pos="8018088" algn="l"/>
                <a:tab pos="9105798" algn="l"/>
                <a:tab pos="10193509" algn="l"/>
                <a:tab pos="11281217" algn="l"/>
                <a:tab pos="12368929" algn="l"/>
              </a:tabLst>
            </a:pPr>
            <a:r>
              <a:rPr lang="ru-RU" sz="2200" b="1" dirty="0">
                <a:solidFill>
                  <a:srgbClr val="102D69"/>
                </a:solidFill>
                <a:latin typeface="HSE Sans" panose="02000000000000000000" pitchFamily="50" charset="-52"/>
                <a:ea typeface="Tahoma" charset="0"/>
                <a:cs typeface="Tahoma" charset="0"/>
              </a:rPr>
              <a:t>2.2.  Виды вкладов и их условия  </a:t>
            </a:r>
          </a:p>
          <a:p>
            <a:pPr marL="0" indent="0">
              <a:lnSpc>
                <a:spcPct val="100000"/>
              </a:lnSpc>
              <a:spcAft>
                <a:spcPts val="250"/>
              </a:spcAft>
              <a:buNone/>
              <a:tabLst>
                <a:tab pos="404111" algn="l"/>
                <a:tab pos="1491825" algn="l"/>
                <a:tab pos="2579536" algn="l"/>
                <a:tab pos="3667247" algn="l"/>
                <a:tab pos="4754954" algn="l"/>
                <a:tab pos="5842667" algn="l"/>
                <a:tab pos="6930376" algn="l"/>
                <a:tab pos="8018088" algn="l"/>
                <a:tab pos="9105798" algn="l"/>
                <a:tab pos="10193509" algn="l"/>
                <a:tab pos="11281217" algn="l"/>
                <a:tab pos="12368929" algn="l"/>
              </a:tabLst>
            </a:pPr>
            <a:r>
              <a:rPr lang="ru-RU" sz="2200" b="1" dirty="0">
                <a:solidFill>
                  <a:srgbClr val="102D69"/>
                </a:solidFill>
                <a:latin typeface="HSE Sans" panose="02000000000000000000" pitchFamily="50" charset="-52"/>
                <a:ea typeface="Tahoma" charset="0"/>
                <a:cs typeface="Tahoma" charset="0"/>
              </a:rPr>
              <a:t>Банковский вклад. Вкладчик. Вклад до востребования и его основные характеристики. Срочный вклад и его основные характеристики. Виды срочных вкладов и их основные особенности. Выбор банковского вклада. Досрочное закрытие вклада. Пролонгация вклада. Государственная система страхования вкладов. Доход по вкладу. Доходность вклада. Процентная ставка по вкладу. Взаимосвязь дохода по вкладу и инфляции. </a:t>
            </a:r>
          </a:p>
          <a:p>
            <a:pPr marL="0" indent="0">
              <a:lnSpc>
                <a:spcPct val="100000"/>
              </a:lnSpc>
              <a:spcAft>
                <a:spcPts val="50"/>
              </a:spcAft>
              <a:buNone/>
              <a:tabLst>
                <a:tab pos="404111" algn="l"/>
                <a:tab pos="1491825" algn="l"/>
                <a:tab pos="2579536" algn="l"/>
                <a:tab pos="3667247" algn="l"/>
                <a:tab pos="4754954" algn="l"/>
                <a:tab pos="5842667" algn="l"/>
                <a:tab pos="6930376" algn="l"/>
                <a:tab pos="8018088" algn="l"/>
                <a:tab pos="9105798" algn="l"/>
                <a:tab pos="10193509" algn="l"/>
                <a:tab pos="11281217" algn="l"/>
                <a:tab pos="12368929" algn="l"/>
              </a:tabLst>
            </a:pPr>
            <a:r>
              <a:rPr lang="ru-RU" sz="2100" b="1" dirty="0">
                <a:solidFill>
                  <a:srgbClr val="102D69"/>
                </a:solidFill>
                <a:latin typeface="HSE Sans" panose="02000000000000000000" pitchFamily="50" charset="-52"/>
                <a:ea typeface="Tahoma" charset="0"/>
                <a:cs typeface="Tahoma" charset="0"/>
              </a:rPr>
              <a:t>2.2. Кредиты и как ими пользоваться  </a:t>
            </a:r>
          </a:p>
          <a:p>
            <a:pPr marL="0" indent="0">
              <a:lnSpc>
                <a:spcPct val="100000"/>
              </a:lnSpc>
              <a:spcAft>
                <a:spcPts val="545"/>
              </a:spcAft>
              <a:buNone/>
              <a:tabLst>
                <a:tab pos="404111" algn="l"/>
                <a:tab pos="1491825" algn="l"/>
                <a:tab pos="2579536" algn="l"/>
                <a:tab pos="3667247" algn="l"/>
                <a:tab pos="4754954" algn="l"/>
                <a:tab pos="5842667" algn="l"/>
                <a:tab pos="6930376" algn="l"/>
                <a:tab pos="8018088" algn="l"/>
                <a:tab pos="9105798" algn="l"/>
                <a:tab pos="10193509" algn="l"/>
                <a:tab pos="11281217" algn="l"/>
                <a:tab pos="12368929" algn="l"/>
              </a:tabLst>
            </a:pPr>
            <a:r>
              <a:rPr lang="ru-RU" sz="2100" b="1" dirty="0">
                <a:solidFill>
                  <a:srgbClr val="102D69"/>
                </a:solidFill>
                <a:latin typeface="HSE Sans" panose="02000000000000000000" pitchFamily="50" charset="-52"/>
                <a:ea typeface="Tahoma" charset="0"/>
                <a:cs typeface="Tahoma" charset="0"/>
              </a:rPr>
              <a:t>Кредит. Кредитор. Заемщик. Процентная ставка по кредиту. Полная стоимость кредита. Кредитный договор.  Потребительский кредит. Автокредит. Образовательный кредит. Ипотека. Сравнение различных кредитных продуктов. Кредитная карта и как ее выбирать. </a:t>
            </a:r>
          </a:p>
          <a:p>
            <a:pPr marL="0" indent="0">
              <a:lnSpc>
                <a:spcPct val="100000"/>
              </a:lnSpc>
              <a:spcAft>
                <a:spcPts val="250"/>
              </a:spcAft>
              <a:buNone/>
              <a:tabLst>
                <a:tab pos="404111" algn="l"/>
                <a:tab pos="1491825" algn="l"/>
                <a:tab pos="2579536" algn="l"/>
                <a:tab pos="3667247" algn="l"/>
                <a:tab pos="4754954" algn="l"/>
                <a:tab pos="5842667" algn="l"/>
                <a:tab pos="6930376" algn="l"/>
                <a:tab pos="8018088" algn="l"/>
                <a:tab pos="9105798" algn="l"/>
                <a:tab pos="10193509" algn="l"/>
                <a:tab pos="11281217" algn="l"/>
                <a:tab pos="12368929" algn="l"/>
              </a:tabLst>
            </a:pPr>
            <a:endParaRPr lang="ru-RU" sz="2200" b="1" dirty="0">
              <a:solidFill>
                <a:srgbClr val="102D69"/>
              </a:solidFill>
              <a:latin typeface="HSE Sans" panose="02000000000000000000" pitchFamily="50" charset="-52"/>
              <a:ea typeface="Tahoma" charset="0"/>
              <a:cs typeface="Tahoma" charset="0"/>
            </a:endParaRPr>
          </a:p>
          <a:p>
            <a:endParaRPr lang="ru-RU" dirty="0"/>
          </a:p>
        </p:txBody>
      </p:sp>
    </p:spTree>
    <p:extLst>
      <p:ext uri="{BB962C8B-B14F-4D97-AF65-F5344CB8AC3E}">
        <p14:creationId xmlns:p14="http://schemas.microsoft.com/office/powerpoint/2010/main" val="700946103"/>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0112" y="0"/>
            <a:ext cx="10851776" cy="968188"/>
          </a:xfrm>
        </p:spPr>
        <p:txBody>
          <a:bodyPr>
            <a:normAutofit/>
          </a:bodyPr>
          <a:lstStyle/>
          <a:p>
            <a:pPr algn="ctr"/>
            <a:r>
              <a:rPr lang="ru-RU" sz="3200" b="1" dirty="0">
                <a:solidFill>
                  <a:srgbClr val="102D69"/>
                </a:solidFill>
                <a:latin typeface="HSE Sans" panose="02000000000000000000" pitchFamily="50" charset="-52"/>
                <a:ea typeface="Tahoma" charset="0"/>
                <a:cs typeface="Tahoma" charset="0"/>
              </a:rPr>
              <a:t>Темы заданий</a:t>
            </a:r>
          </a:p>
        </p:txBody>
      </p:sp>
      <p:grpSp>
        <p:nvGrpSpPr>
          <p:cNvPr id="5" name="Группа 4">
            <a:extLst>
              <a:ext uri="{FF2B5EF4-FFF2-40B4-BE49-F238E27FC236}">
                <a16:creationId xmlns:a16="http://schemas.microsoft.com/office/drawing/2014/main" id="{9B595C87-28EA-4FB8-9A7A-3FDF9858622B}"/>
              </a:ext>
            </a:extLst>
          </p:cNvPr>
          <p:cNvGrpSpPr/>
          <p:nvPr/>
        </p:nvGrpSpPr>
        <p:grpSpPr>
          <a:xfrm>
            <a:off x="11258551" y="0"/>
            <a:ext cx="933450" cy="6858001"/>
            <a:chOff x="11258551" y="0"/>
            <a:chExt cx="933450" cy="6858001"/>
          </a:xfrm>
        </p:grpSpPr>
        <p:sp>
          <p:nvSpPr>
            <p:cNvPr id="6" name="Прямоугольник 5">
              <a:extLst>
                <a:ext uri="{FF2B5EF4-FFF2-40B4-BE49-F238E27FC236}">
                  <a16:creationId xmlns:a16="http://schemas.microsoft.com/office/drawing/2014/main" id="{1395FB6F-A254-461D-8898-A8CC32202C07}"/>
                </a:ext>
              </a:extLst>
            </p:cNvPr>
            <p:cNvSpPr/>
            <p:nvPr/>
          </p:nvSpPr>
          <p:spPr>
            <a:xfrm>
              <a:off x="11806693" y="0"/>
              <a:ext cx="385307" cy="6858000"/>
            </a:xfrm>
            <a:prstGeom prst="rect">
              <a:avLst/>
            </a:prstGeom>
            <a:solidFill>
              <a:srgbClr val="102D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7" name="Рисунок 6">
              <a:extLst>
                <a:ext uri="{FF2B5EF4-FFF2-40B4-BE49-F238E27FC236}">
                  <a16:creationId xmlns:a16="http://schemas.microsoft.com/office/drawing/2014/main" id="{120F0E5D-84CC-4644-A7DE-3F295F773BB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258551" y="5924551"/>
              <a:ext cx="933450" cy="933450"/>
            </a:xfrm>
            <a:prstGeom prst="rect">
              <a:avLst/>
            </a:prstGeom>
          </p:spPr>
        </p:pic>
      </p:grpSp>
      <p:sp>
        <p:nvSpPr>
          <p:cNvPr id="8" name="Объект 7">
            <a:extLst>
              <a:ext uri="{FF2B5EF4-FFF2-40B4-BE49-F238E27FC236}">
                <a16:creationId xmlns:a16="http://schemas.microsoft.com/office/drawing/2014/main" id="{C3DECCB9-76C0-B244-A609-E340073DECAC}"/>
              </a:ext>
            </a:extLst>
          </p:cNvPr>
          <p:cNvSpPr>
            <a:spLocks noGrp="1"/>
          </p:cNvSpPr>
          <p:nvPr>
            <p:ph idx="1"/>
          </p:nvPr>
        </p:nvSpPr>
        <p:spPr>
          <a:xfrm>
            <a:off x="670112" y="1523360"/>
            <a:ext cx="10515600" cy="6020441"/>
          </a:xfrm>
        </p:spPr>
        <p:txBody>
          <a:bodyPr>
            <a:normAutofit/>
          </a:bodyPr>
          <a:lstStyle/>
          <a:p>
            <a:pPr marL="0" indent="0">
              <a:lnSpc>
                <a:spcPct val="100000"/>
              </a:lnSpc>
              <a:spcAft>
                <a:spcPts val="560"/>
              </a:spcAft>
              <a:buNone/>
              <a:tabLst>
                <a:tab pos="404111" algn="l"/>
                <a:tab pos="1491825" algn="l"/>
                <a:tab pos="2579536" algn="l"/>
                <a:tab pos="3667247" algn="l"/>
                <a:tab pos="4754954" algn="l"/>
                <a:tab pos="5842667" algn="l"/>
                <a:tab pos="6930376" algn="l"/>
                <a:tab pos="8018088" algn="l"/>
                <a:tab pos="9105798" algn="l"/>
                <a:tab pos="10193509" algn="l"/>
                <a:tab pos="11281217" algn="l"/>
                <a:tab pos="12368929" algn="l"/>
              </a:tabLst>
            </a:pPr>
            <a:r>
              <a:rPr lang="ru-RU" sz="2000" b="1" dirty="0">
                <a:solidFill>
                  <a:srgbClr val="102D69"/>
                </a:solidFill>
                <a:latin typeface="HSE Sans" panose="02000000000000000000" pitchFamily="50" charset="-52"/>
                <a:ea typeface="Tahoma" charset="0"/>
                <a:cs typeface="Tahoma" charset="0"/>
              </a:rPr>
              <a:t>ТЕМА 3. СТРАХОВАНИЕ  </a:t>
            </a:r>
          </a:p>
          <a:p>
            <a:pPr marL="0" indent="0">
              <a:lnSpc>
                <a:spcPct val="100000"/>
              </a:lnSpc>
              <a:spcAft>
                <a:spcPts val="50"/>
              </a:spcAft>
              <a:buNone/>
              <a:tabLst>
                <a:tab pos="404111" algn="l"/>
                <a:tab pos="1491825" algn="l"/>
                <a:tab pos="2579536" algn="l"/>
                <a:tab pos="3667247" algn="l"/>
                <a:tab pos="4754954" algn="l"/>
                <a:tab pos="5842667" algn="l"/>
                <a:tab pos="6930376" algn="l"/>
                <a:tab pos="8018088" algn="l"/>
                <a:tab pos="9105798" algn="l"/>
                <a:tab pos="10193509" algn="l"/>
                <a:tab pos="11281217" algn="l"/>
                <a:tab pos="12368929" algn="l"/>
              </a:tabLst>
            </a:pPr>
            <a:r>
              <a:rPr lang="ru-RU" sz="2000" b="1" dirty="0">
                <a:solidFill>
                  <a:srgbClr val="102D69"/>
                </a:solidFill>
                <a:latin typeface="HSE Sans" panose="02000000000000000000" pitchFamily="50" charset="-52"/>
                <a:ea typeface="Tahoma" charset="0"/>
                <a:cs typeface="Tahoma" charset="0"/>
              </a:rPr>
              <a:t>3.1. Как работает страхование и как выбрать условия страхования</a:t>
            </a:r>
          </a:p>
          <a:p>
            <a:pPr marL="0" indent="0">
              <a:lnSpc>
                <a:spcPct val="100000"/>
              </a:lnSpc>
              <a:spcAft>
                <a:spcPts val="25"/>
              </a:spcAft>
              <a:buNone/>
              <a:tabLst>
                <a:tab pos="404111" algn="l"/>
                <a:tab pos="1491825" algn="l"/>
                <a:tab pos="2579536" algn="l"/>
                <a:tab pos="3667247" algn="l"/>
                <a:tab pos="4754954" algn="l"/>
                <a:tab pos="5842667" algn="l"/>
                <a:tab pos="6930376" algn="l"/>
                <a:tab pos="8018088" algn="l"/>
                <a:tab pos="9105798" algn="l"/>
                <a:tab pos="10193509" algn="l"/>
                <a:tab pos="11281217" algn="l"/>
                <a:tab pos="12368929" algn="l"/>
              </a:tabLst>
            </a:pPr>
            <a:r>
              <a:rPr lang="ru-RU" sz="2000" b="1" dirty="0">
                <a:solidFill>
                  <a:srgbClr val="102D69"/>
                </a:solidFill>
                <a:latin typeface="HSE Sans" panose="02000000000000000000" pitchFamily="50" charset="-52"/>
                <a:ea typeface="Tahoma" charset="0"/>
                <a:cs typeface="Tahoma" charset="0"/>
              </a:rPr>
              <a:t>Что такое страхование. Страховщики. Страхователи. Выгодоприобретатели.  Страховая компания. Страховой полис. Страховая сумма. Страховой случай. Страховая выплата. Выбор условий страхования. Договор страхования. Страховая премия.  </a:t>
            </a:r>
          </a:p>
          <a:p>
            <a:pPr marL="0" indent="0">
              <a:lnSpc>
                <a:spcPct val="100000"/>
              </a:lnSpc>
              <a:spcAft>
                <a:spcPts val="50"/>
              </a:spcAft>
              <a:buNone/>
              <a:tabLst>
                <a:tab pos="404111" algn="l"/>
                <a:tab pos="1491825" algn="l"/>
                <a:tab pos="2579536" algn="l"/>
                <a:tab pos="3667247" algn="l"/>
                <a:tab pos="4754954" algn="l"/>
                <a:tab pos="5842667" algn="l"/>
                <a:tab pos="6930376" algn="l"/>
                <a:tab pos="8018088" algn="l"/>
                <a:tab pos="9105798" algn="l"/>
                <a:tab pos="10193509" algn="l"/>
                <a:tab pos="11281217" algn="l"/>
                <a:tab pos="12368929" algn="l"/>
              </a:tabLst>
            </a:pPr>
            <a:r>
              <a:rPr lang="ru-RU" sz="2000" b="1" dirty="0">
                <a:solidFill>
                  <a:srgbClr val="102D69"/>
                </a:solidFill>
                <a:latin typeface="HSE Sans" panose="02000000000000000000" pitchFamily="50" charset="-52"/>
                <a:ea typeface="Tahoma" charset="0"/>
                <a:cs typeface="Tahoma" charset="0"/>
              </a:rPr>
              <a:t>3.2. Выбор страховой защиты  </a:t>
            </a:r>
          </a:p>
          <a:p>
            <a:pPr marL="0" indent="0">
              <a:lnSpc>
                <a:spcPct val="100000"/>
              </a:lnSpc>
              <a:spcAft>
                <a:spcPts val="150"/>
              </a:spcAft>
              <a:buNone/>
              <a:tabLst>
                <a:tab pos="404111" algn="l"/>
                <a:tab pos="1491825" algn="l"/>
                <a:tab pos="2579536" algn="l"/>
                <a:tab pos="3667247" algn="l"/>
                <a:tab pos="4754954" algn="l"/>
                <a:tab pos="5842667" algn="l"/>
                <a:tab pos="6930376" algn="l"/>
                <a:tab pos="8018088" algn="l"/>
                <a:tab pos="9105798" algn="l"/>
                <a:tab pos="10193509" algn="l"/>
                <a:tab pos="11281217" algn="l"/>
                <a:tab pos="12368929" algn="l"/>
              </a:tabLst>
            </a:pPr>
            <a:r>
              <a:rPr lang="ru-RU" sz="2000" b="1" dirty="0">
                <a:solidFill>
                  <a:srgbClr val="102D69"/>
                </a:solidFill>
                <a:latin typeface="HSE Sans" panose="02000000000000000000" pitchFamily="50" charset="-52"/>
                <a:ea typeface="Tahoma" charset="0"/>
                <a:cs typeface="Tahoma" charset="0"/>
              </a:rPr>
              <a:t>Виды страхования. Обязательное страхование. Добровольное страхование. Выбор страховщика по различным видам страховых услуг на основе жизненных целей и обстоятельств. Финансовая устойчивость страховщика. </a:t>
            </a:r>
          </a:p>
          <a:p>
            <a:endParaRPr lang="ru-RU" dirty="0"/>
          </a:p>
        </p:txBody>
      </p:sp>
    </p:spTree>
    <p:extLst>
      <p:ext uri="{BB962C8B-B14F-4D97-AF65-F5344CB8AC3E}">
        <p14:creationId xmlns:p14="http://schemas.microsoft.com/office/powerpoint/2010/main" val="3239941994"/>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0112" y="0"/>
            <a:ext cx="10851776" cy="968188"/>
          </a:xfrm>
        </p:spPr>
        <p:txBody>
          <a:bodyPr>
            <a:normAutofit/>
          </a:bodyPr>
          <a:lstStyle/>
          <a:p>
            <a:pPr algn="ctr"/>
            <a:r>
              <a:rPr lang="ru-RU" sz="3200" b="1" dirty="0">
                <a:solidFill>
                  <a:srgbClr val="102D69"/>
                </a:solidFill>
                <a:latin typeface="HSE Sans" panose="02000000000000000000" pitchFamily="50" charset="-52"/>
                <a:ea typeface="Tahoma" charset="0"/>
                <a:cs typeface="Tahoma" charset="0"/>
              </a:rPr>
              <a:t>Темы заданий</a:t>
            </a:r>
          </a:p>
        </p:txBody>
      </p:sp>
      <p:grpSp>
        <p:nvGrpSpPr>
          <p:cNvPr id="5" name="Группа 4">
            <a:extLst>
              <a:ext uri="{FF2B5EF4-FFF2-40B4-BE49-F238E27FC236}">
                <a16:creationId xmlns:a16="http://schemas.microsoft.com/office/drawing/2014/main" id="{9B595C87-28EA-4FB8-9A7A-3FDF9858622B}"/>
              </a:ext>
            </a:extLst>
          </p:cNvPr>
          <p:cNvGrpSpPr/>
          <p:nvPr/>
        </p:nvGrpSpPr>
        <p:grpSpPr>
          <a:xfrm>
            <a:off x="11258551" y="0"/>
            <a:ext cx="933450" cy="6858001"/>
            <a:chOff x="11258551" y="0"/>
            <a:chExt cx="933450" cy="6858001"/>
          </a:xfrm>
        </p:grpSpPr>
        <p:sp>
          <p:nvSpPr>
            <p:cNvPr id="6" name="Прямоугольник 5">
              <a:extLst>
                <a:ext uri="{FF2B5EF4-FFF2-40B4-BE49-F238E27FC236}">
                  <a16:creationId xmlns:a16="http://schemas.microsoft.com/office/drawing/2014/main" id="{1395FB6F-A254-461D-8898-A8CC32202C07}"/>
                </a:ext>
              </a:extLst>
            </p:cNvPr>
            <p:cNvSpPr/>
            <p:nvPr/>
          </p:nvSpPr>
          <p:spPr>
            <a:xfrm>
              <a:off x="11806693" y="0"/>
              <a:ext cx="385307" cy="6858000"/>
            </a:xfrm>
            <a:prstGeom prst="rect">
              <a:avLst/>
            </a:prstGeom>
            <a:solidFill>
              <a:srgbClr val="102D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7" name="Рисунок 6">
              <a:extLst>
                <a:ext uri="{FF2B5EF4-FFF2-40B4-BE49-F238E27FC236}">
                  <a16:creationId xmlns:a16="http://schemas.microsoft.com/office/drawing/2014/main" id="{120F0E5D-84CC-4644-A7DE-3F295F773BB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258551" y="5924551"/>
              <a:ext cx="933450" cy="933450"/>
            </a:xfrm>
            <a:prstGeom prst="rect">
              <a:avLst/>
            </a:prstGeom>
          </p:spPr>
        </p:pic>
      </p:grpSp>
      <p:sp>
        <p:nvSpPr>
          <p:cNvPr id="8" name="Объект 7">
            <a:extLst>
              <a:ext uri="{FF2B5EF4-FFF2-40B4-BE49-F238E27FC236}">
                <a16:creationId xmlns:a16="http://schemas.microsoft.com/office/drawing/2014/main" id="{C3DECCB9-76C0-B244-A609-E340073DECAC}"/>
              </a:ext>
            </a:extLst>
          </p:cNvPr>
          <p:cNvSpPr>
            <a:spLocks noGrp="1"/>
          </p:cNvSpPr>
          <p:nvPr>
            <p:ph idx="1"/>
          </p:nvPr>
        </p:nvSpPr>
        <p:spPr>
          <a:xfrm>
            <a:off x="670112" y="1523360"/>
            <a:ext cx="10515600" cy="6020441"/>
          </a:xfrm>
        </p:spPr>
        <p:txBody>
          <a:bodyPr>
            <a:normAutofit/>
          </a:bodyPr>
          <a:lstStyle/>
          <a:p>
            <a:pPr marL="0" indent="0">
              <a:lnSpc>
                <a:spcPct val="100000"/>
              </a:lnSpc>
              <a:spcAft>
                <a:spcPts val="50"/>
              </a:spcAft>
              <a:buNone/>
              <a:tabLst>
                <a:tab pos="404111" algn="l"/>
                <a:tab pos="1491825" algn="l"/>
                <a:tab pos="2579536" algn="l"/>
                <a:tab pos="3667247" algn="l"/>
                <a:tab pos="4754954" algn="l"/>
                <a:tab pos="5842667" algn="l"/>
                <a:tab pos="6930376" algn="l"/>
                <a:tab pos="8018088" algn="l"/>
                <a:tab pos="9105798" algn="l"/>
                <a:tab pos="10193509" algn="l"/>
                <a:tab pos="11281217" algn="l"/>
                <a:tab pos="12368929" algn="l"/>
              </a:tabLst>
            </a:pPr>
            <a:r>
              <a:rPr lang="ru-RU" sz="2000" b="1" dirty="0">
                <a:solidFill>
                  <a:srgbClr val="102D69"/>
                </a:solidFill>
                <a:latin typeface="HSE Sans" panose="02000000000000000000" pitchFamily="50" charset="-52"/>
                <a:ea typeface="Tahoma" charset="0"/>
                <a:cs typeface="Tahoma" charset="0"/>
              </a:rPr>
              <a:t>ТЕМА 4. ФИНАНСОВАЯ БЕЗОПАСНОСТЬ  </a:t>
            </a:r>
          </a:p>
          <a:p>
            <a:pPr marL="0" indent="0">
              <a:lnSpc>
                <a:spcPct val="100000"/>
              </a:lnSpc>
              <a:spcAft>
                <a:spcPts val="50"/>
              </a:spcAft>
              <a:buNone/>
              <a:tabLst>
                <a:tab pos="404111" algn="l"/>
                <a:tab pos="1491825" algn="l"/>
                <a:tab pos="2579536" algn="l"/>
                <a:tab pos="3667247" algn="l"/>
                <a:tab pos="4754954" algn="l"/>
                <a:tab pos="5842667" algn="l"/>
                <a:tab pos="6930376" algn="l"/>
                <a:tab pos="8018088" algn="l"/>
                <a:tab pos="9105798" algn="l"/>
                <a:tab pos="10193509" algn="l"/>
                <a:tab pos="11281217" algn="l"/>
                <a:tab pos="12368929" algn="l"/>
              </a:tabLst>
            </a:pPr>
            <a:r>
              <a:rPr lang="ru-RU" sz="2000" b="1" dirty="0">
                <a:solidFill>
                  <a:srgbClr val="102D69"/>
                </a:solidFill>
                <a:latin typeface="HSE Sans" panose="02000000000000000000" pitchFamily="50" charset="-52"/>
                <a:ea typeface="Tahoma" charset="0"/>
                <a:cs typeface="Tahoma" charset="0"/>
              </a:rPr>
              <a:t>4.1. Финансовое мошенничество и финансовые пирамиды</a:t>
            </a:r>
          </a:p>
          <a:p>
            <a:pPr marL="0" indent="0">
              <a:lnSpc>
                <a:spcPct val="100000"/>
              </a:lnSpc>
              <a:spcAft>
                <a:spcPts val="25"/>
              </a:spcAft>
              <a:buNone/>
              <a:tabLst>
                <a:tab pos="404111" algn="l"/>
                <a:tab pos="1491825" algn="l"/>
                <a:tab pos="2579536" algn="l"/>
                <a:tab pos="3667247" algn="l"/>
                <a:tab pos="4754954" algn="l"/>
                <a:tab pos="5842667" algn="l"/>
                <a:tab pos="6930376" algn="l"/>
                <a:tab pos="8018088" algn="l"/>
                <a:tab pos="9105798" algn="l"/>
                <a:tab pos="10193509" algn="l"/>
                <a:tab pos="11281217" algn="l"/>
                <a:tab pos="12368929" algn="l"/>
              </a:tabLst>
            </a:pPr>
            <a:r>
              <a:rPr lang="ru-RU" sz="2000" b="1" dirty="0">
                <a:solidFill>
                  <a:srgbClr val="102D69"/>
                </a:solidFill>
                <a:latin typeface="HSE Sans" panose="02000000000000000000" pitchFamily="50" charset="-52"/>
                <a:ea typeface="Tahoma" charset="0"/>
                <a:cs typeface="Tahoma" charset="0"/>
              </a:rPr>
              <a:t>Финансовое мошенничество. Основные направления деятельности мошенников в финансовом секторе. Финансовая пирамида. Правила выбора финансовой компании. Меры финансовой предосторожности. </a:t>
            </a:r>
          </a:p>
          <a:p>
            <a:pPr marL="0" indent="0">
              <a:lnSpc>
                <a:spcPct val="100000"/>
              </a:lnSpc>
              <a:spcAft>
                <a:spcPts val="50"/>
              </a:spcAft>
              <a:buNone/>
              <a:tabLst>
                <a:tab pos="404111" algn="l"/>
                <a:tab pos="1491825" algn="l"/>
                <a:tab pos="2579536" algn="l"/>
                <a:tab pos="3667247" algn="l"/>
                <a:tab pos="4754954" algn="l"/>
                <a:tab pos="5842667" algn="l"/>
                <a:tab pos="6930376" algn="l"/>
                <a:tab pos="8018088" algn="l"/>
                <a:tab pos="9105798" algn="l"/>
                <a:tab pos="10193509" algn="l"/>
                <a:tab pos="11281217" algn="l"/>
                <a:tab pos="12368929" algn="l"/>
              </a:tabLst>
            </a:pPr>
            <a:r>
              <a:rPr lang="ru-RU" sz="2000" b="1" dirty="0">
                <a:solidFill>
                  <a:srgbClr val="102D69"/>
                </a:solidFill>
                <a:latin typeface="HSE Sans" panose="02000000000000000000" pitchFamily="50" charset="-52"/>
                <a:ea typeface="Tahoma" charset="0"/>
                <a:cs typeface="Tahoma" charset="0"/>
              </a:rPr>
              <a:t>4.1. Кибербезопасность</a:t>
            </a:r>
          </a:p>
          <a:p>
            <a:pPr marL="0" indent="0">
              <a:lnSpc>
                <a:spcPct val="100000"/>
              </a:lnSpc>
              <a:spcAft>
                <a:spcPts val="440"/>
              </a:spcAft>
              <a:buNone/>
              <a:tabLst>
                <a:tab pos="404111" algn="l"/>
                <a:tab pos="1491825" algn="l"/>
                <a:tab pos="2579536" algn="l"/>
                <a:tab pos="3667247" algn="l"/>
                <a:tab pos="4754954" algn="l"/>
                <a:tab pos="5842667" algn="l"/>
                <a:tab pos="6930376" algn="l"/>
                <a:tab pos="8018088" algn="l"/>
                <a:tab pos="9105798" algn="l"/>
                <a:tab pos="10193509" algn="l"/>
                <a:tab pos="11281217" algn="l"/>
                <a:tab pos="12368929" algn="l"/>
              </a:tabLst>
            </a:pPr>
            <a:r>
              <a:rPr lang="ru-RU" sz="2000" b="1" dirty="0">
                <a:solidFill>
                  <a:srgbClr val="102D69"/>
                </a:solidFill>
                <a:latin typeface="HSE Sans" panose="02000000000000000000" pitchFamily="50" charset="-52"/>
                <a:ea typeface="Tahoma" charset="0"/>
                <a:cs typeface="Tahoma" charset="0"/>
              </a:rPr>
              <a:t>Онлайн мошенничество и киберпреступления.  Ключевые правила кибербезопасности. Защита персональных данных.</a:t>
            </a:r>
          </a:p>
          <a:p>
            <a:endParaRPr lang="ru-RU" dirty="0"/>
          </a:p>
        </p:txBody>
      </p:sp>
    </p:spTree>
    <p:extLst>
      <p:ext uri="{BB962C8B-B14F-4D97-AF65-F5344CB8AC3E}">
        <p14:creationId xmlns:p14="http://schemas.microsoft.com/office/powerpoint/2010/main" val="1037727384"/>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0112" y="0"/>
            <a:ext cx="10851776" cy="968188"/>
          </a:xfrm>
        </p:spPr>
        <p:txBody>
          <a:bodyPr>
            <a:normAutofit/>
          </a:bodyPr>
          <a:lstStyle/>
          <a:p>
            <a:pPr algn="ctr"/>
            <a:r>
              <a:rPr lang="ru-RU" sz="3200" b="1" dirty="0">
                <a:solidFill>
                  <a:srgbClr val="102D69"/>
                </a:solidFill>
                <a:latin typeface="HSE Sans" panose="02000000000000000000" pitchFamily="50" charset="-52"/>
                <a:ea typeface="Tahoma" charset="0"/>
                <a:cs typeface="Tahoma" charset="0"/>
              </a:rPr>
              <a:t>Темы заданий</a:t>
            </a:r>
          </a:p>
        </p:txBody>
      </p:sp>
      <p:grpSp>
        <p:nvGrpSpPr>
          <p:cNvPr id="5" name="Группа 4">
            <a:extLst>
              <a:ext uri="{FF2B5EF4-FFF2-40B4-BE49-F238E27FC236}">
                <a16:creationId xmlns:a16="http://schemas.microsoft.com/office/drawing/2014/main" id="{9B595C87-28EA-4FB8-9A7A-3FDF9858622B}"/>
              </a:ext>
            </a:extLst>
          </p:cNvPr>
          <p:cNvGrpSpPr/>
          <p:nvPr/>
        </p:nvGrpSpPr>
        <p:grpSpPr>
          <a:xfrm>
            <a:off x="11258551" y="0"/>
            <a:ext cx="933450" cy="6858001"/>
            <a:chOff x="11258551" y="0"/>
            <a:chExt cx="933450" cy="6858001"/>
          </a:xfrm>
        </p:grpSpPr>
        <p:sp>
          <p:nvSpPr>
            <p:cNvPr id="6" name="Прямоугольник 5">
              <a:extLst>
                <a:ext uri="{FF2B5EF4-FFF2-40B4-BE49-F238E27FC236}">
                  <a16:creationId xmlns:a16="http://schemas.microsoft.com/office/drawing/2014/main" id="{1395FB6F-A254-461D-8898-A8CC32202C07}"/>
                </a:ext>
              </a:extLst>
            </p:cNvPr>
            <p:cNvSpPr/>
            <p:nvPr/>
          </p:nvSpPr>
          <p:spPr>
            <a:xfrm>
              <a:off x="11806693" y="0"/>
              <a:ext cx="385307" cy="6858000"/>
            </a:xfrm>
            <a:prstGeom prst="rect">
              <a:avLst/>
            </a:prstGeom>
            <a:solidFill>
              <a:srgbClr val="102D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7" name="Рисунок 6">
              <a:extLst>
                <a:ext uri="{FF2B5EF4-FFF2-40B4-BE49-F238E27FC236}">
                  <a16:creationId xmlns:a16="http://schemas.microsoft.com/office/drawing/2014/main" id="{120F0E5D-84CC-4644-A7DE-3F295F773BB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258551" y="5924551"/>
              <a:ext cx="933450" cy="933450"/>
            </a:xfrm>
            <a:prstGeom prst="rect">
              <a:avLst/>
            </a:prstGeom>
          </p:spPr>
        </p:pic>
      </p:grpSp>
      <p:sp>
        <p:nvSpPr>
          <p:cNvPr id="8" name="Объект 7">
            <a:extLst>
              <a:ext uri="{FF2B5EF4-FFF2-40B4-BE49-F238E27FC236}">
                <a16:creationId xmlns:a16="http://schemas.microsoft.com/office/drawing/2014/main" id="{C3DECCB9-76C0-B244-A609-E340073DECAC}"/>
              </a:ext>
            </a:extLst>
          </p:cNvPr>
          <p:cNvSpPr>
            <a:spLocks noGrp="1"/>
          </p:cNvSpPr>
          <p:nvPr>
            <p:ph idx="1"/>
          </p:nvPr>
        </p:nvSpPr>
        <p:spPr>
          <a:xfrm>
            <a:off x="670112" y="1523360"/>
            <a:ext cx="10515600" cy="6020441"/>
          </a:xfrm>
        </p:spPr>
        <p:txBody>
          <a:bodyPr>
            <a:normAutofit/>
          </a:bodyPr>
          <a:lstStyle/>
          <a:p>
            <a:pPr marL="0" indent="0">
              <a:lnSpc>
                <a:spcPct val="100000"/>
              </a:lnSpc>
              <a:spcAft>
                <a:spcPts val="50"/>
              </a:spcAft>
              <a:buNone/>
              <a:tabLst>
                <a:tab pos="404111" algn="l"/>
                <a:tab pos="1491825" algn="l"/>
                <a:tab pos="2579536" algn="l"/>
                <a:tab pos="3667247" algn="l"/>
                <a:tab pos="4754954" algn="l"/>
                <a:tab pos="5842667" algn="l"/>
                <a:tab pos="6930376" algn="l"/>
                <a:tab pos="8018088" algn="l"/>
                <a:tab pos="9105798" algn="l"/>
                <a:tab pos="10193509" algn="l"/>
                <a:tab pos="11281217" algn="l"/>
                <a:tab pos="12368929" algn="l"/>
              </a:tabLst>
            </a:pPr>
            <a:r>
              <a:rPr lang="ru-RU" sz="2000" b="1" dirty="0">
                <a:solidFill>
                  <a:srgbClr val="102D69"/>
                </a:solidFill>
                <a:latin typeface="HSE Sans" panose="02000000000000000000" pitchFamily="50" charset="-52"/>
                <a:ea typeface="Tahoma" charset="0"/>
                <a:cs typeface="Tahoma" charset="0"/>
              </a:rPr>
              <a:t>ТЕМА 5. СОЗДАНИЕ СОБСТВЕННОГО БИЗНЕСА, ПРЕДПРИНИМАТЕЛЬСТВО И НАЛОГИ   </a:t>
            </a:r>
          </a:p>
          <a:p>
            <a:pPr marL="0" indent="0">
              <a:lnSpc>
                <a:spcPct val="100000"/>
              </a:lnSpc>
              <a:spcAft>
                <a:spcPts val="50"/>
              </a:spcAft>
              <a:buNone/>
              <a:tabLst>
                <a:tab pos="404111" algn="l"/>
                <a:tab pos="1491825" algn="l"/>
                <a:tab pos="2579536" algn="l"/>
                <a:tab pos="3667247" algn="l"/>
                <a:tab pos="4754954" algn="l"/>
                <a:tab pos="5842667" algn="l"/>
                <a:tab pos="6930376" algn="l"/>
                <a:tab pos="8018088" algn="l"/>
                <a:tab pos="9105798" algn="l"/>
                <a:tab pos="10193509" algn="l"/>
                <a:tab pos="11281217" algn="l"/>
                <a:tab pos="12368929" algn="l"/>
              </a:tabLst>
            </a:pPr>
            <a:r>
              <a:rPr lang="ru-RU" sz="2000" b="1" dirty="0">
                <a:solidFill>
                  <a:srgbClr val="102D69"/>
                </a:solidFill>
                <a:latin typeface="HSE Sans" panose="02000000000000000000" pitchFamily="50" charset="-52"/>
                <a:ea typeface="Tahoma" charset="0"/>
                <a:cs typeface="Tahoma" charset="0"/>
              </a:rPr>
              <a:t>5.1. Создание собственного бизнеса  </a:t>
            </a:r>
          </a:p>
          <a:p>
            <a:pPr marL="0" indent="0">
              <a:lnSpc>
                <a:spcPct val="100000"/>
              </a:lnSpc>
              <a:spcAft>
                <a:spcPts val="160"/>
              </a:spcAft>
              <a:buNone/>
              <a:tabLst>
                <a:tab pos="404111" algn="l"/>
                <a:tab pos="1491825" algn="l"/>
                <a:tab pos="2579536" algn="l"/>
                <a:tab pos="3667247" algn="l"/>
                <a:tab pos="4754954" algn="l"/>
                <a:tab pos="5842667" algn="l"/>
                <a:tab pos="6930376" algn="l"/>
                <a:tab pos="8018088" algn="l"/>
                <a:tab pos="9105798" algn="l"/>
                <a:tab pos="10193509" algn="l"/>
                <a:tab pos="11281217" algn="l"/>
                <a:tab pos="12368929" algn="l"/>
              </a:tabLst>
            </a:pPr>
            <a:r>
              <a:rPr lang="ru-RU" sz="2000" b="1" dirty="0">
                <a:solidFill>
                  <a:srgbClr val="102D69"/>
                </a:solidFill>
                <a:latin typeface="HSE Sans" panose="02000000000000000000" pitchFamily="50" charset="-52"/>
                <a:ea typeface="Tahoma" charset="0"/>
                <a:cs typeface="Tahoma" charset="0"/>
              </a:rPr>
              <a:t>Преимущества и недостатки создания собственного бизнеса. Бизнес-план. Возможные источники финансовых средств для создания и развития собственного бизнеса. Государственные и негосударственные организации поддержки стартапов.  Издержки. Выручка. Прибыль. Преимущества и недостатки ИП, ООО. Самозанятость.</a:t>
            </a:r>
          </a:p>
          <a:p>
            <a:pPr marL="0" indent="0">
              <a:lnSpc>
                <a:spcPct val="100000"/>
              </a:lnSpc>
              <a:spcAft>
                <a:spcPts val="160"/>
              </a:spcAft>
              <a:buNone/>
              <a:tabLst>
                <a:tab pos="404111" algn="l"/>
                <a:tab pos="1491825" algn="l"/>
                <a:tab pos="2579536" algn="l"/>
                <a:tab pos="3667247" algn="l"/>
                <a:tab pos="4754954" algn="l"/>
                <a:tab pos="5842667" algn="l"/>
                <a:tab pos="6930376" algn="l"/>
                <a:tab pos="8018088" algn="l"/>
                <a:tab pos="9105798" algn="l"/>
                <a:tab pos="10193509" algn="l"/>
                <a:tab pos="11281217" algn="l"/>
                <a:tab pos="12368929" algn="l"/>
              </a:tabLst>
            </a:pPr>
            <a:r>
              <a:rPr lang="ru-RU" sz="2000" b="1" dirty="0">
                <a:solidFill>
                  <a:srgbClr val="102D69"/>
                </a:solidFill>
                <a:latin typeface="HSE Sans" panose="02000000000000000000" pitchFamily="50" charset="-52"/>
                <a:ea typeface="Tahoma" charset="0"/>
                <a:cs typeface="Tahoma" charset="0"/>
              </a:rPr>
              <a:t> 5.2. Налоги  </a:t>
            </a:r>
          </a:p>
          <a:p>
            <a:pPr marL="0" indent="0">
              <a:lnSpc>
                <a:spcPct val="100000"/>
              </a:lnSpc>
              <a:buNone/>
              <a:tabLst>
                <a:tab pos="404111" algn="l"/>
                <a:tab pos="1491825" algn="l"/>
                <a:tab pos="2579536" algn="l"/>
                <a:tab pos="3667247" algn="l"/>
                <a:tab pos="4754954" algn="l"/>
                <a:tab pos="5842667" algn="l"/>
                <a:tab pos="6930376" algn="l"/>
                <a:tab pos="8018088" algn="l"/>
                <a:tab pos="9105798" algn="l"/>
                <a:tab pos="10193509" algn="l"/>
                <a:tab pos="11281217" algn="l"/>
                <a:tab pos="12368929" algn="l"/>
              </a:tabLst>
            </a:pPr>
            <a:r>
              <a:rPr lang="ru-RU" sz="2000" b="1" dirty="0">
                <a:solidFill>
                  <a:srgbClr val="102D69"/>
                </a:solidFill>
                <a:latin typeface="HSE Sans" panose="02000000000000000000" pitchFamily="50" charset="-52"/>
                <a:ea typeface="Tahoma" charset="0"/>
                <a:cs typeface="Tahoma" charset="0"/>
              </a:rPr>
              <a:t>Налоговая система России. Виды налогов. Налогоплательщик. Объект налогообложения. Налоговая база. Налоговая ставка. Льготы. Налоговые вычеты. Пени.   Ответственность за нарушение налогового законодательства. </a:t>
            </a:r>
          </a:p>
          <a:p>
            <a:endParaRPr lang="ru-RU" dirty="0"/>
          </a:p>
        </p:txBody>
      </p:sp>
    </p:spTree>
    <p:extLst>
      <p:ext uri="{BB962C8B-B14F-4D97-AF65-F5344CB8AC3E}">
        <p14:creationId xmlns:p14="http://schemas.microsoft.com/office/powerpoint/2010/main" val="432998469"/>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
            <a:extLst>
              <a:ext uri="{FF2B5EF4-FFF2-40B4-BE49-F238E27FC236}">
                <a16:creationId xmlns:a16="http://schemas.microsoft.com/office/drawing/2014/main" id="{F4A96FC7-3219-0C0A-FFD8-83822B01F781}"/>
              </a:ext>
            </a:extLst>
          </p:cNvPr>
          <p:cNvSpPr txBox="1">
            <a:spLocks noChangeArrowheads="1"/>
          </p:cNvSpPr>
          <p:nvPr/>
        </p:nvSpPr>
        <p:spPr bwMode="auto">
          <a:xfrm>
            <a:off x="331923" y="0"/>
            <a:ext cx="11528153" cy="834886"/>
          </a:xfrm>
          <a:prstGeom prst="rect">
            <a:avLst/>
          </a:prstGeom>
          <a:noFill/>
          <a:ln w="9525">
            <a:noFill/>
            <a:round/>
            <a:headEnd/>
            <a:tailEnd/>
          </a:ln>
        </p:spPr>
        <p:txBody>
          <a:bodyPr lIns="108776" tIns="54385" rIns="108776" bIns="54385" anchor="ctr"/>
          <a:lstStyle/>
          <a:p>
            <a:pPr algn="ctr">
              <a:tabLst>
                <a:tab pos="0" algn="l"/>
                <a:tab pos="1087711" algn="l"/>
                <a:tab pos="2175420" algn="l"/>
                <a:tab pos="3263133" algn="l"/>
                <a:tab pos="4350842" algn="l"/>
                <a:tab pos="5438553" algn="l"/>
                <a:tab pos="6526265" algn="l"/>
                <a:tab pos="7613972" algn="l"/>
                <a:tab pos="8701685" algn="l"/>
                <a:tab pos="9789394" algn="l"/>
                <a:tab pos="10877104" algn="l"/>
                <a:tab pos="11964816" algn="l"/>
              </a:tabLst>
            </a:pPr>
            <a:r>
              <a:rPr lang="ru-RU" sz="3200" b="1" dirty="0">
                <a:solidFill>
                  <a:srgbClr val="102D69"/>
                </a:solidFill>
                <a:latin typeface="HSE Sans" panose="02000000000000000000" pitchFamily="50" charset="-52"/>
                <a:ea typeface="Tahoma" charset="0"/>
                <a:cs typeface="Tahoma" charset="0"/>
              </a:rPr>
              <a:t>Особенности заданий </a:t>
            </a:r>
          </a:p>
        </p:txBody>
      </p:sp>
      <p:sp>
        <p:nvSpPr>
          <p:cNvPr id="4" name="Text Box 2">
            <a:extLst>
              <a:ext uri="{FF2B5EF4-FFF2-40B4-BE49-F238E27FC236}">
                <a16:creationId xmlns:a16="http://schemas.microsoft.com/office/drawing/2014/main" id="{7E07897F-3E82-38BC-3C62-550A5970AB30}"/>
              </a:ext>
            </a:extLst>
          </p:cNvPr>
          <p:cNvSpPr txBox="1">
            <a:spLocks noChangeArrowheads="1"/>
          </p:cNvSpPr>
          <p:nvPr/>
        </p:nvSpPr>
        <p:spPr bwMode="auto">
          <a:xfrm>
            <a:off x="456276" y="1127677"/>
            <a:ext cx="10802275" cy="2955235"/>
          </a:xfrm>
          <a:prstGeom prst="rect">
            <a:avLst/>
          </a:prstGeom>
          <a:noFill/>
          <a:ln w="9525">
            <a:noFill/>
            <a:round/>
            <a:headEnd/>
            <a:tailEnd/>
          </a:ln>
        </p:spPr>
        <p:txBody>
          <a:bodyPr lIns="108776" tIns="54385" rIns="108776" bIns="54385"/>
          <a:lstStyle/>
          <a:p>
            <a:pPr marL="404111" indent="-404111">
              <a:spcBef>
                <a:spcPts val="952"/>
              </a:spcBef>
              <a:buFont typeface="Arial" pitchFamily="34" charset="0"/>
              <a:buChar char="•"/>
              <a:tabLst>
                <a:tab pos="404111" algn="l"/>
                <a:tab pos="1491825" algn="l"/>
                <a:tab pos="2579536" algn="l"/>
                <a:tab pos="3667247" algn="l"/>
                <a:tab pos="4754954" algn="l"/>
                <a:tab pos="5842667" algn="l"/>
                <a:tab pos="6930376" algn="l"/>
                <a:tab pos="8018088" algn="l"/>
                <a:tab pos="9105798" algn="l"/>
                <a:tab pos="10193509" algn="l"/>
                <a:tab pos="11281217" algn="l"/>
                <a:tab pos="12368929" algn="l"/>
              </a:tabLst>
            </a:pPr>
            <a:r>
              <a:rPr lang="ru-RU" sz="2400" b="1" dirty="0" err="1">
                <a:solidFill>
                  <a:srgbClr val="102D69"/>
                </a:solidFill>
                <a:latin typeface="HSE Sans" panose="02000000000000000000" pitchFamily="50" charset="-52"/>
                <a:ea typeface="Tahoma" charset="0"/>
                <a:cs typeface="Tahoma" charset="0"/>
              </a:rPr>
              <a:t>Межпредметность</a:t>
            </a:r>
            <a:r>
              <a:rPr lang="ru-RU" sz="2400" b="1" dirty="0">
                <a:solidFill>
                  <a:srgbClr val="102D69"/>
                </a:solidFill>
                <a:latin typeface="HSE Sans" panose="02000000000000000000" pitchFamily="50" charset="-52"/>
                <a:ea typeface="Tahoma" charset="0"/>
                <a:cs typeface="Tahoma" charset="0"/>
              </a:rPr>
              <a:t> (география, история, литература, информатика и т.п.)</a:t>
            </a:r>
          </a:p>
          <a:p>
            <a:pPr marL="404111" indent="-404111">
              <a:spcBef>
                <a:spcPts val="952"/>
              </a:spcBef>
              <a:buFont typeface="Arial" pitchFamily="34" charset="0"/>
              <a:buChar char="•"/>
              <a:tabLst>
                <a:tab pos="404111" algn="l"/>
                <a:tab pos="1491825" algn="l"/>
                <a:tab pos="2579536" algn="l"/>
                <a:tab pos="3667247" algn="l"/>
                <a:tab pos="4754954" algn="l"/>
                <a:tab pos="5842667" algn="l"/>
                <a:tab pos="6930376" algn="l"/>
                <a:tab pos="8018088" algn="l"/>
                <a:tab pos="9105798" algn="l"/>
                <a:tab pos="10193509" algn="l"/>
                <a:tab pos="11281217" algn="l"/>
                <a:tab pos="12368929" algn="l"/>
              </a:tabLst>
            </a:pPr>
            <a:r>
              <a:rPr lang="ru-RU" sz="2400" b="1" dirty="0">
                <a:solidFill>
                  <a:srgbClr val="102D69"/>
                </a:solidFill>
                <a:latin typeface="HSE Sans" panose="02000000000000000000" pitchFamily="50" charset="-52"/>
                <a:ea typeface="Tahoma" charset="0"/>
                <a:cs typeface="Tahoma" charset="0"/>
              </a:rPr>
              <a:t>Практическая применимость – задания связаны с реальными жизненными ситуациями</a:t>
            </a:r>
          </a:p>
          <a:p>
            <a:pPr marL="404111" indent="-404111">
              <a:spcBef>
                <a:spcPts val="952"/>
              </a:spcBef>
              <a:buFont typeface="Arial" pitchFamily="34" charset="0"/>
              <a:buChar char="•"/>
              <a:tabLst>
                <a:tab pos="404111" algn="l"/>
                <a:tab pos="1491825" algn="l"/>
                <a:tab pos="2579536" algn="l"/>
                <a:tab pos="3667247" algn="l"/>
                <a:tab pos="4754954" algn="l"/>
                <a:tab pos="5842667" algn="l"/>
                <a:tab pos="6930376" algn="l"/>
                <a:tab pos="8018088" algn="l"/>
                <a:tab pos="9105798" algn="l"/>
                <a:tab pos="10193509" algn="l"/>
                <a:tab pos="11281217" algn="l"/>
                <a:tab pos="12368929" algn="l"/>
              </a:tabLst>
            </a:pPr>
            <a:r>
              <a:rPr lang="ru-RU" sz="2400" b="1" dirty="0">
                <a:solidFill>
                  <a:srgbClr val="102D69"/>
                </a:solidFill>
                <a:latin typeface="HSE Sans" panose="02000000000000000000" pitchFamily="50" charset="-52"/>
                <a:ea typeface="Tahoma" charset="0"/>
                <a:cs typeface="Tahoma" charset="0"/>
              </a:rPr>
              <a:t>Задания отражают способность применять приобретённые знания, умения и навыки по финансовой грамотности</a:t>
            </a:r>
            <a:endParaRPr lang="ru-RU" sz="2667" dirty="0">
              <a:solidFill>
                <a:srgbClr val="102D69"/>
              </a:solidFill>
              <a:latin typeface="HSE Sans" panose="02000000000000000000" pitchFamily="50" charset="-52"/>
            </a:endParaRPr>
          </a:p>
        </p:txBody>
      </p:sp>
      <p:pic>
        <p:nvPicPr>
          <p:cNvPr id="5" name="Picture 2" descr="Банк межпредметных задач по финансовой грамотности">
            <a:extLst>
              <a:ext uri="{FF2B5EF4-FFF2-40B4-BE49-F238E27FC236}">
                <a16:creationId xmlns:a16="http://schemas.microsoft.com/office/drawing/2014/main" id="{F5F3D827-664A-282B-D4A0-CCEA027E5DD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3449" y="3689903"/>
            <a:ext cx="6893379" cy="2297793"/>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4FE29092-7173-7F7C-411D-557A015BA1B3}"/>
              </a:ext>
            </a:extLst>
          </p:cNvPr>
          <p:cNvSpPr txBox="1"/>
          <p:nvPr/>
        </p:nvSpPr>
        <p:spPr>
          <a:xfrm>
            <a:off x="835478" y="6082486"/>
            <a:ext cx="8962007" cy="646331"/>
          </a:xfrm>
          <a:prstGeom prst="rect">
            <a:avLst/>
          </a:prstGeom>
          <a:noFill/>
        </p:spPr>
        <p:txBody>
          <a:bodyPr wrap="square">
            <a:spAutoFit/>
          </a:bodyPr>
          <a:lstStyle/>
          <a:p>
            <a:pPr algn="l"/>
            <a:r>
              <a:rPr lang="ru-RU" b="0" i="0" dirty="0">
                <a:solidFill>
                  <a:srgbClr val="2B2A32"/>
                </a:solidFill>
                <a:effectLst/>
                <a:latin typeface="FedraSansProBook"/>
              </a:rPr>
              <a:t>Скачать по ссылке: </a:t>
            </a:r>
            <a:r>
              <a:rPr lang="en-US" b="0" i="0" dirty="0">
                <a:solidFill>
                  <a:srgbClr val="2B2A32"/>
                </a:solidFill>
                <a:effectLst/>
                <a:latin typeface="FedraSansProBook"/>
                <a:hlinkClick r:id="rId3"/>
              </a:rPr>
              <a:t>https://vbudushee.ru/library/mezhpredmetnye-zadachi-po-fg/</a:t>
            </a:r>
            <a:endParaRPr lang="ru-RU" b="0" i="0" dirty="0">
              <a:solidFill>
                <a:srgbClr val="2B2A32"/>
              </a:solidFill>
              <a:effectLst/>
              <a:latin typeface="FedraSansProBook"/>
            </a:endParaRPr>
          </a:p>
          <a:p>
            <a:pPr algn="l"/>
            <a:r>
              <a:rPr lang="ru-RU" b="0" i="0" dirty="0">
                <a:solidFill>
                  <a:srgbClr val="2B2A32"/>
                </a:solidFill>
                <a:effectLst/>
                <a:latin typeface="FedraSansProBook"/>
              </a:rPr>
              <a:t> </a:t>
            </a:r>
          </a:p>
        </p:txBody>
      </p:sp>
    </p:spTree>
    <p:extLst>
      <p:ext uri="{BB962C8B-B14F-4D97-AF65-F5344CB8AC3E}">
        <p14:creationId xmlns:p14="http://schemas.microsoft.com/office/powerpoint/2010/main" val="3729743196"/>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5204</TotalTime>
  <Words>976</Words>
  <Application>Microsoft Office PowerPoint</Application>
  <PresentationFormat>Широкоэкранный</PresentationFormat>
  <Paragraphs>104</Paragraphs>
  <Slides>12</Slides>
  <Notes>1</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12</vt:i4>
      </vt:variant>
    </vt:vector>
  </HeadingPairs>
  <TitlesOfParts>
    <vt:vector size="19" baseType="lpstr">
      <vt:lpstr>Arial</vt:lpstr>
      <vt:lpstr>Calibri</vt:lpstr>
      <vt:lpstr>Calibri Light</vt:lpstr>
      <vt:lpstr>FedraSansProBook</vt:lpstr>
      <vt:lpstr>HSE Sans</vt:lpstr>
      <vt:lpstr>Tahoma</vt:lpstr>
      <vt:lpstr>Тема Office</vt:lpstr>
      <vt:lpstr> Всероссийская олимпиада школьников  «Высшая проба»  по профилю «Финансовая грамотность» 7-8 класс </vt:lpstr>
      <vt:lpstr>Структура олимпиадных заданий 1 этапа </vt:lpstr>
      <vt:lpstr>Структура олимпиадных заданий 2 этапа </vt:lpstr>
      <vt:lpstr>Темы заданий</vt:lpstr>
      <vt:lpstr>Темы заданий</vt:lpstr>
      <vt:lpstr>Темы заданий</vt:lpstr>
      <vt:lpstr>Темы заданий</vt:lpstr>
      <vt:lpstr>Темы заданий</vt:lpstr>
      <vt:lpstr>Презентация PowerPoint</vt:lpstr>
      <vt:lpstr>Презентация PowerPoint</vt:lpstr>
      <vt:lpstr>Презентация PowerPoint</vt:lpstr>
      <vt:lpstr>Благодарю за внимание!</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Совместный проект  Минфина России и Всемирного банка «Содействие повышению уровня финансовой грамотности населения и развитию финансового образования в РФ»:  миссия, основные направления реализации, результаты</dc:title>
  <dc:creator>Башева Елена Ивановна</dc:creator>
  <cp:lastModifiedBy>Виктория Туренок</cp:lastModifiedBy>
  <cp:revision>256</cp:revision>
  <dcterms:created xsi:type="dcterms:W3CDTF">2019-11-25T10:09:58Z</dcterms:created>
  <dcterms:modified xsi:type="dcterms:W3CDTF">2022-09-27T09:31:53Z</dcterms:modified>
</cp:coreProperties>
</file>