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</p:sldMasterIdLst>
  <p:notesMasterIdLst>
    <p:notesMasterId r:id="rId22"/>
  </p:notesMasterIdLst>
  <p:sldIdLst>
    <p:sldId id="257" r:id="rId3"/>
    <p:sldId id="300" r:id="rId4"/>
    <p:sldId id="302" r:id="rId5"/>
    <p:sldId id="301" r:id="rId6"/>
    <p:sldId id="303" r:id="rId7"/>
    <p:sldId id="319" r:id="rId8"/>
    <p:sldId id="304" r:id="rId9"/>
    <p:sldId id="320" r:id="rId10"/>
    <p:sldId id="309" r:id="rId11"/>
    <p:sldId id="316" r:id="rId12"/>
    <p:sldId id="317" r:id="rId13"/>
    <p:sldId id="313" r:id="rId14"/>
    <p:sldId id="310" r:id="rId15"/>
    <p:sldId id="306" r:id="rId16"/>
    <p:sldId id="312" r:id="rId17"/>
    <p:sldId id="314" r:id="rId18"/>
    <p:sldId id="318" r:id="rId19"/>
    <p:sldId id="299" r:id="rId20"/>
    <p:sldId id="298" r:id="rId21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05" y="41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BF4190-9518-4379-9260-4735AD4F9141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CE42BF-2DC4-46D4-AF25-34959EA74654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002060"/>
              </a:solidFill>
            </a:rPr>
            <a:t>По форме ответа</a:t>
          </a:r>
        </a:p>
        <a:p>
          <a:r>
            <a:rPr lang="ru-RU" sz="1800" b="1" i="1" dirty="0">
              <a:solidFill>
                <a:srgbClr val="002060"/>
              </a:solidFill>
            </a:rPr>
            <a:t>(решения) </a:t>
          </a:r>
        </a:p>
      </dgm:t>
    </dgm:pt>
    <dgm:pt modelId="{B28D5AC4-9D10-42D0-903C-809BB71A9B37}" type="parTrans" cxnId="{EB1723DA-5404-4B24-AB35-8688888B7808}">
      <dgm:prSet/>
      <dgm:spPr/>
      <dgm:t>
        <a:bodyPr/>
        <a:lstStyle/>
        <a:p>
          <a:endParaRPr lang="ru-RU"/>
        </a:p>
      </dgm:t>
    </dgm:pt>
    <dgm:pt modelId="{26AAFC27-9140-4D83-BA18-DDE225C7450F}" type="sibTrans" cxnId="{EB1723DA-5404-4B24-AB35-8688888B7808}">
      <dgm:prSet/>
      <dgm:spPr/>
      <dgm:t>
        <a:bodyPr/>
        <a:lstStyle/>
        <a:p>
          <a:endParaRPr lang="ru-RU"/>
        </a:p>
      </dgm:t>
    </dgm:pt>
    <dgm:pt modelId="{D635089C-EF7C-4C79-BDD1-E5134B444236}">
      <dgm:prSet phldrT="[Текст]" custT="1"/>
      <dgm:spPr/>
      <dgm:t>
        <a:bodyPr/>
        <a:lstStyle/>
        <a:p>
          <a:pPr algn="ctr"/>
          <a:r>
            <a:rPr lang="ru-RU" sz="1400" b="1" i="1" dirty="0"/>
            <a:t>Задания </a:t>
          </a:r>
        </a:p>
        <a:p>
          <a:pPr algn="l"/>
          <a:r>
            <a:rPr lang="ru-RU" sz="1400" b="1" i="1" dirty="0"/>
            <a:t>- с развёрнутым ответом;</a:t>
          </a:r>
        </a:p>
        <a:p>
          <a:pPr algn="l"/>
          <a:endParaRPr lang="ru-RU" sz="1400" b="1" i="1" dirty="0"/>
        </a:p>
        <a:p>
          <a:pPr algn="l"/>
          <a:r>
            <a:rPr lang="ru-RU" sz="1400" b="1" i="1" dirty="0"/>
            <a:t>-с кратким ответом</a:t>
          </a:r>
          <a:endParaRPr lang="ru-RU" sz="1400" dirty="0"/>
        </a:p>
      </dgm:t>
    </dgm:pt>
    <dgm:pt modelId="{F7BCE802-711B-4A57-A0DA-8147A1EEF968}" type="parTrans" cxnId="{B857D909-F1B0-4216-81DE-D6DEA4936EC7}">
      <dgm:prSet/>
      <dgm:spPr/>
      <dgm:t>
        <a:bodyPr/>
        <a:lstStyle/>
        <a:p>
          <a:endParaRPr lang="ru-RU"/>
        </a:p>
      </dgm:t>
    </dgm:pt>
    <dgm:pt modelId="{CEC37ADE-2F8D-4365-81C6-EE7FB9E75EA1}" type="sibTrans" cxnId="{B857D909-F1B0-4216-81DE-D6DEA4936EC7}">
      <dgm:prSet/>
      <dgm:spPr/>
      <dgm:t>
        <a:bodyPr/>
        <a:lstStyle/>
        <a:p>
          <a:endParaRPr lang="ru-RU"/>
        </a:p>
      </dgm:t>
    </dgm:pt>
    <dgm:pt modelId="{AD142A07-3585-45E6-9615-11BAB84B4C09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002060"/>
              </a:solidFill>
            </a:rPr>
            <a:t>По характеру условия</a:t>
          </a:r>
        </a:p>
      </dgm:t>
    </dgm:pt>
    <dgm:pt modelId="{2A56AF63-AAB5-417E-A6ED-75B528301C31}" type="parTrans" cxnId="{630D55AF-733F-4E7C-A586-9957F8DE268A}">
      <dgm:prSet/>
      <dgm:spPr/>
      <dgm:t>
        <a:bodyPr/>
        <a:lstStyle/>
        <a:p>
          <a:endParaRPr lang="ru-RU"/>
        </a:p>
      </dgm:t>
    </dgm:pt>
    <dgm:pt modelId="{06C7C947-B783-4A11-B4AF-7FCC16897A65}" type="sibTrans" cxnId="{630D55AF-733F-4E7C-A586-9957F8DE268A}">
      <dgm:prSet/>
      <dgm:spPr/>
      <dgm:t>
        <a:bodyPr/>
        <a:lstStyle/>
        <a:p>
          <a:endParaRPr lang="ru-RU"/>
        </a:p>
      </dgm:t>
    </dgm:pt>
    <dgm:pt modelId="{BB266804-857A-4713-8711-3BBECD8AF70F}">
      <dgm:prSet phldrT="[Текст]" custT="1"/>
      <dgm:spPr/>
      <dgm:t>
        <a:bodyPr/>
        <a:lstStyle/>
        <a:p>
          <a:pPr algn="l"/>
          <a:r>
            <a:rPr lang="ru-RU" sz="1400" i="1" dirty="0"/>
            <a:t>- задания на поиск информации в тексте;</a:t>
          </a:r>
        </a:p>
        <a:p>
          <a:pPr algn="l"/>
          <a:r>
            <a:rPr lang="ru-RU" sz="1400" i="1" dirty="0"/>
            <a:t>- задачи на анализ ситуации;</a:t>
          </a:r>
        </a:p>
        <a:p>
          <a:pPr algn="l"/>
          <a:r>
            <a:rPr lang="ru-RU" sz="1400" i="1" dirty="0"/>
            <a:t>-  задания  со стимулом-изображением;</a:t>
          </a:r>
        </a:p>
        <a:p>
          <a:pPr algn="l"/>
          <a:r>
            <a:rPr lang="ru-RU" sz="1400" i="1" dirty="0"/>
            <a:t>- задания на основе условно-графического или табличного представления результатов социологических исследований </a:t>
          </a:r>
          <a:endParaRPr lang="ru-RU" sz="3500" i="1" dirty="0"/>
        </a:p>
      </dgm:t>
    </dgm:pt>
    <dgm:pt modelId="{2CE8FEB2-9CAF-4BAF-9592-B2994A785F24}" type="parTrans" cxnId="{0FA71FD4-AB1D-4CE1-90CD-568E36E8417A}">
      <dgm:prSet/>
      <dgm:spPr/>
      <dgm:t>
        <a:bodyPr/>
        <a:lstStyle/>
        <a:p>
          <a:endParaRPr lang="ru-RU"/>
        </a:p>
      </dgm:t>
    </dgm:pt>
    <dgm:pt modelId="{1AA81165-CF55-4AF9-A7BD-60E2D9DD3BE0}" type="sibTrans" cxnId="{0FA71FD4-AB1D-4CE1-90CD-568E36E8417A}">
      <dgm:prSet/>
      <dgm:spPr/>
      <dgm:t>
        <a:bodyPr/>
        <a:lstStyle/>
        <a:p>
          <a:endParaRPr lang="ru-RU"/>
        </a:p>
      </dgm:t>
    </dgm:pt>
    <dgm:pt modelId="{A4C08321-7F49-40AB-901F-7E987C3F16F7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002060"/>
              </a:solidFill>
            </a:rPr>
            <a:t>По характеру вопросов (требований)  </a:t>
          </a:r>
        </a:p>
      </dgm:t>
    </dgm:pt>
    <dgm:pt modelId="{7D362EB5-3D47-467B-91CE-177FBF5FB379}" type="parTrans" cxnId="{FDD89FD2-95BA-417B-9A63-C8E803DAAE11}">
      <dgm:prSet/>
      <dgm:spPr/>
      <dgm:t>
        <a:bodyPr/>
        <a:lstStyle/>
        <a:p>
          <a:endParaRPr lang="ru-RU"/>
        </a:p>
      </dgm:t>
    </dgm:pt>
    <dgm:pt modelId="{A42A84DD-93A9-4CE6-893A-1D1146901FDB}" type="sibTrans" cxnId="{FDD89FD2-95BA-417B-9A63-C8E803DAAE11}">
      <dgm:prSet/>
      <dgm:spPr/>
      <dgm:t>
        <a:bodyPr/>
        <a:lstStyle/>
        <a:p>
          <a:endParaRPr lang="ru-RU"/>
        </a:p>
      </dgm:t>
    </dgm:pt>
    <dgm:pt modelId="{DDA880F1-BCC0-4853-8CC2-CE2981A63FF9}">
      <dgm:prSet phldrT="[Текст]" custT="1"/>
      <dgm:spPr/>
      <dgm:t>
        <a:bodyPr/>
        <a:lstStyle/>
        <a:p>
          <a:pPr algn="ctr"/>
          <a:r>
            <a:rPr lang="ru-RU" sz="1400" i="1" dirty="0">
              <a:latin typeface="+mn-lt"/>
            </a:rPr>
            <a:t>Задания, направленные на</a:t>
          </a:r>
        </a:p>
        <a:p>
          <a:pPr algn="l"/>
          <a:r>
            <a:rPr lang="ru-RU" sz="1400" i="1" dirty="0">
              <a:latin typeface="+mn-lt"/>
            </a:rPr>
            <a:t>- </a:t>
          </a:r>
          <a:r>
            <a:rPr lang="ru-RU" sz="1400" i="1" dirty="0"/>
            <a:t>осознанное восприятие и точное / близкое к тексту воспроизведение </a:t>
          </a:r>
          <a:r>
            <a:rPr lang="ru-RU" sz="1400" i="1" dirty="0">
              <a:latin typeface="+mn-lt"/>
            </a:rPr>
            <a:t>содержания текста;</a:t>
          </a:r>
        </a:p>
        <a:p>
          <a:pPr algn="l"/>
          <a:r>
            <a:rPr lang="ru-RU" sz="1400" i="1" dirty="0">
              <a:latin typeface="+mn-lt"/>
            </a:rPr>
            <a:t>- </a:t>
          </a:r>
          <a:r>
            <a:rPr lang="ru-RU" sz="1400" i="1" dirty="0">
              <a:effectLst/>
              <a:latin typeface="+mn-lt"/>
              <a:ea typeface="Times New Roman"/>
              <a:cs typeface="Arial" panose="020B0604020202020204" pitchFamily="34" charset="0"/>
            </a:rPr>
            <a:t>преобразующее воспроизведение содержания текста;</a:t>
          </a:r>
        </a:p>
        <a:p>
          <a:pPr algn="l"/>
          <a:r>
            <a:rPr lang="ru-RU" sz="1400" i="1" dirty="0">
              <a:effectLst/>
              <a:latin typeface="+mn-lt"/>
              <a:cs typeface="Arial" panose="020B0604020202020204" pitchFamily="34" charset="0"/>
            </a:rPr>
            <a:t>- </a:t>
          </a:r>
          <a:r>
            <a:rPr lang="ru-RU" sz="1400" i="1" dirty="0">
              <a:latin typeface="+mn-lt"/>
            </a:rPr>
            <a:t>осуществление творческо-поисковой деятельности</a:t>
          </a:r>
        </a:p>
      </dgm:t>
    </dgm:pt>
    <dgm:pt modelId="{0AB50C61-1300-41D3-81BB-8DDB40799409}" type="parTrans" cxnId="{18300C73-3A36-4C36-BFBB-43B00ACC56B7}">
      <dgm:prSet/>
      <dgm:spPr/>
      <dgm:t>
        <a:bodyPr/>
        <a:lstStyle/>
        <a:p>
          <a:endParaRPr lang="ru-RU"/>
        </a:p>
      </dgm:t>
    </dgm:pt>
    <dgm:pt modelId="{9FC8A64C-B3D7-46FD-BEAB-6F97CE0E36C5}" type="sibTrans" cxnId="{18300C73-3A36-4C36-BFBB-43B00ACC56B7}">
      <dgm:prSet/>
      <dgm:spPr/>
      <dgm:t>
        <a:bodyPr/>
        <a:lstStyle/>
        <a:p>
          <a:endParaRPr lang="ru-RU"/>
        </a:p>
      </dgm:t>
    </dgm:pt>
    <dgm:pt modelId="{00B1C714-2BA2-4ED6-BE60-7C4C3956C0DC}" type="pres">
      <dgm:prSet presAssocID="{8DBF4190-9518-4379-9260-4735AD4F9141}" presName="theList" presStyleCnt="0">
        <dgm:presLayoutVars>
          <dgm:dir/>
          <dgm:animLvl val="lvl"/>
          <dgm:resizeHandles val="exact"/>
        </dgm:presLayoutVars>
      </dgm:prSet>
      <dgm:spPr/>
    </dgm:pt>
    <dgm:pt modelId="{72963CE4-C3F1-49F6-B617-EE3A04BCCA07}" type="pres">
      <dgm:prSet presAssocID="{87CE42BF-2DC4-46D4-AF25-34959EA74654}" presName="compNode" presStyleCnt="0"/>
      <dgm:spPr/>
    </dgm:pt>
    <dgm:pt modelId="{D6B1E274-FE90-4707-B3F0-4F7BCADBE12E}" type="pres">
      <dgm:prSet presAssocID="{87CE42BF-2DC4-46D4-AF25-34959EA74654}" presName="aNode" presStyleLbl="bgShp" presStyleIdx="0" presStyleCnt="3" custScaleX="59782" custLinFactNeighborX="-3190" custLinFactNeighborY="-1905"/>
      <dgm:spPr/>
    </dgm:pt>
    <dgm:pt modelId="{4CF97C9C-18E6-478B-A09F-4A19B594ED6C}" type="pres">
      <dgm:prSet presAssocID="{87CE42BF-2DC4-46D4-AF25-34959EA74654}" presName="textNode" presStyleLbl="bgShp" presStyleIdx="0" presStyleCnt="3"/>
      <dgm:spPr/>
    </dgm:pt>
    <dgm:pt modelId="{B99E40F9-64D0-4368-BA89-5615DCC19643}" type="pres">
      <dgm:prSet presAssocID="{87CE42BF-2DC4-46D4-AF25-34959EA74654}" presName="compChildNode" presStyleCnt="0"/>
      <dgm:spPr/>
    </dgm:pt>
    <dgm:pt modelId="{D30810CA-120B-4547-A8F1-B3D4FBD620DE}" type="pres">
      <dgm:prSet presAssocID="{87CE42BF-2DC4-46D4-AF25-34959EA74654}" presName="theInnerList" presStyleCnt="0"/>
      <dgm:spPr/>
    </dgm:pt>
    <dgm:pt modelId="{0DB0A2F7-18FD-4705-9B58-A74FA9317045}" type="pres">
      <dgm:prSet presAssocID="{D635089C-EF7C-4C79-BDD1-E5134B444236}" presName="childNode" presStyleLbl="node1" presStyleIdx="0" presStyleCnt="3" custScaleX="76439" custScaleY="116046">
        <dgm:presLayoutVars>
          <dgm:bulletEnabled val="1"/>
        </dgm:presLayoutVars>
      </dgm:prSet>
      <dgm:spPr/>
    </dgm:pt>
    <dgm:pt modelId="{C71E994F-0AF0-4A12-8189-366D345F86D9}" type="pres">
      <dgm:prSet presAssocID="{87CE42BF-2DC4-46D4-AF25-34959EA74654}" presName="aSpace" presStyleCnt="0"/>
      <dgm:spPr/>
    </dgm:pt>
    <dgm:pt modelId="{684D52B8-9801-45B8-A2D8-AF74A510D680}" type="pres">
      <dgm:prSet presAssocID="{AD142A07-3585-45E6-9615-11BAB84B4C09}" presName="compNode" presStyleCnt="0"/>
      <dgm:spPr/>
    </dgm:pt>
    <dgm:pt modelId="{BE58CE6F-8BDB-432C-B941-FE1EEE25B4F2}" type="pres">
      <dgm:prSet presAssocID="{AD142A07-3585-45E6-9615-11BAB84B4C09}" presName="aNode" presStyleLbl="bgShp" presStyleIdx="1" presStyleCnt="3" custScaleX="126571"/>
      <dgm:spPr/>
    </dgm:pt>
    <dgm:pt modelId="{EF0A3A79-755F-478A-A5B3-51567E77E5ED}" type="pres">
      <dgm:prSet presAssocID="{AD142A07-3585-45E6-9615-11BAB84B4C09}" presName="textNode" presStyleLbl="bgShp" presStyleIdx="1" presStyleCnt="3"/>
      <dgm:spPr/>
    </dgm:pt>
    <dgm:pt modelId="{39DBA468-1CFE-49F5-8D9F-CE33DECF66F3}" type="pres">
      <dgm:prSet presAssocID="{AD142A07-3585-45E6-9615-11BAB84B4C09}" presName="compChildNode" presStyleCnt="0"/>
      <dgm:spPr/>
    </dgm:pt>
    <dgm:pt modelId="{635A2CAD-2482-4ACC-BFDF-68099EF3895B}" type="pres">
      <dgm:prSet presAssocID="{AD142A07-3585-45E6-9615-11BAB84B4C09}" presName="theInnerList" presStyleCnt="0"/>
      <dgm:spPr/>
    </dgm:pt>
    <dgm:pt modelId="{AD9F0897-0E7D-47B3-BD05-1EFD23AB844B}" type="pres">
      <dgm:prSet presAssocID="{BB266804-857A-4713-8711-3BBECD8AF70F}" presName="childNode" presStyleLbl="node1" presStyleIdx="1" presStyleCnt="3" custScaleX="146575" custScaleY="122643">
        <dgm:presLayoutVars>
          <dgm:bulletEnabled val="1"/>
        </dgm:presLayoutVars>
      </dgm:prSet>
      <dgm:spPr/>
    </dgm:pt>
    <dgm:pt modelId="{AA5F9CE6-EA02-4761-8905-8482130223CA}" type="pres">
      <dgm:prSet presAssocID="{AD142A07-3585-45E6-9615-11BAB84B4C09}" presName="aSpace" presStyleCnt="0"/>
      <dgm:spPr/>
    </dgm:pt>
    <dgm:pt modelId="{20AC8BD2-E8A0-4472-B019-A8740AEE4B4D}" type="pres">
      <dgm:prSet presAssocID="{A4C08321-7F49-40AB-901F-7E987C3F16F7}" presName="compNode" presStyleCnt="0"/>
      <dgm:spPr/>
    </dgm:pt>
    <dgm:pt modelId="{9B179629-269B-434D-B3B5-D3F8486D8246}" type="pres">
      <dgm:prSet presAssocID="{A4C08321-7F49-40AB-901F-7E987C3F16F7}" presName="aNode" presStyleLbl="bgShp" presStyleIdx="2" presStyleCnt="3"/>
      <dgm:spPr/>
    </dgm:pt>
    <dgm:pt modelId="{63A50DCE-18EB-4908-9440-1631FD9ED7A5}" type="pres">
      <dgm:prSet presAssocID="{A4C08321-7F49-40AB-901F-7E987C3F16F7}" presName="textNode" presStyleLbl="bgShp" presStyleIdx="2" presStyleCnt="3"/>
      <dgm:spPr/>
    </dgm:pt>
    <dgm:pt modelId="{61113B02-9606-49FA-90D7-BA705AAF47F2}" type="pres">
      <dgm:prSet presAssocID="{A4C08321-7F49-40AB-901F-7E987C3F16F7}" presName="compChildNode" presStyleCnt="0"/>
      <dgm:spPr/>
    </dgm:pt>
    <dgm:pt modelId="{D932B924-8CF5-4F60-A82B-E605994EB707}" type="pres">
      <dgm:prSet presAssocID="{A4C08321-7F49-40AB-901F-7E987C3F16F7}" presName="theInnerList" presStyleCnt="0"/>
      <dgm:spPr/>
    </dgm:pt>
    <dgm:pt modelId="{00760B93-D765-4B3F-BADE-A6313668DD7B}" type="pres">
      <dgm:prSet presAssocID="{DDA880F1-BCC0-4853-8CC2-CE2981A63FF9}" presName="childNode" presStyleLbl="node1" presStyleIdx="2" presStyleCnt="3" custScaleX="123321">
        <dgm:presLayoutVars>
          <dgm:bulletEnabled val="1"/>
        </dgm:presLayoutVars>
      </dgm:prSet>
      <dgm:spPr/>
    </dgm:pt>
  </dgm:ptLst>
  <dgm:cxnLst>
    <dgm:cxn modelId="{B857D909-F1B0-4216-81DE-D6DEA4936EC7}" srcId="{87CE42BF-2DC4-46D4-AF25-34959EA74654}" destId="{D635089C-EF7C-4C79-BDD1-E5134B444236}" srcOrd="0" destOrd="0" parTransId="{F7BCE802-711B-4A57-A0DA-8147A1EEF968}" sibTransId="{CEC37ADE-2F8D-4365-81C6-EE7FB9E75EA1}"/>
    <dgm:cxn modelId="{10F5BA28-1B3B-46DE-8A2B-2BDCCD8276E8}" type="presOf" srcId="{87CE42BF-2DC4-46D4-AF25-34959EA74654}" destId="{4CF97C9C-18E6-478B-A09F-4A19B594ED6C}" srcOrd="1" destOrd="0" presId="urn:microsoft.com/office/officeart/2005/8/layout/lProcess2"/>
    <dgm:cxn modelId="{7498F74D-2B53-4ADB-BBB6-F14D784C1C66}" type="presOf" srcId="{DDA880F1-BCC0-4853-8CC2-CE2981A63FF9}" destId="{00760B93-D765-4B3F-BADE-A6313668DD7B}" srcOrd="0" destOrd="0" presId="urn:microsoft.com/office/officeart/2005/8/layout/lProcess2"/>
    <dgm:cxn modelId="{18300C73-3A36-4C36-BFBB-43B00ACC56B7}" srcId="{A4C08321-7F49-40AB-901F-7E987C3F16F7}" destId="{DDA880F1-BCC0-4853-8CC2-CE2981A63FF9}" srcOrd="0" destOrd="0" parTransId="{0AB50C61-1300-41D3-81BB-8DDB40799409}" sibTransId="{9FC8A64C-B3D7-46FD-BEAB-6F97CE0E36C5}"/>
    <dgm:cxn modelId="{56469F7D-4240-407B-ACFC-FA2323A89DCF}" type="presOf" srcId="{A4C08321-7F49-40AB-901F-7E987C3F16F7}" destId="{9B179629-269B-434D-B3B5-D3F8486D8246}" srcOrd="0" destOrd="0" presId="urn:microsoft.com/office/officeart/2005/8/layout/lProcess2"/>
    <dgm:cxn modelId="{098C067F-2088-4304-AAFB-E313D0E32BE0}" type="presOf" srcId="{A4C08321-7F49-40AB-901F-7E987C3F16F7}" destId="{63A50DCE-18EB-4908-9440-1631FD9ED7A5}" srcOrd="1" destOrd="0" presId="urn:microsoft.com/office/officeart/2005/8/layout/lProcess2"/>
    <dgm:cxn modelId="{76E04B8D-7E04-4978-8B07-8E703899BA83}" type="presOf" srcId="{BB266804-857A-4713-8711-3BBECD8AF70F}" destId="{AD9F0897-0E7D-47B3-BD05-1EFD23AB844B}" srcOrd="0" destOrd="0" presId="urn:microsoft.com/office/officeart/2005/8/layout/lProcess2"/>
    <dgm:cxn modelId="{A81D0F92-ED5C-428C-8433-A23DD64E3A1D}" type="presOf" srcId="{D635089C-EF7C-4C79-BDD1-E5134B444236}" destId="{0DB0A2F7-18FD-4705-9B58-A74FA9317045}" srcOrd="0" destOrd="0" presId="urn:microsoft.com/office/officeart/2005/8/layout/lProcess2"/>
    <dgm:cxn modelId="{630D55AF-733F-4E7C-A586-9957F8DE268A}" srcId="{8DBF4190-9518-4379-9260-4735AD4F9141}" destId="{AD142A07-3585-45E6-9615-11BAB84B4C09}" srcOrd="1" destOrd="0" parTransId="{2A56AF63-AAB5-417E-A6ED-75B528301C31}" sibTransId="{06C7C947-B783-4A11-B4AF-7FCC16897A65}"/>
    <dgm:cxn modelId="{FDD89FD2-95BA-417B-9A63-C8E803DAAE11}" srcId="{8DBF4190-9518-4379-9260-4735AD4F9141}" destId="{A4C08321-7F49-40AB-901F-7E987C3F16F7}" srcOrd="2" destOrd="0" parTransId="{7D362EB5-3D47-467B-91CE-177FBF5FB379}" sibTransId="{A42A84DD-93A9-4CE6-893A-1D1146901FDB}"/>
    <dgm:cxn modelId="{0FA71FD4-AB1D-4CE1-90CD-568E36E8417A}" srcId="{AD142A07-3585-45E6-9615-11BAB84B4C09}" destId="{BB266804-857A-4713-8711-3BBECD8AF70F}" srcOrd="0" destOrd="0" parTransId="{2CE8FEB2-9CAF-4BAF-9592-B2994A785F24}" sibTransId="{1AA81165-CF55-4AF9-A7BD-60E2D9DD3BE0}"/>
    <dgm:cxn modelId="{D07442D8-40E2-41DD-89E2-33D79E46CA88}" type="presOf" srcId="{AD142A07-3585-45E6-9615-11BAB84B4C09}" destId="{BE58CE6F-8BDB-432C-B941-FE1EEE25B4F2}" srcOrd="0" destOrd="0" presId="urn:microsoft.com/office/officeart/2005/8/layout/lProcess2"/>
    <dgm:cxn modelId="{EB1723DA-5404-4B24-AB35-8688888B7808}" srcId="{8DBF4190-9518-4379-9260-4735AD4F9141}" destId="{87CE42BF-2DC4-46D4-AF25-34959EA74654}" srcOrd="0" destOrd="0" parTransId="{B28D5AC4-9D10-42D0-903C-809BB71A9B37}" sibTransId="{26AAFC27-9140-4D83-BA18-DDE225C7450F}"/>
    <dgm:cxn modelId="{6A7C31DE-5E23-4E6B-AF0B-BA85F0FC1EAA}" type="presOf" srcId="{8DBF4190-9518-4379-9260-4735AD4F9141}" destId="{00B1C714-2BA2-4ED6-BE60-7C4C3956C0DC}" srcOrd="0" destOrd="0" presId="urn:microsoft.com/office/officeart/2005/8/layout/lProcess2"/>
    <dgm:cxn modelId="{9C32A4E5-57A8-4AE6-AE5E-D89D31404D44}" type="presOf" srcId="{87CE42BF-2DC4-46D4-AF25-34959EA74654}" destId="{D6B1E274-FE90-4707-B3F0-4F7BCADBE12E}" srcOrd="0" destOrd="0" presId="urn:microsoft.com/office/officeart/2005/8/layout/lProcess2"/>
    <dgm:cxn modelId="{8ECBB6F4-78F7-4962-A172-13ACC73F16C2}" type="presOf" srcId="{AD142A07-3585-45E6-9615-11BAB84B4C09}" destId="{EF0A3A79-755F-478A-A5B3-51567E77E5ED}" srcOrd="1" destOrd="0" presId="urn:microsoft.com/office/officeart/2005/8/layout/lProcess2"/>
    <dgm:cxn modelId="{90D55A6B-2F27-4AB0-BADE-CCD49F1B272F}" type="presParOf" srcId="{00B1C714-2BA2-4ED6-BE60-7C4C3956C0DC}" destId="{72963CE4-C3F1-49F6-B617-EE3A04BCCA07}" srcOrd="0" destOrd="0" presId="urn:microsoft.com/office/officeart/2005/8/layout/lProcess2"/>
    <dgm:cxn modelId="{42E8F5A7-B74E-4DFA-8D7E-5B9B37241791}" type="presParOf" srcId="{72963CE4-C3F1-49F6-B617-EE3A04BCCA07}" destId="{D6B1E274-FE90-4707-B3F0-4F7BCADBE12E}" srcOrd="0" destOrd="0" presId="urn:microsoft.com/office/officeart/2005/8/layout/lProcess2"/>
    <dgm:cxn modelId="{E9C74A6A-2696-4B45-B932-2FF6B3163065}" type="presParOf" srcId="{72963CE4-C3F1-49F6-B617-EE3A04BCCA07}" destId="{4CF97C9C-18E6-478B-A09F-4A19B594ED6C}" srcOrd="1" destOrd="0" presId="urn:microsoft.com/office/officeart/2005/8/layout/lProcess2"/>
    <dgm:cxn modelId="{1740D4E5-C88B-4ACD-A546-E1503C585818}" type="presParOf" srcId="{72963CE4-C3F1-49F6-B617-EE3A04BCCA07}" destId="{B99E40F9-64D0-4368-BA89-5615DCC19643}" srcOrd="2" destOrd="0" presId="urn:microsoft.com/office/officeart/2005/8/layout/lProcess2"/>
    <dgm:cxn modelId="{6F857E91-6538-410C-9187-59184DF7DAC3}" type="presParOf" srcId="{B99E40F9-64D0-4368-BA89-5615DCC19643}" destId="{D30810CA-120B-4547-A8F1-B3D4FBD620DE}" srcOrd="0" destOrd="0" presId="urn:microsoft.com/office/officeart/2005/8/layout/lProcess2"/>
    <dgm:cxn modelId="{0E4085DE-EF50-456E-9958-771931EB9520}" type="presParOf" srcId="{D30810CA-120B-4547-A8F1-B3D4FBD620DE}" destId="{0DB0A2F7-18FD-4705-9B58-A74FA9317045}" srcOrd="0" destOrd="0" presId="urn:microsoft.com/office/officeart/2005/8/layout/lProcess2"/>
    <dgm:cxn modelId="{27E1EB04-BF53-4942-99A0-4E861A5577BD}" type="presParOf" srcId="{00B1C714-2BA2-4ED6-BE60-7C4C3956C0DC}" destId="{C71E994F-0AF0-4A12-8189-366D345F86D9}" srcOrd="1" destOrd="0" presId="urn:microsoft.com/office/officeart/2005/8/layout/lProcess2"/>
    <dgm:cxn modelId="{0483CB79-6AC2-49CA-8AF6-AA41845DD6BB}" type="presParOf" srcId="{00B1C714-2BA2-4ED6-BE60-7C4C3956C0DC}" destId="{684D52B8-9801-45B8-A2D8-AF74A510D680}" srcOrd="2" destOrd="0" presId="urn:microsoft.com/office/officeart/2005/8/layout/lProcess2"/>
    <dgm:cxn modelId="{64CAB1B6-F1D5-4A93-80F1-8C6EDBBE279E}" type="presParOf" srcId="{684D52B8-9801-45B8-A2D8-AF74A510D680}" destId="{BE58CE6F-8BDB-432C-B941-FE1EEE25B4F2}" srcOrd="0" destOrd="0" presId="urn:microsoft.com/office/officeart/2005/8/layout/lProcess2"/>
    <dgm:cxn modelId="{989CC8D1-8F71-4622-84D9-8E6A71162693}" type="presParOf" srcId="{684D52B8-9801-45B8-A2D8-AF74A510D680}" destId="{EF0A3A79-755F-478A-A5B3-51567E77E5ED}" srcOrd="1" destOrd="0" presId="urn:microsoft.com/office/officeart/2005/8/layout/lProcess2"/>
    <dgm:cxn modelId="{67C30011-AC09-4D7A-A544-8D0659B36896}" type="presParOf" srcId="{684D52B8-9801-45B8-A2D8-AF74A510D680}" destId="{39DBA468-1CFE-49F5-8D9F-CE33DECF66F3}" srcOrd="2" destOrd="0" presId="urn:microsoft.com/office/officeart/2005/8/layout/lProcess2"/>
    <dgm:cxn modelId="{58F9B7D4-E5F0-459F-9252-BE79DFF7C7CD}" type="presParOf" srcId="{39DBA468-1CFE-49F5-8D9F-CE33DECF66F3}" destId="{635A2CAD-2482-4ACC-BFDF-68099EF3895B}" srcOrd="0" destOrd="0" presId="urn:microsoft.com/office/officeart/2005/8/layout/lProcess2"/>
    <dgm:cxn modelId="{CE184203-7C5A-4720-BD1E-CAA4605927DE}" type="presParOf" srcId="{635A2CAD-2482-4ACC-BFDF-68099EF3895B}" destId="{AD9F0897-0E7D-47B3-BD05-1EFD23AB844B}" srcOrd="0" destOrd="0" presId="urn:microsoft.com/office/officeart/2005/8/layout/lProcess2"/>
    <dgm:cxn modelId="{F787F6BF-5F10-4BBA-BEB2-FE4B6E3004B1}" type="presParOf" srcId="{00B1C714-2BA2-4ED6-BE60-7C4C3956C0DC}" destId="{AA5F9CE6-EA02-4761-8905-8482130223CA}" srcOrd="3" destOrd="0" presId="urn:microsoft.com/office/officeart/2005/8/layout/lProcess2"/>
    <dgm:cxn modelId="{CFC39C28-5304-436D-A67F-40159C2BA172}" type="presParOf" srcId="{00B1C714-2BA2-4ED6-BE60-7C4C3956C0DC}" destId="{20AC8BD2-E8A0-4472-B019-A8740AEE4B4D}" srcOrd="4" destOrd="0" presId="urn:microsoft.com/office/officeart/2005/8/layout/lProcess2"/>
    <dgm:cxn modelId="{F7355A03-9FCC-408A-8125-BA8AE235CCD3}" type="presParOf" srcId="{20AC8BD2-E8A0-4472-B019-A8740AEE4B4D}" destId="{9B179629-269B-434D-B3B5-D3F8486D8246}" srcOrd="0" destOrd="0" presId="urn:microsoft.com/office/officeart/2005/8/layout/lProcess2"/>
    <dgm:cxn modelId="{2B8AC818-5729-423B-8E3C-869B5AB07F28}" type="presParOf" srcId="{20AC8BD2-E8A0-4472-B019-A8740AEE4B4D}" destId="{63A50DCE-18EB-4908-9440-1631FD9ED7A5}" srcOrd="1" destOrd="0" presId="urn:microsoft.com/office/officeart/2005/8/layout/lProcess2"/>
    <dgm:cxn modelId="{A50F4E93-F41E-4868-B01E-CE3AE16E88C6}" type="presParOf" srcId="{20AC8BD2-E8A0-4472-B019-A8740AEE4B4D}" destId="{61113B02-9606-49FA-90D7-BA705AAF47F2}" srcOrd="2" destOrd="0" presId="urn:microsoft.com/office/officeart/2005/8/layout/lProcess2"/>
    <dgm:cxn modelId="{7396F996-177B-4AC1-B325-6C7742751B3B}" type="presParOf" srcId="{61113B02-9606-49FA-90D7-BA705AAF47F2}" destId="{D932B924-8CF5-4F60-A82B-E605994EB707}" srcOrd="0" destOrd="0" presId="urn:microsoft.com/office/officeart/2005/8/layout/lProcess2"/>
    <dgm:cxn modelId="{9F5F654D-2A2D-43F7-83CD-C0119EF9122B}" type="presParOf" srcId="{D932B924-8CF5-4F60-A82B-E605994EB707}" destId="{00760B93-D765-4B3F-BADE-A6313668DD7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1E274-FE90-4707-B3F0-4F7BCADBE12E}">
      <dsp:nvSpPr>
        <dsp:cNvPr id="0" name=""/>
        <dsp:cNvSpPr/>
      </dsp:nvSpPr>
      <dsp:spPr>
        <a:xfrm>
          <a:off x="0" y="0"/>
          <a:ext cx="1623924" cy="37719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2060"/>
              </a:solidFill>
            </a:rPr>
            <a:t>По форме ответа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2060"/>
              </a:solidFill>
            </a:rPr>
            <a:t>(решения) </a:t>
          </a:r>
        </a:p>
      </dsp:txBody>
      <dsp:txXfrm>
        <a:off x="0" y="0"/>
        <a:ext cx="1623924" cy="1131570"/>
      </dsp:txXfrm>
    </dsp:sp>
    <dsp:sp modelId="{0DB0A2F7-18FD-4705-9B58-A74FA9317045}">
      <dsp:nvSpPr>
        <dsp:cNvPr id="0" name=""/>
        <dsp:cNvSpPr/>
      </dsp:nvSpPr>
      <dsp:spPr>
        <a:xfrm>
          <a:off x="3210" y="1132137"/>
          <a:ext cx="1661117" cy="2450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/>
            <a:t>Задания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/>
            <a:t>- с развёрнутым ответом;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i="1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/>
            <a:t>-с кратким ответом</a:t>
          </a:r>
          <a:endParaRPr lang="ru-RU" sz="1400" kern="1200" dirty="0"/>
        </a:p>
      </dsp:txBody>
      <dsp:txXfrm>
        <a:off x="51862" y="1180789"/>
        <a:ext cx="1563813" cy="2353295"/>
      </dsp:txXfrm>
    </dsp:sp>
    <dsp:sp modelId="{BE58CE6F-8BDB-432C-B941-FE1EEE25B4F2}">
      <dsp:nvSpPr>
        <dsp:cNvPr id="0" name=""/>
        <dsp:cNvSpPr/>
      </dsp:nvSpPr>
      <dsp:spPr>
        <a:xfrm>
          <a:off x="1868059" y="0"/>
          <a:ext cx="3438188" cy="37719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2060"/>
              </a:solidFill>
            </a:rPr>
            <a:t>По характеру условия</a:t>
          </a:r>
        </a:p>
      </dsp:txBody>
      <dsp:txXfrm>
        <a:off x="1868059" y="0"/>
        <a:ext cx="3438188" cy="1131570"/>
      </dsp:txXfrm>
    </dsp:sp>
    <dsp:sp modelId="{AD9F0897-0E7D-47B3-BD05-1EFD23AB844B}">
      <dsp:nvSpPr>
        <dsp:cNvPr id="0" name=""/>
        <dsp:cNvSpPr/>
      </dsp:nvSpPr>
      <dsp:spPr>
        <a:xfrm>
          <a:off x="1994521" y="1132955"/>
          <a:ext cx="3185263" cy="2448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1" kern="1200" dirty="0"/>
            <a:t>- задания на поиск информации в тексте;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1" kern="1200" dirty="0"/>
            <a:t>- задачи на анализ ситуации;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1" kern="1200" dirty="0"/>
            <a:t>-  задания  со стимулом-изображением;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1" kern="1200" dirty="0"/>
            <a:t>- задания на основе условно-графического или табличного представления результатов социологических исследований </a:t>
          </a:r>
          <a:endParaRPr lang="ru-RU" sz="3500" i="1" kern="1200" dirty="0"/>
        </a:p>
      </dsp:txBody>
      <dsp:txXfrm>
        <a:off x="2066249" y="1204683"/>
        <a:ext cx="3041807" cy="2305507"/>
      </dsp:txXfrm>
    </dsp:sp>
    <dsp:sp modelId="{9B179629-269B-434D-B3B5-D3F8486D8246}">
      <dsp:nvSpPr>
        <dsp:cNvPr id="0" name=""/>
        <dsp:cNvSpPr/>
      </dsp:nvSpPr>
      <dsp:spPr>
        <a:xfrm>
          <a:off x="5509978" y="0"/>
          <a:ext cx="2716410" cy="37719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2060"/>
              </a:solidFill>
            </a:rPr>
            <a:t>По характеру вопросов (требований)  </a:t>
          </a:r>
        </a:p>
      </dsp:txBody>
      <dsp:txXfrm>
        <a:off x="5509978" y="0"/>
        <a:ext cx="2716410" cy="1131570"/>
      </dsp:txXfrm>
    </dsp:sp>
    <dsp:sp modelId="{00760B93-D765-4B3F-BADE-A6313668DD7B}">
      <dsp:nvSpPr>
        <dsp:cNvPr id="0" name=""/>
        <dsp:cNvSpPr/>
      </dsp:nvSpPr>
      <dsp:spPr>
        <a:xfrm>
          <a:off x="5528221" y="1131570"/>
          <a:ext cx="2679924" cy="2451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1" kern="1200" dirty="0">
              <a:latin typeface="+mn-lt"/>
            </a:rPr>
            <a:t>Задания, направленные на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1" kern="1200" dirty="0">
              <a:latin typeface="+mn-lt"/>
            </a:rPr>
            <a:t>- </a:t>
          </a:r>
          <a:r>
            <a:rPr lang="ru-RU" sz="1400" i="1" kern="1200" dirty="0"/>
            <a:t>осознанное восприятие и точное / близкое к тексту воспроизведение </a:t>
          </a:r>
          <a:r>
            <a:rPr lang="ru-RU" sz="1400" i="1" kern="1200" dirty="0">
              <a:latin typeface="+mn-lt"/>
            </a:rPr>
            <a:t>содержания текста;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1" kern="1200" dirty="0">
              <a:latin typeface="+mn-lt"/>
            </a:rPr>
            <a:t>- </a:t>
          </a:r>
          <a:r>
            <a:rPr lang="ru-RU" sz="1400" i="1" kern="1200" dirty="0">
              <a:effectLst/>
              <a:latin typeface="+mn-lt"/>
              <a:ea typeface="Times New Roman"/>
              <a:cs typeface="Arial" panose="020B0604020202020204" pitchFamily="34" charset="0"/>
            </a:rPr>
            <a:t>преобразующее воспроизведение содержания текста;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1" kern="1200" dirty="0">
              <a:effectLst/>
              <a:latin typeface="+mn-lt"/>
              <a:cs typeface="Arial" panose="020B0604020202020204" pitchFamily="34" charset="0"/>
            </a:rPr>
            <a:t>- </a:t>
          </a:r>
          <a:r>
            <a:rPr lang="ru-RU" sz="1400" i="1" kern="1200" dirty="0">
              <a:latin typeface="+mn-lt"/>
            </a:rPr>
            <a:t>осуществление творческо-поисковой деятельности</a:t>
          </a:r>
        </a:p>
      </dsp:txBody>
      <dsp:txXfrm>
        <a:off x="5600030" y="1203379"/>
        <a:ext cx="2536306" cy="2308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4EAB1-335E-417A-9AD2-F59B78010CDE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497E3-3313-4046-96E3-AC74DDA678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97E3-3313-4046-96E3-AC74DDA678D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63981A0-6464-4D45-BB02-CF05942627B4}" type="slidenum">
              <a:rPr lang="ru-RU" altLang="ru-RU" smtClean="0"/>
              <a:pPr>
                <a:defRPr/>
              </a:pPr>
              <a:t>19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 flipV="1">
            <a:off x="0" y="-166833"/>
            <a:ext cx="9144000" cy="2088233"/>
          </a:xfrm>
          <a:prstGeom prst="rect">
            <a:avLst/>
          </a:prstGeom>
          <a:gradFill flip="none" rotWithShape="1">
            <a:gsLst>
              <a:gs pos="46000">
                <a:srgbClr val="F7FFFF"/>
              </a:gs>
              <a:gs pos="58000">
                <a:srgbClr val="C4E0EA">
                  <a:alpha val="50000"/>
                </a:srgbClr>
              </a:gs>
              <a:gs pos="10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3568" y="2137426"/>
            <a:ext cx="7772400" cy="1225021"/>
          </a:xfrm>
        </p:spPr>
        <p:txBody>
          <a:bodyPr>
            <a:normAutofit/>
          </a:bodyPr>
          <a:lstStyle>
            <a:lvl1pPr>
              <a:defRPr sz="4500">
                <a:gradFill>
                  <a:gsLst>
                    <a:gs pos="0">
                      <a:srgbClr val="003300"/>
                    </a:gs>
                    <a:gs pos="17000">
                      <a:srgbClr val="003300"/>
                    </a:gs>
                    <a:gs pos="41000">
                      <a:srgbClr val="016565"/>
                    </a:gs>
                    <a:gs pos="61000">
                      <a:srgbClr val="016565">
                        <a:alpha val="99000"/>
                      </a:srgbClr>
                    </a:gs>
                    <a:gs pos="100000">
                      <a:srgbClr val="003300"/>
                    </a:gs>
                  </a:gsLst>
                  <a:lin ang="7200000" scaled="0"/>
                </a:gradFill>
                <a:effectLst/>
              </a:defRPr>
            </a:lvl1pPr>
          </a:lstStyle>
          <a:p>
            <a:r>
              <a:rPr lang="ru-RU" dirty="0"/>
              <a:t>Название выступления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11560" y="4153644"/>
            <a:ext cx="6400800" cy="74042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ФИО докладчика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971601" y="24655"/>
            <a:ext cx="7200800" cy="111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altLang="ru-RU" sz="1200" b="1" dirty="0">
                <a:solidFill>
                  <a:prstClr val="white"/>
                </a:solidFill>
                <a:latin typeface="Tahoma" pitchFamily="34" charset="0"/>
              </a:rPr>
              <a:t>Федеральная служба по надзору в сфере образования и науки</a:t>
            </a:r>
          </a:p>
          <a:p>
            <a:pPr algn="ctr">
              <a:lnSpc>
                <a:spcPct val="120000"/>
              </a:lnSpc>
              <a:spcBef>
                <a:spcPts val="500"/>
              </a:spcBef>
            </a:pPr>
            <a:r>
              <a:rPr lang="ru-RU" altLang="ru-RU" sz="1200" b="1" dirty="0">
                <a:solidFill>
                  <a:srgbClr val="003300"/>
                </a:solidFill>
                <a:latin typeface="Tahoma" pitchFamily="34" charset="0"/>
              </a:rPr>
              <a:t>Федеральное государственное бюджетное научное учреждение</a:t>
            </a:r>
          </a:p>
          <a:p>
            <a:pPr algn="ctr">
              <a:lnSpc>
                <a:spcPct val="120000"/>
              </a:lnSpc>
            </a:pPr>
            <a:r>
              <a:rPr lang="ru-RU" altLang="ru-RU" sz="1600" b="1" dirty="0">
                <a:solidFill>
                  <a:srgbClr val="003300"/>
                </a:solidFill>
                <a:latin typeface="Tahoma" pitchFamily="34" charset="0"/>
              </a:rPr>
              <a:t>ФЕДЕРАЛЬНЫЙ ИНСТИТУТ ПЕДАГОГИЧЕСКИХ ИЗМЕРЕНИЙ</a:t>
            </a:r>
            <a:br>
              <a:rPr lang="ru-RU" altLang="ru-RU" sz="1200" b="1" dirty="0">
                <a:solidFill>
                  <a:srgbClr val="003300"/>
                </a:solidFill>
                <a:latin typeface="Tahoma" pitchFamily="34" charset="0"/>
              </a:rPr>
            </a:br>
            <a:endParaRPr lang="ru-RU" altLang="ru-RU" sz="1200" b="1" dirty="0">
              <a:solidFill>
                <a:srgbClr val="003300"/>
              </a:solidFill>
              <a:latin typeface="Tahoma" pitchFamily="34" charset="0"/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985298"/>
            <a:ext cx="9144000" cy="45719"/>
          </a:xfrm>
          <a:prstGeom prst="rect">
            <a:avLst/>
          </a:prstGeom>
          <a:solidFill>
            <a:srgbClr val="41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>
              <a:solidFill>
                <a:prstClr val="white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2" hasCustomPrompt="1"/>
          </p:nvPr>
        </p:nvSpPr>
        <p:spPr>
          <a:xfrm>
            <a:off x="4499992" y="5017740"/>
            <a:ext cx="792734" cy="323165"/>
          </a:xfrm>
        </p:spPr>
        <p:txBody>
          <a:bodyPr>
            <a:spAutoFit/>
          </a:bodyPr>
          <a:lstStyle>
            <a:lvl1pPr>
              <a:buNone/>
              <a:defRPr/>
            </a:lvl1pPr>
            <a:lvl2pPr>
              <a:buNone/>
              <a:defRPr/>
            </a:lvl2pPr>
            <a:lvl5pPr marL="595289" indent="-595289" algn="ctr">
              <a:spcBef>
                <a:spcPts val="0"/>
              </a:spcBef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4"/>
            <a:r>
              <a:rPr lang="ru-RU" dirty="0"/>
              <a:t>дата</a:t>
            </a: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985297"/>
            <a:ext cx="899592" cy="288033"/>
          </a:xfrm>
          <a:prstGeom prst="rect">
            <a:avLst/>
          </a:prstGeom>
          <a:solidFill>
            <a:srgbClr val="41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7" name="Рисунок 6" descr="logo fipi.jpg"/>
          <p:cNvPicPr>
            <a:picLocks noChangeAspect="1"/>
          </p:cNvPicPr>
          <p:nvPr userDrawn="1"/>
        </p:nvPicPr>
        <p:blipFill>
          <a:blip r:embed="rId2" cstate="print"/>
          <a:srcRect l="26758" t="8397" r="27011" b="27168"/>
          <a:stretch>
            <a:fillRect/>
          </a:stretch>
        </p:blipFill>
        <p:spPr>
          <a:xfrm>
            <a:off x="2" y="3"/>
            <a:ext cx="848719" cy="120131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5" name="Прямоугольник 14"/>
          <p:cNvSpPr/>
          <p:nvPr userDrawn="1"/>
        </p:nvSpPr>
        <p:spPr>
          <a:xfrm>
            <a:off x="8172400" y="-166837"/>
            <a:ext cx="971600" cy="288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8172400" y="697264"/>
            <a:ext cx="971600" cy="288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10" name="Рисунок 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-94829"/>
            <a:ext cx="971600" cy="87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одержимое 19"/>
          <p:cNvSpPr>
            <a:spLocks noGrp="1"/>
          </p:cNvSpPr>
          <p:nvPr>
            <p:ph sz="quarter" idx="13" hasCustomPrompt="1"/>
          </p:nvPr>
        </p:nvSpPr>
        <p:spPr>
          <a:xfrm>
            <a:off x="1187625" y="1129313"/>
            <a:ext cx="7200800" cy="288033"/>
          </a:xfrm>
        </p:spPr>
        <p:txBody>
          <a:bodyPr lIns="36000" tIns="36000" rIns="36000" bIns="36000" anchor="ctr" anchorCtr="0"/>
          <a:lstStyle>
            <a:lvl1pPr marL="0" marR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67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marL="285739" marR="0" lvl="0" indent="-285739" algn="l" defTabSz="76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Название</a:t>
            </a: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5305773"/>
            <a:ext cx="9144000" cy="409229"/>
          </a:xfrm>
          <a:prstGeom prst="rect">
            <a:avLst/>
          </a:prstGeom>
          <a:gradFill flip="none" rotWithShape="1">
            <a:gsLst>
              <a:gs pos="46000">
                <a:srgbClr val="F7FFFF"/>
              </a:gs>
              <a:gs pos="58000">
                <a:srgbClr val="C4E0EA">
                  <a:alpha val="50000"/>
                </a:srgbClr>
              </a:gs>
              <a:gs pos="10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75C2-F7FB-468F-965B-42CE73C48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978D-67F9-44E6-8C16-59FBC90B48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9"/>
            <a:ext cx="2057400" cy="487627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9"/>
            <a:ext cx="6019800" cy="48762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75C2-F7FB-468F-965B-42CE73C48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978D-67F9-44E6-8C16-59FBC90B48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980620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11"/>
          <p:cNvSpPr/>
          <p:nvPr userDrawn="1"/>
        </p:nvSpPr>
        <p:spPr>
          <a:xfrm flipV="1">
            <a:off x="0" y="-166836"/>
            <a:ext cx="9144000" cy="2088232"/>
          </a:xfrm>
          <a:prstGeom prst="rect">
            <a:avLst/>
          </a:prstGeom>
          <a:gradFill flip="none" rotWithShape="1">
            <a:gsLst>
              <a:gs pos="46000">
                <a:srgbClr val="F7FFFF"/>
              </a:gs>
              <a:gs pos="58000">
                <a:srgbClr val="C4E0EA">
                  <a:alpha val="50000"/>
                </a:srgbClr>
              </a:gs>
              <a:gs pos="10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971550" y="36513"/>
            <a:ext cx="72009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ru-RU" altLang="ru-RU" sz="1200" b="1" dirty="0">
                <a:solidFill>
                  <a:prstClr val="white"/>
                </a:solidFill>
                <a:latin typeface="Tahoma" pitchFamily="34" charset="0"/>
              </a:rPr>
              <a:t>Федеральная служба по надзору в сфере образования и науки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ru-RU" altLang="ru-RU" sz="1200" b="1" dirty="0">
                <a:solidFill>
                  <a:srgbClr val="003300"/>
                </a:solidFill>
                <a:latin typeface="Tahoma" pitchFamily="34" charset="0"/>
              </a:rPr>
              <a:t>Федеральное государственное бюджетное научное учреждение</a:t>
            </a:r>
          </a:p>
          <a:p>
            <a:pPr algn="ctr">
              <a:lnSpc>
                <a:spcPct val="120000"/>
              </a:lnSpc>
              <a:defRPr/>
            </a:pPr>
            <a:r>
              <a:rPr lang="ru-RU" altLang="ru-RU" sz="1400" b="1" dirty="0">
                <a:solidFill>
                  <a:srgbClr val="003300"/>
                </a:solidFill>
                <a:latin typeface="Tahoma" pitchFamily="34" charset="0"/>
              </a:rPr>
              <a:t>ФЕДЕРАЛЬНЫЙ ИНСТИТУТ ПЕДАГОГИЧЕСКИХ ИЗМЕРЕНИЙ</a:t>
            </a:r>
            <a:br>
              <a:rPr lang="ru-RU" altLang="ru-RU" sz="1200" b="1" dirty="0">
                <a:solidFill>
                  <a:srgbClr val="003300"/>
                </a:solidFill>
                <a:latin typeface="Tahoma" pitchFamily="34" charset="0"/>
              </a:rPr>
            </a:br>
            <a:endParaRPr lang="ru-RU" altLang="ru-RU" sz="1200" b="1" dirty="0">
              <a:solidFill>
                <a:srgbClr val="003300"/>
              </a:solidFill>
              <a:latin typeface="Tahoma" pitchFamily="34" charset="0"/>
            </a:endParaRPr>
          </a:p>
        </p:txBody>
      </p:sp>
      <p:sp>
        <p:nvSpPr>
          <p:cNvPr id="8" name="Прямоугольник 12"/>
          <p:cNvSpPr/>
          <p:nvPr userDrawn="1"/>
        </p:nvSpPr>
        <p:spPr>
          <a:xfrm>
            <a:off x="0" y="985838"/>
            <a:ext cx="9144000" cy="44450"/>
          </a:xfrm>
          <a:prstGeom prst="rect">
            <a:avLst/>
          </a:prstGeom>
          <a:solidFill>
            <a:srgbClr val="41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13"/>
          <p:cNvSpPr/>
          <p:nvPr userDrawn="1"/>
        </p:nvSpPr>
        <p:spPr>
          <a:xfrm>
            <a:off x="0" y="985838"/>
            <a:ext cx="900113" cy="287337"/>
          </a:xfrm>
          <a:prstGeom prst="rect">
            <a:avLst/>
          </a:prstGeom>
          <a:solidFill>
            <a:srgbClr val="41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Рисунок 6" descr="logo fipi.jpg"/>
          <p:cNvPicPr>
            <a:picLocks noChangeAspect="1"/>
          </p:cNvPicPr>
          <p:nvPr userDrawn="1"/>
        </p:nvPicPr>
        <p:blipFill>
          <a:blip r:embed="rId2" cstate="print"/>
          <a:srcRect l="26758" t="8397" r="27011" b="27168"/>
          <a:stretch>
            <a:fillRect/>
          </a:stretch>
        </p:blipFill>
        <p:spPr bwMode="auto">
          <a:xfrm>
            <a:off x="0" y="0"/>
            <a:ext cx="849313" cy="12017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Прямоугольник 14"/>
          <p:cNvSpPr/>
          <p:nvPr userDrawn="1"/>
        </p:nvSpPr>
        <p:spPr>
          <a:xfrm>
            <a:off x="8172450" y="-166688"/>
            <a:ext cx="971550" cy="28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6"/>
          <p:cNvSpPr/>
          <p:nvPr userDrawn="1"/>
        </p:nvSpPr>
        <p:spPr>
          <a:xfrm>
            <a:off x="8172450" y="696913"/>
            <a:ext cx="971550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3" name="Рисунок 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-95250"/>
            <a:ext cx="9715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7"/>
          <p:cNvSpPr/>
          <p:nvPr userDrawn="1"/>
        </p:nvSpPr>
        <p:spPr>
          <a:xfrm>
            <a:off x="0" y="5305772"/>
            <a:ext cx="9144000" cy="409228"/>
          </a:xfrm>
          <a:prstGeom prst="rect">
            <a:avLst/>
          </a:prstGeom>
          <a:gradFill flip="none" rotWithShape="1">
            <a:gsLst>
              <a:gs pos="46000">
                <a:srgbClr val="F7FFFF"/>
              </a:gs>
              <a:gs pos="58000">
                <a:srgbClr val="C4E0EA">
                  <a:alpha val="50000"/>
                </a:srgbClr>
              </a:gs>
              <a:gs pos="10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7420"/>
            <a:ext cx="7772400" cy="1225021"/>
          </a:xfrm>
        </p:spPr>
        <p:txBody>
          <a:bodyPr>
            <a:normAutofit/>
          </a:bodyPr>
          <a:lstStyle>
            <a:lvl1pPr>
              <a:defRPr sz="5400">
                <a:gradFill>
                  <a:gsLst>
                    <a:gs pos="0">
                      <a:srgbClr val="003300"/>
                    </a:gs>
                    <a:gs pos="17000">
                      <a:srgbClr val="003300"/>
                    </a:gs>
                    <a:gs pos="41000">
                      <a:srgbClr val="016565"/>
                    </a:gs>
                    <a:gs pos="61000">
                      <a:srgbClr val="016565">
                        <a:alpha val="99000"/>
                      </a:srgbClr>
                    </a:gs>
                    <a:gs pos="100000">
                      <a:srgbClr val="003300"/>
                    </a:gs>
                  </a:gsLst>
                  <a:lin ang="7200000" scaled="0"/>
                </a:gra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153644"/>
            <a:ext cx="6400800" cy="740420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2"/>
          </p:nvPr>
        </p:nvSpPr>
        <p:spPr>
          <a:xfrm>
            <a:off x="4499992" y="5017740"/>
            <a:ext cx="792734" cy="369332"/>
          </a:xfrm>
        </p:spPr>
        <p:txBody>
          <a:bodyPr>
            <a:spAutoFit/>
          </a:bodyPr>
          <a:lstStyle>
            <a:lvl1pPr>
              <a:buNone/>
              <a:defRPr/>
            </a:lvl1pPr>
            <a:lvl2pPr>
              <a:buNone/>
              <a:defRPr/>
            </a:lvl2pPr>
            <a:lvl5pPr marL="714375" indent="-714375" algn="ctr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3"/>
          </p:nvPr>
        </p:nvSpPr>
        <p:spPr>
          <a:xfrm>
            <a:off x="1187624" y="1129308"/>
            <a:ext cx="7200800" cy="288032"/>
          </a:xfrm>
        </p:spPr>
        <p:txBody>
          <a:bodyPr lIns="36000" tIns="36000" rIns="36000" bIns="3600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6343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14"/>
          <p:cNvSpPr/>
          <p:nvPr userDrawn="1"/>
        </p:nvSpPr>
        <p:spPr>
          <a:xfrm rot="16200000" flipH="1">
            <a:off x="8021538" y="-137170"/>
            <a:ext cx="985292" cy="1259632"/>
          </a:xfrm>
          <a:prstGeom prst="rtTriangle">
            <a:avLst/>
          </a:prstGeom>
          <a:gradFill flip="none" rotWithShape="1">
            <a:gsLst>
              <a:gs pos="46000">
                <a:srgbClr val="F7FFFF"/>
              </a:gs>
              <a:gs pos="58000">
                <a:srgbClr val="C4E0EA">
                  <a:alpha val="50000"/>
                </a:srgbClr>
              </a:gs>
              <a:gs pos="10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8"/>
          <p:cNvSpPr/>
          <p:nvPr userDrawn="1"/>
        </p:nvSpPr>
        <p:spPr>
          <a:xfrm>
            <a:off x="7235825" y="5340350"/>
            <a:ext cx="1847850" cy="254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b="1" dirty="0">
                <a:solidFill>
                  <a:srgbClr val="81AFB5"/>
                </a:solidFill>
                <a:latin typeface="Tahoma"/>
              </a:rPr>
              <a:t>© все права защищены</a:t>
            </a:r>
          </a:p>
        </p:txBody>
      </p:sp>
      <p:sp>
        <p:nvSpPr>
          <p:cNvPr id="6" name="Прямоугольник 9"/>
          <p:cNvSpPr/>
          <p:nvPr userDrawn="1"/>
        </p:nvSpPr>
        <p:spPr>
          <a:xfrm>
            <a:off x="0" y="841375"/>
            <a:ext cx="9144000" cy="46038"/>
          </a:xfrm>
          <a:prstGeom prst="rect">
            <a:avLst/>
          </a:prstGeom>
          <a:solidFill>
            <a:srgbClr val="41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10"/>
          <p:cNvSpPr/>
          <p:nvPr userDrawn="1"/>
        </p:nvSpPr>
        <p:spPr>
          <a:xfrm>
            <a:off x="0" y="841375"/>
            <a:ext cx="827088" cy="215900"/>
          </a:xfrm>
          <a:prstGeom prst="rect">
            <a:avLst/>
          </a:prstGeom>
          <a:solidFill>
            <a:srgbClr val="41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Рисунок 6" descr="logo fipi.jpg"/>
          <p:cNvPicPr>
            <a:picLocks noChangeAspect="1"/>
          </p:cNvPicPr>
          <p:nvPr userDrawn="1"/>
        </p:nvPicPr>
        <p:blipFill>
          <a:blip r:embed="rId2" cstate="print"/>
          <a:srcRect l="26758" t="8397" r="27011" b="27168"/>
          <a:stretch>
            <a:fillRect/>
          </a:stretch>
        </p:blipFill>
        <p:spPr bwMode="auto">
          <a:xfrm>
            <a:off x="0" y="0"/>
            <a:ext cx="75565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ый треугольник 15"/>
          <p:cNvSpPr/>
          <p:nvPr userDrawn="1"/>
        </p:nvSpPr>
        <p:spPr>
          <a:xfrm rot="5400000" flipH="1">
            <a:off x="766987" y="-11411"/>
            <a:ext cx="841275" cy="864096"/>
          </a:xfrm>
          <a:prstGeom prst="rtTriangle">
            <a:avLst/>
          </a:prstGeom>
          <a:gradFill flip="none" rotWithShape="1">
            <a:gsLst>
              <a:gs pos="46000">
                <a:srgbClr val="F7FFFF"/>
              </a:gs>
              <a:gs pos="58000">
                <a:srgbClr val="C4E0EA">
                  <a:alpha val="50000"/>
                </a:srgbClr>
              </a:gs>
              <a:gs pos="10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363272" cy="612411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73324"/>
            <a:ext cx="8229600" cy="3771636"/>
          </a:xfrm>
        </p:spPr>
        <p:txBody>
          <a:bodyPr>
            <a:normAutofit/>
          </a:bodyPr>
          <a:lstStyle>
            <a:lvl1pPr marL="342900" marR="0" indent="342900" algn="just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802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7DAD-CE73-41C3-8913-5E58EDFD780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6F7D9-35E3-4556-9C66-0622EF8AD7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79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039AB-5E65-4A4B-B150-2F4F2A6205F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B650B-4308-41B2-9D9B-EBA5C1C18F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68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8B4E4-6BDA-4530-AF1A-9363BF9B613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38A68-7391-4BB0-9977-8492ADB511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78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F002E-94C6-45F5-9142-5F1FAB24594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0738C-897D-4A32-854A-EBA5B2952D0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113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4FC6F-D5BA-4F25-A57E-67DD6931AAD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78D2-3015-4F3B-BE07-F62EAD8340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87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/>
          <p:cNvSpPr/>
          <p:nvPr userDrawn="1"/>
        </p:nvSpPr>
        <p:spPr>
          <a:xfrm rot="16200000" flipH="1">
            <a:off x="8021545" y="-137170"/>
            <a:ext cx="985293" cy="1259632"/>
          </a:xfrm>
          <a:prstGeom prst="rtTriangle">
            <a:avLst/>
          </a:prstGeom>
          <a:gradFill flip="none" rotWithShape="1">
            <a:gsLst>
              <a:gs pos="46000">
                <a:srgbClr val="F7FFFF"/>
              </a:gs>
              <a:gs pos="58000">
                <a:srgbClr val="C4E0EA">
                  <a:alpha val="50000"/>
                </a:srgbClr>
              </a:gs>
              <a:gs pos="10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9"/>
            <a:ext cx="8363272" cy="612411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67544" y="1273326"/>
            <a:ext cx="8229600" cy="3771636"/>
          </a:xfrm>
        </p:spPr>
        <p:txBody>
          <a:bodyPr>
            <a:normAutofit/>
          </a:bodyPr>
          <a:lstStyle>
            <a:lvl1pPr marL="285739" marR="0" indent="285739" algn="just" defTabSz="761970" rtl="0" eaLnBrk="1" fontAlgn="auto" latinLnBrk="0" hangingPunct="1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 sz="2000"/>
            </a:lvl1pPr>
          </a:lstStyle>
          <a:p>
            <a:pPr marL="285739" marR="0" lvl="0" indent="285739" algn="just" defTabSz="761970" rtl="0" eaLnBrk="1" fontAlgn="auto" latinLnBrk="0" hangingPunct="1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Образец текста Образец текста Образец текста </a:t>
            </a:r>
          </a:p>
          <a:p>
            <a:pPr marL="285739" marR="0" lvl="0" indent="285739" algn="just" defTabSz="761970" rtl="0" eaLnBrk="1" fontAlgn="auto" latinLnBrk="0" hangingPunct="1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Образец текста</a:t>
            </a:r>
          </a:p>
          <a:p>
            <a:pPr marL="285739" marR="0" lvl="0" indent="285739" algn="just" defTabSz="761970" rtl="0" eaLnBrk="1" fontAlgn="auto" latinLnBrk="0" hangingPunct="1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Образец текста</a:t>
            </a:r>
          </a:p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236296" y="5339890"/>
            <a:ext cx="1574470" cy="226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75" b="1" dirty="0">
                <a:solidFill>
                  <a:srgbClr val="81AFB5"/>
                </a:solidFill>
                <a:latin typeface="Tahoma"/>
              </a:rPr>
              <a:t>© все права защищены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841280"/>
            <a:ext cx="9144000" cy="45719"/>
          </a:xfrm>
          <a:prstGeom prst="rect">
            <a:avLst/>
          </a:prstGeom>
          <a:solidFill>
            <a:srgbClr val="41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841279"/>
            <a:ext cx="827584" cy="216024"/>
          </a:xfrm>
          <a:prstGeom prst="rect">
            <a:avLst/>
          </a:prstGeom>
          <a:solidFill>
            <a:srgbClr val="41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7" name="Рисунок 6" descr="logo fipi.jpg"/>
          <p:cNvPicPr>
            <a:picLocks noChangeAspect="1"/>
          </p:cNvPicPr>
          <p:nvPr userDrawn="1"/>
        </p:nvPicPr>
        <p:blipFill>
          <a:blip r:embed="rId2" cstate="print"/>
          <a:srcRect l="26758" t="8397" r="27011" b="27168"/>
          <a:stretch>
            <a:fillRect/>
          </a:stretch>
        </p:blipFill>
        <p:spPr>
          <a:xfrm>
            <a:off x="1" y="4"/>
            <a:ext cx="755576" cy="985293"/>
          </a:xfrm>
          <a:prstGeom prst="rect">
            <a:avLst/>
          </a:prstGeom>
          <a:ln>
            <a:noFill/>
          </a:ln>
        </p:spPr>
      </p:pic>
      <p:sp>
        <p:nvSpPr>
          <p:cNvPr id="16" name="Прямоугольный треугольник 15"/>
          <p:cNvSpPr/>
          <p:nvPr userDrawn="1"/>
        </p:nvSpPr>
        <p:spPr>
          <a:xfrm rot="5400000" flipH="1">
            <a:off x="766991" y="-11411"/>
            <a:ext cx="841276" cy="864096"/>
          </a:xfrm>
          <a:prstGeom prst="rtTriangle">
            <a:avLst/>
          </a:prstGeom>
          <a:gradFill flip="none" rotWithShape="1">
            <a:gsLst>
              <a:gs pos="46000">
                <a:srgbClr val="F7FFFF"/>
              </a:gs>
              <a:gs pos="58000">
                <a:srgbClr val="C4E0EA">
                  <a:alpha val="50000"/>
                </a:srgbClr>
              </a:gs>
              <a:gs pos="10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925D6-CC11-4239-9C43-21967351B71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46FD-92F7-4816-8792-48AB8CF5539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843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8C8A8-D32B-45F9-A201-F5C152F9A81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3919-3B6C-4148-99D2-EFF7E92FCD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456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06437-4181-4EF3-845D-B069E9F0B61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72A3B-3C5A-4B2C-A116-58DA3E0BA3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114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5A31F-F481-4A2A-A3D1-845BC31DE27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03BA-9A0C-451B-AEC0-69D0698BEF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64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157163"/>
            <a:ext cx="990600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5378450"/>
            <a:ext cx="16129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111_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57163"/>
            <a:ext cx="80295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410D-1DEA-4971-98F3-F6458B0A0120}" type="datetime1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26.10.2022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85698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75C2-F7FB-468F-965B-42CE73C48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978D-67F9-44E6-8C16-59FBC90B48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75C2-F7FB-468F-965B-42CE73C48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978D-67F9-44E6-8C16-59FBC90B48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279263"/>
            <a:ext cx="4041775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5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75C2-F7FB-468F-965B-42CE73C48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978D-67F9-44E6-8C16-59FBC90B48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75C2-F7FB-468F-965B-42CE73C48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978D-67F9-44E6-8C16-59FBC90B48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75C2-F7FB-468F-965B-42CE73C48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978D-67F9-44E6-8C16-59FBC90B48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27546"/>
            <a:ext cx="3008313" cy="968376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7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195920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75C2-F7FB-468F-965B-42CE73C48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978D-67F9-44E6-8C16-59FBC90B48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3"/>
            <a:ext cx="5486400" cy="472283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6"/>
            <a:ext cx="5486400" cy="6707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75C2-F7FB-468F-965B-42CE73C48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978D-67F9-44E6-8C16-59FBC90B48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3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62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375C2-F7FB-468F-965B-42CE73C48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62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62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1978D-67F9-44E6-8C16-59FBC90B48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9F9B3A-C7B2-425A-8380-6A0643C50A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F4EF70-5FCD-404F-BB57-98026C4F90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17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755576" y="1993404"/>
            <a:ext cx="7772400" cy="1512168"/>
          </a:xfrm>
        </p:spPr>
        <p:txBody>
          <a:bodyPr>
            <a:noAutofit/>
          </a:bodyPr>
          <a:lstStyle/>
          <a:p>
            <a:r>
              <a:rPr lang="ru-RU" sz="2800" b="1" dirty="0"/>
              <a:t>Вопросы финансовой грамотности в государственной итоговой аттестации школьников по обществознанию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11560" y="4297660"/>
            <a:ext cx="6624736" cy="792088"/>
          </a:xfrm>
          <a:prstGeom prst="rect">
            <a:avLst/>
          </a:prstGeom>
        </p:spPr>
        <p:txBody>
          <a:bodyPr vert="horz" lIns="76200" tIns="38100" rIns="76200" bIns="38100" rtlCol="0">
            <a:noAutofit/>
          </a:bodyPr>
          <a:lstStyle/>
          <a:p>
            <a:pPr lvl="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sz="14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Лискова Татьяна Евгеньевна </a:t>
            </a:r>
            <a:r>
              <a:rPr lang="ru-RU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- руководитель комиссии по разработке контрольных измерительных материалов, используемых при проведении государственной итоговой аттестации по образовательным программам основного общего и среднего общего образования по обществознанию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Примеры заданий с развёрнутым  ответом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1273324"/>
            <a:ext cx="4176464" cy="710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82" y="2425452"/>
            <a:ext cx="4139480" cy="1049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668" y="3721596"/>
            <a:ext cx="44862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22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Примеры заданий с развёрнутым  ответом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2170"/>
            <a:ext cx="45529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52233"/>
            <a:ext cx="46386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641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Пример задания </a:t>
            </a: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с развёрнутым ответом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357302"/>
            <a:ext cx="5256677" cy="244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214822"/>
            <a:ext cx="34004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3623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Пример задания </a:t>
            </a: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с развёрнутым ответом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5332"/>
            <a:ext cx="5184576" cy="258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786194"/>
            <a:ext cx="3276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7699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Пример задания</a:t>
            </a: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 с развёрнутым ответом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5292"/>
            <a:ext cx="4551610" cy="379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146" y="3267636"/>
            <a:ext cx="34099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309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Пример задания </a:t>
            </a: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с развёрнутым ответом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73324"/>
            <a:ext cx="5472608" cy="297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423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Пример задания </a:t>
            </a: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с развёрнутым ответом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73324"/>
            <a:ext cx="5607281" cy="3503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72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Типичные ошибки при выполнении заданий,</a:t>
            </a:r>
            <a:r>
              <a:rPr lang="ru-RU" sz="24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, проверяющих вопросы финансовой грамотности в КИМ ГИА</a:t>
            </a:r>
            <a:br>
              <a:rPr lang="ru-RU" sz="24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sz="24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по обществознанию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0">
              <a:buNone/>
            </a:pPr>
            <a:r>
              <a:rPr lang="ru-RU" dirty="0"/>
              <a:t>1. Ошибки, вызванные недостаточным уровнем овладения универсальными учебными:</a:t>
            </a:r>
          </a:p>
          <a:p>
            <a:pPr lvl="0"/>
            <a:r>
              <a:rPr lang="ru-RU" dirty="0"/>
              <a:t>познавательными действиями  (базовыми логическими действиями, базовыми  исследовательскими  действиями, действиями, необходимыми при работе с информацией);</a:t>
            </a:r>
          </a:p>
          <a:p>
            <a:pPr lvl="0"/>
            <a:r>
              <a:rPr lang="ru-RU" dirty="0"/>
              <a:t>коммуникативными действиями (воспринимать и формулировать суждения; выражать свою точку зрения в письменных текста);</a:t>
            </a:r>
          </a:p>
          <a:p>
            <a:pPr lvl="0"/>
            <a:r>
              <a:rPr lang="ru-RU" dirty="0"/>
              <a:t>регулятивными действиями (самоорганизации, самоконтроля).</a:t>
            </a:r>
          </a:p>
          <a:p>
            <a:pPr lvl="0" indent="0">
              <a:buNone/>
            </a:pPr>
            <a:endParaRPr lang="ru-RU" dirty="0"/>
          </a:p>
          <a:p>
            <a:pPr indent="0">
              <a:buNone/>
            </a:pPr>
            <a:r>
              <a:rPr lang="ru-RU" dirty="0"/>
              <a:t>2. Ошибки, вызванные дефицитом знаний:</a:t>
            </a:r>
          </a:p>
          <a:p>
            <a:pPr lvl="0"/>
            <a:r>
              <a:rPr lang="ru-RU" dirty="0"/>
              <a:t>банковские услуги, предоставляемые гражданам (депозит, кредит);</a:t>
            </a:r>
          </a:p>
          <a:p>
            <a:pPr lvl="0"/>
            <a:r>
              <a:rPr lang="ru-RU" dirty="0"/>
              <a:t>формы дистанционного банковского обслуживания;</a:t>
            </a:r>
          </a:p>
          <a:p>
            <a:pPr lvl="0"/>
            <a:r>
              <a:rPr lang="ru-RU" dirty="0"/>
              <a:t>формы оплаты труда;</a:t>
            </a:r>
          </a:p>
          <a:p>
            <a:pPr lvl="0"/>
            <a:r>
              <a:rPr lang="ru-RU" dirty="0"/>
              <a:t>семейный бюджет , его виды;</a:t>
            </a:r>
          </a:p>
          <a:p>
            <a:pPr lvl="0"/>
            <a:r>
              <a:rPr lang="ru-RU" dirty="0"/>
              <a:t>активы и пассивы;</a:t>
            </a:r>
          </a:p>
          <a:p>
            <a:pPr lvl="0"/>
            <a:r>
              <a:rPr lang="ru-RU" dirty="0"/>
              <a:t>налоги и их виды.</a:t>
            </a:r>
          </a:p>
          <a:p>
            <a:pPr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68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728" y="214294"/>
            <a:ext cx="8183760" cy="5163486"/>
          </a:xfrm>
        </p:spPr>
        <p:txBody>
          <a:bodyPr>
            <a:noAutofit/>
          </a:bodyPr>
          <a:lstStyle/>
          <a:p>
            <a:pPr marL="341313" lvl="0" indent="-341313" algn="l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sz="2000" b="1" dirty="0">
                <a:solidFill>
                  <a:srgbClr val="016565"/>
                </a:solidFill>
                <a:latin typeface="Arial" charset="0"/>
                <a:cs typeface="Arial" charset="0"/>
              </a:rPr>
              <a:t>На сайте ФИПИ </a:t>
            </a:r>
            <a:r>
              <a:rPr lang="ru-RU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(</a:t>
            </a:r>
            <a:r>
              <a:rPr lang="en-US" sz="2000" b="1" dirty="0">
                <a:solidFill>
                  <a:prstClr val="black"/>
                </a:solidFill>
                <a:latin typeface="Arial" charset="0"/>
                <a:cs typeface="Arial" charset="0"/>
                <a:hlinkClick r:id="rId2"/>
              </a:rPr>
              <a:t>www.fipi.ru</a:t>
            </a:r>
            <a:r>
              <a:rPr lang="ru-RU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)</a:t>
            </a:r>
          </a:p>
          <a:p>
            <a:pPr marL="341313" lvl="0" indent="-341313" algn="l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sz="20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896938" lvl="0" indent="-36195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ru-RU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896938" lvl="0" indent="-36195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ru-RU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896938" lvl="0" indent="-36195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ru-RU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896938" lvl="0" indent="-36195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Открытый банк заданий ОГЭ</a:t>
            </a:r>
          </a:p>
          <a:p>
            <a:pPr marL="896938" indent="-361950"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Открытый банк заданий ЕГЭ</a:t>
            </a:r>
          </a:p>
          <a:p>
            <a:pPr marL="896938" indent="-361950"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800" b="1" dirty="0"/>
              <a:t>Задания для 6–9 классов по обществознанию для развития письменной речи</a:t>
            </a:r>
            <a:endParaRPr lang="ru-RU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896938" lvl="0" indent="-36195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ru-RU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896938" lvl="0" indent="-36195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ru-RU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0728" y="121196"/>
            <a:ext cx="8363272" cy="61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32" tIns="45716" rIns="91432" bIns="45716" rtlCol="0" anchor="ctr">
            <a:normAutofit/>
          </a:bodyPr>
          <a:lstStyle>
            <a:lvl1pPr algn="ctr" defTabSz="76197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977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3"/>
          <p:cNvSpPr txBox="1">
            <a:spLocks noChangeArrowheads="1"/>
          </p:cNvSpPr>
          <p:nvPr/>
        </p:nvSpPr>
        <p:spPr bwMode="auto">
          <a:xfrm>
            <a:off x="1079500" y="3238500"/>
            <a:ext cx="711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500"/>
          </a:p>
        </p:txBody>
      </p:sp>
      <p:sp>
        <p:nvSpPr>
          <p:cNvPr id="53250" name="Text Box 5"/>
          <p:cNvSpPr txBox="1">
            <a:spLocks noChangeArrowheads="1"/>
          </p:cNvSpPr>
          <p:nvPr/>
        </p:nvSpPr>
        <p:spPr bwMode="auto">
          <a:xfrm>
            <a:off x="827088" y="2065338"/>
            <a:ext cx="77771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000" b="1" dirty="0">
                <a:solidFill>
                  <a:srgbClr val="1E4649"/>
                </a:solidFill>
                <a:latin typeface="Cambria" pitchFamily="18" charset="0"/>
              </a:rPr>
              <a:t>БЛАГОДАРЮ ЗА ВНИМАНИЕ!</a:t>
            </a:r>
          </a:p>
          <a:p>
            <a:pPr algn="ctr">
              <a:spcBef>
                <a:spcPct val="50000"/>
              </a:spcBef>
            </a:pPr>
            <a:endParaRPr lang="ru-RU" altLang="ru-RU" sz="3000" b="1" dirty="0">
              <a:solidFill>
                <a:srgbClr val="1E4649"/>
              </a:solidFill>
              <a:latin typeface="Cambria" pitchFamily="18" charset="0"/>
            </a:endParaRPr>
          </a:p>
          <a:p>
            <a:pPr algn="ctr">
              <a:spcBef>
                <a:spcPct val="50000"/>
              </a:spcBef>
            </a:pPr>
            <a:endParaRPr lang="ru-RU" altLang="ru-RU" sz="3000" b="1" dirty="0">
              <a:solidFill>
                <a:srgbClr val="1E4649"/>
              </a:solidFill>
              <a:latin typeface="Cambria" pitchFamily="18" charset="0"/>
            </a:endParaRPr>
          </a:p>
        </p:txBody>
      </p:sp>
      <p:sp>
        <p:nvSpPr>
          <p:cNvPr id="8" name="Заголовок 9"/>
          <p:cNvSpPr txBox="1">
            <a:spLocks/>
          </p:cNvSpPr>
          <p:nvPr/>
        </p:nvSpPr>
        <p:spPr>
          <a:xfrm>
            <a:off x="683568" y="4081636"/>
            <a:ext cx="79928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3"/>
              </a:rPr>
              <a:t>www.fipi.ru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fipi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@fipi.ru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032199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8"/>
            <a:ext cx="8363272" cy="1080120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Компетенции по финансовой грамотности </a:t>
            </a:r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в содержании КИМ ГИА по обществознанию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93982"/>
              </p:ext>
            </p:extLst>
          </p:nvPr>
        </p:nvGraphicFramePr>
        <p:xfrm>
          <a:off x="468313" y="1273175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mbria"/>
                        </a:rPr>
                        <a:t>Единая рамка компетенций по финансовой</a:t>
                      </a:r>
                      <a:r>
                        <a:rPr lang="ru-RU" sz="1200" b="1" baseline="0" dirty="0">
                          <a:effectLst/>
                          <a:latin typeface="Times New Roman"/>
                          <a:ea typeface="Cambria"/>
                        </a:rPr>
                        <a:t> грамотности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Кодификатор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ОГЭ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Кодификатор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ЕГЭ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Предметная область 1.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Деньги и операции с ними.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/>
                          <a:ea typeface="Times New Roman"/>
                        </a:rPr>
                        <a:t>Сущность и функции денег.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/>
                          <a:ea typeface="Times New Roman"/>
                        </a:rPr>
                        <a:t>Платежи и покупки.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/>
                          <a:ea typeface="Times New Roman"/>
                        </a:rPr>
                        <a:t>Цены на товары и услуги.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/>
                          <a:ea typeface="Times New Roman"/>
                        </a:rPr>
                        <a:t>Иностранная валюта</a:t>
                      </a:r>
                      <a:endParaRPr lang="ru-RU" sz="1400" b="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3.2. Товары и услуги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3.5. Обмен, торговля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3.8 Деньги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3.13. Банковские услуги, предоставляемые гражданам: депозит, кредит, платёжная карта, электронные деньги, денежный перевод, обмен валюты. Формы дистанционного банковского обслуживания: банкомат, мобильный банкинг, онлайн-банкинг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2.4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Спрос, закон спроса, факторы, влияющие на формирование спроса. Предложение, закон предложения.  Формирование рыночных цен. Равновесная цена.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2.6 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Финансовый рынок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. Банковская система. Центральный банк Российской Федерации, его задачи, функции и роль в банковской системе России. Финансовые институты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Предметная область 2. Планирование и управление личными финансами.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Доходы и расходы семейного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и личного бюджета.</a:t>
                      </a:r>
                      <a:b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Финансовое планирование.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Личные сбережения.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Займы и кредиты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3.9 Заработная плата и стимулирование труда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3.10 Социальная политика Российского государства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3.14 Экономические функции домохозяйства. Потребление домашних хозяйств. Семейный бюджет. Источники доходов и расходов семьи. Активы и пассивы. Личный финансовый план. Сбережения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2.16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Рациональное экономическое поведение собственника, работника, потребителя, семьянина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71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8"/>
            <a:ext cx="8363272" cy="1080120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Компетенции по финансовой грамотности </a:t>
            </a:r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в содержании КИМ ГИА по обществознанию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205807"/>
              </p:ext>
            </p:extLst>
          </p:nvPr>
        </p:nvGraphicFramePr>
        <p:xfrm>
          <a:off x="468313" y="1273175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mbria"/>
                        </a:rPr>
                        <a:t>Единая рамка компетенций по финансовой</a:t>
                      </a:r>
                      <a:r>
                        <a:rPr lang="ru-RU" sz="1200" b="1" baseline="0" dirty="0">
                          <a:effectLst/>
                          <a:latin typeface="Times New Roman"/>
                          <a:ea typeface="Cambria"/>
                        </a:rPr>
                        <a:t> грамотности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Кодификатор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ОГЭ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Кодификатор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ЕГЭ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Предметная область 3.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Риск и доходность.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Инвестирование. Страхование.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Предпринимательство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3.7 Предпринимательская</a:t>
                      </a:r>
                      <a:r>
                        <a:rPr lang="ru-RU" sz="1200" baseline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деятельность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2.8  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Фондовый рынок, его инструменты.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Акции, облигации и другие ценные бумаги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Предметная область 4.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Финансовая среда.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Права и обязанности пользователей финансовых услуг.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Финансовые взаимоотношения с государством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3.11 Налоги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уплачиваемые гражданами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6.13 Гражданские правоотношения. Права собственности. Права потребителей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2.13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Налоговая система в Российской Федерации. Виды налогов. Функции налогов. 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Налоги, уплачиваемые предприятиями.</a:t>
                      </a:r>
                    </a:p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5.19. Права и обязанности налогоплательщиков. Юридическая ответственность за налоговые правонарушения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5.20. Способы защиты имущественных и неимущественных прав.</a:t>
                      </a:r>
                    </a:p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Гражданские споры, порядок их рассмотрения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2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Типология заданий, проверяющих вопросы финансовой грамотности в КИМ ГИА</a:t>
            </a:r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по обществознанию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474246"/>
              </p:ext>
            </p:extLst>
          </p:nvPr>
        </p:nvGraphicFramePr>
        <p:xfrm>
          <a:off x="468313" y="1273175"/>
          <a:ext cx="8229600" cy="37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644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Пример задания с кратким ответом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01316"/>
            <a:ext cx="50482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2571748"/>
            <a:ext cx="25336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179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Пример задания </a:t>
            </a: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с кратким ответом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1214426"/>
            <a:ext cx="4739462" cy="292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143252"/>
            <a:ext cx="22002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179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Пример задания </a:t>
            </a: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с кратким ответом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1285864"/>
            <a:ext cx="5304992" cy="214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571616"/>
            <a:ext cx="244792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402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Пример задания </a:t>
            </a: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с кратким ответом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5" y="1214426"/>
            <a:ext cx="4291653" cy="278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357434"/>
            <a:ext cx="2190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402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363272" cy="792092"/>
          </a:xfrm>
        </p:spPr>
        <p:txBody>
          <a:bodyPr>
            <a:normAutofit fontScale="90000"/>
          </a:bodyPr>
          <a:lstStyle/>
          <a:p>
            <a:b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</a:br>
            <a:r>
              <a:rPr lang="ru-RU" sz="2700" b="1" kern="0" dirty="0">
                <a:solidFill>
                  <a:srgbClr val="006666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n-ea"/>
                <a:cs typeface="+mn-cs"/>
              </a:rPr>
              <a:t>Примеры заданий с развёрнутым  ответом</a:t>
            </a:r>
            <a:endParaRPr lang="ru-RU" sz="2667" b="1" kern="0" dirty="0">
              <a:solidFill>
                <a:srgbClr val="006666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5332"/>
            <a:ext cx="4734671" cy="1355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68606"/>
            <a:ext cx="4717613" cy="123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17540"/>
            <a:ext cx="25622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532603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ФИПИ">
      <a:dk1>
        <a:sysClr val="windowText" lastClr="000000"/>
      </a:dk1>
      <a:lt1>
        <a:sysClr val="window" lastClr="FFFFFF"/>
      </a:lt1>
      <a:dk2>
        <a:srgbClr val="006666"/>
      </a:dk2>
      <a:lt2>
        <a:srgbClr val="FFFFFF"/>
      </a:lt2>
      <a:accent1>
        <a:srgbClr val="006666"/>
      </a:accent1>
      <a:accent2>
        <a:srgbClr val="C00000"/>
      </a:accent2>
      <a:accent3>
        <a:srgbClr val="A2C4A6"/>
      </a:accent3>
      <a:accent4>
        <a:srgbClr val="8064A2"/>
      </a:accent4>
      <a:accent5>
        <a:srgbClr val="E36C09"/>
      </a:accent5>
      <a:accent6>
        <a:srgbClr val="548DD4"/>
      </a:accent6>
      <a:hlink>
        <a:srgbClr val="1F248D"/>
      </a:hlink>
      <a:folHlink>
        <a:srgbClr val="1F248D"/>
      </a:folHlink>
    </a:clrScheme>
    <a:fontScheme name="ФИПИ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ФИПИ">
      <a:dk1>
        <a:sysClr val="windowText" lastClr="000000"/>
      </a:dk1>
      <a:lt1>
        <a:sysClr val="window" lastClr="FFFFFF"/>
      </a:lt1>
      <a:dk2>
        <a:srgbClr val="006666"/>
      </a:dk2>
      <a:lt2>
        <a:srgbClr val="FFFFFF"/>
      </a:lt2>
      <a:accent1>
        <a:srgbClr val="006666"/>
      </a:accent1>
      <a:accent2>
        <a:srgbClr val="C00000"/>
      </a:accent2>
      <a:accent3>
        <a:srgbClr val="A2C4A6"/>
      </a:accent3>
      <a:accent4>
        <a:srgbClr val="8064A2"/>
      </a:accent4>
      <a:accent5>
        <a:srgbClr val="E36C09"/>
      </a:accent5>
      <a:accent6>
        <a:srgbClr val="548DD4"/>
      </a:accent6>
      <a:hlink>
        <a:srgbClr val="1F248D"/>
      </a:hlink>
      <a:folHlink>
        <a:srgbClr val="1F248D"/>
      </a:folHlink>
    </a:clrScheme>
    <a:fontScheme name="ФИПИ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733</Words>
  <Application>Microsoft Office PowerPoint</Application>
  <PresentationFormat>Экран (16:10)</PresentationFormat>
  <Paragraphs>108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</vt:lpstr>
      <vt:lpstr>Garamond</vt:lpstr>
      <vt:lpstr>Tahoma</vt:lpstr>
      <vt:lpstr>Times New Roman</vt:lpstr>
      <vt:lpstr>Wingdings</vt:lpstr>
      <vt:lpstr>2_Тема Office</vt:lpstr>
      <vt:lpstr>Тема Office</vt:lpstr>
      <vt:lpstr>Вопросы финансовой грамотности в государственной итоговой аттестации школьников по обществознанию</vt:lpstr>
      <vt:lpstr> Компетенции по финансовой грамотности  в содержании КИМ ГИА по обществознанию</vt:lpstr>
      <vt:lpstr> Компетенции по финансовой грамотности  в содержании КИМ ГИА по обществознанию</vt:lpstr>
      <vt:lpstr> Типология заданий, проверяющих вопросы финансовой грамотности в КИМ ГИА по обществознанию</vt:lpstr>
      <vt:lpstr> Пример задания с кратким ответом</vt:lpstr>
      <vt:lpstr>  Пример задания с кратким ответом</vt:lpstr>
      <vt:lpstr>  Пример задания с кратким ответом</vt:lpstr>
      <vt:lpstr>  Пример задания с кратким ответом</vt:lpstr>
      <vt:lpstr> Примеры заданий с развёрнутым  ответом</vt:lpstr>
      <vt:lpstr> Примеры заданий с развёрнутым  ответом</vt:lpstr>
      <vt:lpstr> Примеры заданий с развёрнутым  ответом</vt:lpstr>
      <vt:lpstr>  Пример задания с развёрнутым ответом</vt:lpstr>
      <vt:lpstr>  Пример задания с развёрнутым ответом</vt:lpstr>
      <vt:lpstr>  Пример задания с развёрнутым ответом</vt:lpstr>
      <vt:lpstr>  Пример задания с развёрнутым ответом</vt:lpstr>
      <vt:lpstr>  Пример задания с развёрнутым ответом</vt:lpstr>
      <vt:lpstr> Типичные ошибки при выполнении заданий, , проверяющих вопросы финансовой грамотности в КИМ ГИА по обществознанию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развития  контрольных измерительных материалов  для государственной итоговой аттестации  по истории в 2022 году</dc:title>
  <dc:creator>Игорь Артасов</dc:creator>
  <cp:lastModifiedBy>licko</cp:lastModifiedBy>
  <cp:revision>146</cp:revision>
  <dcterms:created xsi:type="dcterms:W3CDTF">2021-08-07T17:58:46Z</dcterms:created>
  <dcterms:modified xsi:type="dcterms:W3CDTF">2022-10-26T19:23:17Z</dcterms:modified>
</cp:coreProperties>
</file>