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0" r:id="rId6"/>
    <p:sldId id="265" r:id="rId7"/>
    <p:sldId id="264" r:id="rId8"/>
    <p:sldId id="267" r:id="rId9"/>
    <p:sldId id="266" r:id="rId10"/>
    <p:sldId id="272" r:id="rId11"/>
    <p:sldId id="268" r:id="rId12"/>
    <p:sldId id="269" r:id="rId13"/>
    <p:sldId id="271" r:id="rId14"/>
    <p:sldId id="275" r:id="rId15"/>
    <p:sldId id="276" r:id="rId16"/>
    <p:sldId id="277" r:id="rId17"/>
    <p:sldId id="261" r:id="rId18"/>
    <p:sldId id="262" r:id="rId19"/>
    <p:sldId id="263" r:id="rId20"/>
    <p:sldId id="273" r:id="rId21"/>
    <p:sldId id="278" r:id="rId22"/>
  </p:sldIdLst>
  <p:sldSz cx="12192000" cy="6858000"/>
  <p:notesSz cx="6797675" cy="9926638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96628C"/>
    <a:srgbClr val="CD5A5A"/>
    <a:srgbClr val="EB681F"/>
    <a:srgbClr val="029C63"/>
    <a:srgbClr val="FFD746"/>
    <a:srgbClr val="11A0D7"/>
    <a:srgbClr val="E61F3D"/>
    <a:srgbClr val="234A9B"/>
    <a:srgbClr val="7D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2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852" y="10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33BAC-D855-4CB5-A820-97784339050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E3D623-7AC9-415B-ABAC-040BEFD124A5}">
      <dgm:prSet phldrT="[Текст]"/>
      <dgm:spPr>
        <a:solidFill>
          <a:srgbClr val="5AB8CB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Около 4000 участников Конкурса</a:t>
          </a:r>
          <a:endParaRPr lang="ru-RU" b="1" dirty="0">
            <a:solidFill>
              <a:schemeClr val="bg1"/>
            </a:solidFill>
          </a:endParaRPr>
        </a:p>
      </dgm:t>
    </dgm:pt>
    <dgm:pt modelId="{2AC5F6E1-4B71-4CDD-B078-8B7709AA2F34}" type="parTrans" cxnId="{AD9AC823-F7DF-4A8E-A783-BF6F038DE1E5}">
      <dgm:prSet/>
      <dgm:spPr/>
      <dgm:t>
        <a:bodyPr/>
        <a:lstStyle/>
        <a:p>
          <a:endParaRPr lang="ru-RU"/>
        </a:p>
      </dgm:t>
    </dgm:pt>
    <dgm:pt modelId="{4E8F9680-12A0-4712-81A7-1ED30B334465}" type="sibTrans" cxnId="{AD9AC823-F7DF-4A8E-A783-BF6F038DE1E5}">
      <dgm:prSet/>
      <dgm:spPr/>
      <dgm:t>
        <a:bodyPr/>
        <a:lstStyle/>
        <a:p>
          <a:endParaRPr lang="ru-RU"/>
        </a:p>
      </dgm:t>
    </dgm:pt>
    <dgm:pt modelId="{6A442E21-1656-4CD0-B375-0C29FDA1F0A7}">
      <dgm:prSet phldrT="[Текст]"/>
      <dgm:spPr>
        <a:solidFill>
          <a:srgbClr val="5AB8CB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 учетом прогнозирования участия и проведения Конкурса </a:t>
          </a:r>
        </a:p>
      </dgm:t>
    </dgm:pt>
    <dgm:pt modelId="{DC8CE29F-600A-4F40-859D-15743A4D3C3E}" type="sibTrans" cxnId="{6B3FD722-8247-4EB4-9E3E-3184FB4B268B}">
      <dgm:prSet/>
      <dgm:spPr/>
      <dgm:t>
        <a:bodyPr/>
        <a:lstStyle/>
        <a:p>
          <a:endParaRPr lang="ru-RU"/>
        </a:p>
      </dgm:t>
    </dgm:pt>
    <dgm:pt modelId="{429F69C7-3BCA-4010-8F00-FA1C6592A180}" type="parTrans" cxnId="{6B3FD722-8247-4EB4-9E3E-3184FB4B268B}">
      <dgm:prSet/>
      <dgm:spPr/>
      <dgm:t>
        <a:bodyPr/>
        <a:lstStyle/>
        <a:p>
          <a:endParaRPr lang="ru-RU"/>
        </a:p>
      </dgm:t>
    </dgm:pt>
    <dgm:pt modelId="{7BFE3311-72D6-440E-909E-D0F0A1B7C7B5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baseline="0" dirty="0" smtClean="0"/>
            <a:t>более </a:t>
          </a:r>
          <a:r>
            <a:rPr lang="en-US" b="1" baseline="0" dirty="0" smtClean="0"/>
            <a:t>70</a:t>
          </a:r>
          <a:r>
            <a:rPr lang="ru-RU" b="1" baseline="0" dirty="0" smtClean="0"/>
            <a:t> региональных  членов экспертных комиссий</a:t>
          </a:r>
          <a:endParaRPr lang="ru-RU" b="1" dirty="0"/>
        </a:p>
      </dgm:t>
    </dgm:pt>
    <dgm:pt modelId="{5FE2D945-F07A-492B-916A-2CEA6E7BC688}" type="sibTrans" cxnId="{38566D4F-AD27-4685-AA37-02547285A3EB}">
      <dgm:prSet/>
      <dgm:spPr/>
      <dgm:t>
        <a:bodyPr/>
        <a:lstStyle/>
        <a:p>
          <a:endParaRPr lang="ru-RU"/>
        </a:p>
      </dgm:t>
    </dgm:pt>
    <dgm:pt modelId="{09926A44-CA30-4AE2-A7BB-E9AFA51E722D}" type="parTrans" cxnId="{38566D4F-AD27-4685-AA37-02547285A3EB}">
      <dgm:prSet/>
      <dgm:spPr/>
      <dgm:t>
        <a:bodyPr/>
        <a:lstStyle/>
        <a:p>
          <a:endParaRPr lang="ru-RU"/>
        </a:p>
      </dgm:t>
    </dgm:pt>
    <dgm:pt modelId="{ED48FADE-1D10-4CAE-84B2-1D964293ED91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400" b="1" dirty="0" smtClean="0"/>
            <a:t>33</a:t>
          </a:r>
          <a:r>
            <a:rPr lang="ru-RU" sz="2400" b="1" baseline="0" dirty="0" smtClean="0"/>
            <a:t> субъекта Российской Федерации </a:t>
          </a:r>
          <a:endParaRPr lang="ru-RU" sz="2400" b="1" dirty="0"/>
        </a:p>
      </dgm:t>
    </dgm:pt>
    <dgm:pt modelId="{29F14835-BE1F-4917-A037-100257DF05E5}" type="sibTrans" cxnId="{E6324B31-801B-485C-AFB4-4E10D4B9BBDE}">
      <dgm:prSet/>
      <dgm:spPr/>
      <dgm:t>
        <a:bodyPr/>
        <a:lstStyle/>
        <a:p>
          <a:endParaRPr lang="ru-RU"/>
        </a:p>
      </dgm:t>
    </dgm:pt>
    <dgm:pt modelId="{5FDBA596-40F2-4A82-AA86-47795DC71442}" type="parTrans" cxnId="{E6324B31-801B-485C-AFB4-4E10D4B9BBDE}">
      <dgm:prSet/>
      <dgm:spPr/>
      <dgm:t>
        <a:bodyPr/>
        <a:lstStyle/>
        <a:p>
          <a:endParaRPr lang="ru-RU"/>
        </a:p>
      </dgm:t>
    </dgm:pt>
    <dgm:pt modelId="{17792FC3-1F7A-4703-9F74-9A2AFFA0B86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/>
            <a:t>8 Федеральных округов  </a:t>
          </a:r>
          <a:endParaRPr lang="ru-RU" sz="2800" b="1" dirty="0"/>
        </a:p>
      </dgm:t>
    </dgm:pt>
    <dgm:pt modelId="{00655A5D-A6EF-449E-A559-4FDE4B9C25D4}" type="sibTrans" cxnId="{26121394-5B87-448D-85B5-CA94C3C1CF54}">
      <dgm:prSet/>
      <dgm:spPr/>
      <dgm:t>
        <a:bodyPr/>
        <a:lstStyle/>
        <a:p>
          <a:endParaRPr lang="ru-RU"/>
        </a:p>
      </dgm:t>
    </dgm:pt>
    <dgm:pt modelId="{9D6831E8-313F-4966-962E-0E9F54293B7D}" type="parTrans" cxnId="{26121394-5B87-448D-85B5-CA94C3C1CF54}">
      <dgm:prSet/>
      <dgm:spPr/>
      <dgm:t>
        <a:bodyPr/>
        <a:lstStyle/>
        <a:p>
          <a:endParaRPr lang="ru-RU"/>
        </a:p>
      </dgm:t>
    </dgm:pt>
    <dgm:pt modelId="{9D1867FB-3857-4EFD-AE9C-437B4DE4DFBB}">
      <dgm:prSet phldrT="[Текст]" custT="1"/>
      <dgm:spPr>
        <a:solidFill>
          <a:srgbClr val="5AB8CB">
            <a:alpha val="90000"/>
          </a:srgb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Центральный, Приволжский, Северо-Западный, Уральский, Сибирский, </a:t>
          </a:r>
        </a:p>
        <a:p>
          <a:r>
            <a:rPr lang="ru-RU" sz="1400" b="1" dirty="0" smtClean="0">
              <a:solidFill>
                <a:schemeClr val="bg1"/>
              </a:solidFill>
            </a:rPr>
            <a:t>Южный, Северо-Кавказский , Дальневосточный </a:t>
          </a:r>
          <a:endParaRPr lang="ru-RU" sz="1400" b="1" dirty="0">
            <a:solidFill>
              <a:schemeClr val="bg1"/>
            </a:solidFill>
          </a:endParaRPr>
        </a:p>
      </dgm:t>
    </dgm:pt>
    <dgm:pt modelId="{A37FA769-BBD4-486D-ABB7-2623293CA6A7}" type="sibTrans" cxnId="{685618DB-D748-478F-9A7D-51463F4A4E4A}">
      <dgm:prSet/>
      <dgm:spPr/>
      <dgm:t>
        <a:bodyPr/>
        <a:lstStyle/>
        <a:p>
          <a:endParaRPr lang="ru-RU"/>
        </a:p>
      </dgm:t>
    </dgm:pt>
    <dgm:pt modelId="{1F661744-6AE2-4C10-809F-D7BC0351D85E}" type="parTrans" cxnId="{685618DB-D748-478F-9A7D-51463F4A4E4A}">
      <dgm:prSet/>
      <dgm:spPr/>
      <dgm:t>
        <a:bodyPr/>
        <a:lstStyle/>
        <a:p>
          <a:endParaRPr lang="ru-RU"/>
        </a:p>
      </dgm:t>
    </dgm:pt>
    <dgm:pt modelId="{34AB429A-91FF-4C8F-A964-32FAEC5875CD}" type="pres">
      <dgm:prSet presAssocID="{4FF33BAC-D855-4CB5-A820-977843390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F04014-5106-419A-AD54-425AFC762EE2}" type="pres">
      <dgm:prSet presAssocID="{7BFE3311-72D6-440E-909E-D0F0A1B7C7B5}" presName="boxAndChildren" presStyleCnt="0"/>
      <dgm:spPr/>
    </dgm:pt>
    <dgm:pt modelId="{988F1097-4384-432D-9990-F073361296DE}" type="pres">
      <dgm:prSet presAssocID="{7BFE3311-72D6-440E-909E-D0F0A1B7C7B5}" presName="parentTextBox" presStyleLbl="node1" presStyleIdx="0" presStyleCnt="3"/>
      <dgm:spPr/>
      <dgm:t>
        <a:bodyPr/>
        <a:lstStyle/>
        <a:p>
          <a:endParaRPr lang="ru-RU"/>
        </a:p>
      </dgm:t>
    </dgm:pt>
    <dgm:pt modelId="{85A4A500-6ECA-4F16-A20F-EB0AF6A5C6D4}" type="pres">
      <dgm:prSet presAssocID="{7BFE3311-72D6-440E-909E-D0F0A1B7C7B5}" presName="entireBox" presStyleLbl="node1" presStyleIdx="0" presStyleCnt="3" custLinFactNeighborX="1266" custLinFactNeighborY="-6232"/>
      <dgm:spPr/>
      <dgm:t>
        <a:bodyPr/>
        <a:lstStyle/>
        <a:p>
          <a:endParaRPr lang="ru-RU"/>
        </a:p>
      </dgm:t>
    </dgm:pt>
    <dgm:pt modelId="{C93824A0-E854-428A-9060-D9A7AFBE080D}" type="pres">
      <dgm:prSet presAssocID="{7BFE3311-72D6-440E-909E-D0F0A1B7C7B5}" presName="descendantBox" presStyleCnt="0"/>
      <dgm:spPr/>
    </dgm:pt>
    <dgm:pt modelId="{AAAE1912-5B9D-407D-838B-DFFDA8199E15}" type="pres">
      <dgm:prSet presAssocID="{ADE3D623-7AC9-415B-ABAC-040BEFD124A5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50DC3-0B09-4966-BF23-938B026DCD7F}" type="pres">
      <dgm:prSet presAssocID="{29F14835-BE1F-4917-A037-100257DF05E5}" presName="sp" presStyleCnt="0"/>
      <dgm:spPr/>
    </dgm:pt>
    <dgm:pt modelId="{8A260690-B143-423C-AB73-9E0EF183D054}" type="pres">
      <dgm:prSet presAssocID="{ED48FADE-1D10-4CAE-84B2-1D964293ED91}" presName="arrowAndChildren" presStyleCnt="0"/>
      <dgm:spPr/>
    </dgm:pt>
    <dgm:pt modelId="{E9F36A6B-EC2D-4395-A5E7-15AFD2ED5183}" type="pres">
      <dgm:prSet presAssocID="{ED48FADE-1D10-4CAE-84B2-1D964293ED9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42996E0-D7FB-4E19-AF4D-FEBB7D3FF574}" type="pres">
      <dgm:prSet presAssocID="{ED48FADE-1D10-4CAE-84B2-1D964293ED91}" presName="arrow" presStyleLbl="node1" presStyleIdx="1" presStyleCnt="3" custLinFactNeighborX="502" custLinFactNeighborY="1114"/>
      <dgm:spPr/>
      <dgm:t>
        <a:bodyPr/>
        <a:lstStyle/>
        <a:p>
          <a:endParaRPr lang="ru-RU"/>
        </a:p>
      </dgm:t>
    </dgm:pt>
    <dgm:pt modelId="{F85B2BF2-A667-4E83-8100-4DA68CD09C94}" type="pres">
      <dgm:prSet presAssocID="{ED48FADE-1D10-4CAE-84B2-1D964293ED91}" presName="descendantArrow" presStyleCnt="0"/>
      <dgm:spPr/>
    </dgm:pt>
    <dgm:pt modelId="{8A8D66B4-E8A5-40F6-9005-11102BF42BFA}" type="pres">
      <dgm:prSet presAssocID="{6A442E21-1656-4CD0-B375-0C29FDA1F0A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5291F-3F64-48E3-A841-D369AF223261}" type="pres">
      <dgm:prSet presAssocID="{00655A5D-A6EF-449E-A559-4FDE4B9C25D4}" presName="sp" presStyleCnt="0"/>
      <dgm:spPr/>
    </dgm:pt>
    <dgm:pt modelId="{31B68B8C-5DB2-4944-807B-E3DCF0B82E2B}" type="pres">
      <dgm:prSet presAssocID="{17792FC3-1F7A-4703-9F74-9A2AFFA0B86B}" presName="arrowAndChildren" presStyleCnt="0"/>
      <dgm:spPr/>
    </dgm:pt>
    <dgm:pt modelId="{B05716D5-C22E-4F3D-A3C4-B411BC19E210}" type="pres">
      <dgm:prSet presAssocID="{17792FC3-1F7A-4703-9F74-9A2AFFA0B86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6693222-23B9-493F-81FB-2844B2E5CD3A}" type="pres">
      <dgm:prSet presAssocID="{17792FC3-1F7A-4703-9F74-9A2AFFA0B86B}" presName="arrow" presStyleLbl="node1" presStyleIdx="2" presStyleCnt="3" custLinFactNeighborX="-252" custLinFactNeighborY="913"/>
      <dgm:spPr/>
      <dgm:t>
        <a:bodyPr/>
        <a:lstStyle/>
        <a:p>
          <a:endParaRPr lang="ru-RU"/>
        </a:p>
      </dgm:t>
    </dgm:pt>
    <dgm:pt modelId="{1265C674-C78C-4351-A673-EF5647D4A325}" type="pres">
      <dgm:prSet presAssocID="{17792FC3-1F7A-4703-9F74-9A2AFFA0B86B}" presName="descendantArrow" presStyleCnt="0"/>
      <dgm:spPr/>
    </dgm:pt>
    <dgm:pt modelId="{276E6510-4A71-4948-92FE-627015B03293}" type="pres">
      <dgm:prSet presAssocID="{9D1867FB-3857-4EFD-AE9C-437B4DE4DFBB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658E33-FB18-4E70-A306-34834A3C80AF}" type="presOf" srcId="{ED48FADE-1D10-4CAE-84B2-1D964293ED91}" destId="{E42996E0-D7FB-4E19-AF4D-FEBB7D3FF574}" srcOrd="1" destOrd="0" presId="urn:microsoft.com/office/officeart/2005/8/layout/process4"/>
    <dgm:cxn modelId="{5FF876DE-F156-4EDE-A42F-30E19A1B19F1}" type="presOf" srcId="{ED48FADE-1D10-4CAE-84B2-1D964293ED91}" destId="{E9F36A6B-EC2D-4395-A5E7-15AFD2ED5183}" srcOrd="0" destOrd="0" presId="urn:microsoft.com/office/officeart/2005/8/layout/process4"/>
    <dgm:cxn modelId="{26121394-5B87-448D-85B5-CA94C3C1CF54}" srcId="{4FF33BAC-D855-4CB5-A820-977843390507}" destId="{17792FC3-1F7A-4703-9F74-9A2AFFA0B86B}" srcOrd="0" destOrd="0" parTransId="{9D6831E8-313F-4966-962E-0E9F54293B7D}" sibTransId="{00655A5D-A6EF-449E-A559-4FDE4B9C25D4}"/>
    <dgm:cxn modelId="{CE8D831C-C710-4D8E-A395-C10C3BFADF62}" type="presOf" srcId="{17792FC3-1F7A-4703-9F74-9A2AFFA0B86B}" destId="{26693222-23B9-493F-81FB-2844B2E5CD3A}" srcOrd="1" destOrd="0" presId="urn:microsoft.com/office/officeart/2005/8/layout/process4"/>
    <dgm:cxn modelId="{38566D4F-AD27-4685-AA37-02547285A3EB}" srcId="{4FF33BAC-D855-4CB5-A820-977843390507}" destId="{7BFE3311-72D6-440E-909E-D0F0A1B7C7B5}" srcOrd="2" destOrd="0" parTransId="{09926A44-CA30-4AE2-A7BB-E9AFA51E722D}" sibTransId="{5FE2D945-F07A-492B-916A-2CEA6E7BC688}"/>
    <dgm:cxn modelId="{085E4E21-9CFD-4747-9A1F-C8F5BF891589}" type="presOf" srcId="{7BFE3311-72D6-440E-909E-D0F0A1B7C7B5}" destId="{85A4A500-6ECA-4F16-A20F-EB0AF6A5C6D4}" srcOrd="1" destOrd="0" presId="urn:microsoft.com/office/officeart/2005/8/layout/process4"/>
    <dgm:cxn modelId="{9A3C22B1-D6FC-4FFE-9017-D4CFF8FCFF74}" type="presOf" srcId="{9D1867FB-3857-4EFD-AE9C-437B4DE4DFBB}" destId="{276E6510-4A71-4948-92FE-627015B03293}" srcOrd="0" destOrd="0" presId="urn:microsoft.com/office/officeart/2005/8/layout/process4"/>
    <dgm:cxn modelId="{7E32601F-0A9C-4139-9013-116B260E0887}" type="presOf" srcId="{17792FC3-1F7A-4703-9F74-9A2AFFA0B86B}" destId="{B05716D5-C22E-4F3D-A3C4-B411BC19E210}" srcOrd="0" destOrd="0" presId="urn:microsoft.com/office/officeart/2005/8/layout/process4"/>
    <dgm:cxn modelId="{E6324B31-801B-485C-AFB4-4E10D4B9BBDE}" srcId="{4FF33BAC-D855-4CB5-A820-977843390507}" destId="{ED48FADE-1D10-4CAE-84B2-1D964293ED91}" srcOrd="1" destOrd="0" parTransId="{5FDBA596-40F2-4A82-AA86-47795DC71442}" sibTransId="{29F14835-BE1F-4917-A037-100257DF05E5}"/>
    <dgm:cxn modelId="{3378E99F-D523-4B64-ABBF-E73011F0D0F0}" type="presOf" srcId="{7BFE3311-72D6-440E-909E-D0F0A1B7C7B5}" destId="{988F1097-4384-432D-9990-F073361296DE}" srcOrd="0" destOrd="0" presId="urn:microsoft.com/office/officeart/2005/8/layout/process4"/>
    <dgm:cxn modelId="{685618DB-D748-478F-9A7D-51463F4A4E4A}" srcId="{17792FC3-1F7A-4703-9F74-9A2AFFA0B86B}" destId="{9D1867FB-3857-4EFD-AE9C-437B4DE4DFBB}" srcOrd="0" destOrd="0" parTransId="{1F661744-6AE2-4C10-809F-D7BC0351D85E}" sibTransId="{A37FA769-BBD4-486D-ABB7-2623293CA6A7}"/>
    <dgm:cxn modelId="{AD9AC823-F7DF-4A8E-A783-BF6F038DE1E5}" srcId="{7BFE3311-72D6-440E-909E-D0F0A1B7C7B5}" destId="{ADE3D623-7AC9-415B-ABAC-040BEFD124A5}" srcOrd="0" destOrd="0" parTransId="{2AC5F6E1-4B71-4CDD-B078-8B7709AA2F34}" sibTransId="{4E8F9680-12A0-4712-81A7-1ED30B334465}"/>
    <dgm:cxn modelId="{6B3FD722-8247-4EB4-9E3E-3184FB4B268B}" srcId="{ED48FADE-1D10-4CAE-84B2-1D964293ED91}" destId="{6A442E21-1656-4CD0-B375-0C29FDA1F0A7}" srcOrd="0" destOrd="0" parTransId="{429F69C7-3BCA-4010-8F00-FA1C6592A180}" sibTransId="{DC8CE29F-600A-4F40-859D-15743A4D3C3E}"/>
    <dgm:cxn modelId="{3F4DE759-B945-41F5-8AC8-204A054645CA}" type="presOf" srcId="{6A442E21-1656-4CD0-B375-0C29FDA1F0A7}" destId="{8A8D66B4-E8A5-40F6-9005-11102BF42BFA}" srcOrd="0" destOrd="0" presId="urn:microsoft.com/office/officeart/2005/8/layout/process4"/>
    <dgm:cxn modelId="{8933D6EF-0B75-4CDC-8A59-4C8B4527EE01}" type="presOf" srcId="{ADE3D623-7AC9-415B-ABAC-040BEFD124A5}" destId="{AAAE1912-5B9D-407D-838B-DFFDA8199E15}" srcOrd="0" destOrd="0" presId="urn:microsoft.com/office/officeart/2005/8/layout/process4"/>
    <dgm:cxn modelId="{1A026C71-5FAA-4709-9AB7-DEE3FF7FFCA0}" type="presOf" srcId="{4FF33BAC-D855-4CB5-A820-977843390507}" destId="{34AB429A-91FF-4C8F-A964-32FAEC5875CD}" srcOrd="0" destOrd="0" presId="urn:microsoft.com/office/officeart/2005/8/layout/process4"/>
    <dgm:cxn modelId="{C508C684-CE2E-4AD9-9BC3-50F3D6B2F9B1}" type="presParOf" srcId="{34AB429A-91FF-4C8F-A964-32FAEC5875CD}" destId="{CDF04014-5106-419A-AD54-425AFC762EE2}" srcOrd="0" destOrd="0" presId="urn:microsoft.com/office/officeart/2005/8/layout/process4"/>
    <dgm:cxn modelId="{7D2C81BD-CCD4-4671-A6F1-D073D31D843D}" type="presParOf" srcId="{CDF04014-5106-419A-AD54-425AFC762EE2}" destId="{988F1097-4384-432D-9990-F073361296DE}" srcOrd="0" destOrd="0" presId="urn:microsoft.com/office/officeart/2005/8/layout/process4"/>
    <dgm:cxn modelId="{086E182B-7ADE-42C0-9ACE-246F5A128A01}" type="presParOf" srcId="{CDF04014-5106-419A-AD54-425AFC762EE2}" destId="{85A4A500-6ECA-4F16-A20F-EB0AF6A5C6D4}" srcOrd="1" destOrd="0" presId="urn:microsoft.com/office/officeart/2005/8/layout/process4"/>
    <dgm:cxn modelId="{FE3BC3C1-C482-4094-8453-983A14D9A665}" type="presParOf" srcId="{CDF04014-5106-419A-AD54-425AFC762EE2}" destId="{C93824A0-E854-428A-9060-D9A7AFBE080D}" srcOrd="2" destOrd="0" presId="urn:microsoft.com/office/officeart/2005/8/layout/process4"/>
    <dgm:cxn modelId="{BEE4C61D-BF24-4B12-AD75-28CDE7BA48D9}" type="presParOf" srcId="{C93824A0-E854-428A-9060-D9A7AFBE080D}" destId="{AAAE1912-5B9D-407D-838B-DFFDA8199E15}" srcOrd="0" destOrd="0" presId="urn:microsoft.com/office/officeart/2005/8/layout/process4"/>
    <dgm:cxn modelId="{D889284D-25E4-4D1F-B7E0-C898C2B540E1}" type="presParOf" srcId="{34AB429A-91FF-4C8F-A964-32FAEC5875CD}" destId="{2B550DC3-0B09-4966-BF23-938B026DCD7F}" srcOrd="1" destOrd="0" presId="urn:microsoft.com/office/officeart/2005/8/layout/process4"/>
    <dgm:cxn modelId="{08D1578D-D799-4C69-9596-D0B187B8E742}" type="presParOf" srcId="{34AB429A-91FF-4C8F-A964-32FAEC5875CD}" destId="{8A260690-B143-423C-AB73-9E0EF183D054}" srcOrd="2" destOrd="0" presId="urn:microsoft.com/office/officeart/2005/8/layout/process4"/>
    <dgm:cxn modelId="{7E0966CF-E880-4BFD-BF82-12A670D0AA09}" type="presParOf" srcId="{8A260690-B143-423C-AB73-9E0EF183D054}" destId="{E9F36A6B-EC2D-4395-A5E7-15AFD2ED5183}" srcOrd="0" destOrd="0" presId="urn:microsoft.com/office/officeart/2005/8/layout/process4"/>
    <dgm:cxn modelId="{7536E155-0415-4D95-B067-A4DD771534CD}" type="presParOf" srcId="{8A260690-B143-423C-AB73-9E0EF183D054}" destId="{E42996E0-D7FB-4E19-AF4D-FEBB7D3FF574}" srcOrd="1" destOrd="0" presId="urn:microsoft.com/office/officeart/2005/8/layout/process4"/>
    <dgm:cxn modelId="{8A8FEDAC-09F9-4AF2-A07A-33F379365309}" type="presParOf" srcId="{8A260690-B143-423C-AB73-9E0EF183D054}" destId="{F85B2BF2-A667-4E83-8100-4DA68CD09C94}" srcOrd="2" destOrd="0" presId="urn:microsoft.com/office/officeart/2005/8/layout/process4"/>
    <dgm:cxn modelId="{0BD1F0CB-52DD-4271-A97C-9FD7930A8CD3}" type="presParOf" srcId="{F85B2BF2-A667-4E83-8100-4DA68CD09C94}" destId="{8A8D66B4-E8A5-40F6-9005-11102BF42BFA}" srcOrd="0" destOrd="0" presId="urn:microsoft.com/office/officeart/2005/8/layout/process4"/>
    <dgm:cxn modelId="{434C60B8-DF18-4595-B5D4-FA45F99169FE}" type="presParOf" srcId="{34AB429A-91FF-4C8F-A964-32FAEC5875CD}" destId="{17E5291F-3F64-48E3-A841-D369AF223261}" srcOrd="3" destOrd="0" presId="urn:microsoft.com/office/officeart/2005/8/layout/process4"/>
    <dgm:cxn modelId="{EB5DAAB6-693A-43CC-AB3A-41A66EBE1310}" type="presParOf" srcId="{34AB429A-91FF-4C8F-A964-32FAEC5875CD}" destId="{31B68B8C-5DB2-4944-807B-E3DCF0B82E2B}" srcOrd="4" destOrd="0" presId="urn:microsoft.com/office/officeart/2005/8/layout/process4"/>
    <dgm:cxn modelId="{09427B13-2815-41E8-9B1A-5520CFE9A5FC}" type="presParOf" srcId="{31B68B8C-5DB2-4944-807B-E3DCF0B82E2B}" destId="{B05716D5-C22E-4F3D-A3C4-B411BC19E210}" srcOrd="0" destOrd="0" presId="urn:microsoft.com/office/officeart/2005/8/layout/process4"/>
    <dgm:cxn modelId="{F140ACBE-1975-41BD-AF54-933D8D8958AF}" type="presParOf" srcId="{31B68B8C-5DB2-4944-807B-E3DCF0B82E2B}" destId="{26693222-23B9-493F-81FB-2844B2E5CD3A}" srcOrd="1" destOrd="0" presId="urn:microsoft.com/office/officeart/2005/8/layout/process4"/>
    <dgm:cxn modelId="{3C1D75D8-6611-40FB-8294-87C5212DB678}" type="presParOf" srcId="{31B68B8C-5DB2-4944-807B-E3DCF0B82E2B}" destId="{1265C674-C78C-4351-A673-EF5647D4A325}" srcOrd="2" destOrd="0" presId="urn:microsoft.com/office/officeart/2005/8/layout/process4"/>
    <dgm:cxn modelId="{020C501F-F46D-4C60-A7CC-9AF347905DE1}" type="presParOf" srcId="{1265C674-C78C-4351-A673-EF5647D4A325}" destId="{276E6510-4A71-4948-92FE-627015B0329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4A500-6ECA-4F16-A20F-EB0AF6A5C6D4}">
      <dsp:nvSpPr>
        <dsp:cNvPr id="0" name=""/>
        <dsp:cNvSpPr/>
      </dsp:nvSpPr>
      <dsp:spPr>
        <a:xfrm>
          <a:off x="0" y="3184412"/>
          <a:ext cx="7223651" cy="106702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/>
            <a:t>более </a:t>
          </a:r>
          <a:r>
            <a:rPr lang="en-US" sz="2000" b="1" kern="1200" baseline="0" dirty="0" smtClean="0"/>
            <a:t>70</a:t>
          </a:r>
          <a:r>
            <a:rPr lang="ru-RU" sz="2000" b="1" kern="1200" baseline="0" dirty="0" smtClean="0"/>
            <a:t> региональных  членов экспертных комиссий</a:t>
          </a:r>
          <a:endParaRPr lang="ru-RU" sz="2000" b="1" kern="1200" dirty="0"/>
        </a:p>
      </dsp:txBody>
      <dsp:txXfrm>
        <a:off x="0" y="3184412"/>
        <a:ext cx="7223651" cy="576191"/>
      </dsp:txXfrm>
    </dsp:sp>
    <dsp:sp modelId="{AAAE1912-5B9D-407D-838B-DFFDA8199E15}">
      <dsp:nvSpPr>
        <dsp:cNvPr id="0" name=""/>
        <dsp:cNvSpPr/>
      </dsp:nvSpPr>
      <dsp:spPr>
        <a:xfrm>
          <a:off x="0" y="3805760"/>
          <a:ext cx="7223651" cy="490829"/>
        </a:xfrm>
        <a:prstGeom prst="rect">
          <a:avLst/>
        </a:prstGeom>
        <a:solidFill>
          <a:srgbClr val="5AB8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Около 4000 участников Конкурса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0" y="3805760"/>
        <a:ext cx="7223651" cy="490829"/>
      </dsp:txXfrm>
    </dsp:sp>
    <dsp:sp modelId="{E42996E0-D7FB-4E19-AF4D-FEBB7D3FF574}">
      <dsp:nvSpPr>
        <dsp:cNvPr id="0" name=""/>
        <dsp:cNvSpPr/>
      </dsp:nvSpPr>
      <dsp:spPr>
        <a:xfrm rot="10800000">
          <a:off x="0" y="1644118"/>
          <a:ext cx="7223651" cy="1641078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33</a:t>
          </a:r>
          <a:r>
            <a:rPr lang="ru-RU" sz="2400" b="1" kern="1200" baseline="0" dirty="0" smtClean="0"/>
            <a:t> субъекта Российской Федерации </a:t>
          </a:r>
          <a:endParaRPr lang="ru-RU" sz="2400" b="1" kern="1200" dirty="0"/>
        </a:p>
      </dsp:txBody>
      <dsp:txXfrm rot="-10800000">
        <a:off x="0" y="1644118"/>
        <a:ext cx="7223651" cy="576018"/>
      </dsp:txXfrm>
    </dsp:sp>
    <dsp:sp modelId="{8A8D66B4-E8A5-40F6-9005-11102BF42BFA}">
      <dsp:nvSpPr>
        <dsp:cNvPr id="0" name=""/>
        <dsp:cNvSpPr/>
      </dsp:nvSpPr>
      <dsp:spPr>
        <a:xfrm>
          <a:off x="0" y="2201854"/>
          <a:ext cx="7223651" cy="490682"/>
        </a:xfrm>
        <a:prstGeom prst="rect">
          <a:avLst/>
        </a:prstGeom>
        <a:solidFill>
          <a:srgbClr val="5AB8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С учетом прогнозирования участия и проведения Конкурса </a:t>
          </a:r>
        </a:p>
      </dsp:txBody>
      <dsp:txXfrm>
        <a:off x="0" y="2201854"/>
        <a:ext cx="7223651" cy="490682"/>
      </dsp:txXfrm>
    </dsp:sp>
    <dsp:sp modelId="{26693222-23B9-493F-81FB-2844B2E5CD3A}">
      <dsp:nvSpPr>
        <dsp:cNvPr id="0" name=""/>
        <dsp:cNvSpPr/>
      </dsp:nvSpPr>
      <dsp:spPr>
        <a:xfrm rot="10800000">
          <a:off x="0" y="15746"/>
          <a:ext cx="7223651" cy="1641078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8 Федеральных округов  </a:t>
          </a:r>
          <a:endParaRPr lang="ru-RU" sz="2800" b="1" kern="1200" dirty="0"/>
        </a:p>
      </dsp:txBody>
      <dsp:txXfrm rot="-10800000">
        <a:off x="0" y="15746"/>
        <a:ext cx="7223651" cy="576018"/>
      </dsp:txXfrm>
    </dsp:sp>
    <dsp:sp modelId="{276E6510-4A71-4948-92FE-627015B03293}">
      <dsp:nvSpPr>
        <dsp:cNvPr id="0" name=""/>
        <dsp:cNvSpPr/>
      </dsp:nvSpPr>
      <dsp:spPr>
        <a:xfrm>
          <a:off x="0" y="576781"/>
          <a:ext cx="7223651" cy="490682"/>
        </a:xfrm>
        <a:prstGeom prst="rect">
          <a:avLst/>
        </a:prstGeom>
        <a:solidFill>
          <a:srgbClr val="5AB8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Центральный, Приволжский, Северо-Западный, Уральский, Сибирский,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Южный, Северо-Кавказский , Дальневосточный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576781"/>
        <a:ext cx="7223651" cy="49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376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9170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3492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11711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87806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16114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28729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13847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44080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743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813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1241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8847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9642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3773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85957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79501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8839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2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10/31/2022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mc.hse.ru/konkurs_fp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ergo-personal.ru/fin/novost/04-09-2022/regionalnyy-etap-ezhegodnogo-vserossiyskogo-konkursa-professionalnogo" TargetMode="External"/><Relationship Id="rId13" Type="http://schemas.openxmlformats.org/officeDocument/2006/relationships/hyperlink" Target="https://ufarmc.irorb.ru/novosti/novost/?guid=26370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spb.hse.ru/dopbusiness/news/756588586.html" TargetMode="External"/><Relationship Id="rId12" Type="http://schemas.openxmlformats.org/officeDocument/2006/relationships/hyperlink" Target="https://iro22.ru/dejatelnost/proekty/finansovaja-gramotnost/konkurs-professionalnogo-masterstva-pedagogov-finansovoj-gramotnost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f.mosfin.site/contest/" TargetMode="External"/><Relationship Id="rId11" Type="http://schemas.openxmlformats.org/officeDocument/2006/relationships/hyperlink" Target="http://www.fa.ru/fil/chelyabinsk/News/2022-09-05-09.aspx" TargetMode="External"/><Relationship Id="rId5" Type="http://schemas.openxmlformats.org/officeDocument/2006/relationships/hyperlink" Target="http://fingramota46.ru/informatsiya/novosti/1212" TargetMode="External"/><Relationship Id="rId10" Type="http://schemas.openxmlformats.org/officeDocument/2006/relationships/hyperlink" Target="http://ufarmc.irorb.ru/novosti/novost/?guid=26370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erm.hse.ru/fmc/konku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fmc.hse.ru/konkurs_fp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r>
              <a:rPr lang="ru-RU" sz="1600" dirty="0" err="1" smtClean="0">
                <a:latin typeface="HSE Sans" panose="02000000000000000000" pitchFamily="2" charset="0"/>
              </a:rPr>
              <a:t>Палехова</a:t>
            </a:r>
            <a:r>
              <a:rPr lang="ru-RU" sz="1600" dirty="0" smtClean="0">
                <a:latin typeface="HSE Sans" panose="02000000000000000000" pitchFamily="2" charset="0"/>
              </a:rPr>
              <a:t> Полина Вячеславовна,</a:t>
            </a:r>
          </a:p>
          <a:p>
            <a:pPr algn="ctr"/>
            <a:r>
              <a:rPr lang="ru-RU" sz="1600" dirty="0" smtClean="0">
                <a:latin typeface="HSE Sans" panose="02000000000000000000" pitchFamily="2" charset="0"/>
              </a:rPr>
              <a:t> д.и.н., профессор, </a:t>
            </a:r>
          </a:p>
          <a:p>
            <a:pPr algn="ctr"/>
            <a:r>
              <a:rPr lang="ru-RU" sz="1600" dirty="0" smtClean="0">
                <a:latin typeface="HSE Sans" panose="02000000000000000000" pitchFamily="2" charset="0"/>
              </a:rPr>
              <a:t>начальник методического отдела ФМЦ НИУ ВШЭ</a:t>
            </a:r>
            <a:endParaRPr lang="en-US" sz="1600" dirty="0" smtClean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  <a:p>
            <a:pPr algn="ctr"/>
            <a:r>
              <a:rPr lang="ru-RU" sz="1600" dirty="0" smtClean="0">
                <a:latin typeface="HSE Sans" panose="02000000000000000000" pitchFamily="2" charset="0"/>
              </a:rPr>
              <a:t>Москва, 31 октября 2022</a:t>
            </a:r>
            <a:endParaRPr lang="ru-RU" sz="1600" dirty="0">
              <a:latin typeface="HSE Sans" panose="02000000000000000000" pitchFamily="2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Ежегодный Всероссийский конкурс профессионального мастерства педагогов финансовой грамотности</a:t>
            </a:r>
            <a:endParaRPr lang="ru-RU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886092" cy="23140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Цикл вебинаров Федерального методического центра НИУ ВШЭ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59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6292" y="1116623"/>
            <a:ext cx="8487508" cy="574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Номинации Конкурса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94692" y="1991620"/>
            <a:ext cx="7649308" cy="3517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лучшее методическое обеспечение реализации программы по финансовой грамотности, которое включает в себя представление разработки и методического обеспечения занятий, мероприятий и практических кейсов по финансовой грамотности,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«Урок по финансовой грамотности»;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«Урок с включением дидактических элементов по финансовой грамотности»;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«Лучшая рабочая программа»;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«Лучшие олимпиадные задания по финансовой грамотности»;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«Внеурочное мероприятие по финансовой грамотности» (разработка программы и методическое обеспечение внеурочной деятельности (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электива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факультатива, кружка, разработка программы воспитательной работы с целью реализации задач финансовой грамотности) и др.;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397" y="3143893"/>
            <a:ext cx="2195403" cy="15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6292" y="1116623"/>
            <a:ext cx="8487508" cy="574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Номинации Конкурса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66292" y="2303584"/>
            <a:ext cx="5662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1400" dirty="0"/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инновационных технологий в обучении финансовой грамотности: </a:t>
            </a:r>
          </a:p>
          <a:p>
            <a:pPr lvl="2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новые образовательные инициативы по финансовой грамотности, моделирование проектной деятельности сетевого взаимодействия с участием образовательных площадок методической сети ФМЦ и др.;</a:t>
            </a:r>
          </a:p>
          <a:p>
            <a:pPr lvl="2"/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838" y="3913199"/>
            <a:ext cx="2774886" cy="184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8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6292" y="1116623"/>
            <a:ext cx="8487508" cy="574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Номинации Конкурса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94058" y="2074986"/>
            <a:ext cx="6710327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лучшая модель реализации программы финансовой грамотности: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проведение мероприятий по финансовой грамотности;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примеры наставничества и распространение педагогического опыта лучших педагогов, участвующих в реализации задач финансовой грамотности системы общего и среднего профессионального образования;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работа педагогов на методических площадках и представление результатов деятельности профессионального мастерства по финансовой грамотности и др.;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800" y="2863146"/>
            <a:ext cx="2165068" cy="15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4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132006" y="3913199"/>
            <a:ext cx="967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6292" y="1116623"/>
            <a:ext cx="8487508" cy="574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Номинации Конкурса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91508" y="2110154"/>
            <a:ext cx="5732584" cy="178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«Зрительских симпатий»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электронного голосования):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принимают участие работы, поступившие на Региональный этап Конкурса, но не победившие в заявленной номинации.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374" y="3637179"/>
            <a:ext cx="3133066" cy="22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4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эффективной организации деятельности, создания и поддержки информационно-образовательных ресурсов функционирующие региональные и межрегиональные методические центры по финансовой грамотности ФМЦ используют информационно-коммуникационный инструмент (методическую площадку) - сетевое педагогическое сообщество по финансовой грамотности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2556" y="4444663"/>
            <a:ext cx="2086758" cy="143609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49625" y="1279525"/>
            <a:ext cx="8842375" cy="4111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Методическая площадка ФМЦ НИУ ВШЭ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6006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728" y="1379349"/>
            <a:ext cx="8874071" cy="31133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Информационно-коммуникационная </a:t>
            </a:r>
            <a:r>
              <a:rPr lang="ru-RU" sz="2700" dirty="0" smtClean="0"/>
              <a:t>площадка </a:t>
            </a:r>
            <a:r>
              <a:rPr lang="ru-RU" sz="2700" dirty="0"/>
              <a:t>Сообщества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377193" y="3501405"/>
            <a:ext cx="2537710" cy="2206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31756" y="1942372"/>
            <a:ext cx="6912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открытая группа в  социальной сети ВК</a:t>
            </a:r>
          </a:p>
          <a:p>
            <a:r>
              <a:rPr lang="ru-RU" dirty="0"/>
              <a:t>группа стала пространством для учителей, педагогов, методистов и других работников системы образования, интересующихся финансовой грамотностью и применяющих её в своих занятиях</a:t>
            </a:r>
          </a:p>
        </p:txBody>
      </p:sp>
    </p:spTree>
    <p:extLst>
      <p:ext uri="{BB962C8B-B14F-4D97-AF65-F5344CB8AC3E}">
        <p14:creationId xmlns:p14="http://schemas.microsoft.com/office/powerpoint/2010/main" val="384363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941" y="2645613"/>
            <a:ext cx="3237502" cy="3142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4814" y="2231757"/>
            <a:ext cx="7439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информация на сайте https://fmc.hse.ru</a:t>
            </a:r>
          </a:p>
          <a:p>
            <a:r>
              <a:rPr lang="ru-RU" dirty="0"/>
              <a:t>в социальных сетях https://vk.com/fmchse</a:t>
            </a:r>
          </a:p>
        </p:txBody>
      </p:sp>
    </p:spTree>
    <p:extLst>
      <p:ext uri="{BB962C8B-B14F-4D97-AF65-F5344CB8AC3E}">
        <p14:creationId xmlns:p14="http://schemas.microsoft.com/office/powerpoint/2010/main" val="149866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64069" y="1494691"/>
            <a:ext cx="5723793" cy="223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1.5.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организации, проведению и подведению итогов Конкурса строится в соответствии с принципами: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1.5.1. добровольности;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транспарентности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соблюдения авторских прав;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соблюдения этических норм и правил.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1.6. Участие в Конкурсе является бесплатным. Участники Конкурса несут расходы, связанные с подготовкой и предоставлением конкурсной заявки, а также частичные расходы, связанные с участием в мероприятиях по финансовой грамотности.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6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4058" y="2107769"/>
            <a:ext cx="71499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Организационные подробности Конкурса на сайте </a:t>
            </a:r>
          </a:p>
          <a:p>
            <a:pPr algn="ctr"/>
            <a:r>
              <a:rPr lang="ru-RU" sz="2800" dirty="0"/>
              <a:t>(страничка сайта ФМЦ НИУ ВШЭ) </a:t>
            </a:r>
            <a:endParaRPr lang="ru-RU" sz="2800" dirty="0" smtClean="0"/>
          </a:p>
          <a:p>
            <a:pPr algn="ctr"/>
            <a:r>
              <a:rPr lang="ru-RU" sz="2800" dirty="0">
                <a:hlinkClick r:id="rId5"/>
              </a:rPr>
              <a:t>https://</a:t>
            </a:r>
            <a:r>
              <a:rPr lang="ru-RU" sz="2800" dirty="0" smtClean="0">
                <a:hlinkClick r:id="rId5"/>
              </a:rPr>
              <a:t>fmc.hse.ru/konkurs_fp</a:t>
            </a:r>
            <a:r>
              <a:rPr lang="ru-RU" sz="2800" dirty="0" smtClean="0"/>
              <a:t>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041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Деятельность Федерального методического центра по финансовой грамотности охватывает 19 Региональных и Межрегиональных методических центров, осуществляющих повышение квалификации педагогов в 41 регионе страны, за период реализации Стратегии повышения финансовой грамотности по программам ФМЦ НИУ ВШЭ обучено более 50 000 педагогов системы общего и среднего профессионального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219" y="4033262"/>
            <a:ext cx="2877561" cy="19143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17875" y="1317625"/>
            <a:ext cx="8874125" cy="373063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ФМЦ НИУ ВШЭ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284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4059" y="2433233"/>
            <a:ext cx="8312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Соорганизаторы – </a:t>
            </a:r>
          </a:p>
          <a:p>
            <a:r>
              <a:rPr lang="ru-RU" dirty="0"/>
              <a:t>Министерство финансов Российской Федерации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Центральный Банк Российской Федерации</a:t>
            </a:r>
          </a:p>
          <a:p>
            <a:r>
              <a:rPr lang="ru-RU" dirty="0"/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Партнеры Конкурса –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Министерство просвещения Российской </a:t>
            </a:r>
            <a:r>
              <a:rPr lang="ru-RU" dirty="0" smtClean="0"/>
              <a:t>Федерации</a:t>
            </a:r>
            <a:endParaRPr lang="ru-RU" dirty="0"/>
          </a:p>
          <a:p>
            <a:r>
              <a:rPr lang="ru-RU" dirty="0"/>
              <a:t>Благотворительный фонд Вклад в будущее</a:t>
            </a:r>
          </a:p>
          <a:p>
            <a:r>
              <a:rPr lang="ru-RU" dirty="0"/>
              <a:t>Ассоциации развития финансовой грамотности</a:t>
            </a:r>
          </a:p>
          <a:p>
            <a:r>
              <a:rPr lang="ru-RU" dirty="0"/>
              <a:t>ФГБУ «Научно-исследовательский Финансовый институт» (НИФИ) </a:t>
            </a:r>
          </a:p>
          <a:p>
            <a:r>
              <a:rPr lang="ru-RU" dirty="0"/>
              <a:t>ФГАОУ ДПО «Академия </a:t>
            </a:r>
            <a:r>
              <a:rPr lang="ru-RU" dirty="0" err="1"/>
              <a:t>Минпросвещения</a:t>
            </a:r>
            <a:r>
              <a:rPr lang="ru-RU" dirty="0"/>
              <a:t> России»</a:t>
            </a:r>
          </a:p>
          <a:p>
            <a:r>
              <a:rPr lang="ru-RU" dirty="0"/>
              <a:t>Российское общество «Знание»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200759" y="1332854"/>
            <a:ext cx="9991241" cy="35783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«Финансовая перемена» –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Всероссийский конкурс профессионального мастерства педагогов финансовой грамотности 2022-2023 гг.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7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4EDC47D-E62B-4A8A-A403-73960A609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563496"/>
              </p:ext>
            </p:extLst>
          </p:nvPr>
        </p:nvGraphicFramePr>
        <p:xfrm>
          <a:off x="2767441" y="1559989"/>
          <a:ext cx="7223651" cy="431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4622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88984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/>
              <a:t>ПЕРВЫЙ</a:t>
            </a:r>
          </a:p>
          <a:p>
            <a:r>
              <a:rPr lang="ru-RU" dirty="0"/>
              <a:t>Региональный этап Конкурса с 01 сентября 2022 г. по 01 февраля 2023 г.</a:t>
            </a:r>
          </a:p>
          <a:p>
            <a:r>
              <a:rPr lang="ru-RU" dirty="0"/>
              <a:t>(подробная информация об участии на страничках сайтов региональных координаторов)</a:t>
            </a:r>
          </a:p>
          <a:p>
            <a:r>
              <a:rPr lang="ru-RU" dirty="0">
                <a:hlinkClick r:id="rId5"/>
              </a:rPr>
              <a:t>Центральный Федеральный округ</a:t>
            </a:r>
            <a:endParaRPr lang="ru-RU" dirty="0"/>
          </a:p>
          <a:p>
            <a:r>
              <a:rPr lang="ru-RU" dirty="0">
                <a:hlinkClick r:id="rId6"/>
              </a:rPr>
              <a:t>Центральный Федеральный округ</a:t>
            </a:r>
            <a:r>
              <a:rPr lang="ru-RU" dirty="0"/>
              <a:t> </a:t>
            </a:r>
            <a:r>
              <a:rPr lang="ru-RU" i="1" dirty="0"/>
              <a:t>(Рязанская область)</a:t>
            </a:r>
            <a:endParaRPr lang="ru-RU" dirty="0"/>
          </a:p>
          <a:p>
            <a:r>
              <a:rPr lang="ru-RU" dirty="0">
                <a:hlinkClick r:id="rId7"/>
              </a:rPr>
              <a:t>Северо-Западный федеральный округ</a:t>
            </a:r>
            <a:r>
              <a:rPr lang="ru-RU" dirty="0"/>
              <a:t> </a:t>
            </a:r>
          </a:p>
          <a:p>
            <a:r>
              <a:rPr lang="ru-RU" dirty="0">
                <a:hlinkClick r:id="rId8"/>
              </a:rPr>
              <a:t>Южный федеральный округ</a:t>
            </a:r>
            <a:endParaRPr lang="ru-RU" dirty="0"/>
          </a:p>
          <a:p>
            <a:r>
              <a:rPr lang="ru-RU" dirty="0">
                <a:hlinkClick r:id="rId9"/>
              </a:rPr>
              <a:t>Приволжский федеральный округ</a:t>
            </a:r>
            <a:r>
              <a:rPr lang="ru-RU" dirty="0"/>
              <a:t>    </a:t>
            </a:r>
            <a:r>
              <a:rPr lang="ru-RU" i="1" dirty="0"/>
              <a:t>(Пермский край, Удмуртская Республика, Нижегородская область)</a:t>
            </a:r>
            <a:endParaRPr lang="ru-RU" dirty="0"/>
          </a:p>
          <a:p>
            <a:r>
              <a:rPr lang="ru-RU" dirty="0">
                <a:hlinkClick r:id="rId10"/>
              </a:rPr>
              <a:t>Приволжский федеральный округ</a:t>
            </a:r>
            <a:r>
              <a:rPr lang="ru-RU" dirty="0"/>
              <a:t> </a:t>
            </a:r>
            <a:r>
              <a:rPr lang="ru-RU" i="1" dirty="0"/>
              <a:t>(Республика Башкортостан, Марий Эл, Татарстан, Оренбургская, Пензенская, Самарская, Ульяновская области)</a:t>
            </a:r>
            <a:endParaRPr lang="ru-RU" dirty="0"/>
          </a:p>
          <a:p>
            <a:r>
              <a:rPr lang="ru-RU" dirty="0">
                <a:hlinkClick r:id="rId11"/>
              </a:rPr>
              <a:t>Уральский федеральный округ</a:t>
            </a:r>
            <a:endParaRPr lang="ru-RU" dirty="0"/>
          </a:p>
          <a:p>
            <a:r>
              <a:rPr lang="ru-RU" dirty="0">
                <a:hlinkClick r:id="rId12"/>
              </a:rPr>
              <a:t>Сибирский федеральный округ</a:t>
            </a:r>
            <a:endParaRPr lang="ru-RU" dirty="0"/>
          </a:p>
          <a:p>
            <a:r>
              <a:rPr lang="ru-RU" dirty="0">
                <a:hlinkClick r:id="rId13"/>
              </a:rPr>
              <a:t>Дальневосточный федеральный округ</a:t>
            </a:r>
            <a:endParaRPr lang="ru-RU" dirty="0"/>
          </a:p>
          <a:p>
            <a:r>
              <a:rPr lang="ru-RU" dirty="0">
                <a:hlinkClick r:id="rId8"/>
              </a:rPr>
              <a:t>Северо-Кавказский федеральный округ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55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4058" y="2107769"/>
            <a:ext cx="71499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Организационные подробности Конкурса на сайте </a:t>
            </a:r>
          </a:p>
          <a:p>
            <a:pPr algn="ctr"/>
            <a:r>
              <a:rPr lang="ru-RU" sz="2800" dirty="0"/>
              <a:t>(страничка сайта ФМЦ НИУ ВШЭ) </a:t>
            </a:r>
            <a:endParaRPr lang="ru-RU" sz="2800" dirty="0" smtClean="0"/>
          </a:p>
          <a:p>
            <a:pPr algn="ctr"/>
            <a:r>
              <a:rPr lang="ru-RU" sz="2800" dirty="0">
                <a:hlinkClick r:id="rId5"/>
              </a:rPr>
              <a:t>https://</a:t>
            </a:r>
            <a:r>
              <a:rPr lang="ru-RU" sz="2800" dirty="0" smtClean="0">
                <a:hlinkClick r:id="rId5"/>
              </a:rPr>
              <a:t>fmc.hse.ru/konkurs_fp</a:t>
            </a:r>
            <a:r>
              <a:rPr lang="ru-RU" sz="2800" dirty="0" smtClean="0"/>
              <a:t>   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485" y="3396978"/>
            <a:ext cx="2421221" cy="24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3302" y="1642820"/>
            <a:ext cx="8617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Helvetica Neue"/>
              </a:rPr>
              <a:t>Просвещение населения и базовые знания в сфере финансов являются ключевой потребностью современного российского общества. «Включение элементов финансовой грамотности в предметы обязательной школьной программы – это то, над чем мы с коллегами уже несколько лет работаем в рамках реализации национальной Стратегии (Стратегия повышения финансовой грамотности в Российской Федерации на 2017 – 2023 годы – прим. ред.)» — М.М. </a:t>
            </a:r>
            <a:r>
              <a:rPr lang="ru-RU" b="1" i="1" dirty="0" err="1">
                <a:solidFill>
                  <a:srgbClr val="000000"/>
                </a:solidFill>
                <a:latin typeface="Helvetica Neue"/>
              </a:rPr>
              <a:t>Котюков</a:t>
            </a:r>
            <a:r>
              <a:rPr lang="ru-RU" b="1" i="1" dirty="0">
                <a:solidFill>
                  <a:srgbClr val="000000"/>
                </a:solidFill>
                <a:latin typeface="Helvetica Neue"/>
              </a:rPr>
              <a:t>,  заместитель министра финансов Российской Федерации</a:t>
            </a:r>
            <a:r>
              <a:rPr lang="ru-RU" b="1" i="1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pPr algn="ctr"/>
            <a:endParaRPr lang="ru-RU" b="1" i="1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Это закреплено в новых федеральных образовательных стандартах (ФГОС) для начальной и основной школы, которые вступят в силу 1 сентября 2022 года. В начальной школе знания о финансах будут преподавать на уроках математики и окружающего мира, а ученикам 5–9 классов — на обществознании, математике и географии. Также финансовая грамотность изучается школьниками как отдельный предмет на факультативной основе.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141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 smtClean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58" y="745393"/>
            <a:ext cx="4248480" cy="5242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54" y="744751"/>
            <a:ext cx="4741748" cy="52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4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980199" cy="980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07852" y="3913199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ru-RU" sz="1600" dirty="0">
              <a:latin typeface="HSE Sans" panose="02000000000000000000" pitchFamily="2" charset="0"/>
            </a:endParaRPr>
          </a:p>
          <a:p>
            <a:pPr algn="ctr"/>
            <a:endParaRPr lang="en-US" sz="1600" dirty="0">
              <a:latin typeface="HSE Sans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349521"/>
            <a:ext cx="6096000" cy="41589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Целью Конкурса является выявление лучших и эффективных педагогических практик в Российской Федерации в области формирования финансовой грамотности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совершенствования методического контента по финансовой грамотности системы общего (в том числе и дошкольного) и среднего профессионального образования.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Задачи Конкурса: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раскрытие конкурсантами профессионального потенциала в условиях современной трансформации образовательного процесса;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информационно-методического пространства для участников Конкурса,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которого участники способствуют активному обмену опытом, взаимной поддержке и продвижению инициатив профессионального сообщества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мобильности, педагогического творчества и методической активности педагогов, реализующих задачи финансовой грамотности;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эффективных педагогических практик, информационно-образовательных ресурсов по финансовой грамотности.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859" y="3374590"/>
            <a:ext cx="2970856" cy="15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1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C74E6E830D74E9B0FDDB4017A5417" ma:contentTypeVersion="13" ma:contentTypeDescription="Create a new document." ma:contentTypeScope="" ma:versionID="163ea1e46d1ef2e7d3e2669fd3a78f5e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83a6ac8df01c04b261c31c48caeaf0ed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schemas.microsoft.com/office/2006/documentManagement/types"/>
    <ds:schemaRef ds:uri="http://purl.org/dc/elements/1.1/"/>
    <ds:schemaRef ds:uri="9875bd71-cde8-496c-a136-433f55d5e6d0"/>
    <ds:schemaRef ds:uri="http://schemas.openxmlformats.org/package/2006/metadata/core-properties"/>
    <ds:schemaRef ds:uri="http://purl.org/dc/dcmitype/"/>
    <ds:schemaRef ds:uri="http://www.w3.org/XML/1998/namespace"/>
    <ds:schemaRef ds:uri="e96afe77-3acb-4328-97fc-408e1bde3ecd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BD272EA-4D43-45C0-9703-56225E78CA7C}">
  <ds:schemaRefs>
    <ds:schemaRef ds:uri="9875bd71-cde8-496c-a136-433f55d5e6d0"/>
    <ds:schemaRef ds:uri="e96afe77-3acb-4328-97fc-408e1bde3e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962</Words>
  <Application>Microsoft Office PowerPoint</Application>
  <PresentationFormat>Широкоэкранный</PresentationFormat>
  <Paragraphs>140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HSE Sans</vt:lpstr>
      <vt:lpstr>Times New Roman</vt:lpstr>
      <vt:lpstr>Office Theme</vt:lpstr>
      <vt:lpstr>Ежегодный Всероссийский конкурс профессионального мастерства педагогов финансовой грамотности</vt:lpstr>
      <vt:lpstr>ФМЦ НИУ ВШЭ</vt:lpstr>
      <vt:lpstr>«Финансовая перемена» –  Всероссийский конкурс профессионального мастерства педагогов финансовой грамотности 2022-2023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Номинации Конкурса </vt:lpstr>
      <vt:lpstr>Номинации Конкурса </vt:lpstr>
      <vt:lpstr>Номинации Конкурса </vt:lpstr>
      <vt:lpstr>Номинации Конкурса </vt:lpstr>
      <vt:lpstr>Методическая площадка ФМЦ НИУ ВШЭ </vt:lpstr>
      <vt:lpstr>Информационно-коммуникационная площадка Сообщества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Администратор</cp:lastModifiedBy>
  <cp:revision>37</cp:revision>
  <cp:lastPrinted>2022-09-19T15:28:43Z</cp:lastPrinted>
  <dcterms:created xsi:type="dcterms:W3CDTF">2021-11-11T08:52:47Z</dcterms:created>
  <dcterms:modified xsi:type="dcterms:W3CDTF">2022-10-31T10:26:41Z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