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12" r:id="rId1"/>
  </p:sldMasterIdLst>
  <p:notesMasterIdLst>
    <p:notesMasterId r:id="rId14"/>
  </p:notesMasterIdLst>
  <p:sldIdLst>
    <p:sldId id="256" r:id="rId2"/>
    <p:sldId id="400" r:id="rId3"/>
    <p:sldId id="456" r:id="rId4"/>
    <p:sldId id="423" r:id="rId5"/>
    <p:sldId id="411" r:id="rId6"/>
    <p:sldId id="479" r:id="rId7"/>
    <p:sldId id="410" r:id="rId8"/>
    <p:sldId id="472" r:id="rId9"/>
    <p:sldId id="474" r:id="rId10"/>
    <p:sldId id="470" r:id="rId11"/>
    <p:sldId id="471" r:id="rId12"/>
    <p:sldId id="39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9" autoAdjust="0"/>
    <p:restoredTop sz="95268" autoAdjust="0"/>
  </p:normalViewPr>
  <p:slideViewPr>
    <p:cSldViewPr snapToGrid="0">
      <p:cViewPr>
        <p:scale>
          <a:sx n="66" d="100"/>
          <a:sy n="66" d="100"/>
        </p:scale>
        <p:origin x="640" y="-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B551E-1B77-FE4F-9AB8-0AA893AFE97B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6E98-AE10-E54F-B141-3F108B459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2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6E98-AE10-E54F-B141-3F108B45929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16E98-AE10-E54F-B141-3F108B45929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16E98-AE10-E54F-B141-3F108B45929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2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03E23-A612-4AD6-BE32-03275B98E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EE6983-C83B-452D-BC23-7D9AD9798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7877DE-7485-4123-9C5C-5524C7A0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4534-C773-A044-B9EF-3D1B9B49E786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953662-243C-4339-AF47-7FD4D662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22E891-6E73-4C73-B315-81F6B376F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320A0-1009-410F-8F51-33F978FE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9C8824-9B72-46C5-934D-5068763E5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8B744F-B35E-4062-928A-A9A92A9C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3375-58FD-204B-AF0B-260EBA25F279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5ABC73-D454-4977-B84B-9BDC11CE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60B629-4006-48FB-B603-1207D5F8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0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C7FA5F-A01B-45C1-B346-C5A897951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FD5D47-6140-44B7-ACE6-303F625C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123358-5EA7-414D-88E2-28B6C8B9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D82C-EADE-DA4D-918C-DE9A39C49E46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FB9AE3-3CFA-4B43-861D-FEA970FD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9A3FFD-8E18-446B-9A8F-5987360B3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2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3C352-06D9-4BD6-B078-A94A3BAB7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DE031C-C139-46E6-BB41-48FF136C7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A5FF6E-48E5-4C61-A6B3-40816C6C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B7-25D1-884A-B683-54F56E7453CC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351E72-A1DA-4B28-8EAC-EC6FB8D2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319988-256F-4DF9-AD4D-A926371A5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6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714B4-A1F6-4F19-9089-66D83CC82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D80509-54FD-4652-AA03-43E934F93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E5B33-E562-4484-8067-CBAD7657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B2B8-7165-1546-874F-59279FC6B81D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AD50A3-E649-4E40-953B-F8FB8B64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91099D-54A4-4B78-BC6A-9A4AD27E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3F6F1-3F4D-49CB-8075-91085E41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CEA2B8-8E3A-4493-A995-B093EE264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6DA0B4-E8A7-4FA5-A9FD-DCE38C229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AB27E8-1581-4327-9D18-10A64C727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D2DE-D00C-B642-94A7-549F95F514FA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661DA1-771E-4870-8D71-0F9A03A11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E40AC8-0783-4FE4-B5BF-77479904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6C29C-36AC-4238-83D8-523757B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9C1E2E-7BA5-47BA-A459-48D2E3DF4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370518-559E-4683-ADBA-789AF5BE9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6BEB59-7ECB-4F09-AC32-A48453ABA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50B95FA-88CC-41BC-A7C9-D90E99DB5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2291CA-DD8D-4AC5-8423-D4EDEDE8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FDD6-BDC1-B942-8365-B53DE7B0D94E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5F036B-DFFE-48A9-8332-1060B52F0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F48CB9-049F-4E7E-A7EB-DADA5FF9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1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657AA-09C4-4448-8DA6-966D5BAEC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3A0A2C-1515-424C-904A-8BF5D2F75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97EF-7140-FE4A-8DA7-E01886411750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B526BC-9AA1-4175-AEA6-67367A59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16E1BC-9B3B-4500-A1D3-05C62C4A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C8372B1-EB32-4293-886A-AE5F9DD2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2DA-F65B-9741-80AE-CB927042391D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52F2068-95F9-4F41-8662-BB0E51E1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20B8CD-4303-4D51-8032-4F61513A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E972E-F76F-47B4-9D58-3BFEB2010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1917CE-27ED-4C2B-998E-1EFA7D85D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378EBB-4CE1-466D-A132-74A38CE44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0C81A6-31C5-4F89-AFF4-116A35597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3DD6-CC91-4346-8062-59D6B5CB0E24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255E97-13C0-4F13-B631-64F258583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BC9FFC-9835-4567-BE7B-8141364B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4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8E0D0-0ADF-41B4-9441-C5B5B3998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B77F00-203D-4877-9262-69D2E53B6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271271-6757-4436-AC0A-1F76D704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A56DFB-EF62-4FC9-90D2-63D2B40E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BD823-4611-384F-AC74-8C0AAFF3539E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B4214A-ED19-4D44-B556-CBBC2DFB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AB3004-906D-44BB-A789-571572F1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02D69">
                <a:alpha val="52000"/>
              </a:srgbClr>
            </a:gs>
            <a:gs pos="34000">
              <a:schemeClr val="bg1">
                <a:alpha val="51000"/>
              </a:schemeClr>
            </a:gs>
            <a:gs pos="67000">
              <a:schemeClr val="bg1">
                <a:alpha val="51000"/>
              </a:schemeClr>
            </a:gs>
            <a:gs pos="100000">
              <a:srgbClr val="102D69">
                <a:alpha val="52000"/>
              </a:srgb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BF8FA-394F-418E-AB72-27AC38F1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9DE67C-8EC3-4EBE-97EB-A23F70388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C98F38-E064-4E56-BE74-78EBE54AE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812A-487A-9C40-866B-55D298A0D412}" type="datetime1">
              <a:rPr lang="ru-RU" smtClean="0"/>
              <a:t>03.11.2022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1EC8D3-38D2-470E-B9CF-4569AD135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26C0D9-1A07-42B4-9A68-C4EB17361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9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a.hse.ru/bolim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lymp.hse.ru/mmo/materials-fina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4947" y="1574539"/>
            <a:ext cx="11022106" cy="371138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36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Организация и условия проведения </a:t>
            </a:r>
            <a:br>
              <a:rPr lang="ru-RU" sz="36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</a:br>
            <a:r>
              <a:rPr lang="ru-RU" sz="36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Всероссийской олимпиады школьников </a:t>
            </a:r>
            <a:br>
              <a:rPr lang="ru-RU" sz="36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</a:br>
            <a:r>
              <a:rPr lang="ru-RU" sz="36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«Высшая проба» </a:t>
            </a:r>
            <a:br>
              <a:rPr lang="ru-RU" sz="36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</a:br>
            <a:r>
              <a:rPr lang="ru-RU" sz="36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по профилю «Финансовая грамотность»</a:t>
            </a:r>
            <a:r>
              <a:rPr lang="ru-RU" sz="3600" dirty="0">
                <a:solidFill>
                  <a:srgbClr val="102D69"/>
                </a:solidFill>
                <a:latin typeface="HSE Sans" panose="02000000000000000000" pitchFamily="50" charset="-52"/>
              </a:rPr>
              <a:t/>
            </a:r>
            <a:br>
              <a:rPr lang="ru-RU" sz="3600" dirty="0">
                <a:solidFill>
                  <a:srgbClr val="102D69"/>
                </a:solidFill>
                <a:latin typeface="HSE Sans" panose="02000000000000000000" pitchFamily="50" charset="-52"/>
              </a:rPr>
            </a:br>
            <a:endParaRPr lang="ru-RU" sz="3600" b="1" dirty="0">
              <a:solidFill>
                <a:srgbClr val="102D69"/>
              </a:solidFill>
              <a:latin typeface="HSE Sans" panose="02000000000000000000" pitchFamily="50" charset="-52"/>
              <a:ea typeface="Comic Sans MS" charset="0"/>
              <a:cs typeface="Comic Sans MS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7446" y="5782085"/>
            <a:ext cx="6257108" cy="187623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ahoma" charset="0"/>
                <a:ea typeface="Tahoma" charset="0"/>
                <a:cs typeface="Tahoma" charset="0"/>
              </a:rPr>
              <a:t>Леушина Дарья Сергеевна, </a:t>
            </a:r>
            <a:r>
              <a:rPr lang="ru-RU" sz="2000" b="1" dirty="0" err="1">
                <a:solidFill>
                  <a:srgbClr val="002060"/>
                </a:solidFill>
                <a:latin typeface="Tahoma" charset="0"/>
                <a:ea typeface="Tahoma" charset="0"/>
                <a:cs typeface="Tahoma" charset="0"/>
              </a:rPr>
              <a:t>зам.начальника</a:t>
            </a:r>
            <a:r>
              <a:rPr lang="ru-RU" sz="2000" b="1" dirty="0">
                <a:solidFill>
                  <a:srgbClr val="002060"/>
                </a:solidFill>
                <a:latin typeface="Tahoma" charset="0"/>
                <a:ea typeface="Tahoma" charset="0"/>
                <a:cs typeface="Tahoma" charset="0"/>
              </a:rPr>
              <a:t> отдела организации обучения педагогов ФМЦ НИУ ВШЭ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DE8133-9A48-4E3E-8A5A-BE982D838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6309" y="560533"/>
            <a:ext cx="1299382" cy="12993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AF07FD-C314-4D26-A9C3-BF94E519A5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46309" y="4978831"/>
            <a:ext cx="1299382" cy="555175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B2AD823-8031-4E14-90A7-CF83B3174287}"/>
              </a:ext>
            </a:extLst>
          </p:cNvPr>
          <p:cNvGrpSpPr/>
          <p:nvPr/>
        </p:nvGrpSpPr>
        <p:grpSpPr>
          <a:xfrm>
            <a:off x="11258550" y="0"/>
            <a:ext cx="933450" cy="6858001"/>
            <a:chOff x="11258551" y="0"/>
            <a:chExt cx="933450" cy="6858001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681BFC8A-785C-4239-B8D5-06116585581E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ECAE8477-FE04-4E49-B5C6-0CC0E686D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087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48">
        <p14:pan dir="u"/>
      </p:transition>
    </mc:Choice>
    <mc:Fallback xmlns="">
      <p:transition spd="slow" advTm="648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53" y="220713"/>
            <a:ext cx="11426891" cy="1361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>
                <a:solidFill>
                  <a:srgbClr val="102D69"/>
                </a:solidFill>
                <a:latin typeface="Tahoma" charset="0"/>
                <a:ea typeface="Tahoma" charset="0"/>
                <a:cs typeface="Tahoma" charset="0"/>
              </a:rPr>
              <a:t>Видеолекции</a:t>
            </a:r>
            <a:r>
              <a:rPr lang="ru-RU" sz="2400" b="1" dirty="0">
                <a:solidFill>
                  <a:srgbClr val="102D69"/>
                </a:solidFill>
                <a:latin typeface="Tahoma" charset="0"/>
                <a:ea typeface="Tahoma" charset="0"/>
                <a:cs typeface="Tahoma" charset="0"/>
              </a:rPr>
              <a:t> ФМЦ НИУ ВШЭ</a:t>
            </a:r>
            <a:br>
              <a:rPr lang="ru-RU" sz="2400" b="1" dirty="0">
                <a:solidFill>
                  <a:srgbClr val="102D69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ru-RU" sz="2400" b="1" dirty="0">
                <a:solidFill>
                  <a:srgbClr val="102D69"/>
                </a:solidFill>
                <a:latin typeface="Tahoma" charset="0"/>
                <a:ea typeface="Tahoma" charset="0"/>
                <a:cs typeface="Tahoma" charset="0"/>
              </a:rPr>
              <a:t/>
            </a:r>
            <a:br>
              <a:rPr lang="ru-RU" sz="2400" b="1" dirty="0">
                <a:solidFill>
                  <a:srgbClr val="102D69"/>
                </a:solidFill>
                <a:latin typeface="Tahoma" charset="0"/>
                <a:ea typeface="Tahoma" charset="0"/>
                <a:cs typeface="Tahoma" charset="0"/>
              </a:rPr>
            </a:br>
            <a:endParaRPr lang="ru-RU" sz="2800" b="1" dirty="0">
              <a:solidFill>
                <a:srgbClr val="102D69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D6E8AAE-D685-4306-B3F7-E40D1C7DE4E9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629875EB-E2C5-4D8C-8303-4DAA6B5F6C7A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6C81AAC7-A4DF-4883-A79F-5CF08F9FC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3E0635-65EC-4BFF-B1E0-A8E18E919B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9992" y="1287713"/>
            <a:ext cx="8135284" cy="4052688"/>
          </a:xfrm>
          <a:prstGeom prst="rect">
            <a:avLst/>
          </a:prstGeom>
          <a:effectLst>
            <a:outerShdw blurRad="63500" sx="102000" sy="102000" algn="ctr" rotWithShape="0">
              <a:srgbClr val="102D69">
                <a:alpha val="40000"/>
              </a:srgbClr>
            </a:outerShdw>
          </a:effectLst>
        </p:spPr>
      </p:pic>
      <p:pic>
        <p:nvPicPr>
          <p:cNvPr id="2050" name="Picture 2" descr="http://qrcoder.ru/code/?https%3A%2F%2Fwww.youtube.com%2Fchannel%2FUCHx5qwpWu6T9ln_Hgbv-llA%2Ffeatured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3" y="1585126"/>
            <a:ext cx="2982068" cy="2982068"/>
          </a:xfrm>
          <a:prstGeom prst="rect">
            <a:avLst/>
          </a:prstGeom>
          <a:effectLst>
            <a:outerShdw blurRad="63500" sx="102000" sy="102000" algn="ctr" rotWithShape="0">
              <a:srgbClr val="102D69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5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536" y="218518"/>
            <a:ext cx="10618012" cy="67722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Типовые ошибки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818264B-65CD-4553-B490-FF0C4642AD5D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D6246405-CCAD-4AB8-A33D-FD1941093A95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B2573CCA-F68C-4A7C-B033-2503BB81C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EDE1041-2B4E-4D4F-B7DC-C0299308B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24239"/>
              </p:ext>
            </p:extLst>
          </p:nvPr>
        </p:nvGraphicFramePr>
        <p:xfrm>
          <a:off x="485968" y="802121"/>
          <a:ext cx="11220064" cy="5868366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570065">
                  <a:extLst>
                    <a:ext uri="{9D8B030D-6E8A-4147-A177-3AD203B41FA5}">
                      <a16:colId xmlns:a16="http://schemas.microsoft.com/office/drawing/2014/main" val="481722285"/>
                    </a:ext>
                  </a:extLst>
                </a:gridCol>
                <a:gridCol w="8649999">
                  <a:extLst>
                    <a:ext uri="{9D8B030D-6E8A-4147-A177-3AD203B41FA5}">
                      <a16:colId xmlns:a16="http://schemas.microsoft.com/office/drawing/2014/main" val="1713685217"/>
                    </a:ext>
                  </a:extLst>
                </a:gridCol>
              </a:tblGrid>
              <a:tr h="3483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Аспекты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Примеры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49035"/>
                  </a:ext>
                </a:extLst>
              </a:tr>
              <a:tr h="959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Доход и доходность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Вклад на сумму 100 000 рублей под 12% годовых с ежемесячной капитализацией.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Доход – 12 683 рубля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Доходность = (доход</a:t>
                      </a:r>
                      <a:r>
                        <a:rPr lang="en-US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/</a:t>
                      </a: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вложения)*100 = 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34909"/>
                  </a:ext>
                </a:extLst>
              </a:tr>
              <a:tr h="766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Ставка и условия капитализации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Вклад на сумму 100 000 рублей под 12% годовых на полгода.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Доход = 6000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727383"/>
                  </a:ext>
                </a:extLst>
              </a:tr>
              <a:tr h="959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Франшиза в страховании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Страховая сумма – 100 000 рублей. Условная франшиза – 10 000 рублей.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Ущерб – 8 000 рублей.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Страховое возмещение – 0 рублей.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748925"/>
                  </a:ext>
                </a:extLst>
              </a:tr>
              <a:tr h="766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Правила математического округления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en-US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≥</a:t>
                      </a: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5 – округление в большую сторону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en-US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&lt;5</a:t>
                      </a: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 – округление в меньшую сторону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29890"/>
                  </a:ext>
                </a:extLst>
              </a:tr>
              <a:tr h="766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Учет налогов при расчете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В условиях задачи даны зарплаты членов семьи до вычета НДФЛ. С дохода по ценным бумагам нужно уплачивать НДФЛ.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858306"/>
                  </a:ext>
                </a:extLst>
              </a:tr>
              <a:tr h="766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52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  <a:defRPr/>
                      </a:pPr>
                      <a:r>
                        <a:rPr lang="ru-RU" sz="16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Налоговые вычеты и льготы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952"/>
                        </a:spcBef>
                        <a:buFont typeface="Arial" pitchFamily="34" charset="0"/>
                        <a:buNone/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Дополнительные льготы по налогу на имущество физических лиц для</a:t>
                      </a:r>
                      <a:b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</a:br>
                      <a:r>
                        <a:rPr lang="ru-RU" sz="1600" b="0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многодетных семей.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340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83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6539" y="2876549"/>
            <a:ext cx="7698921" cy="1104901"/>
          </a:xfrm>
        </p:spPr>
        <p:txBody>
          <a:bodyPr/>
          <a:lstStyle/>
          <a:p>
            <a:r>
              <a:rPr lang="ru-RU" b="1" dirty="0">
                <a:solidFill>
                  <a:srgbClr val="102D69"/>
                </a:solidFill>
                <a:latin typeface="Tahoma" charset="0"/>
                <a:ea typeface="Tahoma" charset="0"/>
                <a:cs typeface="Tahoma" charset="0"/>
              </a:rPr>
              <a:t>Благодарю за внимание!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10DF93B8-DA53-46AF-B611-7F61DF268F52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7C8A77CE-F9CE-4306-9A4C-F180126C1A36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CAA7781A-FF61-4CC2-BACF-2814FF5CE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20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642" y="133350"/>
            <a:ext cx="10018713" cy="147423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Официальный сайт «Высшей пробы» </a:t>
            </a:r>
            <a:r>
              <a:rPr lang="en-US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https://olymp.hse.ru/mmo/</a:t>
            </a:r>
            <a:endParaRPr lang="ru-RU" sz="3200" b="1" dirty="0">
              <a:solidFill>
                <a:srgbClr val="102D69"/>
              </a:solidFill>
              <a:latin typeface="HSE Sans" panose="02000000000000000000" pitchFamily="50" charset="-52"/>
              <a:ea typeface="Tahoma" charset="0"/>
              <a:cs typeface="Tahoma" charset="0"/>
            </a:endParaRPr>
          </a:p>
        </p:txBody>
      </p:sp>
      <p:pic>
        <p:nvPicPr>
          <p:cNvPr id="1026" name="Picture 2" descr="https://olymp.hse.ru/mirror/pubs/share/51457421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419" y="1799313"/>
            <a:ext cx="5929161" cy="4449087"/>
          </a:xfrm>
          <a:prstGeom prst="rect">
            <a:avLst/>
          </a:prstGeom>
          <a:noFill/>
          <a:effectLst>
            <a:outerShdw blurRad="63500" sx="102000" sy="102000" algn="ctr" rotWithShape="0">
              <a:srgbClr val="102D69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935B223-AD30-45D8-A556-EF1BCDBCB9A9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7E452E27-A86D-423F-8614-55A2D42CDEFD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FD61BC2-E525-429C-83E0-5A6CBF37A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409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3697" y="209312"/>
            <a:ext cx="9513819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Сроки проведения </a:t>
            </a:r>
            <a:r>
              <a:rPr lang="ru-RU" sz="3200" b="1" dirty="0" smtClean="0">
                <a:solidFill>
                  <a:srgbClr val="10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олимпиады</a:t>
            </a:r>
            <a:br>
              <a:rPr lang="ru-RU" sz="3200" b="1" dirty="0" smtClean="0">
                <a:solidFill>
                  <a:srgbClr val="10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10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в</a:t>
            </a:r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10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2022-2023 </a:t>
            </a:r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уч.году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3F7BFDB-7BB7-4368-9D4F-31F54524C6F1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F417B21-F390-4A21-8863-9CF72531E82A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5FD49A90-AC43-4814-A398-5D4FCC7D9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A18223A-B8A2-4E15-B022-8FAB17B8C7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29" y="1534875"/>
            <a:ext cx="5000264" cy="5029677"/>
          </a:xfrm>
          <a:prstGeom prst="rect">
            <a:avLst/>
          </a:prstGeom>
          <a:noFill/>
          <a:effectLst>
            <a:outerShdw blurRad="63500" sx="102000" sy="102000" algn="ctr" rotWithShape="0">
              <a:srgbClr val="102D69">
                <a:alpha val="40000"/>
              </a:srgbClr>
            </a:outerShdw>
          </a:effec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35359"/>
              </p:ext>
            </p:extLst>
          </p:nvPr>
        </p:nvGraphicFramePr>
        <p:xfrm>
          <a:off x="5381296" y="1687442"/>
          <a:ext cx="6306208" cy="294831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{8EC20E35-A176-4012-BC5E-935CFFF8708E}</a:tableStyleId>
              </a:tblPr>
              <a:tblGrid>
                <a:gridCol w="1010908">
                  <a:extLst>
                    <a:ext uri="{9D8B030D-6E8A-4147-A177-3AD203B41FA5}">
                      <a16:colId xmlns:a16="http://schemas.microsoft.com/office/drawing/2014/main" val="2822070248"/>
                    </a:ext>
                  </a:extLst>
                </a:gridCol>
                <a:gridCol w="1031539">
                  <a:extLst>
                    <a:ext uri="{9D8B030D-6E8A-4147-A177-3AD203B41FA5}">
                      <a16:colId xmlns:a16="http://schemas.microsoft.com/office/drawing/2014/main" val="227254250"/>
                    </a:ext>
                  </a:extLst>
                </a:gridCol>
                <a:gridCol w="753305">
                  <a:extLst>
                    <a:ext uri="{9D8B030D-6E8A-4147-A177-3AD203B41FA5}">
                      <a16:colId xmlns:a16="http://schemas.microsoft.com/office/drawing/2014/main" val="673670961"/>
                    </a:ext>
                  </a:extLst>
                </a:gridCol>
                <a:gridCol w="926881">
                  <a:extLst>
                    <a:ext uri="{9D8B030D-6E8A-4147-A177-3AD203B41FA5}">
                      <a16:colId xmlns:a16="http://schemas.microsoft.com/office/drawing/2014/main" val="3917621604"/>
                    </a:ext>
                  </a:extLst>
                </a:gridCol>
                <a:gridCol w="767669">
                  <a:extLst>
                    <a:ext uri="{9D8B030D-6E8A-4147-A177-3AD203B41FA5}">
                      <a16:colId xmlns:a16="http://schemas.microsoft.com/office/drawing/2014/main" val="353718226"/>
                    </a:ext>
                  </a:extLst>
                </a:gridCol>
                <a:gridCol w="890995">
                  <a:extLst>
                    <a:ext uri="{9D8B030D-6E8A-4147-A177-3AD203B41FA5}">
                      <a16:colId xmlns:a16="http://schemas.microsoft.com/office/drawing/2014/main" val="2969001683"/>
                    </a:ext>
                  </a:extLst>
                </a:gridCol>
                <a:gridCol w="924911">
                  <a:extLst>
                    <a:ext uri="{9D8B030D-6E8A-4147-A177-3AD203B41FA5}">
                      <a16:colId xmlns:a16="http://schemas.microsoft.com/office/drawing/2014/main" val="3840025095"/>
                    </a:ext>
                  </a:extLst>
                </a:gridCol>
              </a:tblGrid>
              <a:tr h="59330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Длит-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старта состязания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663579"/>
                  </a:ext>
                </a:extLst>
              </a:tr>
              <a:tr h="697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736294"/>
                  </a:ext>
                </a:extLst>
              </a:tr>
              <a:tr h="8288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ноября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мин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587503"/>
                  </a:ext>
                </a:extLst>
              </a:tr>
              <a:tr h="8288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ноября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мин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735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36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492" y="362384"/>
            <a:ext cx="9885892" cy="1593667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3200" b="1" cap="none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Льготы для дипломантов Олимпиады </a:t>
            </a:r>
            <a:r>
              <a:rPr lang="ru-RU" alt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/>
            </a:r>
            <a:br>
              <a:rPr lang="ru-RU" alt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</a:br>
            <a:r>
              <a:rPr lang="en-US" alt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  <a:hlinkClick r:id="rId2"/>
              </a:rPr>
              <a:t>https://ba.hse.ru/bolimp</a:t>
            </a:r>
            <a:r>
              <a:rPr lang="ru-RU" alt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/>
            </a:r>
            <a:br>
              <a:rPr lang="ru-RU" alt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</a:br>
            <a:r>
              <a:rPr lang="ru-RU" altLang="ru-RU" sz="3200" cap="none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/>
            </a:r>
            <a:br>
              <a:rPr lang="ru-RU" altLang="ru-RU" sz="3200" cap="none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</a:br>
            <a:endParaRPr lang="ru-RU" sz="3200" dirty="0">
              <a:solidFill>
                <a:srgbClr val="102D69"/>
              </a:solidFill>
              <a:latin typeface="HSE Sans" panose="02000000000000000000" pitchFamily="50" charset="-52"/>
              <a:ea typeface="Tahoma" charset="0"/>
              <a:cs typeface="Tahoma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742930"/>
              </p:ext>
            </p:extLst>
          </p:nvPr>
        </p:nvGraphicFramePr>
        <p:xfrm>
          <a:off x="136187" y="1342099"/>
          <a:ext cx="11670505" cy="5231078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5350213">
                  <a:extLst>
                    <a:ext uri="{9D8B030D-6E8A-4147-A177-3AD203B41FA5}">
                      <a16:colId xmlns:a16="http://schemas.microsoft.com/office/drawing/2014/main" val="4228718050"/>
                    </a:ext>
                  </a:extLst>
                </a:gridCol>
                <a:gridCol w="6320292">
                  <a:extLst>
                    <a:ext uri="{9D8B030D-6E8A-4147-A177-3AD203B41FA5}">
                      <a16:colId xmlns:a16="http://schemas.microsoft.com/office/drawing/2014/main" val="3446756215"/>
                    </a:ext>
                  </a:extLst>
                </a:gridCol>
              </a:tblGrid>
              <a:tr h="298098">
                <a:tc>
                  <a:txBody>
                    <a:bodyPr/>
                    <a:lstStyle/>
                    <a:p>
                      <a:pPr marL="14400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Наименование образовательной программы</a:t>
                      </a:r>
                      <a:endParaRPr lang="ru-RU" sz="17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Льготы</a:t>
                      </a:r>
                      <a:endParaRPr lang="ru-RU" sz="1700" b="0" dirty="0"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39116"/>
                  </a:ext>
                </a:extLst>
              </a:tr>
              <a:tr h="561906">
                <a:tc>
                  <a:txBody>
                    <a:bodyPr/>
                    <a:lstStyle/>
                    <a:p>
                      <a:pPr marL="1440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Экономика, Совместная программа по экономике НИУ ВШЭ и РЭШ,</a:t>
                      </a:r>
                      <a:r>
                        <a:rPr lang="ru-RU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анализ данных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и призеры 11 класс – 100 баллов по обществознанию</a:t>
                      </a:r>
                      <a:endParaRPr lang="ru-RU" sz="17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175141"/>
                  </a:ext>
                </a:extLst>
              </a:tr>
              <a:tr h="472135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статистика 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и призеры 11 класс – 100 баллов по обществознанию</a:t>
                      </a:r>
                      <a:endParaRPr lang="ru-RU" sz="17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626722"/>
                  </a:ext>
                </a:extLst>
              </a:tr>
              <a:tr h="472135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Мировая экономика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11 класс – БВИ</a:t>
                      </a:r>
                    </a:p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Призеры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11 класс – 100 баллов по обществознанию</a:t>
                      </a:r>
                      <a:endParaRPr lang="ru-RU" sz="17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622793"/>
                  </a:ext>
                </a:extLst>
              </a:tr>
              <a:tr h="472135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Экономический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 анализ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и призеры 11 класс – 100 баллов по обществознанию</a:t>
                      </a:r>
                      <a:endParaRPr lang="ru-RU" sz="17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932705"/>
                  </a:ext>
                </a:extLst>
              </a:tr>
              <a:tr h="472135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Управление бизнесом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11 класс – БВИ</a:t>
                      </a:r>
                    </a:p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Призеры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11 класс – 100 баллов по математике</a:t>
                      </a:r>
                      <a:endParaRPr lang="ru-RU" sz="17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22743"/>
                  </a:ext>
                </a:extLst>
              </a:tr>
              <a:tr h="472135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Маркетинг и рыночная аналитика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11 класс – БВИ</a:t>
                      </a:r>
                    </a:p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Призеры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11 класс – 100 баллов по математике</a:t>
                      </a:r>
                      <a:endParaRPr lang="ru-RU" sz="17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2760"/>
                  </a:ext>
                </a:extLst>
              </a:tr>
              <a:tr h="472135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Управление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 цепями поставок и бизнес-аналитика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11 класс – БВИ</a:t>
                      </a:r>
                    </a:p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Призеры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11 класс – 100 баллов по математике</a:t>
                      </a:r>
                      <a:endParaRPr lang="ru-RU" sz="17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789784"/>
                  </a:ext>
                </a:extLst>
              </a:tr>
              <a:tr h="472135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Международный бизнес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11 класс – БВИ</a:t>
                      </a:r>
                    </a:p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Призеры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11 класс – 100 баллов по математике</a:t>
                      </a:r>
                      <a:endParaRPr lang="ru-RU" sz="17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476263"/>
                  </a:ext>
                </a:extLst>
              </a:tr>
              <a:tr h="418002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Государственное и муниципальное управление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и призеры 11 класс – 100 баллов по математике</a:t>
                      </a:r>
                      <a:endParaRPr lang="ru-RU" sz="17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797308"/>
                  </a:ext>
                </a:extLst>
              </a:tr>
              <a:tr h="418002">
                <a:tc>
                  <a:txBody>
                    <a:bodyPr/>
                    <a:lstStyle/>
                    <a:p>
                      <a:pPr marL="1440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Социология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charset="0"/>
                          <a:cs typeface="Times New Roman" panose="02020603050405020304" pitchFamily="18" charset="0"/>
                        </a:rPr>
                        <a:t>Победители и призеры 11 класс – 100 баллов по математике</a:t>
                      </a:r>
                      <a:endParaRPr lang="ru-RU" sz="16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charset="0"/>
                        <a:cs typeface="Times New Roman" panose="02020603050405020304" pitchFamily="18" charset="0"/>
                      </a:endParaRPr>
                    </a:p>
                  </a:txBody>
                  <a:tcPr marL="35775" marR="357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345810"/>
                  </a:ext>
                </a:extLst>
              </a:tr>
            </a:tbl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EC8050C7-330C-4592-A049-40E58FA22819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EF80F82-D00A-4AF7-80E1-E5B07409DFB3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6087A8E-8EEB-4CC9-A012-6DA7F552C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075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73521" y="323851"/>
            <a:ext cx="9536271" cy="762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Структура олимпиадных заданий </a:t>
            </a:r>
            <a:r>
              <a:rPr lang="en-US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I</a:t>
            </a:r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 этапа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01548"/>
              </p:ext>
            </p:extLst>
          </p:nvPr>
        </p:nvGraphicFramePr>
        <p:xfrm>
          <a:off x="538480" y="1362075"/>
          <a:ext cx="10886267" cy="4935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038">
                  <a:extLst>
                    <a:ext uri="{9D8B030D-6E8A-4147-A177-3AD203B41FA5}">
                      <a16:colId xmlns:a16="http://schemas.microsoft.com/office/drawing/2014/main" val="4117147924"/>
                    </a:ext>
                  </a:extLst>
                </a:gridCol>
                <a:gridCol w="878018">
                  <a:extLst>
                    <a:ext uri="{9D8B030D-6E8A-4147-A177-3AD203B41FA5}">
                      <a16:colId xmlns:a16="http://schemas.microsoft.com/office/drawing/2014/main" val="1439734256"/>
                    </a:ext>
                  </a:extLst>
                </a:gridCol>
                <a:gridCol w="604414">
                  <a:extLst>
                    <a:ext uri="{9D8B030D-6E8A-4147-A177-3AD203B41FA5}">
                      <a16:colId xmlns:a16="http://schemas.microsoft.com/office/drawing/2014/main" val="1524084067"/>
                    </a:ext>
                  </a:extLst>
                </a:gridCol>
                <a:gridCol w="1007150">
                  <a:extLst>
                    <a:ext uri="{9D8B030D-6E8A-4147-A177-3AD203B41FA5}">
                      <a16:colId xmlns:a16="http://schemas.microsoft.com/office/drawing/2014/main" val="694940114"/>
                    </a:ext>
                  </a:extLst>
                </a:gridCol>
                <a:gridCol w="1011132">
                  <a:extLst>
                    <a:ext uri="{9D8B030D-6E8A-4147-A177-3AD203B41FA5}">
                      <a16:colId xmlns:a16="http://schemas.microsoft.com/office/drawing/2014/main" val="2200171345"/>
                    </a:ext>
                  </a:extLst>
                </a:gridCol>
                <a:gridCol w="890002">
                  <a:extLst>
                    <a:ext uri="{9D8B030D-6E8A-4147-A177-3AD203B41FA5}">
                      <a16:colId xmlns:a16="http://schemas.microsoft.com/office/drawing/2014/main" val="3840730046"/>
                    </a:ext>
                  </a:extLst>
                </a:gridCol>
                <a:gridCol w="1029782">
                  <a:extLst>
                    <a:ext uri="{9D8B030D-6E8A-4147-A177-3AD203B41FA5}">
                      <a16:colId xmlns:a16="http://schemas.microsoft.com/office/drawing/2014/main" val="2939809458"/>
                    </a:ext>
                  </a:extLst>
                </a:gridCol>
                <a:gridCol w="995835">
                  <a:extLst>
                    <a:ext uri="{9D8B030D-6E8A-4147-A177-3AD203B41FA5}">
                      <a16:colId xmlns:a16="http://schemas.microsoft.com/office/drawing/2014/main" val="3667806026"/>
                    </a:ext>
                  </a:extLst>
                </a:gridCol>
                <a:gridCol w="1528846">
                  <a:extLst>
                    <a:ext uri="{9D8B030D-6E8A-4147-A177-3AD203B41FA5}">
                      <a16:colId xmlns:a16="http://schemas.microsoft.com/office/drawing/2014/main" val="4123921072"/>
                    </a:ext>
                  </a:extLst>
                </a:gridCol>
                <a:gridCol w="2081050">
                  <a:extLst>
                    <a:ext uri="{9D8B030D-6E8A-4147-A177-3AD203B41FA5}">
                      <a16:colId xmlns:a16="http://schemas.microsoft.com/office/drawing/2014/main" val="2519895907"/>
                    </a:ext>
                  </a:extLst>
                </a:gridCol>
              </a:tblGrid>
              <a:tr h="3286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Классы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Время состязания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кол-во вариантов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Структура заданий, баллы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Итого баллов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365988"/>
                  </a:ext>
                </a:extLst>
              </a:tr>
              <a:tr h="50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1 тип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2 тип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815566"/>
                  </a:ext>
                </a:extLst>
              </a:tr>
              <a:tr h="1946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несколько ответов                    (выбор ответов)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баллы за задание 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Соотнесение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баллы за задание 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вписать ответ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баллы за задание</a:t>
                      </a:r>
                    </a:p>
                  </a:txBody>
                  <a:tcPr marL="8121" marR="8121" marT="812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07468"/>
                  </a:ext>
                </a:extLst>
              </a:tr>
              <a:tr h="978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7-10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80 мин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6*3=18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2*5=10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12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12*6=72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18+10+72=100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138565"/>
                  </a:ext>
                </a:extLst>
              </a:tr>
              <a:tr h="1175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11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80 мин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10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10*3=30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3*7=21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7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7*7=49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102D69"/>
                          </a:solidFill>
                          <a:effectLst/>
                          <a:latin typeface="HSE Sans" panose="02000000000000000000" pitchFamily="50" charset="-52"/>
                          <a:ea typeface="Tahoma" charset="0"/>
                          <a:cs typeface="Tahoma" charset="0"/>
                        </a:rPr>
                        <a:t>30+21+49=100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404356"/>
                  </a:ext>
                </a:extLst>
              </a:tr>
            </a:tbl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5EBC249-C719-4174-A1F4-25B22857C978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1618409-F39D-4A87-B762-8C0DFB908B47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4AD3671F-D628-4A28-988B-F80FB1658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49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73" y="281727"/>
            <a:ext cx="10558406" cy="9681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Темы заданий</a:t>
            </a:r>
            <a:b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</a:br>
            <a:r>
              <a:rPr lang="en-US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  <a:hlinkClick r:id="rId2"/>
              </a:rPr>
              <a:t>https://olymp.hse.ru/mmo/materials-finance</a:t>
            </a:r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/>
            </a:r>
            <a:b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</a:br>
            <a:endParaRPr lang="ru-RU" sz="3200" b="1" dirty="0">
              <a:solidFill>
                <a:srgbClr val="102D69"/>
              </a:solidFill>
              <a:latin typeface="HSE Sans" panose="02000000000000000000" pitchFamily="50" charset="-52"/>
              <a:ea typeface="Tahoma" charset="0"/>
              <a:cs typeface="Tahoma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97274" y="1135309"/>
          <a:ext cx="10558406" cy="518360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42961">
                  <a:extLst>
                    <a:ext uri="{9D8B030D-6E8A-4147-A177-3AD203B41FA5}">
                      <a16:colId xmlns:a16="http://schemas.microsoft.com/office/drawing/2014/main" val="2413912126"/>
                    </a:ext>
                  </a:extLst>
                </a:gridCol>
                <a:gridCol w="5315445">
                  <a:extLst>
                    <a:ext uri="{9D8B030D-6E8A-4147-A177-3AD203B41FA5}">
                      <a16:colId xmlns:a16="http://schemas.microsoft.com/office/drawing/2014/main" val="1226492547"/>
                    </a:ext>
                  </a:extLst>
                </a:gridCol>
              </a:tblGrid>
              <a:tr h="51382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kern="120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9 – 11 КЛАСС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873611"/>
                  </a:ext>
                </a:extLst>
              </a:tr>
              <a:tr h="1045211"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Банки и банковская система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Пенсионная система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437404"/>
                  </a:ext>
                </a:extLst>
              </a:tr>
              <a:tr h="8063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Виды вкладов и их условия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Финансовые риски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97"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Виды кредитов, условия, особенности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Финансовое мошенничество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196960"/>
                  </a:ext>
                </a:extLst>
              </a:tr>
              <a:tr h="785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Ценные бумаги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Создание собственного бизнеса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499802"/>
                  </a:ext>
                </a:extLst>
              </a:tr>
              <a:tr h="785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Страхование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Налоги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023691"/>
                  </a:ext>
                </a:extLst>
              </a:tr>
            </a:tbl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9B595C87-28EA-4FB8-9A7A-3FDF9858622B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1395FB6F-A254-461D-8898-A8CC32202C07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120F0E5D-84CC-4644-A7DE-3F295F773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307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536" y="218518"/>
            <a:ext cx="10618012" cy="10354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Задание с несколькими верными вариантами ответа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818264B-65CD-4553-B490-FF0C4642AD5D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D6246405-CCAD-4AB8-A33D-FD1941093A95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B2573CCA-F68C-4A7C-B033-2503BB81C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63B1D283-478B-459C-B679-6C214AE4C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536" y="1253942"/>
            <a:ext cx="10802275" cy="29552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8776" tIns="54385" rIns="108776" bIns="54385"/>
          <a:lstStyle/>
          <a:p>
            <a:pPr indent="-404111" algn="just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000" b="1" dirty="0">
                <a:solidFill>
                  <a:srgbClr val="102D69"/>
                </a:solidFill>
                <a:latin typeface="HSE Sans" panose="02000000000000000000" pitchFamily="50" charset="-52"/>
              </a:rPr>
              <a:t>Выберите все способы повышения безопасности совершения платежей с помощью электронного кошелька. </a:t>
            </a: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000" dirty="0">
                <a:highlight>
                  <a:srgbClr val="FFFF00"/>
                </a:highlight>
                <a:latin typeface="HSE Sans" panose="02000000000000000000" pitchFamily="50" charset="-52"/>
              </a:rPr>
              <a:t>1) использование лицензионного программного обеспечения</a:t>
            </a: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000" dirty="0">
                <a:latin typeface="HSE Sans" panose="02000000000000000000" pitchFamily="50" charset="-52"/>
              </a:rPr>
              <a:t>2) запись пароля на бумажном носителе</a:t>
            </a: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000" dirty="0">
                <a:highlight>
                  <a:srgbClr val="FFFF00"/>
                </a:highlight>
                <a:latin typeface="HSE Sans" panose="02000000000000000000" pitchFamily="50" charset="-52"/>
              </a:rPr>
              <a:t>3) использование личного компьютера вместо общественного</a:t>
            </a: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000" dirty="0">
                <a:latin typeface="HSE Sans" panose="02000000000000000000" pitchFamily="50" charset="-52"/>
              </a:rPr>
              <a:t>4) сокращение времени транзакции</a:t>
            </a: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000" dirty="0">
                <a:highlight>
                  <a:srgbClr val="FFFF00"/>
                </a:highlight>
                <a:latin typeface="HSE Sans" panose="02000000000000000000" pitchFamily="50" charset="-52"/>
              </a:rPr>
              <a:t>5) использование антивирусных программ</a:t>
            </a:r>
            <a:endParaRPr lang="ru-RU" sz="2000" i="1" dirty="0">
              <a:latin typeface="HSE Sans" panose="02000000000000000000" pitchFamily="50" charset="-52"/>
            </a:endParaRPr>
          </a:p>
          <a:p>
            <a:pPr marL="404111" indent="-404111" algn="just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endParaRPr lang="ru-RU" sz="2000" i="1" dirty="0">
              <a:solidFill>
                <a:srgbClr val="102D69"/>
              </a:solidFill>
              <a:latin typeface="HSE Sans" panose="02000000000000000000" pitchFamily="50" charset="-52"/>
            </a:endParaRPr>
          </a:p>
          <a:p>
            <a:pPr marL="404111" indent="-404111" algn="just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000" i="1" dirty="0">
                <a:solidFill>
                  <a:srgbClr val="102D69"/>
                </a:solidFill>
                <a:latin typeface="HSE Sans" panose="02000000000000000000" pitchFamily="50" charset="-52"/>
              </a:rPr>
              <a:t>За полностью верный ответ - 3 балла</a:t>
            </a: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endParaRPr lang="ru-RU" sz="2667" dirty="0">
              <a:solidFill>
                <a:srgbClr val="102D69"/>
              </a:solidFill>
              <a:latin typeface="HSE Sans" panose="02000000000000000000" pitchFamily="50" charset="-52"/>
            </a:endParaRP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endParaRPr lang="ru-RU" sz="2667" dirty="0">
              <a:solidFill>
                <a:srgbClr val="102D69"/>
              </a:solidFill>
              <a:latin typeface="HSE Sans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1919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536" y="218518"/>
            <a:ext cx="10618012" cy="10354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Задание на установление соответствия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818264B-65CD-4553-B490-FF0C4642AD5D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D6246405-CCAD-4AB8-A33D-FD1941093A95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B2573CCA-F68C-4A7C-B033-2503BB81C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63B1D283-478B-459C-B679-6C214AE4C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17" y="3436041"/>
            <a:ext cx="10462650" cy="29552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8776" tIns="54385" rIns="108776" bIns="54385"/>
          <a:lstStyle/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Варианты ответа:</a:t>
            </a:r>
          </a:p>
          <a:p>
            <a:pPr marL="404111" indent="-404111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400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Федеральный</a:t>
            </a:r>
          </a:p>
          <a:p>
            <a:pPr marL="404111" indent="-404111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400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Региональный</a:t>
            </a:r>
          </a:p>
          <a:p>
            <a:pPr marL="404111" indent="-404111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400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Местный</a:t>
            </a:r>
          </a:p>
          <a:p>
            <a:pPr marL="404111" indent="-404111">
              <a:spcBef>
                <a:spcPts val="715"/>
              </a:spcBef>
              <a:buFont typeface="Arial" panose="020B0604020202020204" pitchFamily="34" charset="0"/>
              <a:buChar char="•"/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endParaRPr lang="ru-RU" sz="2400" dirty="0">
              <a:solidFill>
                <a:srgbClr val="102D69"/>
              </a:solidFill>
              <a:latin typeface="HSE Sans" panose="02000000000000000000" pitchFamily="50" charset="-52"/>
            </a:endParaRP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400" i="1" dirty="0">
                <a:solidFill>
                  <a:srgbClr val="102D69"/>
                </a:solidFill>
                <a:latin typeface="HSE Sans" panose="02000000000000000000" pitchFamily="50" charset="-52"/>
              </a:rPr>
              <a:t>За полностью верный ответ - </a:t>
            </a:r>
            <a:r>
              <a:rPr lang="ru-RU" sz="2400" i="1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5 баллов</a:t>
            </a:r>
            <a:endParaRPr lang="ru-RU" sz="2400" i="1" dirty="0">
              <a:solidFill>
                <a:srgbClr val="102D69"/>
              </a:solidFill>
              <a:latin typeface="HSE Sans" panose="02000000000000000000" pitchFamily="50" charset="-52"/>
            </a:endParaRPr>
          </a:p>
          <a:p>
            <a:pPr marL="404111" indent="-404111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endParaRPr lang="ru-RU" sz="2667" dirty="0">
              <a:solidFill>
                <a:srgbClr val="102D69"/>
              </a:solidFill>
              <a:latin typeface="HSE Sans" panose="02000000000000000000" pitchFamily="50" charset="-52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E8776CD-AB99-4EE7-9EA7-1215CDBE2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082180"/>
              </p:ext>
            </p:extLst>
          </p:nvPr>
        </p:nvGraphicFramePr>
        <p:xfrm>
          <a:off x="720898" y="1171574"/>
          <a:ext cx="10462650" cy="2085975"/>
        </p:xfrm>
        <a:graphic>
          <a:graphicData uri="http://schemas.openxmlformats.org/drawingml/2006/table">
            <a:tbl>
              <a:tblPr firstCol="1" bandRow="1" bandCol="1">
                <a:tableStyleId>{5C22544A-7EE6-4342-B048-85BDC9FD1C3A}</a:tableStyleId>
              </a:tblPr>
              <a:tblGrid>
                <a:gridCol w="432245">
                  <a:extLst>
                    <a:ext uri="{9D8B030D-6E8A-4147-A177-3AD203B41FA5}">
                      <a16:colId xmlns:a16="http://schemas.microsoft.com/office/drawing/2014/main" val="4234181967"/>
                    </a:ext>
                  </a:extLst>
                </a:gridCol>
                <a:gridCol w="10030405">
                  <a:extLst>
                    <a:ext uri="{9D8B030D-6E8A-4147-A177-3AD203B41FA5}">
                      <a16:colId xmlns:a16="http://schemas.microsoft.com/office/drawing/2014/main" val="4095738549"/>
                    </a:ext>
                  </a:extLst>
                </a:gridCol>
              </a:tblGrid>
              <a:tr h="417195"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Транспортный налог</a:t>
                      </a:r>
                      <a:endParaRPr lang="ru-RU" sz="2400" b="1" kern="12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8705670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sz="2400" b="1" kern="12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299758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  <a:endParaRPr lang="ru-RU" sz="2400" b="1" kern="12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575490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Земельный налог</a:t>
                      </a:r>
                      <a:endParaRPr lang="ru-RU" sz="2400" b="1" kern="12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508407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4111" indent="-404111" algn="l" defTabSz="914400" rtl="0" eaLnBrk="1" latinLnBrk="0" hangingPunct="1">
                        <a:lnSpc>
                          <a:spcPct val="107000"/>
                        </a:lnSpc>
                        <a:spcBef>
                          <a:spcPts val="715"/>
                        </a:spcBef>
                        <a:spcAft>
                          <a:spcPts val="0"/>
                        </a:spcAft>
                        <a:tabLst>
                          <a:tab pos="404111" algn="l"/>
                          <a:tab pos="1491825" algn="l"/>
                          <a:tab pos="2579536" algn="l"/>
                          <a:tab pos="3667247" algn="l"/>
                          <a:tab pos="4754954" algn="l"/>
                          <a:tab pos="5842667" algn="l"/>
                          <a:tab pos="6930376" algn="l"/>
                          <a:tab pos="8018088" algn="l"/>
                          <a:tab pos="9105798" algn="l"/>
                          <a:tab pos="10193509" algn="l"/>
                          <a:tab pos="11281217" algn="l"/>
                          <a:tab pos="12368929" algn="l"/>
                        </a:tabLst>
                      </a:pPr>
                      <a:r>
                        <a:rPr lang="ru-RU" sz="2400" b="1" kern="1200" dirty="0" smtClean="0">
                          <a:solidFill>
                            <a:srgbClr val="102D69"/>
                          </a:solidFill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Налог на прибыль</a:t>
                      </a:r>
                      <a:endParaRPr lang="ru-RU" sz="2400" b="1" kern="1200" dirty="0">
                        <a:solidFill>
                          <a:srgbClr val="102D69"/>
                        </a:solidFill>
                        <a:latin typeface="HSE Sans" panose="02000000000000000000" pitchFamily="50" charset="-52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092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19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536" y="218518"/>
            <a:ext cx="10618012" cy="10354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102D69"/>
                </a:solidFill>
                <a:latin typeface="HSE Sans" panose="02000000000000000000" pitchFamily="50" charset="-52"/>
                <a:ea typeface="Tahoma" charset="0"/>
                <a:cs typeface="Tahoma" charset="0"/>
              </a:rPr>
              <a:t>Задание с открытым ответом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818264B-65CD-4553-B490-FF0C4642AD5D}"/>
              </a:ext>
            </a:extLst>
          </p:cNvPr>
          <p:cNvGrpSpPr/>
          <p:nvPr/>
        </p:nvGrpSpPr>
        <p:grpSpPr>
          <a:xfrm>
            <a:off x="11258551" y="0"/>
            <a:ext cx="933450" cy="6858001"/>
            <a:chOff x="11258551" y="0"/>
            <a:chExt cx="933450" cy="6858001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D6246405-CCAD-4AB8-A33D-FD1941093A95}"/>
                </a:ext>
              </a:extLst>
            </p:cNvPr>
            <p:cNvSpPr/>
            <p:nvPr/>
          </p:nvSpPr>
          <p:spPr>
            <a:xfrm>
              <a:off x="11806693" y="0"/>
              <a:ext cx="385307" cy="6858000"/>
            </a:xfrm>
            <a:prstGeom prst="rect">
              <a:avLst/>
            </a:prstGeom>
            <a:solidFill>
              <a:srgbClr val="1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B2573CCA-F68C-4A7C-B033-2503BB81C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58551" y="5924551"/>
              <a:ext cx="933450" cy="933450"/>
            </a:xfrm>
            <a:prstGeom prst="rect">
              <a:avLst/>
            </a:prstGeom>
          </p:spPr>
        </p:pic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63B1D283-478B-459C-B679-6C214AE4C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76" y="1127677"/>
            <a:ext cx="10802275" cy="29552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8776" tIns="54385" rIns="108776" bIns="54385"/>
          <a:lstStyle/>
          <a:p>
            <a:pPr algn="just"/>
            <a:r>
              <a:rPr lang="ru-RU" sz="2800" b="1" dirty="0">
                <a:solidFill>
                  <a:srgbClr val="102D69"/>
                </a:solidFill>
                <a:latin typeface="HSE Sans" panose="02000000000000000000" pitchFamily="50" charset="-52"/>
              </a:rPr>
              <a:t>Какой термин обозначает понижение обменного курса национальной валюты?</a:t>
            </a:r>
            <a:endParaRPr lang="en-US" sz="2800" b="1" dirty="0">
              <a:solidFill>
                <a:srgbClr val="102D69"/>
              </a:solidFill>
              <a:latin typeface="HSE Sans" panose="02000000000000000000" pitchFamily="50" charset="-52"/>
            </a:endParaRPr>
          </a:p>
          <a:p>
            <a:endParaRPr lang="en-US" sz="2200" dirty="0">
              <a:solidFill>
                <a:srgbClr val="102D69"/>
              </a:solidFill>
              <a:highlight>
                <a:srgbClr val="FFFF00"/>
              </a:highlight>
              <a:latin typeface="HSE Sans" panose="02000000000000000000" pitchFamily="50" charset="-52"/>
            </a:endParaRPr>
          </a:p>
          <a:p>
            <a:r>
              <a:rPr lang="ru-RU" sz="2200" dirty="0">
                <a:solidFill>
                  <a:srgbClr val="102D69"/>
                </a:solidFill>
                <a:highlight>
                  <a:srgbClr val="FFFF00"/>
                </a:highlight>
                <a:latin typeface="HSE Sans" panose="02000000000000000000" pitchFamily="50" charset="-52"/>
              </a:rPr>
              <a:t>Ответ: Девальвация / обесценивание / обесценение</a:t>
            </a:r>
          </a:p>
          <a:p>
            <a:pPr marL="404111" indent="-404111" algn="just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endParaRPr lang="en-US" sz="2000" b="1" i="1" dirty="0">
              <a:solidFill>
                <a:srgbClr val="102D69"/>
              </a:solidFill>
              <a:latin typeface="HSE Sans" panose="02000000000000000000" pitchFamily="50" charset="-52"/>
            </a:endParaRPr>
          </a:p>
          <a:p>
            <a:pPr marL="404111" indent="-404111" algn="just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r>
              <a:rPr lang="ru-RU" sz="2000" b="1" i="1" dirty="0">
                <a:solidFill>
                  <a:srgbClr val="102D69"/>
                </a:solidFill>
                <a:latin typeface="HSE Sans" panose="02000000000000000000" pitchFamily="50" charset="-52"/>
              </a:rPr>
              <a:t>За верный ответ - </a:t>
            </a:r>
            <a:r>
              <a:rPr lang="en-US" sz="2000" b="1" i="1" dirty="0">
                <a:solidFill>
                  <a:srgbClr val="102D69"/>
                </a:solidFill>
                <a:latin typeface="HSE Sans" panose="02000000000000000000" pitchFamily="50" charset="-52"/>
              </a:rPr>
              <a:t>6</a:t>
            </a:r>
            <a:r>
              <a:rPr lang="ru-RU" sz="2000" b="1" i="1" dirty="0">
                <a:solidFill>
                  <a:srgbClr val="102D69"/>
                </a:solidFill>
                <a:latin typeface="HSE Sans" panose="02000000000000000000" pitchFamily="50" charset="-52"/>
              </a:rPr>
              <a:t> баллов</a:t>
            </a:r>
          </a:p>
          <a:p>
            <a:pPr marL="404111" indent="-404111" algn="just">
              <a:spcBef>
                <a:spcPts val="715"/>
              </a:spcBef>
              <a:tabLst>
                <a:tab pos="404111" algn="l"/>
                <a:tab pos="1491825" algn="l"/>
                <a:tab pos="2579536" algn="l"/>
                <a:tab pos="3667247" algn="l"/>
                <a:tab pos="4754954" algn="l"/>
                <a:tab pos="5842667" algn="l"/>
                <a:tab pos="6930376" algn="l"/>
                <a:tab pos="8018088" algn="l"/>
                <a:tab pos="9105798" algn="l"/>
                <a:tab pos="10193509" algn="l"/>
                <a:tab pos="11281217" algn="l"/>
                <a:tab pos="12368929" algn="l"/>
              </a:tabLst>
            </a:pPr>
            <a:endParaRPr lang="ru-RU" sz="2667" dirty="0">
              <a:solidFill>
                <a:srgbClr val="102D69"/>
              </a:solidFill>
              <a:latin typeface="HSE Sans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19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6604</TotalTime>
  <Words>594</Words>
  <Application>Microsoft Office PowerPoint</Application>
  <PresentationFormat>Широкоэкранный</PresentationFormat>
  <Paragraphs>160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HSE Sans</vt:lpstr>
      <vt:lpstr>Symbol</vt:lpstr>
      <vt:lpstr>Tahoma</vt:lpstr>
      <vt:lpstr>Times New Roman</vt:lpstr>
      <vt:lpstr>Тема Office</vt:lpstr>
      <vt:lpstr>Организация и условия проведения  Всероссийской олимпиады школьников  «Высшая проба»  по профилю «Финансовая грамотность» </vt:lpstr>
      <vt:lpstr>Официальный сайт «Высшей пробы» https://olymp.hse.ru/mmo/</vt:lpstr>
      <vt:lpstr>Сроки проведения олимпиады в 2022-2023 уч.году</vt:lpstr>
      <vt:lpstr>Льготы для дипломантов Олимпиады  https://ba.hse.ru/bolimp  </vt:lpstr>
      <vt:lpstr>Структура олимпиадных заданий I этапа </vt:lpstr>
      <vt:lpstr>Темы заданий https://olymp.hse.ru/mmo/materials-finance </vt:lpstr>
      <vt:lpstr>Задание с несколькими верными вариантами ответа</vt:lpstr>
      <vt:lpstr>Задание на установление соответствия</vt:lpstr>
      <vt:lpstr>Задание с открытым ответом</vt:lpstr>
      <vt:lpstr>Видеолекции ФМЦ НИУ ВШЭ  </vt:lpstr>
      <vt:lpstr>Типовые ошибки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Совместный проект  Минфина России и Всемирного банка «Содействие повышению уровня финансовой грамотности населения и развитию финансового образования в РФ»:  миссия, основные направления реализации, результаты</dc:title>
  <dc:creator>Башева Елена Ивановна</dc:creator>
  <cp:lastModifiedBy>Леушина Дарья Сергеевна</cp:lastModifiedBy>
  <cp:revision>283</cp:revision>
  <dcterms:created xsi:type="dcterms:W3CDTF">2019-11-25T10:09:58Z</dcterms:created>
  <dcterms:modified xsi:type="dcterms:W3CDTF">2022-11-03T09:48:22Z</dcterms:modified>
</cp:coreProperties>
</file>