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611" r:id="rId3"/>
    <p:sldId id="614" r:id="rId4"/>
    <p:sldId id="610" r:id="rId5"/>
    <p:sldId id="340" r:id="rId6"/>
    <p:sldId id="421" r:id="rId7"/>
    <p:sldId id="608" r:id="rId8"/>
    <p:sldId id="609" r:id="rId9"/>
    <p:sldId id="603" r:id="rId10"/>
    <p:sldId id="335" r:id="rId11"/>
    <p:sldId id="604" r:id="rId12"/>
    <p:sldId id="615" r:id="rId13"/>
    <p:sldId id="606" r:id="rId14"/>
    <p:sldId id="605" r:id="rId15"/>
    <p:sldId id="616" r:id="rId16"/>
    <p:sldId id="607" r:id="rId17"/>
    <p:sldId id="423" r:id="rId1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иктория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8AD8"/>
    <a:srgbClr val="000000"/>
    <a:srgbClr val="33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21" autoAdjust="0"/>
    <p:restoredTop sz="94694" autoAdjust="0"/>
  </p:normalViewPr>
  <p:slideViewPr>
    <p:cSldViewPr snapToGrid="0" snapToObjects="1">
      <p:cViewPr varScale="1">
        <p:scale>
          <a:sx n="113" d="100"/>
          <a:sy n="113" d="100"/>
        </p:scale>
        <p:origin x="8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344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ECC9B-14F3-42C1-8860-0B5C895F8B6F}" type="datetimeFigureOut">
              <a:rPr lang="ru-RU" smtClean="0"/>
              <a:t>03.11.2022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BB5DD-3E69-4F0C-9163-7F522DCD23F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8558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http://7CD62C35F124DF3B3DABF0455F35484C.dms.sberbank.ru/7CD62C35F124DF3B3DABF0455F35484C-EC9C8A767D49961B65E591AD4D66B9B8-B7F8963E60225430ECBB4033085E3CB4/1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7CD62C35F124DF3B3DABF0455F35484C.dms.sberbank.ru/7CD62C35F124DF3B3DABF0455F35484C-EC9C8A767D49961B65E591AD4D66B9B8-B7F8963E60225430ECBB4033085E3CB4/1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http://7CD62C35F124DF3B3DABF0455F35484C.dms.sberbank.ru/7CD62C35F124DF3B3DABF0455F35484C-EC9C8A767D49961B65E591AD4D66B9B8-B7F8963E60225430ECBB4033085E3CB4/1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http://7CD62C35F124DF3B3DABF0455F35484C.dms.sberbank.ru/7CD62C35F124DF3B3DABF0455F35484C-EC9C8A767D49961B65E591AD4D66B9B8-B7F8963E60225430ECBB4033085E3CB4/1.png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C0A342-78B2-FF48-B04C-C7BC13DEBD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4489454" cy="2014151"/>
          </a:xfrm>
          <a:prstGeom prst="rect">
            <a:avLst/>
          </a:prstGeom>
        </p:spPr>
      </p:pic>
      <p:pic>
        <p:nvPicPr>
          <p:cNvPr id="4" name="Рисунок 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5A762A3-56BE-CE43-8095-6D535097E4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98520" y="-14747"/>
            <a:ext cx="808227" cy="802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20" name="Рисунок 1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2" name="Рисунок 2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3" name="Рисунок 2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4" name="Рисунок 2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5" name="Рисунок 2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6" name="Рисунок 2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7" name="Рисунок 2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2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DAFB6C-D1B5-2F47-8DEC-0807C980830C}"/>
              </a:ext>
            </a:extLst>
          </p:cNvPr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10713782" y="0"/>
            <a:ext cx="1478218" cy="2315688"/>
          </a:xfrm>
          <a:prstGeom prst="rect">
            <a:avLst/>
          </a:prstGeom>
        </p:spPr>
      </p:pic>
      <p:pic>
        <p:nvPicPr>
          <p:cNvPr id="338" name="Рисунок 33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39" name="Рисунок 33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0" name="Рисунок 33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1" name="Рисунок 34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2" name="Рисунок 34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3" name="Рисунок 34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4" name="Рисунок 34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5" name="Рисунок 34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6" name="Рисунок 34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7" name="Рисунок 34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8" name="Рисунок 34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49" name="Рисунок 34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0" name="Рисунок 34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1" name="Рисунок 35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2" name="Рисунок 35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3" name="Рисунок 35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4" name="Рисунок 353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5" name="Рисунок 354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6" name="Рисунок 35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7" name="Рисунок 35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8" name="Рисунок 35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59" name="Рисунок 35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0" name="Рисунок 35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1" name="Рисунок 36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2" name="Рисунок 361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363" name="Рисунок 362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786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DA3DEF-316A-334A-AF3E-6F9B4C2F2A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933" y="0"/>
            <a:ext cx="11413067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CAFEB9-4D4F-8540-B838-EB401F0EAF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2113613" cy="1144874"/>
          </a:xfrm>
          <a:prstGeom prst="rect">
            <a:avLst/>
          </a:prstGeom>
        </p:spPr>
      </p:pic>
      <p:pic>
        <p:nvPicPr>
          <p:cNvPr id="16" name="Рисунок 15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7" name="Рисунок 16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8" name="Рисунок 17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9" name="Рисунок 18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0" name="Рисунок 19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21" name="Рисунок 20" descr="http://7CD62C35F124DF3B3DABF0455F35484C.dms.sberbank.ru/7CD62C35F124DF3B3DABF0455F35484C-EC9C8A767D49961B65E591AD4D66B9B8-B7F8963E60225430ECBB4033085E3CB4/1.png"/>
          <p:cNvPicPr>
            <a:picLocks/>
          </p:cNvPicPr>
          <p:nvPr userDrawn="1"/>
        </p:nvPicPr>
        <p:blipFill>
          <a:blip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3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18" userDrawn="1">
          <p15:clr>
            <a:srgbClr val="FBAE40"/>
          </p15:clr>
        </p15:guide>
        <p15:guide id="2" pos="491" userDrawn="1">
          <p15:clr>
            <a:srgbClr val="FBAE40"/>
          </p15:clr>
        </p15:guide>
        <p15:guide id="3" orient="horz" pos="3897" userDrawn="1">
          <p15:clr>
            <a:srgbClr val="FBAE40"/>
          </p15:clr>
        </p15:guide>
        <p15:guide id="4" pos="1553" userDrawn="1">
          <p15:clr>
            <a:srgbClr val="FBAE40"/>
          </p15:clr>
        </p15:guide>
        <p15:guide id="5" pos="1629" userDrawn="1">
          <p15:clr>
            <a:srgbClr val="FBAE40"/>
          </p15:clr>
        </p15:guide>
        <p15:guide id="6" pos="2686" userDrawn="1">
          <p15:clr>
            <a:srgbClr val="FBAE40"/>
          </p15:clr>
        </p15:guide>
        <p15:guide id="7" pos="2757" userDrawn="1">
          <p15:clr>
            <a:srgbClr val="FBAE40"/>
          </p15:clr>
        </p15:guide>
        <p15:guide id="8" pos="3820" userDrawn="1">
          <p15:clr>
            <a:srgbClr val="FBAE40"/>
          </p15:clr>
        </p15:guide>
        <p15:guide id="9" pos="3908" userDrawn="1">
          <p15:clr>
            <a:srgbClr val="FBAE40"/>
          </p15:clr>
        </p15:guide>
        <p15:guide id="10" pos="4948" userDrawn="1">
          <p15:clr>
            <a:srgbClr val="FBAE40"/>
          </p15:clr>
        </p15:guide>
        <p15:guide id="11" pos="5019" userDrawn="1">
          <p15:clr>
            <a:srgbClr val="FBAE40"/>
          </p15:clr>
        </p15:guide>
        <p15:guide id="12" pos="6076" userDrawn="1">
          <p15:clr>
            <a:srgbClr val="FBAE40"/>
          </p15:clr>
        </p15:guide>
        <p15:guide id="13" pos="6147" userDrawn="1">
          <p15:clr>
            <a:srgbClr val="FBAE40"/>
          </p15:clr>
        </p15:guide>
        <p15:guide id="14" pos="720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ы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E8A2E9-12A3-4241-93AF-71C6AC196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69" y="298594"/>
            <a:ext cx="831064" cy="6900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7271" y="430639"/>
            <a:ext cx="9280647" cy="634483"/>
          </a:xfrm>
        </p:spPr>
        <p:txBody>
          <a:bodyPr lIns="0" tIns="0" rIns="0" bIns="0" anchor="b" anchorCtr="0"/>
          <a:lstStyle>
            <a:lvl1pPr>
              <a:lnSpc>
                <a:spcPts val="2800"/>
              </a:lnSpc>
              <a:defRPr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37945" y="1604433"/>
            <a:ext cx="4697089" cy="4849284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i="0">
                <a:solidFill>
                  <a:srgbClr val="424242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SansPro-Book" panose="020B0403040000020004" pitchFamily="34" charset="0"/>
              </a:defRPr>
            </a:lvl1pPr>
            <a:lvl2pPr>
              <a:defRPr sz="1333" b="0" i="0">
                <a:latin typeface="Fedra Sans Pro Light" charset="0"/>
                <a:ea typeface="Fedra Sans Pro Light" charset="0"/>
                <a:cs typeface="Fedra Sans Pro Light" charset="0"/>
              </a:defRPr>
            </a:lvl2pPr>
            <a:lvl3pPr>
              <a:defRPr sz="1200" b="0" i="0">
                <a:latin typeface="Fedra Sans Pro Light" charset="0"/>
                <a:ea typeface="Fedra Sans Pro Light" charset="0"/>
                <a:cs typeface="Fedra Sans Pro Light" charset="0"/>
              </a:defRPr>
            </a:lvl3pPr>
            <a:lvl4pPr>
              <a:defRPr sz="1067" b="0" i="0">
                <a:latin typeface="Fedra Sans Pro Light" charset="0"/>
                <a:ea typeface="Fedra Sans Pro Light" charset="0"/>
                <a:cs typeface="Fedra Sans Pro Light" charset="0"/>
              </a:defRPr>
            </a:lvl4pPr>
            <a:lvl5pPr>
              <a:defRPr sz="933" b="0" i="0">
                <a:latin typeface="Fedra Sans Pro Light" charset="0"/>
                <a:ea typeface="Fedra Sans Pro Light" charset="0"/>
                <a:cs typeface="Fedra Sans Pro Light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023638" y="438202"/>
            <a:ext cx="748508" cy="366183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>
                <a:solidFill>
                  <a:srgbClr val="424242"/>
                </a:solidFill>
              </a:defRPr>
            </a:lvl1pPr>
          </a:lstStyle>
          <a:p>
            <a:fld id="{08E657B8-73F2-BF42-BADB-4E657BEC8CB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image4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0757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275"/>
          <p:cNvSpPr/>
          <p:nvPr userDrawn="1"/>
        </p:nvSpPr>
        <p:spPr>
          <a:xfrm>
            <a:off x="428952" y="1135011"/>
            <a:ext cx="11331249" cy="0"/>
          </a:xfrm>
          <a:prstGeom prst="line">
            <a:avLst/>
          </a:prstGeom>
          <a:ln w="12700">
            <a:solidFill>
              <a:srgbClr val="22974F"/>
            </a:solidFill>
            <a:custDash>
              <a:ds d="100000" sp="200000"/>
            </a:custDash>
          </a:ln>
        </p:spPr>
        <p:txBody>
          <a:bodyPr lIns="60957" tIns="60957" rIns="60957" bIns="60957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316780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chemeClr val="accent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20981" y="506503"/>
            <a:ext cx="11150039" cy="5844995"/>
          </a:xfrm>
          <a:custGeom>
            <a:avLst/>
            <a:gdLst/>
            <a:ahLst/>
            <a:cxnLst/>
            <a:rect l="0" t="0" r="0" b="0"/>
            <a:pathLst>
              <a:path w="285508" h="149667" fill="none" extrusionOk="0">
                <a:moveTo>
                  <a:pt x="252882" y="0"/>
                </a:moveTo>
                <a:lnTo>
                  <a:pt x="13220" y="0"/>
                </a:lnTo>
                <a:lnTo>
                  <a:pt x="13220" y="0"/>
                </a:lnTo>
                <a:lnTo>
                  <a:pt x="11826" y="61"/>
                </a:lnTo>
                <a:lnTo>
                  <a:pt x="10552" y="243"/>
                </a:lnTo>
                <a:lnTo>
                  <a:pt x="9279" y="607"/>
                </a:lnTo>
                <a:lnTo>
                  <a:pt x="8066" y="1031"/>
                </a:lnTo>
                <a:lnTo>
                  <a:pt x="6914" y="1577"/>
                </a:lnTo>
                <a:lnTo>
                  <a:pt x="5822" y="2244"/>
                </a:lnTo>
                <a:lnTo>
                  <a:pt x="4791" y="3032"/>
                </a:lnTo>
                <a:lnTo>
                  <a:pt x="3881" y="3881"/>
                </a:lnTo>
                <a:lnTo>
                  <a:pt x="3032" y="4791"/>
                </a:lnTo>
                <a:lnTo>
                  <a:pt x="2244" y="5822"/>
                </a:lnTo>
                <a:lnTo>
                  <a:pt x="1577" y="6914"/>
                </a:lnTo>
                <a:lnTo>
                  <a:pt x="1031" y="8066"/>
                </a:lnTo>
                <a:lnTo>
                  <a:pt x="607" y="9279"/>
                </a:lnTo>
                <a:lnTo>
                  <a:pt x="243" y="10552"/>
                </a:lnTo>
                <a:lnTo>
                  <a:pt x="61" y="11826"/>
                </a:lnTo>
                <a:lnTo>
                  <a:pt x="0" y="13220"/>
                </a:lnTo>
                <a:lnTo>
                  <a:pt x="0" y="136447"/>
                </a:lnTo>
                <a:lnTo>
                  <a:pt x="0" y="136447"/>
                </a:lnTo>
                <a:lnTo>
                  <a:pt x="61" y="137841"/>
                </a:lnTo>
                <a:lnTo>
                  <a:pt x="243" y="139115"/>
                </a:lnTo>
                <a:lnTo>
                  <a:pt x="607" y="140388"/>
                </a:lnTo>
                <a:lnTo>
                  <a:pt x="1031" y="141601"/>
                </a:lnTo>
                <a:lnTo>
                  <a:pt x="1577" y="142753"/>
                </a:lnTo>
                <a:lnTo>
                  <a:pt x="2244" y="143845"/>
                </a:lnTo>
                <a:lnTo>
                  <a:pt x="3032" y="144876"/>
                </a:lnTo>
                <a:lnTo>
                  <a:pt x="3881" y="145786"/>
                </a:lnTo>
                <a:lnTo>
                  <a:pt x="4791" y="146635"/>
                </a:lnTo>
                <a:lnTo>
                  <a:pt x="5822" y="147423"/>
                </a:lnTo>
                <a:lnTo>
                  <a:pt x="6914" y="148090"/>
                </a:lnTo>
                <a:lnTo>
                  <a:pt x="8066" y="148636"/>
                </a:lnTo>
                <a:lnTo>
                  <a:pt x="9279" y="149060"/>
                </a:lnTo>
                <a:lnTo>
                  <a:pt x="10552" y="149424"/>
                </a:lnTo>
                <a:lnTo>
                  <a:pt x="11826" y="149606"/>
                </a:lnTo>
                <a:lnTo>
                  <a:pt x="13220" y="149667"/>
                </a:lnTo>
                <a:lnTo>
                  <a:pt x="272288" y="149667"/>
                </a:lnTo>
                <a:lnTo>
                  <a:pt x="272288" y="149667"/>
                </a:lnTo>
                <a:lnTo>
                  <a:pt x="273682" y="149606"/>
                </a:lnTo>
                <a:lnTo>
                  <a:pt x="274956" y="149424"/>
                </a:lnTo>
                <a:lnTo>
                  <a:pt x="276229" y="149060"/>
                </a:lnTo>
                <a:lnTo>
                  <a:pt x="277442" y="148636"/>
                </a:lnTo>
                <a:lnTo>
                  <a:pt x="278594" y="148090"/>
                </a:lnTo>
                <a:lnTo>
                  <a:pt x="279686" y="147423"/>
                </a:lnTo>
                <a:lnTo>
                  <a:pt x="280717" y="146635"/>
                </a:lnTo>
                <a:lnTo>
                  <a:pt x="281627" y="145786"/>
                </a:lnTo>
                <a:lnTo>
                  <a:pt x="282476" y="144876"/>
                </a:lnTo>
                <a:lnTo>
                  <a:pt x="283264" y="143845"/>
                </a:lnTo>
                <a:lnTo>
                  <a:pt x="283931" y="142753"/>
                </a:lnTo>
                <a:lnTo>
                  <a:pt x="284477" y="141601"/>
                </a:lnTo>
                <a:lnTo>
                  <a:pt x="284901" y="140388"/>
                </a:lnTo>
                <a:lnTo>
                  <a:pt x="285265" y="139115"/>
                </a:lnTo>
                <a:lnTo>
                  <a:pt x="285447" y="137841"/>
                </a:lnTo>
                <a:lnTo>
                  <a:pt x="285508" y="136447"/>
                </a:lnTo>
                <a:lnTo>
                  <a:pt x="285508" y="32626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dot"/>
            <a:round/>
            <a:headEnd type="none" w="med" len="med"/>
            <a:tailEnd type="none" w="med" len="med"/>
          </a:ln>
        </p:spPr>
        <p:txBody>
          <a:bodyPr wrap="square" lIns="121900" tIns="121900" rIns="121900" bIns="121900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914400" y="4382951"/>
            <a:ext cx="10363200" cy="15464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80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585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BA26C7-93D8-E04C-BCDF-A4FCDE632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97A9E-C95D-6D43-B694-58C0D520B9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0035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0" r:id="rId3"/>
    <p:sldLayoutId id="2147483651" r:id="rId4"/>
    <p:sldLayoutId id="2147483655" r:id="rId5"/>
    <p:sldLayoutId id="2147483656" r:id="rId6"/>
    <p:sldLayoutId id="2147483657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0099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.google.com/store/apps/detailsid=ru.vbudushee.prof.guide.android&amp;hl=ru" TargetMode="External"/><Relationship Id="rId7" Type="http://schemas.openxmlformats.org/officeDocument/2006/relationships/image" Target="../media/image37.png"/><Relationship Id="rId2" Type="http://schemas.openxmlformats.org/officeDocument/2006/relationships/hyperlink" Target="https://apps.apple.com/ru/app/%D0%BC%D0%BE%D0%B9-%D0%B2%D1%8B%D0%B1%D0%BE%D1%80/id1519015783?l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turenok@vbudushee.ru" TargetMode="External"/><Relationship Id="rId2" Type="http://schemas.openxmlformats.org/officeDocument/2006/relationships/hyperlink" Target="mailto:nosipova@vbudushee.r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ru/app/&#1080;&#1075;&#1088;&#1072;-&#1074;&#1082;&#1083;&#1072;&#1076;-&#1074;-&#1073;&#1091;&#1076;&#1091;&#1097;&#1077;&#1077;/id1476259451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hyperlink" Target="https://play.google.com/store/apps/details?id=ru.vbudushee.fingame.android" TargetMode="Externa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5.png"/><Relationship Id="rId7" Type="http://schemas.openxmlformats.org/officeDocument/2006/relationships/hyperlink" Target="https://fsprint.vbudushee.ru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1.svg"/><Relationship Id="rId18" Type="http://schemas.openxmlformats.org/officeDocument/2006/relationships/image" Target="../media/image28.png"/><Relationship Id="rId3" Type="http://schemas.openxmlformats.org/officeDocument/2006/relationships/image" Target="../media/image21.svg"/><Relationship Id="rId21" Type="http://schemas.openxmlformats.org/officeDocument/2006/relationships/hyperlink" Target="https://vbudushee.ru/library/modul-ya-i-moye-blagopoluchie-umk-rlp-podrostkov/" TargetMode="External"/><Relationship Id="rId7" Type="http://schemas.openxmlformats.org/officeDocument/2006/relationships/image" Target="../media/image25.svg"/><Relationship Id="rId12" Type="http://schemas.openxmlformats.org/officeDocument/2006/relationships/image" Target="../media/image25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27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4.png"/><Relationship Id="rId19" Type="http://schemas.openxmlformats.org/officeDocument/2006/relationships/image" Target="../media/image29.png"/><Relationship Id="rId4" Type="http://schemas.openxmlformats.org/officeDocument/2006/relationships/image" Target="../media/image21.png"/><Relationship Id="rId9" Type="http://schemas.openxmlformats.org/officeDocument/2006/relationships/image" Target="../media/image27.sv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537716"/>
            <a:ext cx="6516000" cy="5609084"/>
          </a:xfrm>
          <a:prstGeom prst="rect">
            <a:avLst/>
          </a:prstGeom>
        </p:spPr>
      </p:pic>
      <p:pic>
        <p:nvPicPr>
          <p:cNvPr id="10" name="Picture 1" descr="Shape&#10;&#10;Description automatically generated">
            <a:extLst>
              <a:ext uri="{FF2B5EF4-FFF2-40B4-BE49-F238E27FC236}">
                <a16:creationId xmlns:a16="http://schemas.microsoft.com/office/drawing/2014/main" id="{F55808EC-70BC-AA40-A606-BBDDA1ED9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9940" y="77784"/>
            <a:ext cx="6642060" cy="67802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B176EF-8977-D647-9ADC-DCEF190B6308}"/>
              </a:ext>
            </a:extLst>
          </p:cNvPr>
          <p:cNvSpPr txBox="1"/>
          <p:nvPr/>
        </p:nvSpPr>
        <p:spPr>
          <a:xfrm>
            <a:off x="10297537" y="5530781"/>
            <a:ext cx="1769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vbudushee.ru</a:t>
            </a:r>
            <a:endParaRPr lang="en-GB" sz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8BEBBB6-1B9C-B141-AA88-419650C586E6}"/>
              </a:ext>
            </a:extLst>
          </p:cNvPr>
          <p:cNvSpPr txBox="1">
            <a:spLocks/>
          </p:cNvSpPr>
          <p:nvPr/>
        </p:nvSpPr>
        <p:spPr>
          <a:xfrm>
            <a:off x="471406" y="5807780"/>
            <a:ext cx="6055695" cy="639154"/>
          </a:xfrm>
          <a:prstGeom prst="rect">
            <a:avLst/>
          </a:prstGeom>
        </p:spPr>
        <p:txBody>
          <a:bodyPr lIns="0" tIns="0" rIns="0" bIns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B Sans Display Regular" panose="020B050304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solidFill>
                  <a:srgbClr val="424242"/>
                </a:solidFill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  <a:t>2022, Благотворительный Фонд Вклад в Будущее</a:t>
            </a:r>
            <a:endParaRPr lang="x-none" sz="1800" dirty="0">
              <a:solidFill>
                <a:srgbClr val="424242"/>
              </a:solidFill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-52"/>
            </a:endParaRP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2DDB7687-8F63-6E45-BC40-0C7BB770025D}"/>
              </a:ext>
            </a:extLst>
          </p:cNvPr>
          <p:cNvSpPr txBox="1">
            <a:spLocks/>
          </p:cNvSpPr>
          <p:nvPr/>
        </p:nvSpPr>
        <p:spPr>
          <a:xfrm>
            <a:off x="471407" y="4461166"/>
            <a:ext cx="7215752" cy="1206259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>
              <a:defRPr sz="6000" b="0" i="0">
                <a:latin typeface="SB Sans Display Light" panose="020B0303040504020204" pitchFamily="34" charset="0"/>
                <a:ea typeface="+mj-ea"/>
                <a:cs typeface="SB Sans Display Light" panose="020B0303040504020204" pitchFamily="34" charset="0"/>
              </a:defRPr>
            </a:lvl1pPr>
          </a:lstStyle>
          <a:p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Финансовая грамотность </a:t>
            </a:r>
            <a:r>
              <a:rPr lang="mr-IN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400" b="1" dirty="0">
                <a:solidFill>
                  <a:srgbClr val="3300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компонент Благополучия</a:t>
            </a:r>
          </a:p>
        </p:txBody>
      </p:sp>
    </p:spTree>
    <p:extLst>
      <p:ext uri="{BB962C8B-B14F-4D97-AF65-F5344CB8AC3E}">
        <p14:creationId xmlns:p14="http://schemas.microsoft.com/office/powerpoint/2010/main" val="2363675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273367" y="315197"/>
            <a:ext cx="9588433" cy="629677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«Мой выбор» (5/8)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EFDEDD1-2418-AE41-886F-FFAA5F4D2916}"/>
              </a:ext>
            </a:extLst>
          </p:cNvPr>
          <p:cNvSpPr txBox="1">
            <a:spLocks/>
          </p:cNvSpPr>
          <p:nvPr/>
        </p:nvSpPr>
        <p:spPr>
          <a:xfrm>
            <a:off x="8956041" y="6260883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x-none" smtClean="0">
                <a:solidFill>
                  <a:schemeClr val="bg2">
                    <a:lumMod val="75000"/>
                  </a:schemeClr>
                </a:solidFill>
                <a:latin typeface="SB Sans Text" panose="020B0503040504020204" pitchFamily="34" charset="-52"/>
                <a:cs typeface="SB Sans Text" panose="020B0503040504020204" pitchFamily="34" charset="-52"/>
              </a:rPr>
              <a:pPr algn="r"/>
              <a:t>10</a:t>
            </a:fld>
            <a:endParaRPr lang="x-none" dirty="0">
              <a:solidFill>
                <a:schemeClr val="bg2">
                  <a:lumMod val="75000"/>
                </a:schemeClr>
              </a:solidFill>
              <a:latin typeface="SB Sans Text" panose="020B0503040504020204" pitchFamily="34" charset="-52"/>
              <a:cs typeface="SB Sans Text" panose="020B0503040504020204" pitchFamily="34" charset="-52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0C9F45D8-1654-5445-A4C8-AA37855E1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9872" y="1409086"/>
            <a:ext cx="5704663" cy="4667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Приложение состоит из 3 модулей по теме Благополучие, часть тем из которых сформулированы в формате </a:t>
            </a:r>
            <a:r>
              <a:rPr lang="en-US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google</a:t>
            </a: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-запросов и ориентированы на насущные потребности старших подростков. </a:t>
            </a:r>
            <a:endParaRPr lang="ru-RU" altLang="ru-RU" sz="1400" dirty="0">
              <a:solidFill>
                <a:srgbClr val="22974F"/>
              </a:solidFill>
              <a:latin typeface="Verdana" panose="020B0604030504040204" pitchFamily="34" charset="0"/>
              <a:ea typeface="Verdana" panose="020B0604030504040204" pitchFamily="34" charset="0"/>
              <a:cs typeface="FedraSansPro-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altLang="ru-RU" sz="1400" dirty="0">
                <a:solidFill>
                  <a:srgbClr val="22974F"/>
                </a:solidFill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БЛАГОПОЛУЧИЕ. ФИНАНСОВАЯ ГРАМОТНОСТЬ.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ru-RU" altLang="ru-RU" sz="1400" dirty="0">
                <a:solidFill>
                  <a:srgbClr val="22974F"/>
                </a:solidFill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МОДУЛЬ СОСТОИТ ТЕМ: </a:t>
            </a:r>
          </a:p>
          <a:p>
            <a:pPr marL="304784" indent="-304784"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Font typeface=".AppleSystemUIFont" charset="-120"/>
              <a:buChar char="–"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Почему мы живем в мире с множеством неизвестных</a:t>
            </a:r>
          </a:p>
          <a:p>
            <a:pPr marL="304784" indent="-304784"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Font typeface=".AppleSystemUIFont" charset="-120"/>
              <a:buChar char="–"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Как быть в рискованных ситуациях</a:t>
            </a:r>
          </a:p>
          <a:p>
            <a:pPr marL="304784" indent="-304784"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Font typeface=".AppleSystemUIFont" charset="-120"/>
              <a:buChar char="–"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Как распоряжаться деньгами</a:t>
            </a:r>
          </a:p>
          <a:p>
            <a:pPr marL="304784" indent="-304784"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Font typeface=".AppleSystemUIFont" charset="-120"/>
              <a:buChar char="–"/>
            </a:pPr>
            <a:r>
              <a:rPr lang="ru-RU" altLang="ru-RU" sz="1400" dirty="0">
                <a:latin typeface="Verdana" panose="020B0604030504040204" pitchFamily="34" charset="0"/>
                <a:ea typeface="Verdana" panose="020B0604030504040204" pitchFamily="34" charset="0"/>
                <a:cs typeface="FedraSansPro-Book" charset="0"/>
              </a:rPr>
              <a:t>Как научиться стратегиям прочности</a:t>
            </a:r>
          </a:p>
          <a:p>
            <a:pPr marL="304784" indent="-304784"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Font typeface=".AppleSystemUIFont" charset="-120"/>
              <a:buChar char="–"/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  <a:cs typeface="FedraSansPro-Book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22974F"/>
              </a:buClr>
              <a:buNone/>
            </a:pPr>
            <a:endParaRPr lang="en-US" altLang="ru-RU" sz="1400" dirty="0">
              <a:latin typeface="Verdana" panose="020B0604030504040204" pitchFamily="34" charset="0"/>
              <a:ea typeface="Verdana" panose="020B0604030504040204" pitchFamily="34" charset="0"/>
              <a:cs typeface="FedraSansPro-Book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Ссылки для скачивания на мобильные устройства: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ios –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https://apps.apple.com/ru/app/мой-выбор/id1519015783?l=en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Для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</a:rPr>
              <a:t>android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- 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://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play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google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com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store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apps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/</a:t>
            </a:r>
            <a:r>
              <a:rPr lang="en-US" sz="1400" dirty="0" err="1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detailsid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=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ru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vbudushee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prof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guide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.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android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&amp;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hl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=</a:t>
            </a:r>
            <a:r>
              <a:rPr lang="en-US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ru</a:t>
            </a: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28594" indent="-228594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22974F"/>
              </a:buClr>
              <a:buFont typeface=".AppleSystemUIFont" charset="-120"/>
              <a:buChar char="–"/>
            </a:pPr>
            <a:endParaRPr lang="ru-RU" altLang="ru-RU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510905" y="804635"/>
            <a:ext cx="8726484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>
              <a:lnSpc>
                <a:spcPct val="80000"/>
              </a:lnSpc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  <a:sym typeface="SB Sans Display"/>
              </a:rPr>
              <a:t>Мобильное приложение по Благополучию для подростков</a:t>
            </a:r>
          </a:p>
        </p:txBody>
      </p:sp>
      <p:pic>
        <p:nvPicPr>
          <p:cNvPr id="3" name="Изображение 2" descr="photo525829574188818212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896" y="4094612"/>
            <a:ext cx="1243076" cy="2692280"/>
          </a:xfrm>
          <a:prstGeom prst="rect">
            <a:avLst/>
          </a:prstGeom>
        </p:spPr>
      </p:pic>
      <p:pic>
        <p:nvPicPr>
          <p:cNvPr id="4" name="Изображение 3" descr="photo5258295741888182137.jpg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851" y="4094612"/>
            <a:ext cx="1902502" cy="2692280"/>
          </a:xfrm>
          <a:prstGeom prst="rect">
            <a:avLst/>
          </a:prstGeom>
        </p:spPr>
      </p:pic>
      <p:pic>
        <p:nvPicPr>
          <p:cNvPr id="6" name="Изображение 5" descr="photo5258295741888182136.jpg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" y="4055824"/>
            <a:ext cx="1916206" cy="27116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E105E0-CD69-1FBC-A26E-996F9C7E814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777" t="29398" r="27621" b="17996"/>
          <a:stretch/>
        </p:blipFill>
        <p:spPr>
          <a:xfrm>
            <a:off x="288817" y="1333563"/>
            <a:ext cx="5164532" cy="232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9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017434-5B34-88A4-0F57-A5CFE573E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08400" y="1397000"/>
            <a:ext cx="4775200" cy="4775200"/>
          </a:xfrm>
          <a:prstGeom prst="rect">
            <a:avLst/>
          </a:prstGeom>
        </p:spPr>
      </p:pic>
      <p:sp>
        <p:nvSpPr>
          <p:cNvPr id="4" name="Shape 834">
            <a:extLst>
              <a:ext uri="{FF2B5EF4-FFF2-40B4-BE49-F238E27FC236}">
                <a16:creationId xmlns:a16="http://schemas.microsoft.com/office/drawing/2014/main" id="{E942CF91-F6A2-EA0B-7C71-432629FB52E7}"/>
              </a:ext>
            </a:extLst>
          </p:cNvPr>
          <p:cNvSpPr/>
          <p:nvPr/>
        </p:nvSpPr>
        <p:spPr>
          <a:xfrm>
            <a:off x="2985571" y="132202"/>
            <a:ext cx="8243062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Мой выбор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4FFA6B-1ED1-11D7-9B45-189A4D24A7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290" t="31852" r="67551" b="59191"/>
          <a:stretch/>
        </p:blipFill>
        <p:spPr>
          <a:xfrm>
            <a:off x="720986" y="2766103"/>
            <a:ext cx="1918740" cy="18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0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telegram.org/8b2a5fc6-b798-4e8a-8055-d1aa3301624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9"/>
          <a:stretch/>
        </p:blipFill>
        <p:spPr>
          <a:xfrm>
            <a:off x="1348139" y="1280160"/>
            <a:ext cx="2580448" cy="53533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"/>
          <a:stretch/>
        </p:blipFill>
        <p:spPr>
          <a:xfrm>
            <a:off x="4531249" y="1280160"/>
            <a:ext cx="2501317" cy="51901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0"/>
          <a:stretch/>
        </p:blipFill>
        <p:spPr>
          <a:xfrm>
            <a:off x="7498906" y="1280160"/>
            <a:ext cx="2652017" cy="543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88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FE9FB104-1240-8F6D-9864-1232499DD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9" y="1723202"/>
            <a:ext cx="6964362" cy="494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hape 834">
            <a:extLst>
              <a:ext uri="{FF2B5EF4-FFF2-40B4-BE49-F238E27FC236}">
                <a16:creationId xmlns:a16="http://schemas.microsoft.com/office/drawing/2014/main" id="{B622C8B0-9D77-A1D0-559D-FE15737974D5}"/>
              </a:ext>
            </a:extLst>
          </p:cNvPr>
          <p:cNvSpPr/>
          <p:nvPr/>
        </p:nvSpPr>
        <p:spPr>
          <a:xfrm>
            <a:off x="215466" y="348778"/>
            <a:ext cx="11497909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потребности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  <p:sp>
        <p:nvSpPr>
          <p:cNvPr id="3" name="Левая фигурная скобка 2">
            <a:extLst>
              <a:ext uri="{FF2B5EF4-FFF2-40B4-BE49-F238E27FC236}">
                <a16:creationId xmlns:a16="http://schemas.microsoft.com/office/drawing/2014/main" id="{D342D9F4-F683-BABF-FECC-5F2C99CFD6B2}"/>
              </a:ext>
            </a:extLst>
          </p:cNvPr>
          <p:cNvSpPr/>
          <p:nvPr/>
        </p:nvSpPr>
        <p:spPr>
          <a:xfrm>
            <a:off x="1953811" y="5095453"/>
            <a:ext cx="444500" cy="1498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Левая фигурная скобка 3">
            <a:extLst>
              <a:ext uri="{FF2B5EF4-FFF2-40B4-BE49-F238E27FC236}">
                <a16:creationId xmlns:a16="http://schemas.microsoft.com/office/drawing/2014/main" id="{8F0B4482-773D-D1FE-CDFA-66F1409CCABA}"/>
              </a:ext>
            </a:extLst>
          </p:cNvPr>
          <p:cNvSpPr/>
          <p:nvPr/>
        </p:nvSpPr>
        <p:spPr>
          <a:xfrm>
            <a:off x="1926575" y="1723202"/>
            <a:ext cx="471736" cy="32043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64141-AAB5-E559-4914-7F2DA2C5A874}"/>
              </a:ext>
            </a:extLst>
          </p:cNvPr>
          <p:cNvSpPr txBox="1"/>
          <p:nvPr/>
        </p:nvSpPr>
        <p:spPr>
          <a:xfrm>
            <a:off x="9535471" y="6224721"/>
            <a:ext cx="2177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Иерархия А. Маслоу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8A4DE-C6E8-E66A-0FF7-F1E46DED8993}"/>
              </a:ext>
            </a:extLst>
          </p:cNvPr>
          <p:cNvSpPr txBox="1"/>
          <p:nvPr/>
        </p:nvSpPr>
        <p:spPr>
          <a:xfrm rot="16200000">
            <a:off x="394711" y="5550658"/>
            <a:ext cx="1908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Первичные, </a:t>
            </a:r>
          </a:p>
          <a:p>
            <a:pPr algn="ctr"/>
            <a:r>
              <a:rPr lang="ru-RU" dirty="0"/>
              <a:t>физиологические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770A0-1BEC-1C08-3048-90DF35BF7B13}"/>
              </a:ext>
            </a:extLst>
          </p:cNvPr>
          <p:cNvSpPr txBox="1"/>
          <p:nvPr/>
        </p:nvSpPr>
        <p:spPr>
          <a:xfrm rot="16200000">
            <a:off x="350616" y="2869131"/>
            <a:ext cx="1932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Вторичные, </a:t>
            </a:r>
          </a:p>
          <a:p>
            <a:r>
              <a:rPr lang="ru-RU" dirty="0"/>
              <a:t>Психологические </a:t>
            </a:r>
          </a:p>
        </p:txBody>
      </p:sp>
    </p:spTree>
    <p:extLst>
      <p:ext uri="{BB962C8B-B14F-4D97-AF65-F5344CB8AC3E}">
        <p14:creationId xmlns:p14="http://schemas.microsoft.com/office/powerpoint/2010/main" val="20208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6564F7-A82D-AE21-21C2-E6D70A77989E}"/>
              </a:ext>
            </a:extLst>
          </p:cNvPr>
          <p:cNvSpPr txBox="1"/>
          <p:nvPr/>
        </p:nvSpPr>
        <p:spPr>
          <a:xfrm>
            <a:off x="2107289" y="1782916"/>
            <a:ext cx="10711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Базовые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362775-FB96-81B8-031D-90DC294FD46C}"/>
              </a:ext>
            </a:extLst>
          </p:cNvPr>
          <p:cNvSpPr txBox="1"/>
          <p:nvPr/>
        </p:nvSpPr>
        <p:spPr>
          <a:xfrm>
            <a:off x="7241832" y="1801095"/>
            <a:ext cx="19320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Психологические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482964-37BC-E630-0BB3-3BE102B566C1}"/>
              </a:ext>
            </a:extLst>
          </p:cNvPr>
          <p:cNvSpPr txBox="1"/>
          <p:nvPr/>
        </p:nvSpPr>
        <p:spPr>
          <a:xfrm>
            <a:off x="5320353" y="2429913"/>
            <a:ext cx="27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пассивные удовольствия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A0306B-1E84-F886-9156-921E7DD88807}"/>
              </a:ext>
            </a:extLst>
          </p:cNvPr>
          <p:cNvSpPr txBox="1"/>
          <p:nvPr/>
        </p:nvSpPr>
        <p:spPr>
          <a:xfrm>
            <a:off x="7920605" y="2407465"/>
            <a:ext cx="3704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деятельность и преодоление трудностей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659A99-CC0B-19A6-CA0C-198CD5F89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8382" y="2787154"/>
            <a:ext cx="1818157" cy="174879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BB2FFA-B429-664A-9E71-6F286A17F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908" y="3125814"/>
            <a:ext cx="908114" cy="1297305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A540F90C-BF4D-A9A5-78E2-D9B5CE5C8EC0}"/>
              </a:ext>
            </a:extLst>
          </p:cNvPr>
          <p:cNvCxnSpPr>
            <a:cxnSpLocks/>
          </p:cNvCxnSpPr>
          <p:nvPr/>
        </p:nvCxnSpPr>
        <p:spPr>
          <a:xfrm flipH="1">
            <a:off x="7187266" y="2256043"/>
            <a:ext cx="550190" cy="24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E61A4A9F-7A53-4EF4-7F83-81640EDEFD6E}"/>
              </a:ext>
            </a:extLst>
          </p:cNvPr>
          <p:cNvCxnSpPr>
            <a:cxnSpLocks/>
          </p:cNvCxnSpPr>
          <p:nvPr/>
        </p:nvCxnSpPr>
        <p:spPr>
          <a:xfrm>
            <a:off x="8714342" y="2256043"/>
            <a:ext cx="514124" cy="24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1EBFF99D-3435-CC81-3984-859B10D84772}"/>
              </a:ext>
            </a:extLst>
          </p:cNvPr>
          <p:cNvSpPr txBox="1"/>
          <p:nvPr/>
        </p:nvSpPr>
        <p:spPr>
          <a:xfrm>
            <a:off x="118556" y="2430658"/>
            <a:ext cx="27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физиологические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6B018E-914F-4B58-35C6-2F34EC837E36}"/>
              </a:ext>
            </a:extLst>
          </p:cNvPr>
          <p:cNvSpPr txBox="1"/>
          <p:nvPr/>
        </p:nvSpPr>
        <p:spPr>
          <a:xfrm>
            <a:off x="2517739" y="2430658"/>
            <a:ext cx="275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самосохранения </a:t>
            </a:r>
          </a:p>
        </p:txBody>
      </p: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88A78FC-A997-0436-24D4-51B007F8EED8}"/>
              </a:ext>
            </a:extLst>
          </p:cNvPr>
          <p:cNvCxnSpPr>
            <a:cxnSpLocks/>
          </p:cNvCxnSpPr>
          <p:nvPr/>
        </p:nvCxnSpPr>
        <p:spPr>
          <a:xfrm flipH="1">
            <a:off x="1595932" y="2217763"/>
            <a:ext cx="550190" cy="24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3DAD7101-DFB5-9E68-DB1C-DBB4647DD46D}"/>
              </a:ext>
            </a:extLst>
          </p:cNvPr>
          <p:cNvCxnSpPr>
            <a:cxnSpLocks/>
          </p:cNvCxnSpPr>
          <p:nvPr/>
        </p:nvCxnSpPr>
        <p:spPr>
          <a:xfrm>
            <a:off x="3123008" y="2217763"/>
            <a:ext cx="514124" cy="240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72352DC-5404-6F90-534B-4FED08705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9" y="3131549"/>
            <a:ext cx="1097968" cy="111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E1C11EF9-B1CC-1FFA-218C-38045E3401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779" y="3150450"/>
            <a:ext cx="1053902" cy="10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A69155F-B928-3019-9577-FBBD126600BB}"/>
              </a:ext>
            </a:extLst>
          </p:cNvPr>
          <p:cNvSpPr txBox="1"/>
          <p:nvPr/>
        </p:nvSpPr>
        <p:spPr>
          <a:xfrm>
            <a:off x="1455749" y="5374491"/>
            <a:ext cx="2834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планирование бюджета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стабильный доход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9E762C-BA11-07D8-B117-C2B0BF5572A8}"/>
              </a:ext>
            </a:extLst>
          </p:cNvPr>
          <p:cNvSpPr txBox="1"/>
          <p:nvPr/>
        </p:nvSpPr>
        <p:spPr>
          <a:xfrm>
            <a:off x="6930203" y="5353373"/>
            <a:ext cx="451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саморазвитие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/>
              <a:t>скрытые возможности</a:t>
            </a:r>
          </a:p>
        </p:txBody>
      </p:sp>
      <p:sp>
        <p:nvSpPr>
          <p:cNvPr id="23" name="Shape 834">
            <a:extLst>
              <a:ext uri="{FF2B5EF4-FFF2-40B4-BE49-F238E27FC236}">
                <a16:creationId xmlns:a16="http://schemas.microsoft.com/office/drawing/2014/main" id="{64FC655A-8A5E-9D97-1A1B-3AD392907768}"/>
              </a:ext>
            </a:extLst>
          </p:cNvPr>
          <p:cNvSpPr/>
          <p:nvPr/>
        </p:nvSpPr>
        <p:spPr>
          <a:xfrm>
            <a:off x="215466" y="348778"/>
            <a:ext cx="11497909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Инструменты удовлетворения потребностей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E762C-BA11-07D8-B117-C2B0BF5572A8}"/>
              </a:ext>
            </a:extLst>
          </p:cNvPr>
          <p:cNvSpPr txBox="1"/>
          <p:nvPr/>
        </p:nvSpPr>
        <p:spPr>
          <a:xfrm>
            <a:off x="381000" y="3100624"/>
            <a:ext cx="112352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Проблема=Возможности</a:t>
            </a:r>
            <a:endParaRPr lang="ru-RU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9E762C-BA11-07D8-B117-C2B0BF5572A8}"/>
              </a:ext>
            </a:extLst>
          </p:cNvPr>
          <p:cNvSpPr txBox="1"/>
          <p:nvPr/>
        </p:nvSpPr>
        <p:spPr>
          <a:xfrm>
            <a:off x="8246384" y="310318"/>
            <a:ext cx="4516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en-US" dirty="0"/>
              <a:t>C</a:t>
            </a:r>
            <a:r>
              <a:rPr lang="ru-RU" dirty="0" smtClean="0"/>
              <a:t>крытые </a:t>
            </a:r>
            <a:r>
              <a:rPr lang="ru-RU" dirty="0"/>
              <a:t>возможности</a:t>
            </a:r>
          </a:p>
        </p:txBody>
      </p:sp>
    </p:spTree>
    <p:extLst>
      <p:ext uri="{BB962C8B-B14F-4D97-AF65-F5344CB8AC3E}">
        <p14:creationId xmlns:p14="http://schemas.microsoft.com/office/powerpoint/2010/main" val="126286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79B4B51-D73B-CDA8-C1F1-62CA59939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57" t="13689" r="2053" b="26588"/>
          <a:stretch/>
        </p:blipFill>
        <p:spPr>
          <a:xfrm>
            <a:off x="7718355" y="2336584"/>
            <a:ext cx="3139149" cy="4274544"/>
          </a:xfrm>
          <a:prstGeom prst="rect">
            <a:avLst/>
          </a:prstGeom>
        </p:spPr>
      </p:pic>
      <p:sp>
        <p:nvSpPr>
          <p:cNvPr id="3" name="Shape 834">
            <a:extLst>
              <a:ext uri="{FF2B5EF4-FFF2-40B4-BE49-F238E27FC236}">
                <a16:creationId xmlns:a16="http://schemas.microsoft.com/office/drawing/2014/main" id="{9E0A0590-E4C3-CEC3-77B0-47B0734535BB}"/>
              </a:ext>
            </a:extLst>
          </p:cNvPr>
          <p:cNvSpPr/>
          <p:nvPr/>
        </p:nvSpPr>
        <p:spPr>
          <a:xfrm>
            <a:off x="215466" y="348778"/>
            <a:ext cx="11497909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планирование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B4FF38-2C02-5CA5-4D43-909DDE7C5FDE}"/>
              </a:ext>
            </a:extLst>
          </p:cNvPr>
          <p:cNvSpPr txBox="1"/>
          <p:nvPr/>
        </p:nvSpPr>
        <p:spPr>
          <a:xfrm>
            <a:off x="2854664" y="1683669"/>
            <a:ext cx="107112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Базовые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843054-686C-8966-9BB9-672C7A1E8D79}"/>
              </a:ext>
            </a:extLst>
          </p:cNvPr>
          <p:cNvSpPr txBox="1"/>
          <p:nvPr/>
        </p:nvSpPr>
        <p:spPr>
          <a:xfrm>
            <a:off x="8207865" y="1616429"/>
            <a:ext cx="193206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Психологические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BB1A17-AE1B-9DD9-36E9-09130996B5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5" t="33092" r="2593" b="5728"/>
          <a:stretch/>
        </p:blipFill>
        <p:spPr>
          <a:xfrm>
            <a:off x="264979" y="2415448"/>
            <a:ext cx="2913437" cy="4195681"/>
          </a:xfrm>
          <a:prstGeom prst="rect">
            <a:avLst/>
          </a:prstGeom>
        </p:spPr>
      </p:pic>
      <p:sp>
        <p:nvSpPr>
          <p:cNvPr id="8" name="AutoShape 2">
            <a:extLst>
              <a:ext uri="{FF2B5EF4-FFF2-40B4-BE49-F238E27FC236}">
                <a16:creationId xmlns:a16="http://schemas.microsoft.com/office/drawing/2014/main" id="{9098F222-9FDE-5CD6-4E44-026329D5DA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>
            <a:extLst>
              <a:ext uri="{FF2B5EF4-FFF2-40B4-BE49-F238E27FC236}">
                <a16:creationId xmlns:a16="http://schemas.microsoft.com/office/drawing/2014/main" id="{2DA31B51-4056-5094-8E92-FD7744B9EB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6339330E-A489-E006-C669-91626B71AD5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BBC0354-F19E-BF3C-0D56-49D17CDFC0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67" t="12370" r="2692" b="25301"/>
          <a:stretch/>
        </p:blipFill>
        <p:spPr>
          <a:xfrm>
            <a:off x="3390228" y="2336585"/>
            <a:ext cx="2999967" cy="427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667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3CA161C1-5F3D-0F44-BE6D-13E08124CBFB}"/>
              </a:ext>
            </a:extLst>
          </p:cNvPr>
          <p:cNvSpPr txBox="1">
            <a:spLocks/>
          </p:cNvSpPr>
          <p:nvPr/>
        </p:nvSpPr>
        <p:spPr>
          <a:xfrm>
            <a:off x="4480647" y="0"/>
            <a:ext cx="7154591" cy="99935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2400" b="1" spc="0" baseline="0">
                <a:ln w="6350" cap="flat">
                  <a:noFill/>
                  <a:miter lim="800000"/>
                </a:ln>
                <a:latin typeface="+mj-lt"/>
                <a:ea typeface="+mj-ea"/>
                <a:cs typeface="+mj-cs"/>
              </a:defRPr>
            </a:lvl1pPr>
            <a:lvl2pPr marL="0" lvl="1" fontAlgn="base">
              <a:spcBef>
                <a:spcPct val="0"/>
              </a:spcBef>
              <a:spcAft>
                <a:spcPts val="600"/>
              </a:spcAft>
              <a:buClr>
                <a:srgbClr val="00B050"/>
              </a:buClr>
              <a:defRPr sz="2800" b="1">
                <a:ln w="6350" cap="flat">
                  <a:noFill/>
                  <a:miter lim="800000"/>
                </a:ln>
                <a:solidFill>
                  <a:srgbClr val="00B050"/>
                </a:solidFill>
                <a:latin typeface="Segoe UI Semibold" panose="020B0502040204020203" pitchFamily="34" charset="0"/>
                <a:ea typeface="+mj-ea"/>
                <a:cs typeface="Segoe UI Semibold" panose="020B0502040204020203" pitchFamily="34" charset="0"/>
              </a:defRPr>
            </a:lvl2pPr>
          </a:lstStyle>
          <a:p>
            <a:pPr algn="ctr"/>
            <a:r>
              <a:rPr lang="ru-RU" sz="3200" dirty="0">
                <a:solidFill>
                  <a:srgbClr val="FFC10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 КОМАНДЫ</a:t>
            </a:r>
            <a:endParaRPr lang="ru-RU" sz="3200" dirty="0">
              <a:solidFill>
                <a:srgbClr val="009A47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8972C7-1C28-40A9-B0EE-78320919D065}"/>
              </a:ext>
            </a:extLst>
          </p:cNvPr>
          <p:cNvSpPr txBox="1"/>
          <p:nvPr/>
        </p:nvSpPr>
        <p:spPr>
          <a:xfrm>
            <a:off x="4396179" y="2442758"/>
            <a:ext cx="3312566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Осипова Нина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 </a:t>
            </a:r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руководитель программы «Финансовая грамотность»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  <a:hlinkClick r:id="rId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  <a:hlinkClick r:id="rId2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  <a:hlinkClick r:id="rId2"/>
              </a:rPr>
              <a:t>nosipova@vbudushee.ru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Tg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: 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@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aninosipova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8972C7-1C28-40A9-B0EE-78320919D065}"/>
              </a:ext>
            </a:extLst>
          </p:cNvPr>
          <p:cNvSpPr txBox="1"/>
          <p:nvPr/>
        </p:nvSpPr>
        <p:spPr>
          <a:xfrm>
            <a:off x="9377086" y="2387956"/>
            <a:ext cx="294256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600" b="1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Туренок</a:t>
            </a: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 Виктория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b="1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r>
              <a:rPr lang="ru-RU" sz="14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менеджер  программы «Финансовая грамотность»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Tx/>
              <a:tabLst/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lvl="0">
              <a:buClr>
                <a:srgbClr val="00B050"/>
              </a:buClr>
              <a:defRPr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  <a:hlinkClick r:id="rId3"/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  <a:hlinkClick r:id="rId3"/>
              </a:rPr>
              <a:t>turenok@vbudushee.ru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  <a:p>
            <a:pPr lvl="0">
              <a:buClr>
                <a:srgbClr val="00B050"/>
              </a:buClr>
              <a:defRPr/>
            </a:pP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Tg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: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 @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Segoe UI Semibold" panose="020B0502040204020203" pitchFamily="34" charset="0"/>
              </a:rPr>
              <a:t>Vik_turenok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Segoe UI Semibold" panose="020B0502040204020203" pitchFamily="34" charset="0"/>
            </a:endParaRPr>
          </a:p>
        </p:txBody>
      </p:sp>
      <p:pic>
        <p:nvPicPr>
          <p:cNvPr id="2" name="Изображение 1" descr="Фото Осипова Н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451" y="2544514"/>
            <a:ext cx="1221972" cy="1629297"/>
          </a:xfrm>
          <a:prstGeom prst="rect">
            <a:avLst/>
          </a:prstGeom>
        </p:spPr>
      </p:pic>
      <p:pic>
        <p:nvPicPr>
          <p:cNvPr id="3" name="Изображение 2" descr="photo531896114133190237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0" t="660" r="20375"/>
          <a:stretch/>
        </p:blipFill>
        <p:spPr>
          <a:xfrm>
            <a:off x="8011296" y="2442758"/>
            <a:ext cx="1365790" cy="1871571"/>
          </a:xfrm>
          <a:prstGeom prst="rect">
            <a:avLst/>
          </a:prstGeom>
        </p:spPr>
      </p:pic>
      <p:pic>
        <p:nvPicPr>
          <p:cNvPr id="7" name="Изображение 6" descr="photo530532480914566134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7426"/>
            <a:ext cx="2438400" cy="2438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0261" y="4620145"/>
            <a:ext cx="5349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VK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5190" y="6141106"/>
            <a:ext cx="195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0090"/>
                </a:solidFill>
              </a:rPr>
              <a:t>vbudushee.ru</a:t>
            </a:r>
            <a:endParaRPr lang="ru-RU" sz="2400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24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07DC38-4DA7-3D0F-1318-9B0F25FF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3366"/>
            <a:ext cx="12192000" cy="575463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9D9C61-1BFD-24F8-9C36-EF8249B54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50" t="79446" r="67040" b="7843"/>
          <a:stretch/>
        </p:blipFill>
        <p:spPr>
          <a:xfrm>
            <a:off x="914400" y="4907407"/>
            <a:ext cx="3256547" cy="6789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934211-DC79-D1D0-B545-B24DC2967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1142" r="81092"/>
          <a:stretch/>
        </p:blipFill>
        <p:spPr>
          <a:xfrm>
            <a:off x="822251" y="5457302"/>
            <a:ext cx="3175591" cy="847805"/>
          </a:xfrm>
          <a:prstGeom prst="rect">
            <a:avLst/>
          </a:prstGeom>
        </p:spPr>
      </p:pic>
      <p:pic>
        <p:nvPicPr>
          <p:cNvPr id="1026" name="Picture 2">
            <a:hlinkClick r:id="rId3"/>
            <a:extLst>
              <a:ext uri="{FF2B5EF4-FFF2-40B4-BE49-F238E27FC236}">
                <a16:creationId xmlns:a16="http://schemas.microsoft.com/office/drawing/2014/main" id="{18A17AE3-F4D6-95E5-B812-FF69D02B9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81" y="5457302"/>
            <a:ext cx="1400698" cy="14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hlinkClick r:id="rId5"/>
            <a:extLst>
              <a:ext uri="{FF2B5EF4-FFF2-40B4-BE49-F238E27FC236}">
                <a16:creationId xmlns:a16="http://schemas.microsoft.com/office/drawing/2014/main" id="{6BF6DEF5-7BEE-61E3-25A4-C6A9E7C0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711" y="5457302"/>
            <a:ext cx="1400698" cy="140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252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077857-24E0-D17B-02BA-31B9125AE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2096"/>
            <a:ext cx="12192000" cy="42386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4794A6-4A10-1885-F6E7-73D785853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00625"/>
            <a:ext cx="1219200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30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7BE3E4-30CB-C572-DF1E-F90F7EB3EB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4468" r="11766" b="2736"/>
          <a:stretch/>
        </p:blipFill>
        <p:spPr>
          <a:xfrm>
            <a:off x="0" y="1143000"/>
            <a:ext cx="7694341" cy="191588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3E05C7-CCF2-5A38-F20F-DCE9AFB2C6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02" b="79666"/>
          <a:stretch/>
        </p:blipFill>
        <p:spPr>
          <a:xfrm>
            <a:off x="0" y="232683"/>
            <a:ext cx="3527652" cy="9103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2D3A013-F162-DB39-EB84-3280534D3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826" y="3070038"/>
            <a:ext cx="8117292" cy="74928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58FC01D-7133-7CEE-DEB0-132D01F2A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40" y="3677195"/>
            <a:ext cx="7717971" cy="251302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EB99D8A-4EB3-D667-B283-B5F70C81BB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46" r="-164" b="17526"/>
          <a:stretch/>
        </p:blipFill>
        <p:spPr>
          <a:xfrm>
            <a:off x="7694341" y="1143000"/>
            <a:ext cx="3674699" cy="18956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4E30FBA-7EAC-911C-A152-EC1165C566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235" t="23283"/>
          <a:stretch/>
        </p:blipFill>
        <p:spPr>
          <a:xfrm>
            <a:off x="8703812" y="3793113"/>
            <a:ext cx="2803175" cy="156569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286147-60EF-527D-E9E2-20A36774DF13}"/>
              </a:ext>
            </a:extLst>
          </p:cNvPr>
          <p:cNvSpPr txBox="1"/>
          <p:nvPr/>
        </p:nvSpPr>
        <p:spPr>
          <a:xfrm>
            <a:off x="5036252" y="388562"/>
            <a:ext cx="61024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hlinkClick r:id="rId7"/>
              </a:rPr>
              <a:t>https://fsprint.vbudushee.ru/</a:t>
            </a:r>
            <a:endParaRPr lang="ru-RU" sz="2800" b="1" dirty="0"/>
          </a:p>
          <a:p>
            <a:endParaRPr lang="ru-RU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8258427-0833-D5CC-22E0-E0515CADC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57" y="5235423"/>
            <a:ext cx="1459220" cy="145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553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2419812" y="329233"/>
            <a:ext cx="8670231" cy="727670"/>
          </a:xfrm>
          <a:prstGeom prst="rect">
            <a:avLst/>
          </a:prstGeom>
          <a:noFill/>
        </p:spPr>
        <p:txBody>
          <a:bodyPr>
            <a:noAutofit/>
          </a:bodyPr>
          <a:lstStyle>
            <a:defPPr>
              <a:defRPr lang="x-none"/>
            </a:defPPr>
            <a:lvl1pPr>
              <a:lnSpc>
                <a:spcPct val="100000"/>
              </a:lnSpc>
              <a:spcBef>
                <a:spcPct val="0"/>
              </a:spcBef>
              <a:buNone/>
              <a:defRPr sz="3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>
                <a:sym typeface="Calibri"/>
              </a:rPr>
              <a:t>Я и мое Благополучие</a:t>
            </a:r>
            <a:endParaRPr lang="ru-RU" dirty="0"/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0EFDEDD1-2418-AE41-886F-FFAA5F4D2916}"/>
              </a:ext>
            </a:extLst>
          </p:cNvPr>
          <p:cNvSpPr txBox="1">
            <a:spLocks/>
          </p:cNvSpPr>
          <p:nvPr/>
        </p:nvSpPr>
        <p:spPr>
          <a:xfrm>
            <a:off x="8956041" y="6260883"/>
            <a:ext cx="2804160" cy="27699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6F15528-21DE-4FAA-801E-634DDDAF4B2B}" type="slidenum">
              <a:rPr lang="x-none" sz="1200" smtClean="0">
                <a:latin typeface="Verdana" panose="020B0604030504040204" pitchFamily="34" charset="0"/>
                <a:ea typeface="Verdana" panose="020B0604030504040204" pitchFamily="34" charset="0"/>
                <a:cs typeface="SB Sans Text" panose="020B0503040504020204" pitchFamily="34" charset="-52"/>
              </a:rPr>
              <a:pPr algn="r"/>
              <a:t>5</a:t>
            </a:fld>
            <a:endParaRPr lang="x-none" sz="1200" dirty="0">
              <a:latin typeface="Verdana" panose="020B0604030504040204" pitchFamily="34" charset="0"/>
              <a:ea typeface="Verdana" panose="020B0604030504040204" pitchFamily="34" charset="0"/>
              <a:cs typeface="SB Sans Text" panose="020B0503040504020204" pitchFamily="34" charset="-52"/>
            </a:endParaRP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A8142DF-C755-DA4E-9AF3-E52F5152F324}"/>
              </a:ext>
            </a:extLst>
          </p:cNvPr>
          <p:cNvSpPr txBox="1"/>
          <p:nvPr/>
        </p:nvSpPr>
        <p:spPr>
          <a:xfrm>
            <a:off x="761907" y="2455855"/>
            <a:ext cx="329280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Игры, дебаты, сессии дизайн-мышления, квест, игровые рефлексии, мозговые штурмы, вертушки, спиддейтинг, работа в группах и работа в парах,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анализ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видеоролико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в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DEB61E14-FAFD-304A-84EA-182C269E12DD}"/>
              </a:ext>
            </a:extLst>
          </p:cNvPr>
          <p:cNvSpPr txBox="1"/>
          <p:nvPr/>
        </p:nvSpPr>
        <p:spPr>
          <a:xfrm>
            <a:off x="6152224" y="1480879"/>
            <a:ext cx="5622319" cy="301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</a:rPr>
              <a:t>Темы и связь с суб.благополучием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7D097907-C6EE-C346-9AB3-EDB53B852CD7}"/>
              </a:ext>
            </a:extLst>
          </p:cNvPr>
          <p:cNvSpPr txBox="1"/>
          <p:nvPr/>
        </p:nvSpPr>
        <p:spPr>
          <a:xfrm>
            <a:off x="761906" y="4268903"/>
            <a:ext cx="3890964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endParaRPr lang="ru-RU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" sz="12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A575C67D-DCA0-9D4F-BECA-BFDBDFDF9D5C}"/>
              </a:ext>
            </a:extLst>
          </p:cNvPr>
          <p:cNvSpPr txBox="1"/>
          <p:nvPr/>
        </p:nvSpPr>
        <p:spPr>
          <a:xfrm>
            <a:off x="6472620" y="1960656"/>
            <a:ext cx="3467222" cy="4002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Мои п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отребности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2 Мои возможности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3 Ответственность перед собой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4 Ответственность за мир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5 Профессия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6 Этика труда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7 Как справиться с рисками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8 Стратегия прочности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9 </a:t>
            </a:r>
            <a:r>
              <a:rPr lang="en-US" sz="1200" dirty="0" err="1">
                <a:latin typeface="Verdana" panose="020B0604030504040204" pitchFamily="34" charset="0"/>
                <a:ea typeface="Verdana" panose="020B0604030504040204" pitchFamily="34" charset="0"/>
              </a:rPr>
              <a:t>Кибербезопасность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Продуктивность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Семья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Предприимчивость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Вклад в благополучие мира</a:t>
            </a:r>
          </a:p>
          <a:p>
            <a:pPr>
              <a:lnSpc>
                <a:spcPts val="2239"/>
              </a:lnSpc>
            </a:pP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4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 Человек в мире будущего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E1E44DBF-0B53-3E45-9A95-9673326A4C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41976" y="2084387"/>
            <a:ext cx="2140089" cy="614789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9650A21F-D121-1E46-B7FE-52456C35A06A}"/>
              </a:ext>
            </a:extLst>
          </p:cNvPr>
          <p:cNvSpPr txBox="1"/>
          <p:nvPr/>
        </p:nvSpPr>
        <p:spPr>
          <a:xfrm>
            <a:off x="9469030" y="2046287"/>
            <a:ext cx="2690158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удовлетворение базовых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психологических потребностей - автономность, связанность, компетентность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8484344F-4060-D54A-B8E4-A75F9872F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25828" y="2087874"/>
            <a:ext cx="219223" cy="228357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B28545FF-9B4B-EC4D-B28F-A4D00C7CAEB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341976" y="3343559"/>
            <a:ext cx="2140089" cy="614789"/>
          </a:xfrm>
          <a:prstGeom prst="rect">
            <a:avLst/>
          </a:prstGeom>
        </p:spPr>
      </p:pic>
      <p:sp>
        <p:nvSpPr>
          <p:cNvPr id="20" name="TextBox 12">
            <a:extLst>
              <a:ext uri="{FF2B5EF4-FFF2-40B4-BE49-F238E27FC236}">
                <a16:creationId xmlns:a16="http://schemas.microsoft.com/office/drawing/2014/main" id="{139B1E28-B4DE-234F-B116-B3DA01725F93}"/>
              </a:ext>
            </a:extLst>
          </p:cNvPr>
          <p:cNvSpPr txBox="1"/>
          <p:nvPr/>
        </p:nvSpPr>
        <p:spPr>
          <a:xfrm>
            <a:off x="9495042" y="3354097"/>
            <a:ext cx="1833959" cy="36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осознание уровня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достаточности</a:t>
            </a:r>
          </a:p>
        </p:txBody>
      </p:sp>
      <p:pic>
        <p:nvPicPr>
          <p:cNvPr id="21" name="Picture 13">
            <a:extLst>
              <a:ext uri="{FF2B5EF4-FFF2-40B4-BE49-F238E27FC236}">
                <a16:creationId xmlns:a16="http://schemas.microsoft.com/office/drawing/2014/main" id="{5B6EEC12-E44C-0446-A54A-73E2A76BA6A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41976" y="4310159"/>
            <a:ext cx="2140089" cy="614789"/>
          </a:xfrm>
          <a:prstGeom prst="rect">
            <a:avLst/>
          </a:prstGeom>
        </p:spPr>
      </p:pic>
      <p:sp>
        <p:nvSpPr>
          <p:cNvPr id="22" name="TextBox 14">
            <a:extLst>
              <a:ext uri="{FF2B5EF4-FFF2-40B4-BE49-F238E27FC236}">
                <a16:creationId xmlns:a16="http://schemas.microsoft.com/office/drawing/2014/main" id="{093FFCF4-73FC-3349-BAF8-B6178C251869}"/>
              </a:ext>
            </a:extLst>
          </p:cNvPr>
          <p:cNvSpPr txBox="1"/>
          <p:nvPr/>
        </p:nvSpPr>
        <p:spPr>
          <a:xfrm>
            <a:off x="9497462" y="4339391"/>
            <a:ext cx="268773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благотворительность </a:t>
            </a:r>
          </a:p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и помощь</a:t>
            </a:r>
          </a:p>
        </p:txBody>
      </p:sp>
      <p:pic>
        <p:nvPicPr>
          <p:cNvPr id="23" name="Picture 15">
            <a:extLst>
              <a:ext uri="{FF2B5EF4-FFF2-40B4-BE49-F238E27FC236}">
                <a16:creationId xmlns:a16="http://schemas.microsoft.com/office/drawing/2014/main" id="{B0F14062-7FFA-8140-9E9A-0CDDEB2AA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9341976" y="5101185"/>
            <a:ext cx="2140089" cy="614789"/>
          </a:xfrm>
          <a:prstGeom prst="rect">
            <a:avLst/>
          </a:prstGeom>
        </p:spPr>
      </p:pic>
      <p:sp>
        <p:nvSpPr>
          <p:cNvPr id="24" name="TextBox 16">
            <a:extLst>
              <a:ext uri="{FF2B5EF4-FFF2-40B4-BE49-F238E27FC236}">
                <a16:creationId xmlns:a16="http://schemas.microsoft.com/office/drawing/2014/main" id="{C06B2023-A38E-0E4A-A454-193A25D90667}"/>
              </a:ext>
            </a:extLst>
          </p:cNvPr>
          <p:cNvSpPr txBox="1"/>
          <p:nvPr/>
        </p:nvSpPr>
        <p:spPr>
          <a:xfrm>
            <a:off x="9471451" y="5292889"/>
            <a:ext cx="2687737" cy="184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</a:rPr>
              <a:t>самостоятельность выбора</a:t>
            </a:r>
          </a:p>
        </p:txBody>
      </p:sp>
      <p:pic>
        <p:nvPicPr>
          <p:cNvPr id="25" name="Picture 17">
            <a:extLst>
              <a:ext uri="{FF2B5EF4-FFF2-40B4-BE49-F238E27FC236}">
                <a16:creationId xmlns:a16="http://schemas.microsoft.com/office/drawing/2014/main" id="{BA3B1C51-B176-C347-8D35-1803327D2A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125828" y="2369314"/>
            <a:ext cx="219223" cy="228357"/>
          </a:xfrm>
          <a:prstGeom prst="rect">
            <a:avLst/>
          </a:prstGeom>
        </p:spPr>
      </p:pic>
      <p:pic>
        <p:nvPicPr>
          <p:cNvPr id="26" name="Picture 18">
            <a:extLst>
              <a:ext uri="{FF2B5EF4-FFF2-40B4-BE49-F238E27FC236}">
                <a16:creationId xmlns:a16="http://schemas.microsoft.com/office/drawing/2014/main" id="{AFAC5329-AE1A-4E40-BF0F-6D3146FD49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125828" y="2650753"/>
            <a:ext cx="219223" cy="228357"/>
          </a:xfrm>
          <a:prstGeom prst="rect">
            <a:avLst/>
          </a:prstGeom>
        </p:spPr>
      </p:pic>
      <p:pic>
        <p:nvPicPr>
          <p:cNvPr id="27" name="Picture 19">
            <a:extLst>
              <a:ext uri="{FF2B5EF4-FFF2-40B4-BE49-F238E27FC236}">
                <a16:creationId xmlns:a16="http://schemas.microsoft.com/office/drawing/2014/main" id="{6520E5A6-C512-7F46-AE66-01AC7373F86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6125828" y="2932193"/>
            <a:ext cx="219223" cy="228357"/>
          </a:xfrm>
          <a:prstGeom prst="rect">
            <a:avLst/>
          </a:prstGeom>
        </p:spPr>
      </p:pic>
      <p:pic>
        <p:nvPicPr>
          <p:cNvPr id="28" name="Picture 20">
            <a:extLst>
              <a:ext uri="{FF2B5EF4-FFF2-40B4-BE49-F238E27FC236}">
                <a16:creationId xmlns:a16="http://schemas.microsoft.com/office/drawing/2014/main" id="{F9FEEDA8-2102-7C48-806D-B457063FC1C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25828" y="3495072"/>
            <a:ext cx="219223" cy="228357"/>
          </a:xfrm>
          <a:prstGeom prst="rect">
            <a:avLst/>
          </a:prstGeom>
        </p:spPr>
      </p:pic>
      <p:pic>
        <p:nvPicPr>
          <p:cNvPr id="29" name="Picture 21">
            <a:extLst>
              <a:ext uri="{FF2B5EF4-FFF2-40B4-BE49-F238E27FC236}">
                <a16:creationId xmlns:a16="http://schemas.microsoft.com/office/drawing/2014/main" id="{B14C72E0-9D0A-CA4D-A338-A80B7DC4C4D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25828" y="5144138"/>
            <a:ext cx="219223" cy="228357"/>
          </a:xfrm>
          <a:prstGeom prst="rect">
            <a:avLst/>
          </a:prstGeom>
        </p:spPr>
      </p:pic>
      <p:pic>
        <p:nvPicPr>
          <p:cNvPr id="30" name="Picture 22">
            <a:extLst>
              <a:ext uri="{FF2B5EF4-FFF2-40B4-BE49-F238E27FC236}">
                <a16:creationId xmlns:a16="http://schemas.microsoft.com/office/drawing/2014/main" id="{1D85C241-1FEA-DE48-8D73-B71C2C7E849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25828" y="5425578"/>
            <a:ext cx="219223" cy="228357"/>
          </a:xfrm>
          <a:prstGeom prst="rect">
            <a:avLst/>
          </a:prstGeom>
        </p:spPr>
      </p:pic>
      <p:pic>
        <p:nvPicPr>
          <p:cNvPr id="31" name="Picture 23">
            <a:extLst>
              <a:ext uri="{FF2B5EF4-FFF2-40B4-BE49-F238E27FC236}">
                <a16:creationId xmlns:a16="http://schemas.microsoft.com/office/drawing/2014/main" id="{7E748FAB-2346-DA4D-9B38-ECAA56E3BD5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125828" y="4862699"/>
            <a:ext cx="219223" cy="228357"/>
          </a:xfrm>
          <a:prstGeom prst="rect">
            <a:avLst/>
          </a:prstGeom>
        </p:spPr>
      </p:pic>
      <p:pic>
        <p:nvPicPr>
          <p:cNvPr id="32" name="Picture 24">
            <a:extLst>
              <a:ext uri="{FF2B5EF4-FFF2-40B4-BE49-F238E27FC236}">
                <a16:creationId xmlns:a16="http://schemas.microsoft.com/office/drawing/2014/main" id="{94741A31-E765-F44C-84D7-82625C0DA03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3213633"/>
            <a:ext cx="219223" cy="228357"/>
          </a:xfrm>
          <a:prstGeom prst="rect">
            <a:avLst/>
          </a:prstGeom>
        </p:spPr>
      </p:pic>
      <p:pic>
        <p:nvPicPr>
          <p:cNvPr id="33" name="Picture 25">
            <a:extLst>
              <a:ext uri="{FF2B5EF4-FFF2-40B4-BE49-F238E27FC236}">
                <a16:creationId xmlns:a16="http://schemas.microsoft.com/office/drawing/2014/main" id="{3F790519-593E-904E-A61B-15DB87D390C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3776512"/>
            <a:ext cx="219223" cy="228357"/>
          </a:xfrm>
          <a:prstGeom prst="rect">
            <a:avLst/>
          </a:prstGeom>
        </p:spPr>
      </p:pic>
      <p:pic>
        <p:nvPicPr>
          <p:cNvPr id="34" name="Picture 26">
            <a:extLst>
              <a:ext uri="{FF2B5EF4-FFF2-40B4-BE49-F238E27FC236}">
                <a16:creationId xmlns:a16="http://schemas.microsoft.com/office/drawing/2014/main" id="{87A53214-FD8B-3C46-8DE8-FBD1A56CF9E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4057951"/>
            <a:ext cx="219223" cy="228357"/>
          </a:xfrm>
          <a:prstGeom prst="rect">
            <a:avLst/>
          </a:prstGeom>
        </p:spPr>
      </p:pic>
      <p:pic>
        <p:nvPicPr>
          <p:cNvPr id="36" name="Picture 28">
            <a:extLst>
              <a:ext uri="{FF2B5EF4-FFF2-40B4-BE49-F238E27FC236}">
                <a16:creationId xmlns:a16="http://schemas.microsoft.com/office/drawing/2014/main" id="{0BA09F17-7450-B042-A927-9B1C239E03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4299820"/>
            <a:ext cx="219223" cy="228357"/>
          </a:xfrm>
          <a:prstGeom prst="rect">
            <a:avLst/>
          </a:prstGeom>
        </p:spPr>
      </p:pic>
      <p:pic>
        <p:nvPicPr>
          <p:cNvPr id="37" name="Picture 29">
            <a:extLst>
              <a:ext uri="{FF2B5EF4-FFF2-40B4-BE49-F238E27FC236}">
                <a16:creationId xmlns:a16="http://schemas.microsoft.com/office/drawing/2014/main" id="{8DA7E914-046B-A24F-BA38-CE195E3D509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4581259"/>
            <a:ext cx="219223" cy="228357"/>
          </a:xfrm>
          <a:prstGeom prst="rect">
            <a:avLst/>
          </a:prstGeom>
        </p:spPr>
      </p:pic>
      <p:pic>
        <p:nvPicPr>
          <p:cNvPr id="38" name="Picture 30">
            <a:extLst>
              <a:ext uri="{FF2B5EF4-FFF2-40B4-BE49-F238E27FC236}">
                <a16:creationId xmlns:a16="http://schemas.microsoft.com/office/drawing/2014/main" id="{412E0412-EF0B-5E43-A43C-946905CA0D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6125828" y="5707018"/>
            <a:ext cx="219223" cy="228357"/>
          </a:xfrm>
          <a:prstGeom prst="rect">
            <a:avLst/>
          </a:prstGeom>
        </p:spPr>
      </p:pic>
      <p:sp>
        <p:nvSpPr>
          <p:cNvPr id="40" name="TextBox 7">
            <a:extLst>
              <a:ext uri="{FF2B5EF4-FFF2-40B4-BE49-F238E27FC236}">
                <a16:creationId xmlns:a16="http://schemas.microsoft.com/office/drawing/2014/main" id="{0A8142DF-C755-DA4E-9AF3-E52F5152F324}"/>
              </a:ext>
            </a:extLst>
          </p:cNvPr>
          <p:cNvSpPr txBox="1"/>
          <p:nvPr/>
        </p:nvSpPr>
        <p:spPr>
          <a:xfrm>
            <a:off x="761907" y="1800304"/>
            <a:ext cx="3140551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УМК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mr-IN" sz="12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методическое пособие для педагогов, с содержанием занятий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0CA6A53D-87B2-9E2D-500C-5EFF5869DA44}"/>
              </a:ext>
            </a:extLst>
          </p:cNvPr>
          <p:cNvSpPr txBox="1"/>
          <p:nvPr/>
        </p:nvSpPr>
        <p:spPr>
          <a:xfrm>
            <a:off x="761905" y="3875426"/>
            <a:ext cx="2948227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Видеоролики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mr-IN" sz="1200" dirty="0">
                <a:latin typeface="Verdana" panose="020B0604030504040204" pitchFamily="34" charset="0"/>
                <a:ea typeface="Verdana" panose="020B0604030504040204" pitchFamily="34" charset="0"/>
              </a:rPr>
              <a:t>–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 к каждому занятию по всем темам (вместо начала занятия или как самостоятельный продукт)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2C3D32E3-B5BD-45F5-B618-29C0B5688479}"/>
              </a:ext>
            </a:extLst>
          </p:cNvPr>
          <p:cNvSpPr txBox="1"/>
          <p:nvPr/>
        </p:nvSpPr>
        <p:spPr>
          <a:xfrm>
            <a:off x="784706" y="5438818"/>
            <a:ext cx="334878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1200" b="1" dirty="0"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«Мой выбор»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</a:rPr>
              <a:t>- 3 модуля для самостоятельного прохождения подростками</a:t>
            </a:r>
            <a:endParaRPr lang="en-US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D78588-CE7C-CE1D-0489-E29262680EA2}"/>
              </a:ext>
            </a:extLst>
          </p:cNvPr>
          <p:cNvSpPr txBox="1"/>
          <p:nvPr/>
        </p:nvSpPr>
        <p:spPr>
          <a:xfrm>
            <a:off x="233243" y="1588735"/>
            <a:ext cx="9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E91C73-356A-35EF-C599-6453DC71A7B8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7344" r="5673"/>
          <a:stretch/>
        </p:blipFill>
        <p:spPr>
          <a:xfrm>
            <a:off x="4348716" y="1800304"/>
            <a:ext cx="1275907" cy="1876425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771C6CA3-7064-7B79-FDD2-CA3ECB27AC5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054712" y="3780743"/>
            <a:ext cx="1959391" cy="99818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B04A199-861D-323D-53D1-5F7B7BAA8E32}"/>
              </a:ext>
            </a:extLst>
          </p:cNvPr>
          <p:cNvSpPr txBox="1"/>
          <p:nvPr/>
        </p:nvSpPr>
        <p:spPr>
          <a:xfrm>
            <a:off x="257512" y="3673230"/>
            <a:ext cx="6907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469FA7-11F0-5C89-A2AD-926AE1915C9B}"/>
              </a:ext>
            </a:extLst>
          </p:cNvPr>
          <p:cNvSpPr txBox="1"/>
          <p:nvPr/>
        </p:nvSpPr>
        <p:spPr>
          <a:xfrm>
            <a:off x="263449" y="5258316"/>
            <a:ext cx="9778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EA0FDE92-E97C-C7A3-EA65-DB7396DEADFB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952" t="3135" r="11231" b="4588"/>
          <a:stretch/>
        </p:blipFill>
        <p:spPr>
          <a:xfrm>
            <a:off x="4670126" y="4953315"/>
            <a:ext cx="795835" cy="173576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54765C5-BE99-3664-AE11-4F8F1A37F044}"/>
              </a:ext>
            </a:extLst>
          </p:cNvPr>
          <p:cNvSpPr txBox="1"/>
          <p:nvPr/>
        </p:nvSpPr>
        <p:spPr>
          <a:xfrm>
            <a:off x="5840573" y="6005101"/>
            <a:ext cx="6108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hlinkClick r:id="rId21"/>
              </a:rPr>
              <a:t>https://vbudushee.ru/library/modul-ya-i-moye-blagopoluchie-umk-rlp-podrostkov/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66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0DBD204-7A81-F145-8600-A35F2EA89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03" y="2049870"/>
            <a:ext cx="7897798" cy="4808130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D038E3D-8289-D441-986A-A2D3207B5F58}"/>
              </a:ext>
            </a:extLst>
          </p:cNvPr>
          <p:cNvSpPr/>
          <p:nvPr/>
        </p:nvSpPr>
        <p:spPr>
          <a:xfrm>
            <a:off x="-177293" y="943666"/>
            <a:ext cx="6723332" cy="243143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ctr"/>
            <a:r>
              <a:rPr lang="ru-RU" sz="32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Субъективное благополучие</a:t>
            </a:r>
            <a:r>
              <a:rPr lang="en-US" sz="32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*</a:t>
            </a:r>
            <a:r>
              <a:rPr lang="ru-RU" sz="32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 =</a:t>
            </a:r>
            <a:br>
              <a:rPr lang="ru-RU" sz="3200" dirty="0">
                <a:latin typeface="FedraSansPro-Book" panose="020B0403040000020004" pitchFamily="34" charset="0"/>
                <a:ea typeface="FedraSansPro-Book" panose="020B0403040000020004" pitchFamily="34" charset="0"/>
              </a:rPr>
            </a:br>
            <a:endParaRPr lang="ru-RU" sz="32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  <a:p>
            <a:pPr algn="ctr"/>
            <a:r>
              <a:rPr lang="ru-RU" sz="20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удовлетворенность жизнью</a:t>
            </a:r>
            <a:r>
              <a:rPr lang="en-US" sz="20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**</a:t>
            </a:r>
            <a:r>
              <a:rPr lang="ru-RU" sz="20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 </a:t>
            </a:r>
          </a:p>
          <a:p>
            <a:pPr algn="ctr"/>
            <a:r>
              <a:rPr lang="ru-RU" sz="2800" dirty="0">
                <a:solidFill>
                  <a:srgbClr val="008000"/>
                </a:solidFill>
                <a:latin typeface="FedraSansPro-Book" panose="020B0403040000020004" pitchFamily="34" charset="0"/>
                <a:ea typeface="FedraSansPro-Book" panose="020B0403040000020004" pitchFamily="34" charset="0"/>
              </a:rPr>
              <a:t>+</a:t>
            </a:r>
            <a:r>
              <a:rPr lang="ru-RU" sz="28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 </a:t>
            </a:r>
          </a:p>
          <a:p>
            <a:pPr algn="ctr"/>
            <a:r>
              <a:rPr lang="ru-RU" sz="20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эмоциональное равновесие </a:t>
            </a:r>
          </a:p>
          <a:p>
            <a:pPr algn="ctr"/>
            <a:r>
              <a:rPr lang="ru-RU" sz="20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(позитивные - негативные эмоции)</a:t>
            </a:r>
            <a:endParaRPr lang="ru-RU" sz="40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3D44BF-C881-E44F-8CF6-142FB5586CD3}"/>
              </a:ext>
            </a:extLst>
          </p:cNvPr>
          <p:cNvSpPr/>
          <p:nvPr/>
        </p:nvSpPr>
        <p:spPr>
          <a:xfrm>
            <a:off x="385662" y="5931046"/>
            <a:ext cx="511569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*</a:t>
            </a:r>
            <a:r>
              <a:rPr lang="ru-RU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субъективное благополучие=счастье</a:t>
            </a:r>
            <a:r>
              <a:rPr lang="en-US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 (</a:t>
            </a:r>
            <a:r>
              <a:rPr lang="ru-RU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Э. </a:t>
            </a:r>
            <a:r>
              <a:rPr lang="ru-RU" sz="1600" dirty="0" err="1">
                <a:latin typeface="FedraSansPro-Book" panose="020B0403040000020004" pitchFamily="34" charset="0"/>
                <a:ea typeface="FedraSansPro-Book" panose="020B0403040000020004" pitchFamily="34" charset="0"/>
              </a:rPr>
              <a:t>Динер</a:t>
            </a:r>
            <a:r>
              <a:rPr lang="ru-RU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2C40E85-BA01-7844-9CA4-18B95EF09DD3}"/>
              </a:ext>
            </a:extLst>
          </p:cNvPr>
          <p:cNvSpPr/>
          <p:nvPr/>
        </p:nvSpPr>
        <p:spPr>
          <a:xfrm>
            <a:off x="385662" y="6394523"/>
            <a:ext cx="4985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**</a:t>
            </a:r>
            <a:r>
              <a:rPr lang="ru-RU" sz="16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УЖ - по шкале от 1 до 10</a:t>
            </a:r>
          </a:p>
        </p:txBody>
      </p:sp>
      <p:sp>
        <p:nvSpPr>
          <p:cNvPr id="7" name="Shape 834">
            <a:extLst>
              <a:ext uri="{FF2B5EF4-FFF2-40B4-BE49-F238E27FC236}">
                <a16:creationId xmlns:a16="http://schemas.microsoft.com/office/drawing/2014/main" id="{AF3FE8CD-12A5-9646-B002-60320879596B}"/>
              </a:ext>
            </a:extLst>
          </p:cNvPr>
          <p:cNvSpPr/>
          <p:nvPr/>
        </p:nvSpPr>
        <p:spPr>
          <a:xfrm>
            <a:off x="215466" y="0"/>
            <a:ext cx="11497909" cy="7591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Благополучие</a:t>
            </a:r>
            <a:r>
              <a:rPr lang="ru-RU" sz="3200" dirty="0">
                <a:solidFill>
                  <a:srgbClr val="0070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r-IN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–</a:t>
            </a:r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 СУБЬЕКТИВНАЯ ОЦЕНКА УРОВНЯ СЧАСТЬЯ</a:t>
            </a:r>
          </a:p>
          <a:p>
            <a:pPr algn="ctr"/>
            <a:endParaRPr sz="9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052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3D5A1-77E7-6FF5-40DC-78A34C2D381B}"/>
              </a:ext>
            </a:extLst>
          </p:cNvPr>
          <p:cNvSpPr txBox="1">
            <a:spLocks/>
          </p:cNvSpPr>
          <p:nvPr/>
        </p:nvSpPr>
        <p:spPr>
          <a:xfrm>
            <a:off x="250444" y="-1925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cap="all" dirty="0">
                <a:solidFill>
                  <a:srgbClr val="F69200"/>
                </a:solidFill>
                <a:sym typeface="Fedra Sans Pro Light"/>
              </a:rPr>
              <a:t>От чего зависит счастье?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C9191C7-96F8-579A-A0EC-D35BA4E470A7}"/>
              </a:ext>
            </a:extLst>
          </p:cNvPr>
          <p:cNvSpPr/>
          <p:nvPr/>
        </p:nvSpPr>
        <p:spPr>
          <a:xfrm>
            <a:off x="799704" y="1604006"/>
            <a:ext cx="11296816" cy="4154984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buClr>
                <a:srgbClr val="00B050"/>
              </a:buClr>
            </a:pPr>
            <a:r>
              <a:rPr lang="ru-RU" sz="2400" b="1" dirty="0">
                <a:latin typeface="FedraSansPro-BookItalic" panose="020B0403040000020004" pitchFamily="34" charset="0"/>
                <a:ea typeface="FedraSansPro-BookItalic" panose="020B0403040000020004" pitchFamily="34" charset="0"/>
              </a:rPr>
              <a:t>Предикторы благополучия человека по всему миру: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400" b="1" dirty="0">
              <a:latin typeface="FedraSansPro-BookItalic" panose="020B0403040000020004" pitchFamily="34" charset="0"/>
              <a:ea typeface="FedraSansPro-BookItalic" panose="020B04030400000200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Друзья, на которых можно рассчитывать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Уровень дохода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Свобода выбирать собственную жизнь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Благотворительная деятельность: человек отдает время, деньги, помощь людям</a:t>
            </a: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endParaRPr lang="ru-RU" sz="2400" dirty="0">
              <a:latin typeface="FedraSansPro-Book" panose="020B0403040000020004" pitchFamily="34" charset="0"/>
              <a:ea typeface="FedraSansPro-Book" panose="020B0403040000020004" pitchFamily="34" charset="0"/>
            </a:endParaRPr>
          </a:p>
          <a:p>
            <a:pPr marL="342900" indent="-3429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latin typeface="FedraSansPro-Book" panose="020B0403040000020004" pitchFamily="34" charset="0"/>
                <a:ea typeface="FedraSansPro-Book" panose="020B0403040000020004" pitchFamily="34" charset="0"/>
              </a:rPr>
              <a:t>Наличие близких отношений</a:t>
            </a:r>
          </a:p>
        </p:txBody>
      </p:sp>
    </p:spTree>
    <p:extLst>
      <p:ext uri="{BB962C8B-B14F-4D97-AF65-F5344CB8AC3E}">
        <p14:creationId xmlns:p14="http://schemas.microsoft.com/office/powerpoint/2010/main" val="427816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3800CF6-EEA8-02AF-AC7E-2C4C864B2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95" y="895350"/>
            <a:ext cx="10134600" cy="5962650"/>
          </a:xfrm>
          <a:prstGeom prst="rect">
            <a:avLst/>
          </a:prstGeom>
        </p:spPr>
      </p:pic>
      <p:sp>
        <p:nvSpPr>
          <p:cNvPr id="3" name="Shape 834">
            <a:extLst>
              <a:ext uri="{FF2B5EF4-FFF2-40B4-BE49-F238E27FC236}">
                <a16:creationId xmlns:a16="http://schemas.microsoft.com/office/drawing/2014/main" id="{DFE77F37-E872-56F8-46AD-A34AB4A0F867}"/>
              </a:ext>
            </a:extLst>
          </p:cNvPr>
          <p:cNvSpPr/>
          <p:nvPr/>
        </p:nvSpPr>
        <p:spPr>
          <a:xfrm>
            <a:off x="-70204" y="197793"/>
            <a:ext cx="11497909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КОЛЕСО ЖИЗНЕННОГО БАЛАНСА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681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834">
            <a:extLst>
              <a:ext uri="{FF2B5EF4-FFF2-40B4-BE49-F238E27FC236}">
                <a16:creationId xmlns:a16="http://schemas.microsoft.com/office/drawing/2014/main" id="{606043CF-CBAB-37EC-B507-2B9931F9B821}"/>
              </a:ext>
            </a:extLst>
          </p:cNvPr>
          <p:cNvSpPr/>
          <p:nvPr/>
        </p:nvSpPr>
        <p:spPr>
          <a:xfrm>
            <a:off x="215466" y="348778"/>
            <a:ext cx="11497909" cy="6975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defTabSz="914400">
              <a:defRPr sz="600">
                <a:latin typeface="Fedra Sans Pro Light"/>
                <a:ea typeface="Fedra Sans Pro Light"/>
                <a:cs typeface="Fedra Sans Pro Light"/>
                <a:sym typeface="Fedra Sans Pro Light"/>
              </a:defRPr>
            </a:lvl1pPr>
          </a:lstStyle>
          <a:p>
            <a:pPr algn="r"/>
            <a:r>
              <a:rPr lang="ru-RU" sz="2800" cap="all" dirty="0">
                <a:solidFill>
                  <a:srgbClr val="F69200"/>
                </a:solidFill>
                <a:latin typeface="FedraSansPro-Book" panose="020B0403040000020004" pitchFamily="34" charset="0"/>
                <a:ea typeface="FedraSansPro-Book" panose="020B0403040000020004" pitchFamily="34" charset="0"/>
                <a:cs typeface="Fedra Sans Pro"/>
              </a:rPr>
              <a:t>Природа желаний</a:t>
            </a:r>
          </a:p>
          <a:p>
            <a:pPr algn="r"/>
            <a:endParaRPr sz="933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A8B15-9EE5-2517-5F39-FD36407330A6}"/>
              </a:ext>
            </a:extLst>
          </p:cNvPr>
          <p:cNvSpPr txBox="1"/>
          <p:nvPr/>
        </p:nvSpPr>
        <p:spPr>
          <a:xfrm>
            <a:off x="3046492" y="2297772"/>
            <a:ext cx="719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Хочешь завести поросенка как </a:t>
            </a:r>
            <a:r>
              <a:rPr lang="ru-RU" sz="2400" dirty="0" smtClean="0"/>
              <a:t>домашнее</a:t>
            </a:r>
            <a:r>
              <a:rPr lang="en-US" sz="2400" dirty="0" smtClean="0"/>
              <a:t> </a:t>
            </a:r>
            <a:r>
              <a:rPr lang="ru-RU" sz="2400" dirty="0" smtClean="0"/>
              <a:t>животное? </a:t>
            </a:r>
            <a:endParaRPr lang="ru-RU" sz="2400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214C0B2-A9F0-A897-7BAB-7E7C48876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34"/>
          <a:stretch/>
        </p:blipFill>
        <p:spPr>
          <a:xfrm>
            <a:off x="8954727" y="2959331"/>
            <a:ext cx="2665985" cy="31550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3A8B15-9EE5-2517-5F39-FD36407330A6}"/>
              </a:ext>
            </a:extLst>
          </p:cNvPr>
          <p:cNvSpPr txBox="1"/>
          <p:nvPr/>
        </p:nvSpPr>
        <p:spPr>
          <a:xfrm>
            <a:off x="3046492" y="2793287"/>
            <a:ext cx="395101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/>
          </a:p>
          <a:p>
            <a:r>
              <a:rPr lang="ru-RU" sz="2400" dirty="0">
                <a:solidFill>
                  <a:schemeClr val="accent2"/>
                </a:solidFill>
              </a:rPr>
              <a:t>Потребности</a:t>
            </a:r>
            <a:r>
              <a:rPr lang="ru-RU" sz="24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познании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гармонии и красоте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одобрении окружающих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любви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dirty="0"/>
              <a:t>В оригинальности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551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VBUDUSHEE_COLORS">
      <a:dk1>
        <a:srgbClr val="333E48"/>
      </a:dk1>
      <a:lt1>
        <a:srgbClr val="FFFFFF"/>
      </a:lt1>
      <a:dk2>
        <a:srgbClr val="FF6633"/>
      </a:dk2>
      <a:lt2>
        <a:srgbClr val="EDEDED"/>
      </a:lt2>
      <a:accent1>
        <a:srgbClr val="FF6633"/>
      </a:accent1>
      <a:accent2>
        <a:srgbClr val="339945"/>
      </a:accent2>
      <a:accent3>
        <a:srgbClr val="49D345"/>
      </a:accent3>
      <a:accent4>
        <a:srgbClr val="FAEC00"/>
      </a:accent4>
      <a:accent5>
        <a:srgbClr val="1F6B45"/>
      </a:accent5>
      <a:accent6>
        <a:srgbClr val="33CCFF"/>
      </a:accent6>
      <a:hlink>
        <a:srgbClr val="330099"/>
      </a:hlink>
      <a:folHlink>
        <a:srgbClr val="FF99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23841</TotalTime>
  <Words>465</Words>
  <Application>Microsoft Office PowerPoint</Application>
  <PresentationFormat>Широкоэкранный</PresentationFormat>
  <Paragraphs>125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33" baseType="lpstr">
      <vt:lpstr>.AppleSystemUIFont</vt:lpstr>
      <vt:lpstr>Arial</vt:lpstr>
      <vt:lpstr>Calibri</vt:lpstr>
      <vt:lpstr>Fedra Sans Pro</vt:lpstr>
      <vt:lpstr>Fedra Sans Pro Light</vt:lpstr>
      <vt:lpstr>FEDRASANSPRO-BOOK</vt:lpstr>
      <vt:lpstr>FEDRASANSPRO-BOOK</vt:lpstr>
      <vt:lpstr>FedraSansPro-BookItalic</vt:lpstr>
      <vt:lpstr>Mangal</vt:lpstr>
      <vt:lpstr>SB Sans Display</vt:lpstr>
      <vt:lpstr>SB Sans Text</vt:lpstr>
      <vt:lpstr>Segoe UI Semibold</vt:lpstr>
      <vt:lpstr>Times New Roman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Kitsen, Andrey</dc:creator>
  <cp:lastModifiedBy>Студент НИУ ВШЭ</cp:lastModifiedBy>
  <cp:revision>209</cp:revision>
  <dcterms:created xsi:type="dcterms:W3CDTF">2021-05-31T10:14:14Z</dcterms:created>
  <dcterms:modified xsi:type="dcterms:W3CDTF">2022-11-03T13:50:17Z</dcterms:modified>
</cp:coreProperties>
</file>