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32" r:id="rId4"/>
  </p:sldMasterIdLst>
  <p:sldIdLst>
    <p:sldId id="268" r:id="rId5"/>
    <p:sldId id="284" r:id="rId6"/>
    <p:sldId id="275" r:id="rId7"/>
    <p:sldId id="269" r:id="rId8"/>
    <p:sldId id="294" r:id="rId9"/>
    <p:sldId id="274" r:id="rId10"/>
    <p:sldId id="278" r:id="rId11"/>
    <p:sldId id="286" r:id="rId12"/>
    <p:sldId id="302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153"/>
    <a:srgbClr val="9F7851"/>
    <a:srgbClr val="FFFFF7"/>
    <a:srgbClr val="FFFFCC"/>
    <a:srgbClr val="FFFFFF"/>
    <a:srgbClr val="936D44"/>
    <a:srgbClr val="9F6438"/>
    <a:srgbClr val="CC9966"/>
    <a:srgbClr val="DDB277"/>
    <a:srgbClr val="37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2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89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07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52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79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0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2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3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03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92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2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21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8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3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8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2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5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gif"/><Relationship Id="rId3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gif"/><Relationship Id="rId10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gif"/><Relationship Id="rId3" Type="http://schemas.openxmlformats.org/officeDocument/2006/relationships/image" Target="../media/image4.png"/><Relationship Id="rId12" Type="http://schemas.openxmlformats.org/officeDocument/2006/relationships/hyperlink" Target="https://&#1096;&#1082;&#1086;&#1083;&#1072;.&#1074;&#1072;&#1096;&#1080;&#1092;&#1080;&#1085;&#1072;&#1085;&#1089;&#1099;.&#1088;&#1092;/courses.ph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6F8A3-94A4-4551-A37F-20E28957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24" y="818312"/>
            <a:ext cx="3318535" cy="2254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63E3A-F14A-41B6-9051-49238C0A32A6}"/>
              </a:ext>
            </a:extLst>
          </p:cNvPr>
          <p:cNvSpPr txBox="1"/>
          <p:nvPr/>
        </p:nvSpPr>
        <p:spPr>
          <a:xfrm>
            <a:off x="650536" y="3484390"/>
            <a:ext cx="268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Леушина</a:t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Дарья Сергеевна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366787"/>
            <a:ext cx="3253104" cy="4610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161" y="1366787"/>
            <a:ext cx="3641716" cy="4610150"/>
          </a:xfrm>
          <a:prstGeom prst="rect">
            <a:avLst/>
          </a:prstGeom>
        </p:spPr>
      </p:pic>
      <p:pic>
        <p:nvPicPr>
          <p:cNvPr id="2050" name="Picture 2" descr="http://qrcoder.ru/code/?https%3A%2F%2Ffmc.hse.ru%2Fpolmat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32" y="2155733"/>
            <a:ext cx="2813819" cy="28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</a:t>
            </a:r>
            <a:r>
              <a:rPr lang="ru-RU" sz="2400" b="1" dirty="0" err="1" smtClean="0"/>
              <a:t>Моифинансы.рф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172" y="2174983"/>
            <a:ext cx="6429375" cy="3352800"/>
          </a:xfrm>
          <a:prstGeom prst="rect">
            <a:avLst/>
          </a:prstGeom>
        </p:spPr>
      </p:pic>
      <p:pic>
        <p:nvPicPr>
          <p:cNvPr id="3074" name="Picture 2" descr="http://qrcoder.ru/code/?https%3A%2F%2Ft.me%2FFinZozhExpert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321826"/>
            <a:ext cx="2972502" cy="29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Финансовая культура</a:t>
            </a:r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4098" name="Picture 2" descr="http://qrcoder.ru/code/?https%3A%2F%2Ffincult.info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9" y="2663741"/>
            <a:ext cx="2605684" cy="26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053" y="1712681"/>
            <a:ext cx="6115670" cy="42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F63E3A-F14A-41B6-9051-49238C0A32A6}"/>
              </a:ext>
            </a:extLst>
          </p:cNvPr>
          <p:cNvSpPr txBox="1"/>
          <p:nvPr/>
        </p:nvSpPr>
        <p:spPr>
          <a:xfrm>
            <a:off x="570324" y="2117241"/>
            <a:ext cx="695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«Подготовка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ко второму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этапу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олимпиады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«Высшая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проба»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профилю финансовая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грамотность»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7-8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класс</a:t>
            </a:r>
            <a: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</a:br>
            <a:endParaRPr lang="ru-RU" sz="1600" b="1" dirty="0" smtClean="0">
              <a:solidFill>
                <a:srgbClr val="936D4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7B6462-EEAB-4F86-AE8D-0BB8A66F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8550" y="436579"/>
            <a:ext cx="9153752" cy="5847755"/>
          </a:xfrm>
          <a:prstGeom prst="rect">
            <a:avLst/>
          </a:prstGeom>
          <a:solidFill>
            <a:srgbClr val="FFFFF7">
              <a:alpha val="96863"/>
            </a:srgbClr>
          </a:solidFill>
        </p:spPr>
        <p:txBody>
          <a:bodyPr wrap="square">
            <a:spAutoFit/>
          </a:bodyPr>
          <a:lstStyle/>
          <a:p>
            <a:r>
              <a:rPr lang="ru-RU" altLang="ru-RU" sz="2200" b="1" dirty="0">
                <a:ea typeface="ＭＳ Ｐゴシック"/>
              </a:rPr>
              <a:t>ТЕМА 1. </a:t>
            </a:r>
            <a:r>
              <a:rPr lang="ru-RU" altLang="ru-RU" sz="2200" b="1" dirty="0" smtClean="0">
                <a:ea typeface="ＭＳ Ｐゴシック"/>
              </a:rPr>
              <a:t>ЛИЧНЫЕ ФИНАНСЫ</a:t>
            </a: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2. </a:t>
            </a:r>
            <a:r>
              <a:rPr lang="ru-RU" altLang="ru-RU" sz="2200" b="1" dirty="0" smtClean="0">
                <a:ea typeface="ＭＳ Ｐゴシック"/>
              </a:rPr>
              <a:t>БАНКИ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</a:t>
            </a:r>
            <a:r>
              <a:rPr lang="ru-RU" altLang="ru-RU" sz="2200" b="1" dirty="0" smtClean="0">
                <a:ea typeface="ＭＳ Ｐゴシック"/>
              </a:rPr>
              <a:t>3. СТРАХОВАНИЕ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4. ФИНАНСОВАЯ БЕЗОПАСНОСТЬ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5</a:t>
            </a:r>
            <a:r>
              <a:rPr lang="ru-RU" altLang="ru-RU" sz="2200" b="1" dirty="0">
                <a:ea typeface="ＭＳ Ｐゴシック"/>
              </a:rPr>
              <a:t>. СОБСТВЕННЫЙ </a:t>
            </a:r>
            <a:r>
              <a:rPr lang="ru-RU" altLang="ru-RU" sz="2200" b="1" dirty="0" smtClean="0">
                <a:ea typeface="ＭＳ Ｐゴシック"/>
              </a:rPr>
              <a:t>БИЗНЕС И </a:t>
            </a:r>
            <a:r>
              <a:rPr lang="ru-RU" altLang="ru-RU" sz="2200" b="1" dirty="0" smtClean="0">
                <a:ea typeface="ＭＳ Ｐゴシック"/>
              </a:rPr>
              <a:t>НАЛОГИ    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endParaRPr lang="ru-RU" altLang="ru-RU" sz="2200" b="1" dirty="0" smtClean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ОСОБЕННОСТИ ЗАДАНИЙ:</a:t>
            </a:r>
          </a:p>
          <a:p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err="1" smtClean="0">
                <a:ea typeface="ＭＳ Ｐゴシック"/>
              </a:rPr>
              <a:t>Межпредметность</a:t>
            </a:r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ea typeface="ＭＳ Ｐゴシック"/>
              </a:rPr>
              <a:t>Практическая применимость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 smtClean="0"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327" y="289879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qrcoder.ru/code/?https%3A%2F%2Folymp.hse.ru%2Fmirror%2Fpubs%2Fshare%2F776607071.pd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20" y="1751542"/>
            <a:ext cx="2677390" cy="26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7531" y="449908"/>
            <a:ext cx="7854066" cy="6247864"/>
          </a:xfrm>
          <a:prstGeom prst="rect">
            <a:avLst/>
          </a:prstGeom>
          <a:solidFill>
            <a:srgbClr val="FFFFF7"/>
          </a:solidFill>
        </p:spPr>
        <p:txBody>
          <a:bodyPr wrap="square">
            <a:spAutoFit/>
          </a:bodyPr>
          <a:lstStyle/>
          <a:p>
            <a:endParaRPr lang="ru-RU" altLang="ru-RU" sz="2000" b="1" dirty="0" smtClean="0">
              <a:solidFill>
                <a:srgbClr val="9F7851"/>
              </a:solidFill>
              <a:ea typeface="ＭＳ Ｐゴシック"/>
            </a:endParaRPr>
          </a:p>
          <a:p>
            <a:endParaRPr lang="ru-RU" altLang="ru-RU" sz="2000" b="1" dirty="0" smtClean="0">
              <a:solidFill>
                <a:srgbClr val="9F7851"/>
              </a:solidFill>
              <a:ea typeface="ＭＳ Ｐゴシック"/>
            </a:endParaRPr>
          </a:p>
          <a:p>
            <a:r>
              <a:rPr lang="ru-RU" altLang="ru-RU" sz="2000" b="1" dirty="0" smtClean="0">
                <a:solidFill>
                  <a:srgbClr val="9F7851"/>
                </a:solidFill>
                <a:ea typeface="ＭＳ Ｐゴシック"/>
              </a:rPr>
              <a:t>Задание </a:t>
            </a:r>
            <a:r>
              <a:rPr lang="ru-RU" altLang="ru-RU" sz="2000" b="1" dirty="0" smtClean="0">
                <a:solidFill>
                  <a:srgbClr val="9F7851"/>
                </a:solidFill>
                <a:ea typeface="ＭＳ Ｐゴシック"/>
              </a:rPr>
              <a:t>1</a:t>
            </a:r>
            <a:endParaRPr lang="ru-RU" altLang="ru-RU" sz="2000" b="1" dirty="0">
              <a:solidFill>
                <a:srgbClr val="9F7851"/>
              </a:solidFill>
              <a:ea typeface="ＭＳ Ｐゴシック"/>
            </a:endParaRPr>
          </a:p>
          <a:p>
            <a:r>
              <a:rPr lang="ru-RU" altLang="ru-RU" sz="2000" b="1" dirty="0">
                <a:ea typeface="ＭＳ Ｐゴシック"/>
              </a:rPr>
              <a:t>тип: </a:t>
            </a:r>
            <a:r>
              <a:rPr lang="ru-RU" altLang="ru-RU" sz="2000" b="1" dirty="0" smtClean="0">
                <a:ea typeface="ＭＳ Ｐゴシック"/>
              </a:rPr>
              <a:t>а</a:t>
            </a:r>
            <a:r>
              <a:rPr lang="ru-RU" altLang="ru-RU" sz="2000" b="1" dirty="0" smtClean="0">
                <a:ea typeface="ＭＳ Ｐゴシック"/>
              </a:rPr>
              <a:t>нализ </a:t>
            </a:r>
            <a:r>
              <a:rPr lang="ru-RU" altLang="ru-RU" sz="2000" b="1" dirty="0">
                <a:ea typeface="ＭＳ Ｐゴシック"/>
              </a:rPr>
              <a:t>конкретной ситуации, выделение финансовых механизмов, </a:t>
            </a:r>
            <a:r>
              <a:rPr lang="ru-RU" altLang="ru-RU" sz="2000" b="1" dirty="0" smtClean="0">
                <a:ea typeface="ＭＳ Ｐゴシック"/>
              </a:rPr>
              <a:t>сопоставление, аргументация позиции</a:t>
            </a:r>
          </a:p>
          <a:p>
            <a:endParaRPr lang="ru-RU" altLang="ru-RU" sz="2000" b="1" dirty="0">
              <a:ea typeface="ＭＳ Ｐゴシック"/>
            </a:endParaRPr>
          </a:p>
          <a:p>
            <a:r>
              <a:rPr lang="ru-RU" altLang="ru-RU" sz="2000" b="1" dirty="0">
                <a:solidFill>
                  <a:srgbClr val="9F7851"/>
                </a:solidFill>
                <a:ea typeface="ＭＳ Ｐゴシック"/>
              </a:rPr>
              <a:t>Задание 2 </a:t>
            </a:r>
          </a:p>
          <a:p>
            <a:r>
              <a:rPr lang="ru-RU" altLang="ru-RU" sz="2000" b="1" dirty="0" smtClean="0">
                <a:ea typeface="ＭＳ Ｐゴシック"/>
              </a:rPr>
              <a:t>тип</a:t>
            </a:r>
            <a:r>
              <a:rPr lang="ru-RU" altLang="ru-RU" sz="2000" b="1" dirty="0">
                <a:ea typeface="ＭＳ Ｐゴシック"/>
              </a:rPr>
              <a:t>: расчетная задача</a:t>
            </a:r>
          </a:p>
          <a:p>
            <a:endParaRPr lang="ru-RU" altLang="ru-RU" sz="2000" b="1" dirty="0">
              <a:ea typeface="ＭＳ Ｐゴシック"/>
            </a:endParaRPr>
          </a:p>
          <a:p>
            <a:r>
              <a:rPr lang="ru-RU" altLang="ru-RU" sz="2000" b="1" dirty="0">
                <a:solidFill>
                  <a:srgbClr val="9F7851"/>
                </a:solidFill>
                <a:ea typeface="ＭＳ Ｐゴシック"/>
              </a:rPr>
              <a:t>Задание 3</a:t>
            </a:r>
            <a:endParaRPr lang="ru-RU" altLang="ru-RU" sz="2000" b="1" dirty="0">
              <a:solidFill>
                <a:srgbClr val="9F7851"/>
              </a:solidFill>
              <a:ea typeface="ＭＳ Ｐゴシック"/>
            </a:endParaRPr>
          </a:p>
          <a:p>
            <a:r>
              <a:rPr lang="ru-RU" altLang="ru-RU" sz="2000" b="1" dirty="0">
                <a:ea typeface="ＭＳ Ｐゴシック"/>
              </a:rPr>
              <a:t>тип: </a:t>
            </a:r>
            <a:r>
              <a:rPr lang="ru-RU" altLang="ru-RU" sz="2000" b="1" dirty="0" smtClean="0">
                <a:ea typeface="ＭＳ Ｐゴシック"/>
              </a:rPr>
              <a:t>расчетная задача</a:t>
            </a:r>
            <a:endParaRPr lang="ru-RU" altLang="ru-RU" sz="2000" b="1" dirty="0">
              <a:ea typeface="ＭＳ Ｐゴシック"/>
            </a:endParaRPr>
          </a:p>
          <a:p>
            <a:endParaRPr lang="ru-RU" altLang="ru-RU" sz="2000" b="1" dirty="0">
              <a:ea typeface="ＭＳ Ｐゴシック"/>
            </a:endParaRPr>
          </a:p>
          <a:p>
            <a:r>
              <a:rPr lang="ru-RU" altLang="ru-RU" sz="2000" b="1" dirty="0">
                <a:solidFill>
                  <a:srgbClr val="9F7851"/>
                </a:solidFill>
                <a:ea typeface="ＭＳ Ｐゴシック"/>
              </a:rPr>
              <a:t>Задание 4</a:t>
            </a:r>
            <a:endParaRPr lang="ru-RU" altLang="ru-RU" sz="2000" b="1" dirty="0">
              <a:solidFill>
                <a:srgbClr val="9F7851"/>
              </a:solidFill>
              <a:ea typeface="ＭＳ Ｐゴシック"/>
            </a:endParaRPr>
          </a:p>
          <a:p>
            <a:r>
              <a:rPr lang="ru-RU" altLang="ru-RU" sz="2000" b="1" dirty="0">
                <a:ea typeface="ＭＳ Ｐゴシック"/>
              </a:rPr>
              <a:t>тип: расчетная </a:t>
            </a:r>
            <a:r>
              <a:rPr lang="ru-RU" altLang="ru-RU" sz="2000" b="1" dirty="0" smtClean="0">
                <a:ea typeface="ＭＳ Ｐゴシック"/>
              </a:rPr>
              <a:t>задача</a:t>
            </a:r>
          </a:p>
          <a:p>
            <a:endParaRPr lang="ru-RU" altLang="ru-RU" sz="2000" b="1" dirty="0">
              <a:ea typeface="ＭＳ Ｐゴシック"/>
            </a:endParaRPr>
          </a:p>
          <a:p>
            <a:pPr algn="ctr"/>
            <a:r>
              <a:rPr lang="ru-RU" altLang="ru-RU" sz="2000" b="1" dirty="0">
                <a:ea typeface="ＭＳ Ｐゴシック"/>
              </a:rPr>
              <a:t>Продолжительность – 120 мин.</a:t>
            </a:r>
          </a:p>
          <a:p>
            <a:pPr algn="ctr"/>
            <a:r>
              <a:rPr lang="ru-RU" altLang="ru-RU" sz="2000" b="1" dirty="0">
                <a:ea typeface="ＭＳ Ｐゴシック"/>
              </a:rPr>
              <a:t>Максимальный балл </a:t>
            </a:r>
            <a:r>
              <a:rPr lang="ru-RU" altLang="ru-RU" sz="2000" b="1" dirty="0" smtClean="0">
                <a:ea typeface="ＭＳ Ｐゴシック"/>
              </a:rPr>
              <a:t>– 100</a:t>
            </a:r>
          </a:p>
          <a:p>
            <a:pPr algn="ctr"/>
            <a:endParaRPr lang="ru-RU" altLang="ru-RU" sz="2000" b="1" dirty="0">
              <a:ea typeface="ＭＳ Ｐゴシック"/>
            </a:endParaRPr>
          </a:p>
          <a:p>
            <a:pPr algn="ctr"/>
            <a:r>
              <a:rPr lang="ru-RU" altLang="ru-RU" sz="2000" b="1" dirty="0" smtClean="0">
                <a:ea typeface="ＭＳ Ｐゴシック"/>
              </a:rPr>
              <a:t>Задания для 7-8 классов разработаны благотворительным фондом «Сбербанка» Вклад в будущее</a:t>
            </a:r>
            <a:endParaRPr lang="ru-RU" altLang="ru-RU" sz="2000" b="1" dirty="0"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484" y="30044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Структура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66" y="449908"/>
            <a:ext cx="3251482" cy="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ЗАДАНИЕ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760295" y="598552"/>
            <a:ext cx="10671411" cy="583236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2000" b="1" dirty="0" smtClean="0"/>
              <a:t>Задание на анализ </a:t>
            </a:r>
            <a:r>
              <a:rPr lang="ru-RU" sz="2000" b="1" dirty="0"/>
              <a:t>конкретной ситуации, выделение финансовых механизмов, сопоставление, </a:t>
            </a:r>
            <a:r>
              <a:rPr lang="ru-RU" sz="2000" b="1" dirty="0" smtClean="0"/>
              <a:t>аргументацию позиции:</a:t>
            </a:r>
          </a:p>
          <a:p>
            <a:pPr algn="ctr"/>
            <a:r>
              <a:rPr lang="ru-RU" sz="2000" b="1" dirty="0" smtClean="0"/>
              <a:t>«Перечислите </a:t>
            </a:r>
            <a:r>
              <a:rPr lang="ru-RU" sz="2000" b="1" dirty="0"/>
              <a:t>правила разумного потребления, которые помогают сокращать расходы</a:t>
            </a:r>
            <a:r>
              <a:rPr lang="ru-RU" sz="2000" b="1" dirty="0" smtClean="0"/>
              <a:t>?»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u="sng" dirty="0" smtClean="0"/>
              <a:t>Как делать не нужно?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00000"/>
                </a:solidFill>
              </a:rPr>
              <a:t>Переписывать </a:t>
            </a:r>
            <a:r>
              <a:rPr lang="ru-RU" sz="2000" dirty="0">
                <a:solidFill>
                  <a:srgbClr val="000000"/>
                </a:solidFill>
              </a:rPr>
              <a:t>или не отвечать на задание</a:t>
            </a:r>
          </a:p>
          <a:p>
            <a:r>
              <a:rPr lang="ru-RU" sz="2000" i="1" dirty="0">
                <a:solidFill>
                  <a:srgbClr val="000000"/>
                </a:solidFill>
              </a:rPr>
              <a:t>Е</a:t>
            </a:r>
            <a:r>
              <a:rPr lang="ru-RU" sz="2000" i="1" dirty="0" smtClean="0">
                <a:solidFill>
                  <a:srgbClr val="000000"/>
                </a:solidFill>
              </a:rPr>
              <a:t>сли </a:t>
            </a:r>
            <a:r>
              <a:rPr lang="ru-RU" sz="2000" i="1" dirty="0">
                <a:solidFill>
                  <a:srgbClr val="000000"/>
                </a:solidFill>
              </a:rPr>
              <a:t>потреблять разумно, это поможет сократить </a:t>
            </a:r>
            <a:r>
              <a:rPr lang="ru-RU" sz="2000" i="1" dirty="0" smtClean="0">
                <a:solidFill>
                  <a:srgbClr val="000000"/>
                </a:solidFill>
              </a:rPr>
              <a:t>расходы.</a:t>
            </a:r>
            <a:endParaRPr lang="ru-RU" sz="2000" i="1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2) Использовать один аргумент в разных вариациях</a:t>
            </a:r>
          </a:p>
          <a:p>
            <a:r>
              <a:rPr lang="ru-RU" sz="2000" i="1" dirty="0" smtClean="0">
                <a:solidFill>
                  <a:srgbClr val="000000"/>
                </a:solidFill>
              </a:rPr>
              <a:t>Нужно </a:t>
            </a:r>
            <a:r>
              <a:rPr lang="ru-RU" sz="2000" i="1" dirty="0">
                <a:solidFill>
                  <a:srgbClr val="000000"/>
                </a:solidFill>
              </a:rPr>
              <a:t>составлять список покупок. Совершать только заранее запланированные покупки, а не под влиянием момента (импульсивные</a:t>
            </a:r>
            <a:r>
              <a:rPr lang="ru-RU" sz="2000" i="1" dirty="0" smtClean="0">
                <a:solidFill>
                  <a:srgbClr val="000000"/>
                </a:solidFill>
              </a:rPr>
              <a:t>)</a:t>
            </a:r>
          </a:p>
          <a:p>
            <a:endParaRPr lang="ru-RU" sz="2000" i="1" dirty="0" smtClean="0">
              <a:solidFill>
                <a:srgbClr val="000000"/>
              </a:solidFill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</a:rPr>
              <a:t>На что обратить внимание:</a:t>
            </a:r>
            <a:endParaRPr lang="ru-RU" sz="2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Количество </a:t>
            </a:r>
            <a:r>
              <a:rPr lang="ru-RU" sz="2000" i="1" dirty="0" smtClean="0"/>
              <a:t>(не менее 2 аргументов, три примера и т.д.)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Оформление </a:t>
            </a:r>
            <a:r>
              <a:rPr lang="ru-RU" sz="2000" i="1" dirty="0" smtClean="0"/>
              <a:t>(маркированный список, нумерация, отдельные предложения)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Формулировка </a:t>
            </a:r>
            <a:r>
              <a:rPr lang="ru-RU" sz="2000" b="1" dirty="0" smtClean="0"/>
              <a:t>задания</a:t>
            </a:r>
          </a:p>
          <a:p>
            <a:pPr algn="just"/>
            <a:r>
              <a:rPr lang="ru-RU" sz="2000" i="1" dirty="0"/>
              <a:t>Д</a:t>
            </a:r>
            <a:r>
              <a:rPr lang="ru-RU" sz="2000" i="1" dirty="0" smtClean="0"/>
              <a:t>ля </a:t>
            </a:r>
            <a:r>
              <a:rPr lang="ru-RU" sz="2000" i="1" dirty="0"/>
              <a:t>удобства абзацы текста </a:t>
            </a:r>
            <a:r>
              <a:rPr lang="ru-RU" sz="2000" i="1" dirty="0" smtClean="0"/>
              <a:t>пронумерованы, в ответе </a:t>
            </a:r>
            <a:r>
              <a:rPr lang="ru-RU" sz="2000" i="1" dirty="0"/>
              <a:t>укажите цифру соответствующего абзаца и ваш комментарий к нему</a:t>
            </a:r>
            <a:r>
              <a:rPr lang="ru-RU" sz="2000" i="1" dirty="0" smtClean="0"/>
              <a:t>.</a:t>
            </a:r>
            <a:endParaRPr lang="ru-RU" sz="2000" dirty="0" smtClean="0">
              <a:solidFill>
                <a:srgbClr val="000000"/>
              </a:solidFill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7" y="599323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444473" y="142453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ru-RU" sz="2000" b="1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ЗАДАНИЕ </a:t>
            </a:r>
            <a:r>
              <a:rPr lang="ru-RU" sz="2000" b="1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1032934" y="718653"/>
            <a:ext cx="10126134" cy="527836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повести </a:t>
            </a:r>
            <a:r>
              <a:rPr lang="ru-RU" sz="2000" dirty="0" smtClean="0"/>
              <a:t>Н.М</a:t>
            </a:r>
            <a:r>
              <a:rPr lang="ru-RU" sz="2000" dirty="0"/>
              <a:t>. Карамзина «Бедная Лиза» главная героиня продавала на площади ландыши за 5 медных копеек. На эту сумму Лиза смогла бы купить 5 буханок хлеба, по 1 копейке за каждую. Эраст хотел купить у главной героини ландыши свыше цены – за 1 серебряный </a:t>
            </a:r>
            <a:r>
              <a:rPr lang="ru-RU" sz="2000" dirty="0" smtClean="0"/>
              <a:t>рубль.</a:t>
            </a:r>
          </a:p>
          <a:p>
            <a:pPr algn="just"/>
            <a:r>
              <a:rPr lang="ru-RU" sz="2000" dirty="0" smtClean="0"/>
              <a:t>Известно</a:t>
            </a:r>
            <a:r>
              <a:rPr lang="ru-RU" sz="2000" dirty="0"/>
              <a:t>, что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– </a:t>
            </a:r>
            <a:r>
              <a:rPr lang="ru-RU" sz="2000" dirty="0"/>
              <a:t>рубль во времена Екатерины II определялся весом драгоценного металла и был </a:t>
            </a:r>
            <a:r>
              <a:rPr lang="ru-RU" sz="2000" dirty="0" smtClean="0"/>
              <a:t>равен</a:t>
            </a:r>
            <a:br>
              <a:rPr lang="ru-RU" sz="2000" dirty="0" smtClean="0"/>
            </a:br>
            <a:r>
              <a:rPr lang="ru-RU" sz="2000" dirty="0" smtClean="0"/>
              <a:t>18 </a:t>
            </a:r>
            <a:r>
              <a:rPr lang="ru-RU" sz="2000" dirty="0"/>
              <a:t>граммам чистого серебра (1 рублевая серебряная монета диаметром 38 мм) или 1 025 граммам меди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– </a:t>
            </a:r>
            <a:r>
              <a:rPr lang="ru-RU" sz="2000" dirty="0"/>
              <a:t>буханка ржаного хлеба в переводе на современные деньги стоила 5 руб. 33 коп</a:t>
            </a:r>
            <a:r>
              <a:rPr lang="ru-RU" sz="2000" dirty="0" smtClean="0"/>
              <a:t>.;</a:t>
            </a:r>
          </a:p>
          <a:p>
            <a:pPr algn="just"/>
            <a:r>
              <a:rPr lang="ru-RU" sz="2000" dirty="0" smtClean="0"/>
              <a:t>– </a:t>
            </a:r>
            <a:r>
              <a:rPr lang="ru-RU" sz="2000" dirty="0"/>
              <a:t>современный курс серебра равен 37 руб./</a:t>
            </a:r>
            <a:r>
              <a:rPr lang="ru-RU" sz="2000" dirty="0" smtClean="0"/>
              <a:t>грамм.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а</a:t>
            </a:r>
            <a:r>
              <a:rPr lang="ru-RU" sz="2000" dirty="0"/>
              <a:t>) сколько целых буханок хлеба могла бы купить Лиза на 1 серебряный рубль в пересчете на современные </a:t>
            </a:r>
            <a:r>
              <a:rPr lang="ru-RU" sz="2000" dirty="0" smtClean="0"/>
              <a:t>деньги?</a:t>
            </a:r>
          </a:p>
          <a:p>
            <a:pPr algn="just"/>
            <a:r>
              <a:rPr lang="ru-RU" sz="2000" dirty="0" smtClean="0"/>
              <a:t>б</a:t>
            </a:r>
            <a:r>
              <a:rPr lang="ru-RU" sz="2000" dirty="0"/>
              <a:t>) сколько дней цвели ландыши в тот год, если известно, что Лиза в среднем продавала по 4 свежих букета в день стоимостью по 5 медных копеек каждый и что всего от продажи букетов Лиза заработала медных монет на 820 граммов и серебряных монет на 54 грамма?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7" y="599773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/>
              <a:t>Олимпиада проводится                                                           для школьников </a:t>
            </a:r>
            <a:r>
              <a:rPr lang="ru-RU" b="1"/>
              <a:t>7–11 классов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852" y="603153"/>
            <a:ext cx="108012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solidFill>
                  <a:srgbClr val="E09153"/>
                </a:solidFill>
              </a:rPr>
              <a:t>Вопросы и решение</a:t>
            </a:r>
            <a:endParaRPr lang="ru-RU" sz="2500" b="1" dirty="0" smtClean="0">
              <a:solidFill>
                <a:srgbClr val="E09153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2000" b="1" dirty="0"/>
              <a:t>а</a:t>
            </a:r>
            <a:r>
              <a:rPr lang="ru-RU" sz="2000" b="1" dirty="0" smtClean="0"/>
              <a:t>) </a:t>
            </a:r>
            <a:r>
              <a:rPr lang="ru-RU" sz="2000" b="1" dirty="0"/>
              <a:t>С</a:t>
            </a:r>
            <a:r>
              <a:rPr lang="ru-RU" sz="2000" b="1" dirty="0" smtClean="0"/>
              <a:t>колько </a:t>
            </a:r>
            <a:r>
              <a:rPr lang="ru-RU" sz="2000" b="1" dirty="0"/>
              <a:t>целых буханок хлеба могла бы купить Лиза на 1 серебряный рубль в пересчете на современные деньги</a:t>
            </a:r>
            <a:r>
              <a:rPr lang="ru-RU" sz="2000" b="1" dirty="0" smtClean="0"/>
              <a:t>?</a:t>
            </a:r>
            <a:endParaRPr lang="ru-RU" sz="2000" b="1" dirty="0" smtClean="0"/>
          </a:p>
          <a:p>
            <a:pPr marL="144000" algn="just"/>
            <a:r>
              <a:rPr lang="ru-RU" sz="2000" b="1" i="1" dirty="0" smtClean="0"/>
              <a:t>« </a:t>
            </a:r>
            <a:r>
              <a:rPr lang="ru-RU" sz="2000" b="1" i="1" dirty="0" smtClean="0"/>
              <a:t>… </a:t>
            </a:r>
            <a:r>
              <a:rPr lang="ru-RU" sz="2000" dirty="0"/>
              <a:t>Эраст хотел купить у главной героини ландыши свыше цены – за 1 серебряный рубль. </a:t>
            </a:r>
            <a:r>
              <a:rPr lang="ru-RU" sz="2000" i="1" dirty="0" smtClean="0"/>
              <a:t>…»</a:t>
            </a:r>
          </a:p>
          <a:p>
            <a:pPr marL="144000" algn="just"/>
            <a:r>
              <a:rPr lang="ru-RU" sz="2000" b="1" dirty="0" smtClean="0"/>
              <a:t>1. </a:t>
            </a:r>
            <a:r>
              <a:rPr lang="ru-RU" sz="2000" b="1" dirty="0" smtClean="0"/>
              <a:t>Найдем,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сколько составит 1 серебряный рубль в переводе на современные деньги</a:t>
            </a:r>
            <a:r>
              <a:rPr lang="ru-RU" sz="2000" b="1" dirty="0" smtClean="0"/>
              <a:t>:</a:t>
            </a:r>
            <a:endParaRPr lang="ru-RU" sz="2000" b="1" dirty="0" smtClean="0"/>
          </a:p>
          <a:p>
            <a:pPr marL="182563" algn="just"/>
            <a:r>
              <a:rPr lang="ru-RU" sz="2000" dirty="0" smtClean="0"/>
              <a:t>Так как современный </a:t>
            </a:r>
            <a:r>
              <a:rPr lang="ru-RU" sz="2000" dirty="0"/>
              <a:t>курс серебра равен 37 руб./</a:t>
            </a:r>
            <a:r>
              <a:rPr lang="ru-RU" sz="2000" dirty="0" smtClean="0"/>
              <a:t>грамм, а рубль </a:t>
            </a:r>
            <a:r>
              <a:rPr lang="ru-RU" sz="2000" dirty="0"/>
              <a:t>во времена Екатерины II </a:t>
            </a:r>
            <a:r>
              <a:rPr lang="ru-RU" sz="2000" dirty="0" smtClean="0"/>
              <a:t>был </a:t>
            </a:r>
            <a:r>
              <a:rPr lang="ru-RU" sz="2000" dirty="0"/>
              <a:t>равен 18 граммам чистого </a:t>
            </a:r>
            <a:r>
              <a:rPr lang="ru-RU" sz="2000" dirty="0" smtClean="0"/>
              <a:t>серебра, то</a:t>
            </a:r>
          </a:p>
          <a:p>
            <a:pPr marL="182563" algn="just"/>
            <a:r>
              <a:rPr lang="ru-RU" sz="2000" b="1" dirty="0" smtClean="0">
                <a:solidFill>
                  <a:srgbClr val="E09153"/>
                </a:solidFill>
              </a:rPr>
              <a:t>1 серебряный рубль = 37 </a:t>
            </a:r>
            <a:r>
              <a:rPr lang="ru-RU" sz="2000" b="1" dirty="0" err="1" smtClean="0">
                <a:solidFill>
                  <a:srgbClr val="E09153"/>
                </a:solidFill>
              </a:rPr>
              <a:t>руб</a:t>
            </a:r>
            <a:r>
              <a:rPr lang="en-US" sz="2000" b="1" dirty="0" smtClean="0">
                <a:solidFill>
                  <a:srgbClr val="E09153"/>
                </a:solidFill>
              </a:rPr>
              <a:t>/</a:t>
            </a:r>
            <a:r>
              <a:rPr lang="ru-RU" sz="2000" b="1" dirty="0" smtClean="0">
                <a:solidFill>
                  <a:srgbClr val="E09153"/>
                </a:solidFill>
              </a:rPr>
              <a:t>грамм * 18 грамм = 666 рублей</a:t>
            </a:r>
            <a:endParaRPr lang="ru-RU" sz="2000" b="1" dirty="0" smtClean="0">
              <a:solidFill>
                <a:srgbClr val="E09153"/>
              </a:solidFill>
            </a:endParaRPr>
          </a:p>
          <a:p>
            <a:pPr marL="182563" algn="just">
              <a:spcBef>
                <a:spcPts val="600"/>
              </a:spcBef>
            </a:pPr>
            <a:r>
              <a:rPr lang="ru-RU" sz="2000" b="1" dirty="0" smtClean="0"/>
              <a:t>2</a:t>
            </a:r>
            <a:r>
              <a:rPr lang="ru-RU" sz="2000" b="1" dirty="0"/>
              <a:t>.  </a:t>
            </a:r>
            <a:r>
              <a:rPr lang="ru-RU" sz="2000" b="1" dirty="0" smtClean="0"/>
              <a:t>Найдем, сколько буханок хлеба можно купить на эти деньги:</a:t>
            </a:r>
            <a:endParaRPr lang="ru-RU" sz="2000" b="1" dirty="0"/>
          </a:p>
          <a:p>
            <a:pPr marL="182563" algn="just"/>
            <a:r>
              <a:rPr lang="ru-RU" sz="2000" dirty="0" smtClean="0"/>
              <a:t>По условиям задания буханка </a:t>
            </a:r>
            <a:r>
              <a:rPr lang="ru-RU" sz="2000" dirty="0"/>
              <a:t>ржаного хлеба в переводе на современные деньги стоила 5 руб. 33 коп</a:t>
            </a:r>
            <a:r>
              <a:rPr lang="ru-RU" sz="2000" dirty="0" smtClean="0"/>
              <a:t>., следовательно, на 666 рублей можно было купить</a:t>
            </a:r>
          </a:p>
          <a:p>
            <a:pPr marL="182563" algn="just"/>
            <a:r>
              <a:rPr lang="ru-RU" sz="2000" b="1" dirty="0">
                <a:solidFill>
                  <a:srgbClr val="E09153"/>
                </a:solidFill>
              </a:rPr>
              <a:t>666 рублей </a:t>
            </a:r>
            <a:r>
              <a:rPr lang="en-US" sz="2000" b="1" dirty="0">
                <a:solidFill>
                  <a:srgbClr val="E09153"/>
                </a:solidFill>
              </a:rPr>
              <a:t>/</a:t>
            </a:r>
            <a:r>
              <a:rPr lang="ru-RU" sz="2000" b="1" dirty="0">
                <a:solidFill>
                  <a:srgbClr val="E09153"/>
                </a:solidFill>
              </a:rPr>
              <a:t> 5,33 рубля ≈ 124,95 </a:t>
            </a:r>
            <a:r>
              <a:rPr lang="ru-RU" sz="2000" b="1" dirty="0" err="1">
                <a:solidFill>
                  <a:srgbClr val="E09153"/>
                </a:solidFill>
              </a:rPr>
              <a:t>шт</a:t>
            </a:r>
            <a:endParaRPr lang="ru-RU" sz="2000" b="1" dirty="0">
              <a:solidFill>
                <a:srgbClr val="E09153"/>
              </a:solidFill>
            </a:endParaRPr>
          </a:p>
          <a:p>
            <a:pPr marL="182563" algn="just"/>
            <a:r>
              <a:rPr lang="ru-RU" sz="2000" dirty="0" smtClean="0"/>
              <a:t>Округлим полученное количество до целого.</a:t>
            </a:r>
          </a:p>
          <a:p>
            <a:pPr marL="182563" algn="just"/>
            <a:r>
              <a:rPr lang="ru-RU" sz="2000" b="1" dirty="0" smtClean="0"/>
              <a:t>Внимание! </a:t>
            </a:r>
            <a:r>
              <a:rPr lang="ru-RU" sz="2000" dirty="0" smtClean="0"/>
              <a:t>В данном случае не применяется правило математического округления, т.к. невозможно купить часть буханки хлеба.</a:t>
            </a:r>
          </a:p>
          <a:p>
            <a:pPr marL="182563" algn="just"/>
            <a:r>
              <a:rPr lang="ru-RU" sz="2000" b="1" dirty="0" smtClean="0"/>
              <a:t>Ответ: </a:t>
            </a:r>
            <a:r>
              <a:rPr lang="ru-RU" sz="2000" dirty="0" smtClean="0"/>
              <a:t>124 буханки</a:t>
            </a:r>
            <a:endParaRPr lang="ru-RU" sz="2000" dirty="0"/>
          </a:p>
          <a:p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092199" cy="4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7" y="599773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>
                <a:solidFill>
                  <a:prstClr val="white"/>
                </a:solidFill>
              </a:rPr>
              <a:t>Олимпиада проводится                                                           для школьников </a:t>
            </a:r>
            <a:r>
              <a:rPr lang="ru-RU" b="1">
                <a:solidFill>
                  <a:prstClr val="white"/>
                </a:solidFill>
              </a:rPr>
              <a:t>7–11 классов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852" y="603153"/>
            <a:ext cx="108012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E09153"/>
                </a:solidFill>
              </a:rPr>
              <a:t>Вопросы и решение</a:t>
            </a:r>
            <a:endParaRPr lang="ru-RU" b="1" dirty="0" smtClean="0">
              <a:solidFill>
                <a:srgbClr val="E09153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b="1" dirty="0"/>
              <a:t>б) сколько дней цвели ландыши в тот год, если известно, что Лиза в среднем продавала </a:t>
            </a:r>
            <a:r>
              <a:rPr lang="ru-RU" b="1" dirty="0" smtClean="0"/>
              <a:t>по</a:t>
            </a:r>
            <a:br>
              <a:rPr lang="ru-RU" b="1" dirty="0" smtClean="0"/>
            </a:br>
            <a:r>
              <a:rPr lang="ru-RU" b="1" dirty="0" smtClean="0"/>
              <a:t>4 </a:t>
            </a:r>
            <a:r>
              <a:rPr lang="ru-RU" b="1" dirty="0"/>
              <a:t>свежих букета в день стоимостью по 5 медных копеек каждый и что всего от продажи букетов Лиза заработала медных монет на 820 граммов и серебряных монет на 54 грамма? </a:t>
            </a:r>
            <a:endParaRPr lang="ru-RU" b="1" dirty="0" smtClean="0"/>
          </a:p>
          <a:p>
            <a:pPr marL="144000" algn="just"/>
            <a:r>
              <a:rPr lang="ru-RU" b="1" dirty="0" smtClean="0"/>
              <a:t>1. Посчитаем, сколько серебряных рублей заработала Лиза:</a:t>
            </a:r>
          </a:p>
          <a:p>
            <a:pPr marL="144000" algn="just"/>
            <a:r>
              <a:rPr lang="ru-RU" dirty="0" smtClean="0"/>
              <a:t>Так как рубль во времена Екатерины </a:t>
            </a:r>
            <a:r>
              <a:rPr lang="ru-RU" dirty="0"/>
              <a:t>II был равен 18 граммам чистого серебра, </a:t>
            </a:r>
            <a:r>
              <a:rPr lang="ru-RU" dirty="0" smtClean="0"/>
              <a:t>то</a:t>
            </a:r>
            <a:br>
              <a:rPr lang="ru-RU" dirty="0" smtClean="0"/>
            </a:br>
            <a:r>
              <a:rPr lang="ru-RU" dirty="0" smtClean="0"/>
              <a:t>Лиза заработала</a:t>
            </a:r>
          </a:p>
          <a:p>
            <a:pPr marL="144000" algn="just"/>
            <a:r>
              <a:rPr lang="ru-RU" b="1" dirty="0" smtClean="0">
                <a:solidFill>
                  <a:srgbClr val="E09153"/>
                </a:solidFill>
              </a:rPr>
              <a:t>54 грамма</a:t>
            </a:r>
            <a:r>
              <a:rPr lang="en-US" b="1" dirty="0" smtClean="0">
                <a:solidFill>
                  <a:srgbClr val="E09153"/>
                </a:solidFill>
              </a:rPr>
              <a:t>/</a:t>
            </a:r>
            <a:r>
              <a:rPr lang="ru-RU" b="1" dirty="0" smtClean="0">
                <a:solidFill>
                  <a:srgbClr val="E09153"/>
                </a:solidFill>
              </a:rPr>
              <a:t>18 граммов </a:t>
            </a:r>
            <a:r>
              <a:rPr lang="ru-RU" b="1" dirty="0">
                <a:solidFill>
                  <a:srgbClr val="E09153"/>
                </a:solidFill>
              </a:rPr>
              <a:t>= 3 </a:t>
            </a:r>
            <a:r>
              <a:rPr lang="ru-RU" b="1" dirty="0" smtClean="0">
                <a:solidFill>
                  <a:srgbClr val="E09153"/>
                </a:solidFill>
              </a:rPr>
              <a:t>рубля</a:t>
            </a:r>
          </a:p>
          <a:p>
            <a:pPr marL="601200" indent="-457200" algn="just">
              <a:buAutoNum type="arabicPeriod" startAt="2"/>
            </a:pPr>
            <a:r>
              <a:rPr lang="ru-RU" b="1" dirty="0" smtClean="0"/>
              <a:t>Посчитаем, сколько всего Лиза заработала в копейках:</a:t>
            </a:r>
            <a:endParaRPr lang="ru-RU" b="1" dirty="0"/>
          </a:p>
          <a:p>
            <a:pPr marL="144000" algn="just"/>
            <a:r>
              <a:rPr lang="ru-RU" dirty="0" smtClean="0"/>
              <a:t>По условиям задания рубль </a:t>
            </a:r>
            <a:r>
              <a:rPr lang="ru-RU" dirty="0"/>
              <a:t>во времена Екатерины II </a:t>
            </a:r>
            <a:r>
              <a:rPr lang="ru-RU" dirty="0" smtClean="0"/>
              <a:t>был равен 1 </a:t>
            </a:r>
            <a:r>
              <a:rPr lang="ru-RU" dirty="0"/>
              <a:t>025 граммам </a:t>
            </a:r>
            <a:r>
              <a:rPr lang="ru-RU" dirty="0" smtClean="0"/>
              <a:t>меди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 marL="144000" algn="just"/>
            <a:r>
              <a:rPr lang="ru-RU" dirty="0" smtClean="0">
                <a:solidFill>
                  <a:prstClr val="black"/>
                </a:solidFill>
              </a:rPr>
              <a:t>Следовательно, 1 медная копейка = 10,25 грамм меди.</a:t>
            </a:r>
          </a:p>
          <a:p>
            <a:pPr marL="144000" algn="just"/>
            <a:r>
              <a:rPr lang="ru-RU" b="1" dirty="0">
                <a:solidFill>
                  <a:srgbClr val="E09153"/>
                </a:solidFill>
              </a:rPr>
              <a:t>820 граммов</a:t>
            </a:r>
            <a:r>
              <a:rPr lang="en-US" b="1" dirty="0">
                <a:solidFill>
                  <a:srgbClr val="E09153"/>
                </a:solidFill>
              </a:rPr>
              <a:t>/</a:t>
            </a:r>
            <a:r>
              <a:rPr lang="ru-RU" b="1" dirty="0">
                <a:solidFill>
                  <a:srgbClr val="E09153"/>
                </a:solidFill>
              </a:rPr>
              <a:t>10,25 грамма = 80 </a:t>
            </a:r>
            <a:r>
              <a:rPr lang="ru-RU" b="1" dirty="0" smtClean="0">
                <a:solidFill>
                  <a:srgbClr val="E09153"/>
                </a:solidFill>
              </a:rPr>
              <a:t>копеек</a:t>
            </a:r>
            <a:endParaRPr lang="ru-RU" b="1" dirty="0" smtClean="0">
              <a:solidFill>
                <a:srgbClr val="44546A"/>
              </a:solidFill>
            </a:endParaRPr>
          </a:p>
          <a:p>
            <a:pPr marL="144000" algn="just"/>
            <a:r>
              <a:rPr lang="ru-RU" b="1" dirty="0"/>
              <a:t>3. Посчитаем, сколького всего Лиза заработала:</a:t>
            </a:r>
          </a:p>
          <a:p>
            <a:pPr marL="144000" algn="just"/>
            <a:r>
              <a:rPr lang="ru-RU" b="1" dirty="0">
                <a:solidFill>
                  <a:srgbClr val="E09153"/>
                </a:solidFill>
              </a:rPr>
              <a:t>80 копеек + 3 рубля = 380 копеек</a:t>
            </a:r>
            <a:endParaRPr lang="ru-RU" b="1" dirty="0">
              <a:solidFill>
                <a:srgbClr val="E09153"/>
              </a:solidFill>
            </a:endParaRPr>
          </a:p>
          <a:p>
            <a:pPr marL="144000" algn="just"/>
            <a:r>
              <a:rPr lang="ru-RU" b="1" dirty="0"/>
              <a:t>4. </a:t>
            </a:r>
            <a:r>
              <a:rPr lang="ru-RU" b="1" dirty="0"/>
              <a:t>Посчитаем, сколько </a:t>
            </a:r>
            <a:r>
              <a:rPr lang="ru-RU" b="1" dirty="0" smtClean="0"/>
              <a:t>дней Лиза продавала букеты:</a:t>
            </a:r>
          </a:p>
          <a:p>
            <a:pPr marL="144000" algn="just"/>
            <a:r>
              <a:rPr lang="ru-RU" i="1" dirty="0" smtClean="0"/>
              <a:t>«…Лиза </a:t>
            </a:r>
            <a:r>
              <a:rPr lang="ru-RU" i="1" dirty="0"/>
              <a:t>в среднем продавала </a:t>
            </a:r>
            <a:r>
              <a:rPr lang="ru-RU" i="1" dirty="0" smtClean="0"/>
              <a:t>по 4 </a:t>
            </a:r>
            <a:r>
              <a:rPr lang="ru-RU" i="1" dirty="0"/>
              <a:t>свежих букета в день стоимостью по 5 медных копеек </a:t>
            </a:r>
            <a:r>
              <a:rPr lang="ru-RU" i="1" dirty="0" smtClean="0"/>
              <a:t>каждый. </a:t>
            </a:r>
            <a:r>
              <a:rPr lang="ru-RU" i="1" dirty="0"/>
              <a:t>…»</a:t>
            </a:r>
          </a:p>
          <a:p>
            <a:pPr marL="144000" algn="just"/>
            <a:r>
              <a:rPr lang="ru-RU" b="1" dirty="0">
                <a:solidFill>
                  <a:srgbClr val="E09153"/>
                </a:solidFill>
              </a:rPr>
              <a:t>380 копеек</a:t>
            </a:r>
            <a:r>
              <a:rPr lang="en-US" b="1" dirty="0">
                <a:solidFill>
                  <a:srgbClr val="E09153"/>
                </a:solidFill>
              </a:rPr>
              <a:t>/</a:t>
            </a:r>
            <a:r>
              <a:rPr lang="ru-RU" b="1" dirty="0">
                <a:solidFill>
                  <a:srgbClr val="E09153"/>
                </a:solidFill>
              </a:rPr>
              <a:t>5 копеек = 76 букетов</a:t>
            </a:r>
          </a:p>
          <a:p>
            <a:pPr marL="144000" algn="just"/>
            <a:r>
              <a:rPr lang="ru-RU" b="1" dirty="0">
                <a:solidFill>
                  <a:srgbClr val="E09153"/>
                </a:solidFill>
              </a:rPr>
              <a:t>76 букетов</a:t>
            </a:r>
            <a:r>
              <a:rPr lang="en-US" b="1" dirty="0">
                <a:solidFill>
                  <a:srgbClr val="E09153"/>
                </a:solidFill>
              </a:rPr>
              <a:t>/</a:t>
            </a:r>
            <a:r>
              <a:rPr lang="ru-RU" b="1" dirty="0">
                <a:solidFill>
                  <a:srgbClr val="E09153"/>
                </a:solidFill>
              </a:rPr>
              <a:t>4 букета в день = 19 дней</a:t>
            </a:r>
          </a:p>
          <a:p>
            <a:pPr marL="144000" algn="just"/>
            <a:r>
              <a:rPr lang="ru-RU" b="1" dirty="0" smtClean="0"/>
              <a:t>Ответ: </a:t>
            </a:r>
            <a:r>
              <a:rPr lang="ru-RU" dirty="0" smtClean="0"/>
              <a:t>19 дней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092199" cy="4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621555"/>
            <a:ext cx="6490702" cy="4024611"/>
          </a:xfrm>
          <a:prstGeom prst="rect">
            <a:avLst/>
          </a:prstGeom>
        </p:spPr>
      </p:pic>
      <p:pic>
        <p:nvPicPr>
          <p:cNvPr id="5122" name="Picture 2" descr="http://qrcoder.ru/code/?https%3A%2F%2F%F8%EA%EE%EB%E0.%E2%E0%F8%E8%F4%E8%ED%E0%ED%F1%FB.%F0%F4&amp;4&amp;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173" y="1964946"/>
            <a:ext cx="3136264" cy="31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510</Words>
  <Application>Microsoft Office PowerPoint</Application>
  <PresentationFormat>Широкоэкранный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</vt:lpstr>
      <vt:lpstr>Тема Office</vt:lpstr>
      <vt:lpstr>2_Тема Office</vt:lpstr>
      <vt:lpstr>1_Тема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Стрелкова</dc:creator>
  <cp:lastModifiedBy>Леушина Дарья Сергеевна</cp:lastModifiedBy>
  <cp:revision>52</cp:revision>
  <dcterms:created xsi:type="dcterms:W3CDTF">2021-06-23T12:59:40Z</dcterms:created>
  <dcterms:modified xsi:type="dcterms:W3CDTF">2023-01-27T12:25:36Z</dcterms:modified>
</cp:coreProperties>
</file>