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sldIdLst>
    <p:sldId id="268" r:id="rId10"/>
    <p:sldId id="284" r:id="rId11"/>
    <p:sldId id="269" r:id="rId12"/>
    <p:sldId id="275" r:id="rId13"/>
    <p:sldId id="274" r:id="rId14"/>
    <p:sldId id="278"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153"/>
    <a:srgbClr val="FFFFF7"/>
    <a:srgbClr val="FFFFCC"/>
    <a:srgbClr val="FFFFFF"/>
    <a:srgbClr val="936D44"/>
    <a:srgbClr val="9F6438"/>
    <a:srgbClr val="CC9966"/>
    <a:srgbClr val="DDB277"/>
    <a:srgbClr val="371A12"/>
    <a:srgbClr val="1D1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showGuides="1">
      <p:cViewPr>
        <p:scale>
          <a:sx n="90" d="100"/>
          <a:sy n="90" d="100"/>
        </p:scale>
        <p:origin x="-259" y="-58"/>
      </p:cViewPr>
      <p:guideLst>
        <p:guide orient="horz" pos="2160"/>
        <p:guide pos="3840"/>
      </p:guideLst>
    </p:cSldViewPr>
  </p:slideViewPr>
  <p:notesTextViewPr>
    <p:cViewPr>
      <p:scale>
        <a:sx n="3" d="2"/>
        <a:sy n="3" d="2"/>
      </p:scale>
      <p:origin x="0" y="0"/>
    </p:cViewPr>
  </p:notesText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9CA8F9-8559-4345-8DF5-745C4BEB77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F7DAB8AA-7D63-4781-90A6-7450E5B0C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590B389-B7CC-4DF9-8F6D-99FDFA72C02A}"/>
              </a:ext>
            </a:extLst>
          </p:cNvPr>
          <p:cNvSpPr>
            <a:spLocks noGrp="1"/>
          </p:cNvSpPr>
          <p:nvPr>
            <p:ph type="dt" sz="half" idx="10"/>
          </p:nvPr>
        </p:nvSpPr>
        <p:spPr/>
        <p:txBody>
          <a:bodyPr/>
          <a:lstStyle/>
          <a:p>
            <a:fld id="{0FD066BB-254B-444D-B4FD-2F642B9C2AF1}" type="datetimeFigureOut">
              <a:rPr lang="ru-RU" smtClean="0"/>
              <a:t>27.01.2023</a:t>
            </a:fld>
            <a:endParaRPr lang="ru-RU"/>
          </a:p>
        </p:txBody>
      </p:sp>
      <p:sp>
        <p:nvSpPr>
          <p:cNvPr id="5" name="Нижний колонтитул 4">
            <a:extLst>
              <a:ext uri="{FF2B5EF4-FFF2-40B4-BE49-F238E27FC236}">
                <a16:creationId xmlns="" xmlns:a16="http://schemas.microsoft.com/office/drawing/2014/main" id="{137ABFDA-0817-41C7-8966-867BA5B87D7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6B5718D-B748-4A5D-B9D9-6D6B14A3FFAF}"/>
              </a:ext>
            </a:extLst>
          </p:cNvPr>
          <p:cNvSpPr>
            <a:spLocks noGrp="1"/>
          </p:cNvSpPr>
          <p:nvPr>
            <p:ph type="sldNum" sz="quarter" idx="12"/>
          </p:nvPr>
        </p:nvSpPr>
        <p:spPr/>
        <p:txBody>
          <a:bodyPr/>
          <a:lstStyle/>
          <a:p>
            <a:fld id="{565DC995-77E1-41F5-B029-D35D58927DE3}" type="slidenum">
              <a:rPr lang="ru-RU" smtClean="0"/>
              <a:t>‹#›</a:t>
            </a:fld>
            <a:endParaRPr lang="ru-RU"/>
          </a:p>
        </p:txBody>
      </p:sp>
    </p:spTree>
    <p:extLst>
      <p:ext uri="{BB962C8B-B14F-4D97-AF65-F5344CB8AC3E}">
        <p14:creationId xmlns:p14="http://schemas.microsoft.com/office/powerpoint/2010/main" val="112641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71747B-E11A-4EEE-A50F-429B534D04C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941A1A4-A1BF-4CE1-9B77-274EBF11A48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8042291-A08A-4AE3-9BB4-AB9A86690454}"/>
              </a:ext>
            </a:extLst>
          </p:cNvPr>
          <p:cNvSpPr>
            <a:spLocks noGrp="1"/>
          </p:cNvSpPr>
          <p:nvPr>
            <p:ph type="dt" sz="half" idx="10"/>
          </p:nvPr>
        </p:nvSpPr>
        <p:spPr/>
        <p:txBody>
          <a:bodyPr/>
          <a:lstStyle/>
          <a:p>
            <a:fld id="{0FD066BB-254B-444D-B4FD-2F642B9C2AF1}" type="datetimeFigureOut">
              <a:rPr lang="ru-RU" smtClean="0"/>
              <a:t>27.01.2023</a:t>
            </a:fld>
            <a:endParaRPr lang="ru-RU"/>
          </a:p>
        </p:txBody>
      </p:sp>
      <p:sp>
        <p:nvSpPr>
          <p:cNvPr id="5" name="Нижний колонтитул 4">
            <a:extLst>
              <a:ext uri="{FF2B5EF4-FFF2-40B4-BE49-F238E27FC236}">
                <a16:creationId xmlns="" xmlns:a16="http://schemas.microsoft.com/office/drawing/2014/main" id="{62E50443-8056-47AF-B5A7-58CBF6571F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BA9D4E68-E9D5-434C-BDB9-E12B5996A745}"/>
              </a:ext>
            </a:extLst>
          </p:cNvPr>
          <p:cNvSpPr>
            <a:spLocks noGrp="1"/>
          </p:cNvSpPr>
          <p:nvPr>
            <p:ph type="sldNum" sz="quarter" idx="12"/>
          </p:nvPr>
        </p:nvSpPr>
        <p:spPr/>
        <p:txBody>
          <a:bodyPr/>
          <a:lstStyle/>
          <a:p>
            <a:fld id="{565DC995-77E1-41F5-B029-D35D58927DE3}" type="slidenum">
              <a:rPr lang="ru-RU" smtClean="0"/>
              <a:t>‹#›</a:t>
            </a:fld>
            <a:endParaRPr lang="ru-RU"/>
          </a:p>
        </p:txBody>
      </p:sp>
    </p:spTree>
    <p:extLst>
      <p:ext uri="{BB962C8B-B14F-4D97-AF65-F5344CB8AC3E}">
        <p14:creationId xmlns:p14="http://schemas.microsoft.com/office/powerpoint/2010/main" val="295942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6E33F60-77F7-4573-8497-BE815EF9181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3F3C36C-7D44-42E4-85D9-7164D31BCA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12E195A-3791-4FE0-899D-64BCB8D3A253}"/>
              </a:ext>
            </a:extLst>
          </p:cNvPr>
          <p:cNvSpPr>
            <a:spLocks noGrp="1"/>
          </p:cNvSpPr>
          <p:nvPr>
            <p:ph type="dt" sz="half" idx="10"/>
          </p:nvPr>
        </p:nvSpPr>
        <p:spPr/>
        <p:txBody>
          <a:bodyPr/>
          <a:lstStyle/>
          <a:p>
            <a:fld id="{0FD066BB-254B-444D-B4FD-2F642B9C2AF1}" type="datetimeFigureOut">
              <a:rPr lang="ru-RU" smtClean="0"/>
              <a:t>27.01.2023</a:t>
            </a:fld>
            <a:endParaRPr lang="ru-RU"/>
          </a:p>
        </p:txBody>
      </p:sp>
      <p:sp>
        <p:nvSpPr>
          <p:cNvPr id="5" name="Нижний колонтитул 4">
            <a:extLst>
              <a:ext uri="{FF2B5EF4-FFF2-40B4-BE49-F238E27FC236}">
                <a16:creationId xmlns="" xmlns:a16="http://schemas.microsoft.com/office/drawing/2014/main" id="{89A6B41C-1D27-4473-B8BA-FD1C01DA5B6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1BCB5B9-229F-412E-B8BF-4205C6D908D4}"/>
              </a:ext>
            </a:extLst>
          </p:cNvPr>
          <p:cNvSpPr>
            <a:spLocks noGrp="1"/>
          </p:cNvSpPr>
          <p:nvPr>
            <p:ph type="sldNum" sz="quarter" idx="12"/>
          </p:nvPr>
        </p:nvSpPr>
        <p:spPr/>
        <p:txBody>
          <a:bodyPr/>
          <a:lstStyle/>
          <a:p>
            <a:fld id="{565DC995-77E1-41F5-B029-D35D58927DE3}" type="slidenum">
              <a:rPr lang="ru-RU" smtClean="0"/>
              <a:t>‹#›</a:t>
            </a:fld>
            <a:endParaRPr lang="ru-RU"/>
          </a:p>
        </p:txBody>
      </p:sp>
    </p:spTree>
    <p:extLst>
      <p:ext uri="{BB962C8B-B14F-4D97-AF65-F5344CB8AC3E}">
        <p14:creationId xmlns:p14="http://schemas.microsoft.com/office/powerpoint/2010/main" val="3745426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9CA8F9-8559-4345-8DF5-745C4BEB77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F7DAB8AA-7D63-4781-90A6-7450E5B0C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590B389-B7CC-4DF9-8F6D-99FDFA72C02A}"/>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137ABFDA-0817-41C7-8966-867BA5B87D7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C6B5718D-B748-4A5D-B9D9-6D6B14A3FFA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18500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CD5C74-B51F-4589-BD20-3EE8EADCAE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C8F31B7-0DFE-44B7-8D22-0D3F144D0A2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3CDFB37-1F61-4294-95F1-32F432A597AF}"/>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02EDE525-2DD3-4FAC-A600-D6BAE7F4A33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596F7E2A-958A-4833-89F6-8B72F7C2EE1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7018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E108E41-5FD4-4C1E-93FD-F5B099AF81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A789E244-994E-429F-AB0B-FCA05703D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7B4DF1EC-1263-4823-BC05-A4C60FE9E9B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A2353C08-3273-4C2D-8CDA-2AF088B2258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2AD805-2DD9-4816-A6FB-09A05859F919}"/>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661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1413B7-EF4B-4E1F-AE8F-8434873273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D7F04FEE-DF58-4DDF-9E0C-893C7320F9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DB72080-5CCA-47AE-8255-BC64976872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A90D0436-0221-4238-9AA4-7298C12B6BC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A2646A7A-2456-48E5-924F-45E3FB3C1CC3}"/>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CBF9E47-C251-4009-937D-D9DBCB0213B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5824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730D0C-DA53-4A04-84F2-8D654C1BAC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0B7CAFE-884F-48A3-A0A6-2F1BAF233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DD1E8CF9-2584-4DD3-8C48-02F062B5CB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C3542C5-645C-4F22-BE6D-7104C47FF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6E3D9EE-C8D6-48EE-89F3-D40C1A4549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88BB4A86-995A-40D1-9820-6BC47E4D2796}"/>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AF9A8BBD-F69B-4CF2-871A-A4F9ADA95DA2}"/>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8928C43D-6E9D-482F-A4D6-F00ACF89E17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8840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D2FC6-5819-42B2-9928-5765E70EF04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F88CF12-D1BC-43FE-8954-F40DEFE8C94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FFE6AC58-8751-439F-BC47-CB7C134D1165}"/>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984D954F-6F47-4B17-A506-E1033132D3F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42041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CBA07B0E-84BD-447D-BA4B-1AE6BD39255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4A1CFAF2-4B1A-4333-8DDD-52AD03220C3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677B226D-EBD1-4C5A-AAB6-57A9C5C0DDF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91522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B4D94B-9628-485C-97F4-84634262B55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7B217AEA-C561-4747-AA56-C7BE3DDBB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AE84EEF-0B12-4D2D-AECD-15465C141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F3FEF5E-BAAD-4F78-838A-6828014E64A8}"/>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01C7A79C-E605-4022-8D4E-867553E330E6}"/>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DFCCBDD-1895-4E6A-A86A-2FA6FB5764D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0557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CD5C74-B51F-4589-BD20-3EE8EADCAE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C8F31B7-0DFE-44B7-8D22-0D3F144D0A2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3CDFB37-1F61-4294-95F1-32F432A597AF}"/>
              </a:ext>
            </a:extLst>
          </p:cNvPr>
          <p:cNvSpPr>
            <a:spLocks noGrp="1"/>
          </p:cNvSpPr>
          <p:nvPr>
            <p:ph type="dt" sz="half" idx="10"/>
          </p:nvPr>
        </p:nvSpPr>
        <p:spPr/>
        <p:txBody>
          <a:bodyPr/>
          <a:lstStyle/>
          <a:p>
            <a:fld id="{0FD066BB-254B-444D-B4FD-2F642B9C2AF1}" type="datetimeFigureOut">
              <a:rPr lang="ru-RU" smtClean="0"/>
              <a:t>27.01.2023</a:t>
            </a:fld>
            <a:endParaRPr lang="ru-RU"/>
          </a:p>
        </p:txBody>
      </p:sp>
      <p:sp>
        <p:nvSpPr>
          <p:cNvPr id="5" name="Нижний колонтитул 4">
            <a:extLst>
              <a:ext uri="{FF2B5EF4-FFF2-40B4-BE49-F238E27FC236}">
                <a16:creationId xmlns="" xmlns:a16="http://schemas.microsoft.com/office/drawing/2014/main" id="{02EDE525-2DD3-4FAC-A600-D6BAE7F4A33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596F7E2A-958A-4833-89F6-8B72F7C2EE10}"/>
              </a:ext>
            </a:extLst>
          </p:cNvPr>
          <p:cNvSpPr>
            <a:spLocks noGrp="1"/>
          </p:cNvSpPr>
          <p:nvPr>
            <p:ph type="sldNum" sz="quarter" idx="12"/>
          </p:nvPr>
        </p:nvSpPr>
        <p:spPr/>
        <p:txBody>
          <a:bodyPr/>
          <a:lstStyle/>
          <a:p>
            <a:fld id="{565DC995-77E1-41F5-B029-D35D58927DE3}" type="slidenum">
              <a:rPr lang="ru-RU" smtClean="0"/>
              <a:t>‹#›</a:t>
            </a:fld>
            <a:endParaRPr lang="ru-RU"/>
          </a:p>
        </p:txBody>
      </p:sp>
    </p:spTree>
    <p:extLst>
      <p:ext uri="{BB962C8B-B14F-4D97-AF65-F5344CB8AC3E}">
        <p14:creationId xmlns:p14="http://schemas.microsoft.com/office/powerpoint/2010/main" val="897109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40BB68-2959-4FFD-8710-A3EEFD6160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6236BFB9-CCFD-4CFA-BA6D-F475522D9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D5061B9-8257-44EB-BF4C-CC755497D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E122C06-FAE7-409C-ABDF-43078941EDE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5D310BD-2A49-45A4-ACEE-6D07715903B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FC9621AC-9420-438B-A6BD-FF288C665011}"/>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83413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71747B-E11A-4EEE-A50F-429B534D04C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941A1A4-A1BF-4CE1-9B77-274EBF11A48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8042291-A08A-4AE3-9BB4-AB9A86690454}"/>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62E50443-8056-47AF-B5A7-58CBF6571F2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A9D4E68-E9D5-434C-BDB9-E12B5996A745}"/>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5139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6E33F60-77F7-4573-8497-BE815EF9181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3F3C36C-7D44-42E4-85D9-7164D31BCA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12E195A-3791-4FE0-899D-64BCB8D3A25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89A6B41C-1D27-4473-B8BA-FD1C01DA5B6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D1BCB5B9-229F-412E-B8BF-4205C6D908D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287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9CA8F9-8559-4345-8DF5-745C4BEB77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F7DAB8AA-7D63-4781-90A6-7450E5B0C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590B389-B7CC-4DF9-8F6D-99FDFA72C02A}"/>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137ABFDA-0817-41C7-8966-867BA5B87D7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C6B5718D-B748-4A5D-B9D9-6D6B14A3FFA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9389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CD5C74-B51F-4589-BD20-3EE8EADCAE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C8F31B7-0DFE-44B7-8D22-0D3F144D0A2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3CDFB37-1F61-4294-95F1-32F432A597AF}"/>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02EDE525-2DD3-4FAC-A600-D6BAE7F4A33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596F7E2A-958A-4833-89F6-8B72F7C2EE1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0607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E108E41-5FD4-4C1E-93FD-F5B099AF81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A789E244-994E-429F-AB0B-FCA05703D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7B4DF1EC-1263-4823-BC05-A4C60FE9E9B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A2353C08-3273-4C2D-8CDA-2AF088B2258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2AD805-2DD9-4816-A6FB-09A05859F919}"/>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7590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1413B7-EF4B-4E1F-AE8F-8434873273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D7F04FEE-DF58-4DDF-9E0C-893C7320F9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DB72080-5CCA-47AE-8255-BC64976872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A90D0436-0221-4238-9AA4-7298C12B6BC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A2646A7A-2456-48E5-924F-45E3FB3C1CC3}"/>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CBF9E47-C251-4009-937D-D9DBCB0213B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517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730D0C-DA53-4A04-84F2-8D654C1BAC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0B7CAFE-884F-48A3-A0A6-2F1BAF233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DD1E8CF9-2584-4DD3-8C48-02F062B5CB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C3542C5-645C-4F22-BE6D-7104C47FF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6E3D9EE-C8D6-48EE-89F3-D40C1A4549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88BB4A86-995A-40D1-9820-6BC47E4D2796}"/>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AF9A8BBD-F69B-4CF2-871A-A4F9ADA95DA2}"/>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8928C43D-6E9D-482F-A4D6-F00ACF89E17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5652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D2FC6-5819-42B2-9928-5765E70EF04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F88CF12-D1BC-43FE-8954-F40DEFE8C94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FFE6AC58-8751-439F-BC47-CB7C134D1165}"/>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984D954F-6F47-4B17-A506-E1033132D3F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2079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CBA07B0E-84BD-447D-BA4B-1AE6BD39255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4A1CFAF2-4B1A-4333-8DDD-52AD03220C3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677B226D-EBD1-4C5A-AAB6-57A9C5C0DDF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3256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E108E41-5FD4-4C1E-93FD-F5B099AF81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A789E244-994E-429F-AB0B-FCA05703D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7B4DF1EC-1263-4823-BC05-A4C60FE9E9B1}"/>
              </a:ext>
            </a:extLst>
          </p:cNvPr>
          <p:cNvSpPr>
            <a:spLocks noGrp="1"/>
          </p:cNvSpPr>
          <p:nvPr>
            <p:ph type="dt" sz="half" idx="10"/>
          </p:nvPr>
        </p:nvSpPr>
        <p:spPr/>
        <p:txBody>
          <a:bodyPr/>
          <a:lstStyle/>
          <a:p>
            <a:fld id="{0FD066BB-254B-444D-B4FD-2F642B9C2AF1}" type="datetimeFigureOut">
              <a:rPr lang="ru-RU" smtClean="0"/>
              <a:t>27.01.2023</a:t>
            </a:fld>
            <a:endParaRPr lang="ru-RU"/>
          </a:p>
        </p:txBody>
      </p:sp>
      <p:sp>
        <p:nvSpPr>
          <p:cNvPr id="5" name="Нижний колонтитул 4">
            <a:extLst>
              <a:ext uri="{FF2B5EF4-FFF2-40B4-BE49-F238E27FC236}">
                <a16:creationId xmlns="" xmlns:a16="http://schemas.microsoft.com/office/drawing/2014/main" id="{A2353C08-3273-4C2D-8CDA-2AF088B225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A52AD805-2DD9-4816-A6FB-09A05859F919}"/>
              </a:ext>
            </a:extLst>
          </p:cNvPr>
          <p:cNvSpPr>
            <a:spLocks noGrp="1"/>
          </p:cNvSpPr>
          <p:nvPr>
            <p:ph type="sldNum" sz="quarter" idx="12"/>
          </p:nvPr>
        </p:nvSpPr>
        <p:spPr/>
        <p:txBody>
          <a:bodyPr/>
          <a:lstStyle/>
          <a:p>
            <a:fld id="{565DC995-77E1-41F5-B029-D35D58927DE3}" type="slidenum">
              <a:rPr lang="ru-RU" smtClean="0"/>
              <a:t>‹#›</a:t>
            </a:fld>
            <a:endParaRPr lang="ru-RU"/>
          </a:p>
        </p:txBody>
      </p:sp>
    </p:spTree>
    <p:extLst>
      <p:ext uri="{BB962C8B-B14F-4D97-AF65-F5344CB8AC3E}">
        <p14:creationId xmlns:p14="http://schemas.microsoft.com/office/powerpoint/2010/main" val="3465107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B4D94B-9628-485C-97F4-84634262B55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7B217AEA-C561-4747-AA56-C7BE3DDBB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AE84EEF-0B12-4D2D-AECD-15465C141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F3FEF5E-BAAD-4F78-838A-6828014E64A8}"/>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01C7A79C-E605-4022-8D4E-867553E330E6}"/>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DFCCBDD-1895-4E6A-A86A-2FA6FB5764D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0172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40BB68-2959-4FFD-8710-A3EEFD6160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6236BFB9-CCFD-4CFA-BA6D-F475522D9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D5061B9-8257-44EB-BF4C-CC755497D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E122C06-FAE7-409C-ABDF-43078941EDE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5D310BD-2A49-45A4-ACEE-6D07715903B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FC9621AC-9420-438B-A6BD-FF288C665011}"/>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8338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71747B-E11A-4EEE-A50F-429B534D04C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941A1A4-A1BF-4CE1-9B77-274EBF11A48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8042291-A08A-4AE3-9BB4-AB9A86690454}"/>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62E50443-8056-47AF-B5A7-58CBF6571F2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A9D4E68-E9D5-434C-BDB9-E12B5996A745}"/>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8903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6E33F60-77F7-4573-8497-BE815EF9181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3F3C36C-7D44-42E4-85D9-7164D31BCA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12E195A-3791-4FE0-899D-64BCB8D3A25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89A6B41C-1D27-4473-B8BA-FD1C01DA5B6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D1BCB5B9-229F-412E-B8BF-4205C6D908D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4092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9CA8F9-8559-4345-8DF5-745C4BEB77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F7DAB8AA-7D63-4781-90A6-7450E5B0C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590B389-B7CC-4DF9-8F6D-99FDFA72C02A}"/>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137ABFDA-0817-41C7-8966-867BA5B87D7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C6B5718D-B748-4A5D-B9D9-6D6B14A3FFA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9118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CD5C74-B51F-4589-BD20-3EE8EADCAE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C8F31B7-0DFE-44B7-8D22-0D3F144D0A2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3CDFB37-1F61-4294-95F1-32F432A597AF}"/>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02EDE525-2DD3-4FAC-A600-D6BAE7F4A33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596F7E2A-958A-4833-89F6-8B72F7C2EE1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733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E108E41-5FD4-4C1E-93FD-F5B099AF81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A789E244-994E-429F-AB0B-FCA05703D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7B4DF1EC-1263-4823-BC05-A4C60FE9E9B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A2353C08-3273-4C2D-8CDA-2AF088B2258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2AD805-2DD9-4816-A6FB-09A05859F919}"/>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59654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1413B7-EF4B-4E1F-AE8F-8434873273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D7F04FEE-DF58-4DDF-9E0C-893C7320F9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DB72080-5CCA-47AE-8255-BC64976872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A90D0436-0221-4238-9AA4-7298C12B6BC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A2646A7A-2456-48E5-924F-45E3FB3C1CC3}"/>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CBF9E47-C251-4009-937D-D9DBCB0213B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6758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730D0C-DA53-4A04-84F2-8D654C1BAC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0B7CAFE-884F-48A3-A0A6-2F1BAF233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DD1E8CF9-2584-4DD3-8C48-02F062B5CB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C3542C5-645C-4F22-BE6D-7104C47FF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6E3D9EE-C8D6-48EE-89F3-D40C1A4549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88BB4A86-995A-40D1-9820-6BC47E4D2796}"/>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AF9A8BBD-F69B-4CF2-871A-A4F9ADA95DA2}"/>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8928C43D-6E9D-482F-A4D6-F00ACF89E17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1200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D2FC6-5819-42B2-9928-5765E70EF04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F88CF12-D1BC-43FE-8954-F40DEFE8C94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FFE6AC58-8751-439F-BC47-CB7C134D1165}"/>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984D954F-6F47-4B17-A506-E1033132D3F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872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1413B7-EF4B-4E1F-AE8F-8434873273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D7F04FEE-DF58-4DDF-9E0C-893C7320F9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DB72080-5CCA-47AE-8255-BC64976872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A90D0436-0221-4238-9AA4-7298C12B6BC3}"/>
              </a:ext>
            </a:extLst>
          </p:cNvPr>
          <p:cNvSpPr>
            <a:spLocks noGrp="1"/>
          </p:cNvSpPr>
          <p:nvPr>
            <p:ph type="dt" sz="half" idx="10"/>
          </p:nvPr>
        </p:nvSpPr>
        <p:spPr/>
        <p:txBody>
          <a:bodyPr/>
          <a:lstStyle/>
          <a:p>
            <a:fld id="{0FD066BB-254B-444D-B4FD-2F642B9C2AF1}" type="datetimeFigureOut">
              <a:rPr lang="ru-RU" smtClean="0"/>
              <a:t>27.01.2023</a:t>
            </a:fld>
            <a:endParaRPr lang="ru-RU"/>
          </a:p>
        </p:txBody>
      </p:sp>
      <p:sp>
        <p:nvSpPr>
          <p:cNvPr id="6" name="Нижний колонтитул 5">
            <a:extLst>
              <a:ext uri="{FF2B5EF4-FFF2-40B4-BE49-F238E27FC236}">
                <a16:creationId xmlns="" xmlns:a16="http://schemas.microsoft.com/office/drawing/2014/main" id="{A2646A7A-2456-48E5-924F-45E3FB3C1CC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4CBF9E47-C251-4009-937D-D9DBCB0213BF}"/>
              </a:ext>
            </a:extLst>
          </p:cNvPr>
          <p:cNvSpPr>
            <a:spLocks noGrp="1"/>
          </p:cNvSpPr>
          <p:nvPr>
            <p:ph type="sldNum" sz="quarter" idx="12"/>
          </p:nvPr>
        </p:nvSpPr>
        <p:spPr/>
        <p:txBody>
          <a:bodyPr/>
          <a:lstStyle/>
          <a:p>
            <a:fld id="{565DC995-77E1-41F5-B029-D35D58927DE3}" type="slidenum">
              <a:rPr lang="ru-RU" smtClean="0"/>
              <a:t>‹#›</a:t>
            </a:fld>
            <a:endParaRPr lang="ru-RU"/>
          </a:p>
        </p:txBody>
      </p:sp>
    </p:spTree>
    <p:extLst>
      <p:ext uri="{BB962C8B-B14F-4D97-AF65-F5344CB8AC3E}">
        <p14:creationId xmlns:p14="http://schemas.microsoft.com/office/powerpoint/2010/main" val="583993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CBA07B0E-84BD-447D-BA4B-1AE6BD39255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4A1CFAF2-4B1A-4333-8DDD-52AD03220C3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677B226D-EBD1-4C5A-AAB6-57A9C5C0DDF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2039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B4D94B-9628-485C-97F4-84634262B55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7B217AEA-C561-4747-AA56-C7BE3DDBB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AE84EEF-0B12-4D2D-AECD-15465C141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F3FEF5E-BAAD-4F78-838A-6828014E64A8}"/>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01C7A79C-E605-4022-8D4E-867553E330E6}"/>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DFCCBDD-1895-4E6A-A86A-2FA6FB5764D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12619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40BB68-2959-4FFD-8710-A3EEFD6160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6236BFB9-CCFD-4CFA-BA6D-F475522D9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D5061B9-8257-44EB-BF4C-CC755497D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E122C06-FAE7-409C-ABDF-43078941EDE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5D310BD-2A49-45A4-ACEE-6D07715903B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FC9621AC-9420-438B-A6BD-FF288C665011}"/>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8487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71747B-E11A-4EEE-A50F-429B534D04C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941A1A4-A1BF-4CE1-9B77-274EBF11A48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8042291-A08A-4AE3-9BB4-AB9A86690454}"/>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62E50443-8056-47AF-B5A7-58CBF6571F2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A9D4E68-E9D5-434C-BDB9-E12B5996A745}"/>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9132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6E33F60-77F7-4573-8497-BE815EF9181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3F3C36C-7D44-42E4-85D9-7164D31BCA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12E195A-3791-4FE0-899D-64BCB8D3A25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89A6B41C-1D27-4473-B8BA-FD1C01DA5B6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D1BCB5B9-229F-412E-B8BF-4205C6D908D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06929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9CA8F9-8559-4345-8DF5-745C4BEB77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F7DAB8AA-7D63-4781-90A6-7450E5B0C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590B389-B7CC-4DF9-8F6D-99FDFA72C02A}"/>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137ABFDA-0817-41C7-8966-867BA5B87D7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C6B5718D-B748-4A5D-B9D9-6D6B14A3FFA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01556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CD5C74-B51F-4589-BD20-3EE8EADCAE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C8F31B7-0DFE-44B7-8D22-0D3F144D0A2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3CDFB37-1F61-4294-95F1-32F432A597AF}"/>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02EDE525-2DD3-4FAC-A600-D6BAE7F4A33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596F7E2A-958A-4833-89F6-8B72F7C2EE1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5755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E108E41-5FD4-4C1E-93FD-F5B099AF81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A789E244-994E-429F-AB0B-FCA05703D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7B4DF1EC-1263-4823-BC05-A4C60FE9E9B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A2353C08-3273-4C2D-8CDA-2AF088B2258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2AD805-2DD9-4816-A6FB-09A05859F919}"/>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4808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1413B7-EF4B-4E1F-AE8F-8434873273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D7F04FEE-DF58-4DDF-9E0C-893C7320F9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DB72080-5CCA-47AE-8255-BC64976872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A90D0436-0221-4238-9AA4-7298C12B6BC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A2646A7A-2456-48E5-924F-45E3FB3C1CC3}"/>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CBF9E47-C251-4009-937D-D9DBCB0213B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7790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730D0C-DA53-4A04-84F2-8D654C1BAC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0B7CAFE-884F-48A3-A0A6-2F1BAF233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DD1E8CF9-2584-4DD3-8C48-02F062B5CB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C3542C5-645C-4F22-BE6D-7104C47FF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6E3D9EE-C8D6-48EE-89F3-D40C1A4549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88BB4A86-995A-40D1-9820-6BC47E4D2796}"/>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AF9A8BBD-F69B-4CF2-871A-A4F9ADA95DA2}"/>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8928C43D-6E9D-482F-A4D6-F00ACF89E17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142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730D0C-DA53-4A04-84F2-8D654C1BAC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0B7CAFE-884F-48A3-A0A6-2F1BAF233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DD1E8CF9-2584-4DD3-8C48-02F062B5CB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C3542C5-645C-4F22-BE6D-7104C47FF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6E3D9EE-C8D6-48EE-89F3-D40C1A4549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88BB4A86-995A-40D1-9820-6BC47E4D2796}"/>
              </a:ext>
            </a:extLst>
          </p:cNvPr>
          <p:cNvSpPr>
            <a:spLocks noGrp="1"/>
          </p:cNvSpPr>
          <p:nvPr>
            <p:ph type="dt" sz="half" idx="10"/>
          </p:nvPr>
        </p:nvSpPr>
        <p:spPr/>
        <p:txBody>
          <a:bodyPr/>
          <a:lstStyle/>
          <a:p>
            <a:fld id="{0FD066BB-254B-444D-B4FD-2F642B9C2AF1}" type="datetimeFigureOut">
              <a:rPr lang="ru-RU" smtClean="0"/>
              <a:t>27.01.2023</a:t>
            </a:fld>
            <a:endParaRPr lang="ru-RU"/>
          </a:p>
        </p:txBody>
      </p:sp>
      <p:sp>
        <p:nvSpPr>
          <p:cNvPr id="8" name="Нижний колонтитул 7">
            <a:extLst>
              <a:ext uri="{FF2B5EF4-FFF2-40B4-BE49-F238E27FC236}">
                <a16:creationId xmlns="" xmlns:a16="http://schemas.microsoft.com/office/drawing/2014/main" id="{AF9A8BBD-F69B-4CF2-871A-A4F9ADA95DA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8928C43D-6E9D-482F-A4D6-F00ACF89E17B}"/>
              </a:ext>
            </a:extLst>
          </p:cNvPr>
          <p:cNvSpPr>
            <a:spLocks noGrp="1"/>
          </p:cNvSpPr>
          <p:nvPr>
            <p:ph type="sldNum" sz="quarter" idx="12"/>
          </p:nvPr>
        </p:nvSpPr>
        <p:spPr/>
        <p:txBody>
          <a:bodyPr/>
          <a:lstStyle/>
          <a:p>
            <a:fld id="{565DC995-77E1-41F5-B029-D35D58927DE3}" type="slidenum">
              <a:rPr lang="ru-RU" smtClean="0"/>
              <a:t>‹#›</a:t>
            </a:fld>
            <a:endParaRPr lang="ru-RU"/>
          </a:p>
        </p:txBody>
      </p:sp>
    </p:spTree>
    <p:extLst>
      <p:ext uri="{BB962C8B-B14F-4D97-AF65-F5344CB8AC3E}">
        <p14:creationId xmlns:p14="http://schemas.microsoft.com/office/powerpoint/2010/main" val="1651557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D2FC6-5819-42B2-9928-5765E70EF04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F88CF12-D1BC-43FE-8954-F40DEFE8C94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FFE6AC58-8751-439F-BC47-CB7C134D1165}"/>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984D954F-6F47-4B17-A506-E1033132D3F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4343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CBA07B0E-84BD-447D-BA4B-1AE6BD39255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4A1CFAF2-4B1A-4333-8DDD-52AD03220C3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677B226D-EBD1-4C5A-AAB6-57A9C5C0DDF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35265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B4D94B-9628-485C-97F4-84634262B55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7B217AEA-C561-4747-AA56-C7BE3DDBB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AE84EEF-0B12-4D2D-AECD-15465C141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F3FEF5E-BAAD-4F78-838A-6828014E64A8}"/>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01C7A79C-E605-4022-8D4E-867553E330E6}"/>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DFCCBDD-1895-4E6A-A86A-2FA6FB5764D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9030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40BB68-2959-4FFD-8710-A3EEFD6160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6236BFB9-CCFD-4CFA-BA6D-F475522D9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D5061B9-8257-44EB-BF4C-CC755497D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E122C06-FAE7-409C-ABDF-43078941EDE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5D310BD-2A49-45A4-ACEE-6D07715903B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FC9621AC-9420-438B-A6BD-FF288C665011}"/>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7547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71747B-E11A-4EEE-A50F-429B534D04C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941A1A4-A1BF-4CE1-9B77-274EBF11A48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8042291-A08A-4AE3-9BB4-AB9A86690454}"/>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62E50443-8056-47AF-B5A7-58CBF6571F2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A9D4E68-E9D5-434C-BDB9-E12B5996A745}"/>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84087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6E33F60-77F7-4573-8497-BE815EF9181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3F3C36C-7D44-42E4-85D9-7164D31BCA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12E195A-3791-4FE0-899D-64BCB8D3A25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89A6B41C-1D27-4473-B8BA-FD1C01DA5B6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D1BCB5B9-229F-412E-B8BF-4205C6D908D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1122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9CA8F9-8559-4345-8DF5-745C4BEB77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F7DAB8AA-7D63-4781-90A6-7450E5B0C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590B389-B7CC-4DF9-8F6D-99FDFA72C02A}"/>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137ABFDA-0817-41C7-8966-867BA5B87D7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C6B5718D-B748-4A5D-B9D9-6D6B14A3FFA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8485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CD5C74-B51F-4589-BD20-3EE8EADCAE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C8F31B7-0DFE-44B7-8D22-0D3F144D0A2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3CDFB37-1F61-4294-95F1-32F432A597AF}"/>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02EDE525-2DD3-4FAC-A600-D6BAE7F4A33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596F7E2A-958A-4833-89F6-8B72F7C2EE1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430481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E108E41-5FD4-4C1E-93FD-F5B099AF81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A789E244-994E-429F-AB0B-FCA05703D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7B4DF1EC-1263-4823-BC05-A4C60FE9E9B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A2353C08-3273-4C2D-8CDA-2AF088B2258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2AD805-2DD9-4816-A6FB-09A05859F919}"/>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49632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1413B7-EF4B-4E1F-AE8F-8434873273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D7F04FEE-DF58-4DDF-9E0C-893C7320F9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DB72080-5CCA-47AE-8255-BC64976872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A90D0436-0221-4238-9AA4-7298C12B6BC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A2646A7A-2456-48E5-924F-45E3FB3C1CC3}"/>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CBF9E47-C251-4009-937D-D9DBCB0213B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4750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D2FC6-5819-42B2-9928-5765E70EF04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F88CF12-D1BC-43FE-8954-F40DEFE8C941}"/>
              </a:ext>
            </a:extLst>
          </p:cNvPr>
          <p:cNvSpPr>
            <a:spLocks noGrp="1"/>
          </p:cNvSpPr>
          <p:nvPr>
            <p:ph type="dt" sz="half" idx="10"/>
          </p:nvPr>
        </p:nvSpPr>
        <p:spPr/>
        <p:txBody>
          <a:bodyPr/>
          <a:lstStyle/>
          <a:p>
            <a:fld id="{0FD066BB-254B-444D-B4FD-2F642B9C2AF1}" type="datetimeFigureOut">
              <a:rPr lang="ru-RU" smtClean="0"/>
              <a:t>27.01.2023</a:t>
            </a:fld>
            <a:endParaRPr lang="ru-RU"/>
          </a:p>
        </p:txBody>
      </p:sp>
      <p:sp>
        <p:nvSpPr>
          <p:cNvPr id="4" name="Нижний колонтитул 3">
            <a:extLst>
              <a:ext uri="{FF2B5EF4-FFF2-40B4-BE49-F238E27FC236}">
                <a16:creationId xmlns="" xmlns:a16="http://schemas.microsoft.com/office/drawing/2014/main" id="{FFE6AC58-8751-439F-BC47-CB7C134D116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984D954F-6F47-4B17-A506-E1033132D3F4}"/>
              </a:ext>
            </a:extLst>
          </p:cNvPr>
          <p:cNvSpPr>
            <a:spLocks noGrp="1"/>
          </p:cNvSpPr>
          <p:nvPr>
            <p:ph type="sldNum" sz="quarter" idx="12"/>
          </p:nvPr>
        </p:nvSpPr>
        <p:spPr/>
        <p:txBody>
          <a:bodyPr/>
          <a:lstStyle/>
          <a:p>
            <a:fld id="{565DC995-77E1-41F5-B029-D35D58927DE3}" type="slidenum">
              <a:rPr lang="ru-RU" smtClean="0"/>
              <a:t>‹#›</a:t>
            </a:fld>
            <a:endParaRPr lang="ru-RU"/>
          </a:p>
        </p:txBody>
      </p:sp>
    </p:spTree>
    <p:extLst>
      <p:ext uri="{BB962C8B-B14F-4D97-AF65-F5344CB8AC3E}">
        <p14:creationId xmlns:p14="http://schemas.microsoft.com/office/powerpoint/2010/main" val="835043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730D0C-DA53-4A04-84F2-8D654C1BAC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0B7CAFE-884F-48A3-A0A6-2F1BAF233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DD1E8CF9-2584-4DD3-8C48-02F062B5CB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C3542C5-645C-4F22-BE6D-7104C47FF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6E3D9EE-C8D6-48EE-89F3-D40C1A4549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88BB4A86-995A-40D1-9820-6BC47E4D2796}"/>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AF9A8BBD-F69B-4CF2-871A-A4F9ADA95DA2}"/>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8928C43D-6E9D-482F-A4D6-F00ACF89E17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7958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D2FC6-5819-42B2-9928-5765E70EF04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F88CF12-D1BC-43FE-8954-F40DEFE8C94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FFE6AC58-8751-439F-BC47-CB7C134D1165}"/>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984D954F-6F47-4B17-A506-E1033132D3F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395761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CBA07B0E-84BD-447D-BA4B-1AE6BD39255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4A1CFAF2-4B1A-4333-8DDD-52AD03220C3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677B226D-EBD1-4C5A-AAB6-57A9C5C0DDF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18340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B4D94B-9628-485C-97F4-84634262B55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7B217AEA-C561-4747-AA56-C7BE3DDBB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AE84EEF-0B12-4D2D-AECD-15465C141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F3FEF5E-BAAD-4F78-838A-6828014E64A8}"/>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01C7A79C-E605-4022-8D4E-867553E330E6}"/>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DFCCBDD-1895-4E6A-A86A-2FA6FB5764D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73477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40BB68-2959-4FFD-8710-A3EEFD6160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6236BFB9-CCFD-4CFA-BA6D-F475522D9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D5061B9-8257-44EB-BF4C-CC755497D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E122C06-FAE7-409C-ABDF-43078941EDE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5D310BD-2A49-45A4-ACEE-6D07715903B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FC9621AC-9420-438B-A6BD-FF288C665011}"/>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9745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71747B-E11A-4EEE-A50F-429B534D04C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941A1A4-A1BF-4CE1-9B77-274EBF11A48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8042291-A08A-4AE3-9BB4-AB9A86690454}"/>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62E50443-8056-47AF-B5A7-58CBF6571F2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A9D4E68-E9D5-434C-BDB9-E12B5996A745}"/>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03327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6E33F60-77F7-4573-8497-BE815EF9181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3F3C36C-7D44-42E4-85D9-7164D31BCA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12E195A-3791-4FE0-899D-64BCB8D3A25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89A6B41C-1D27-4473-B8BA-FD1C01DA5B6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D1BCB5B9-229F-412E-B8BF-4205C6D908D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29105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9CA8F9-8559-4345-8DF5-745C4BEB77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F7DAB8AA-7D63-4781-90A6-7450E5B0C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590B389-B7CC-4DF9-8F6D-99FDFA72C02A}"/>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137ABFDA-0817-41C7-8966-867BA5B87D7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C6B5718D-B748-4A5D-B9D9-6D6B14A3FFA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06120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CD5C74-B51F-4589-BD20-3EE8EADCAE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C8F31B7-0DFE-44B7-8D22-0D3F144D0A2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3CDFB37-1F61-4294-95F1-32F432A597AF}"/>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02EDE525-2DD3-4FAC-A600-D6BAE7F4A33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596F7E2A-958A-4833-89F6-8B72F7C2EE1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89216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E108E41-5FD4-4C1E-93FD-F5B099AF81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A789E244-994E-429F-AB0B-FCA05703D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7B4DF1EC-1263-4823-BC05-A4C60FE9E9B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A2353C08-3273-4C2D-8CDA-2AF088B2258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2AD805-2DD9-4816-A6FB-09A05859F919}"/>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330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CBA07B0E-84BD-447D-BA4B-1AE6BD39255D}"/>
              </a:ext>
            </a:extLst>
          </p:cNvPr>
          <p:cNvSpPr>
            <a:spLocks noGrp="1"/>
          </p:cNvSpPr>
          <p:nvPr>
            <p:ph type="dt" sz="half" idx="10"/>
          </p:nvPr>
        </p:nvSpPr>
        <p:spPr/>
        <p:txBody>
          <a:bodyPr/>
          <a:lstStyle/>
          <a:p>
            <a:fld id="{0FD066BB-254B-444D-B4FD-2F642B9C2AF1}" type="datetimeFigureOut">
              <a:rPr lang="ru-RU" smtClean="0"/>
              <a:t>27.01.2023</a:t>
            </a:fld>
            <a:endParaRPr lang="ru-RU"/>
          </a:p>
        </p:txBody>
      </p:sp>
      <p:sp>
        <p:nvSpPr>
          <p:cNvPr id="3" name="Нижний колонтитул 2">
            <a:extLst>
              <a:ext uri="{FF2B5EF4-FFF2-40B4-BE49-F238E27FC236}">
                <a16:creationId xmlns="" xmlns:a16="http://schemas.microsoft.com/office/drawing/2014/main" id="{4A1CFAF2-4B1A-4333-8DDD-52AD03220C3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677B226D-EBD1-4C5A-AAB6-57A9C5C0DDF0}"/>
              </a:ext>
            </a:extLst>
          </p:cNvPr>
          <p:cNvSpPr>
            <a:spLocks noGrp="1"/>
          </p:cNvSpPr>
          <p:nvPr>
            <p:ph type="sldNum" sz="quarter" idx="12"/>
          </p:nvPr>
        </p:nvSpPr>
        <p:spPr/>
        <p:txBody>
          <a:bodyPr/>
          <a:lstStyle/>
          <a:p>
            <a:fld id="{565DC995-77E1-41F5-B029-D35D58927DE3}" type="slidenum">
              <a:rPr lang="ru-RU" smtClean="0"/>
              <a:t>‹#›</a:t>
            </a:fld>
            <a:endParaRPr lang="ru-RU"/>
          </a:p>
        </p:txBody>
      </p:sp>
    </p:spTree>
    <p:extLst>
      <p:ext uri="{BB962C8B-B14F-4D97-AF65-F5344CB8AC3E}">
        <p14:creationId xmlns:p14="http://schemas.microsoft.com/office/powerpoint/2010/main" val="35177408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1413B7-EF4B-4E1F-AE8F-8434873273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D7F04FEE-DF58-4DDF-9E0C-893C7320F9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DB72080-5CCA-47AE-8255-BC64976872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A90D0436-0221-4238-9AA4-7298C12B6BC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A2646A7A-2456-48E5-924F-45E3FB3C1CC3}"/>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CBF9E47-C251-4009-937D-D9DBCB0213B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78558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730D0C-DA53-4A04-84F2-8D654C1BAC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0B7CAFE-884F-48A3-A0A6-2F1BAF233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DD1E8CF9-2584-4DD3-8C48-02F062B5CB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C3542C5-645C-4F22-BE6D-7104C47FF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6E3D9EE-C8D6-48EE-89F3-D40C1A4549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88BB4A86-995A-40D1-9820-6BC47E4D2796}"/>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AF9A8BBD-F69B-4CF2-871A-A4F9ADA95DA2}"/>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8928C43D-6E9D-482F-A4D6-F00ACF89E17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05430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D2FC6-5819-42B2-9928-5765E70EF04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F88CF12-D1BC-43FE-8954-F40DEFE8C94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FFE6AC58-8751-439F-BC47-CB7C134D1165}"/>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984D954F-6F47-4B17-A506-E1033132D3F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71162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CBA07B0E-84BD-447D-BA4B-1AE6BD39255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4A1CFAF2-4B1A-4333-8DDD-52AD03220C3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677B226D-EBD1-4C5A-AAB6-57A9C5C0DDF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64198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B4D94B-9628-485C-97F4-84634262B55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7B217AEA-C561-4747-AA56-C7BE3DDBB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AE84EEF-0B12-4D2D-AECD-15465C141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F3FEF5E-BAAD-4F78-838A-6828014E64A8}"/>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01C7A79C-E605-4022-8D4E-867553E330E6}"/>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DFCCBDD-1895-4E6A-A86A-2FA6FB5764D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7078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40BB68-2959-4FFD-8710-A3EEFD6160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6236BFB9-CCFD-4CFA-BA6D-F475522D9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D5061B9-8257-44EB-BF4C-CC755497D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E122C06-FAE7-409C-ABDF-43078941EDE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5D310BD-2A49-45A4-ACEE-6D07715903B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FC9621AC-9420-438B-A6BD-FF288C665011}"/>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1032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71747B-E11A-4EEE-A50F-429B534D04C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941A1A4-A1BF-4CE1-9B77-274EBF11A48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8042291-A08A-4AE3-9BB4-AB9A86690454}"/>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62E50443-8056-47AF-B5A7-58CBF6571F2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A9D4E68-E9D5-434C-BDB9-E12B5996A745}"/>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1415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6E33F60-77F7-4573-8497-BE815EF9181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3F3C36C-7D44-42E4-85D9-7164D31BCA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12E195A-3791-4FE0-899D-64BCB8D3A25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89A6B41C-1D27-4473-B8BA-FD1C01DA5B6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D1BCB5B9-229F-412E-B8BF-4205C6D908D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040501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9CA8F9-8559-4345-8DF5-745C4BEB77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F7DAB8AA-7D63-4781-90A6-7450E5B0C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590B389-B7CC-4DF9-8F6D-99FDFA72C02A}"/>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137ABFDA-0817-41C7-8966-867BA5B87D7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C6B5718D-B748-4A5D-B9D9-6D6B14A3FFA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82000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CD5C74-B51F-4589-BD20-3EE8EADCAE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C8F31B7-0DFE-44B7-8D22-0D3F144D0A2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3CDFB37-1F61-4294-95F1-32F432A597AF}"/>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02EDE525-2DD3-4FAC-A600-D6BAE7F4A33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596F7E2A-958A-4833-89F6-8B72F7C2EE1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24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B4D94B-9628-485C-97F4-84634262B55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7B217AEA-C561-4747-AA56-C7BE3DDBB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AE84EEF-0B12-4D2D-AECD-15465C141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F3FEF5E-BAAD-4F78-838A-6828014E64A8}"/>
              </a:ext>
            </a:extLst>
          </p:cNvPr>
          <p:cNvSpPr>
            <a:spLocks noGrp="1"/>
          </p:cNvSpPr>
          <p:nvPr>
            <p:ph type="dt" sz="half" idx="10"/>
          </p:nvPr>
        </p:nvSpPr>
        <p:spPr/>
        <p:txBody>
          <a:bodyPr/>
          <a:lstStyle/>
          <a:p>
            <a:fld id="{0FD066BB-254B-444D-B4FD-2F642B9C2AF1}" type="datetimeFigureOut">
              <a:rPr lang="ru-RU" smtClean="0"/>
              <a:t>27.01.2023</a:t>
            </a:fld>
            <a:endParaRPr lang="ru-RU"/>
          </a:p>
        </p:txBody>
      </p:sp>
      <p:sp>
        <p:nvSpPr>
          <p:cNvPr id="6" name="Нижний колонтитул 5">
            <a:extLst>
              <a:ext uri="{FF2B5EF4-FFF2-40B4-BE49-F238E27FC236}">
                <a16:creationId xmlns="" xmlns:a16="http://schemas.microsoft.com/office/drawing/2014/main" id="{01C7A79C-E605-4022-8D4E-867553E330E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4DFCCBDD-1895-4E6A-A86A-2FA6FB5764DB}"/>
              </a:ext>
            </a:extLst>
          </p:cNvPr>
          <p:cNvSpPr>
            <a:spLocks noGrp="1"/>
          </p:cNvSpPr>
          <p:nvPr>
            <p:ph type="sldNum" sz="quarter" idx="12"/>
          </p:nvPr>
        </p:nvSpPr>
        <p:spPr/>
        <p:txBody>
          <a:bodyPr/>
          <a:lstStyle/>
          <a:p>
            <a:fld id="{565DC995-77E1-41F5-B029-D35D58927DE3}" type="slidenum">
              <a:rPr lang="ru-RU" smtClean="0"/>
              <a:t>‹#›</a:t>
            </a:fld>
            <a:endParaRPr lang="ru-RU"/>
          </a:p>
        </p:txBody>
      </p:sp>
    </p:spTree>
    <p:extLst>
      <p:ext uri="{BB962C8B-B14F-4D97-AF65-F5344CB8AC3E}">
        <p14:creationId xmlns:p14="http://schemas.microsoft.com/office/powerpoint/2010/main" val="41456232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E108E41-5FD4-4C1E-93FD-F5B099AF81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A789E244-994E-429F-AB0B-FCA05703D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7B4DF1EC-1263-4823-BC05-A4C60FE9E9B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A2353C08-3273-4C2D-8CDA-2AF088B2258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2AD805-2DD9-4816-A6FB-09A05859F919}"/>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26784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1413B7-EF4B-4E1F-AE8F-8434873273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D7F04FEE-DF58-4DDF-9E0C-893C7320F9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DB72080-5CCA-47AE-8255-BC64976872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A90D0436-0221-4238-9AA4-7298C12B6BC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A2646A7A-2456-48E5-924F-45E3FB3C1CC3}"/>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CBF9E47-C251-4009-937D-D9DBCB0213B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89737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730D0C-DA53-4A04-84F2-8D654C1BAC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0B7CAFE-884F-48A3-A0A6-2F1BAF233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DD1E8CF9-2584-4DD3-8C48-02F062B5CB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C3542C5-645C-4F22-BE6D-7104C47FF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6E3D9EE-C8D6-48EE-89F3-D40C1A4549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88BB4A86-995A-40D1-9820-6BC47E4D2796}"/>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AF9A8BBD-F69B-4CF2-871A-A4F9ADA95DA2}"/>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8928C43D-6E9D-482F-A4D6-F00ACF89E17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7696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D2FC6-5819-42B2-9928-5765E70EF04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F88CF12-D1BC-43FE-8954-F40DEFE8C94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FFE6AC58-8751-439F-BC47-CB7C134D1165}"/>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984D954F-6F47-4B17-A506-E1033132D3F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99602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CBA07B0E-84BD-447D-BA4B-1AE6BD39255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4A1CFAF2-4B1A-4333-8DDD-52AD03220C3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677B226D-EBD1-4C5A-AAB6-57A9C5C0DDF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53848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B4D94B-9628-485C-97F4-84634262B55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7B217AEA-C561-4747-AA56-C7BE3DDBB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AE84EEF-0B12-4D2D-AECD-15465C141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F3FEF5E-BAAD-4F78-838A-6828014E64A8}"/>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01C7A79C-E605-4022-8D4E-867553E330E6}"/>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DFCCBDD-1895-4E6A-A86A-2FA6FB5764D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58774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40BB68-2959-4FFD-8710-A3EEFD6160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6236BFB9-CCFD-4CFA-BA6D-F475522D9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D5061B9-8257-44EB-BF4C-CC755497D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E122C06-FAE7-409C-ABDF-43078941EDE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5D310BD-2A49-45A4-ACEE-6D07715903B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FC9621AC-9420-438B-A6BD-FF288C665011}"/>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752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71747B-E11A-4EEE-A50F-429B534D04C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941A1A4-A1BF-4CE1-9B77-274EBF11A48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8042291-A08A-4AE3-9BB4-AB9A86690454}"/>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62E50443-8056-47AF-B5A7-58CBF6571F2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A9D4E68-E9D5-434C-BDB9-E12B5996A745}"/>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06627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6E33F60-77F7-4573-8497-BE815EF9181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3F3C36C-7D44-42E4-85D9-7164D31BCA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12E195A-3791-4FE0-899D-64BCB8D3A25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89A6B41C-1D27-4473-B8BA-FD1C01DA5B6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D1BCB5B9-229F-412E-B8BF-4205C6D908D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036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9CA8F9-8559-4345-8DF5-745C4BEB77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F7DAB8AA-7D63-4781-90A6-7450E5B0C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590B389-B7CC-4DF9-8F6D-99FDFA72C02A}"/>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137ABFDA-0817-41C7-8966-867BA5B87D7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C6B5718D-B748-4A5D-B9D9-6D6B14A3FFA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057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40BB68-2959-4FFD-8710-A3EEFD6160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6236BFB9-CCFD-4CFA-BA6D-F475522D9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D5061B9-8257-44EB-BF4C-CC755497D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E122C06-FAE7-409C-ABDF-43078941EDED}"/>
              </a:ext>
            </a:extLst>
          </p:cNvPr>
          <p:cNvSpPr>
            <a:spLocks noGrp="1"/>
          </p:cNvSpPr>
          <p:nvPr>
            <p:ph type="dt" sz="half" idx="10"/>
          </p:nvPr>
        </p:nvSpPr>
        <p:spPr/>
        <p:txBody>
          <a:bodyPr/>
          <a:lstStyle/>
          <a:p>
            <a:fld id="{0FD066BB-254B-444D-B4FD-2F642B9C2AF1}" type="datetimeFigureOut">
              <a:rPr lang="ru-RU" smtClean="0"/>
              <a:t>27.01.2023</a:t>
            </a:fld>
            <a:endParaRPr lang="ru-RU"/>
          </a:p>
        </p:txBody>
      </p:sp>
      <p:sp>
        <p:nvSpPr>
          <p:cNvPr id="6" name="Нижний колонтитул 5">
            <a:extLst>
              <a:ext uri="{FF2B5EF4-FFF2-40B4-BE49-F238E27FC236}">
                <a16:creationId xmlns="" xmlns:a16="http://schemas.microsoft.com/office/drawing/2014/main" id="{E5D310BD-2A49-45A4-ACEE-6D07715903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FC9621AC-9420-438B-A6BD-FF288C665011}"/>
              </a:ext>
            </a:extLst>
          </p:cNvPr>
          <p:cNvSpPr>
            <a:spLocks noGrp="1"/>
          </p:cNvSpPr>
          <p:nvPr>
            <p:ph type="sldNum" sz="quarter" idx="12"/>
          </p:nvPr>
        </p:nvSpPr>
        <p:spPr/>
        <p:txBody>
          <a:bodyPr/>
          <a:lstStyle/>
          <a:p>
            <a:fld id="{565DC995-77E1-41F5-B029-D35D58927DE3}" type="slidenum">
              <a:rPr lang="ru-RU" smtClean="0"/>
              <a:t>‹#›</a:t>
            </a:fld>
            <a:endParaRPr lang="ru-RU"/>
          </a:p>
        </p:txBody>
      </p:sp>
    </p:spTree>
    <p:extLst>
      <p:ext uri="{BB962C8B-B14F-4D97-AF65-F5344CB8AC3E}">
        <p14:creationId xmlns:p14="http://schemas.microsoft.com/office/powerpoint/2010/main" val="20520550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CD5C74-B51F-4589-BD20-3EE8EADCAE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C8F31B7-0DFE-44B7-8D22-0D3F144D0A2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3CDFB37-1F61-4294-95F1-32F432A597AF}"/>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02EDE525-2DD3-4FAC-A600-D6BAE7F4A33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596F7E2A-958A-4833-89F6-8B72F7C2EE1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49034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E108E41-5FD4-4C1E-93FD-F5B099AF81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A789E244-994E-429F-AB0B-FCA05703D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7B4DF1EC-1263-4823-BC05-A4C60FE9E9B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A2353C08-3273-4C2D-8CDA-2AF088B2258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2AD805-2DD9-4816-A6FB-09A05859F919}"/>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98155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1413B7-EF4B-4E1F-AE8F-8434873273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D7F04FEE-DF58-4DDF-9E0C-893C7320F9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DB72080-5CCA-47AE-8255-BC64976872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A90D0436-0221-4238-9AA4-7298C12B6BC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A2646A7A-2456-48E5-924F-45E3FB3C1CC3}"/>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CBF9E47-C251-4009-937D-D9DBCB0213BF}"/>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74560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730D0C-DA53-4A04-84F2-8D654C1BAC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0B7CAFE-884F-48A3-A0A6-2F1BAF233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DD1E8CF9-2584-4DD3-8C48-02F062B5CB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C3542C5-645C-4F22-BE6D-7104C47FF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6E3D9EE-C8D6-48EE-89F3-D40C1A4549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88BB4A86-995A-40D1-9820-6BC47E4D2796}"/>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AF9A8BBD-F69B-4CF2-871A-A4F9ADA95DA2}"/>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8928C43D-6E9D-482F-A4D6-F00ACF89E17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87542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D2FC6-5819-42B2-9928-5765E70EF04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F88CF12-D1BC-43FE-8954-F40DEFE8C941}"/>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FFE6AC58-8751-439F-BC47-CB7C134D1165}"/>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984D954F-6F47-4B17-A506-E1033132D3F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67616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CBA07B0E-84BD-447D-BA4B-1AE6BD39255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4A1CFAF2-4B1A-4333-8DDD-52AD03220C3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677B226D-EBD1-4C5A-AAB6-57A9C5C0DDF0}"/>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95693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B4D94B-9628-485C-97F4-84634262B55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7B217AEA-C561-4747-AA56-C7BE3DDBB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AE84EEF-0B12-4D2D-AECD-15465C141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F3FEF5E-BAAD-4F78-838A-6828014E64A8}"/>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01C7A79C-E605-4022-8D4E-867553E330E6}"/>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4DFCCBDD-1895-4E6A-A86A-2FA6FB5764DB}"/>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101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40BB68-2959-4FFD-8710-A3EEFD6160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6236BFB9-CCFD-4CFA-BA6D-F475522D9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D5061B9-8257-44EB-BF4C-CC755497D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E122C06-FAE7-409C-ABDF-43078941EDED}"/>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5D310BD-2A49-45A4-ACEE-6D07715903B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FC9621AC-9420-438B-A6BD-FF288C665011}"/>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2575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71747B-E11A-4EEE-A50F-429B534D04C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941A1A4-A1BF-4CE1-9B77-274EBF11A48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8042291-A08A-4AE3-9BB4-AB9A86690454}"/>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62E50443-8056-47AF-B5A7-58CBF6571F2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A9D4E68-E9D5-434C-BDB9-E12B5996A745}"/>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508180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6E33F60-77F7-4573-8497-BE815EF9181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3F3C36C-7D44-42E4-85D9-7164D31BCA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12E195A-3791-4FE0-899D-64BCB8D3A253}"/>
              </a:ext>
            </a:extLst>
          </p:cNvPr>
          <p:cNvSpPr>
            <a:spLocks noGrp="1"/>
          </p:cNvSpPr>
          <p:nvPr>
            <p:ph type="dt" sz="half" idx="10"/>
          </p:nvPr>
        </p:nvSpPr>
        <p:spPr/>
        <p:txBody>
          <a:body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89A6B41C-1D27-4473-B8BA-FD1C01DA5B6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D1BCB5B9-229F-412E-B8BF-4205C6D908D4}"/>
              </a:ext>
            </a:extLst>
          </p:cNvPr>
          <p:cNvSpPr>
            <a:spLocks noGrp="1"/>
          </p:cNvSpPr>
          <p:nvPr>
            <p:ph type="sldNum" sz="quarter" idx="12"/>
          </p:nvPr>
        </p:nvSpPr>
        <p:spPr/>
        <p:txBody>
          <a:body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858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396444-4DAD-4B31-82BA-27680BB6F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D071EDAE-B1A3-46A5-BBD8-EE237F4F7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FD61A32-A599-4F5B-88DB-AB497833E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066BB-254B-444D-B4FD-2F642B9C2AF1}" type="datetimeFigureOut">
              <a:rPr lang="ru-RU" smtClean="0"/>
              <a:t>27.01.2023</a:t>
            </a:fld>
            <a:endParaRPr lang="ru-RU"/>
          </a:p>
        </p:txBody>
      </p:sp>
      <p:sp>
        <p:nvSpPr>
          <p:cNvPr id="5" name="Нижний колонтитул 4">
            <a:extLst>
              <a:ext uri="{FF2B5EF4-FFF2-40B4-BE49-F238E27FC236}">
                <a16:creationId xmlns="" xmlns:a16="http://schemas.microsoft.com/office/drawing/2014/main" id="{EE49D406-6232-4B64-B465-2D274B00A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A5576B37-AB15-40BE-AF92-EB32E77D6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DC995-77E1-41F5-B029-D35D58927DE3}" type="slidenum">
              <a:rPr lang="ru-RU" smtClean="0"/>
              <a:t>‹#›</a:t>
            </a:fld>
            <a:endParaRPr lang="ru-RU"/>
          </a:p>
        </p:txBody>
      </p:sp>
    </p:spTree>
    <p:extLst>
      <p:ext uri="{BB962C8B-B14F-4D97-AF65-F5344CB8AC3E}">
        <p14:creationId xmlns:p14="http://schemas.microsoft.com/office/powerpoint/2010/main" val="3133585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396444-4DAD-4B31-82BA-27680BB6F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D071EDAE-B1A3-46A5-BBD8-EE237F4F7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FD61A32-A599-4F5B-88DB-AB497833E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EE49D406-6232-4B64-B465-2D274B00A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576B37-AB15-40BE-AF92-EB32E77D6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531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396444-4DAD-4B31-82BA-27680BB6F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D071EDAE-B1A3-46A5-BBD8-EE237F4F7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FD61A32-A599-4F5B-88DB-AB497833E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EE49D406-6232-4B64-B465-2D274B00A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576B37-AB15-40BE-AF92-EB32E77D6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149514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396444-4DAD-4B31-82BA-27680BB6F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D071EDAE-B1A3-46A5-BBD8-EE237F4F7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FD61A32-A599-4F5B-88DB-AB497833E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EE49D406-6232-4B64-B465-2D274B00A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576B37-AB15-40BE-AF92-EB32E77D6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48713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396444-4DAD-4B31-82BA-27680BB6F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D071EDAE-B1A3-46A5-BBD8-EE237F4F7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FD61A32-A599-4F5B-88DB-AB497833E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EE49D406-6232-4B64-B465-2D274B00A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576B37-AB15-40BE-AF92-EB32E77D6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22795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396444-4DAD-4B31-82BA-27680BB6F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D071EDAE-B1A3-46A5-BBD8-EE237F4F7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FD61A32-A599-4F5B-88DB-AB497833E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EE49D406-6232-4B64-B465-2D274B00A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576B37-AB15-40BE-AF92-EB32E77D6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35600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396444-4DAD-4B31-82BA-27680BB6F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D071EDAE-B1A3-46A5-BBD8-EE237F4F7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FD61A32-A599-4F5B-88DB-AB497833E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EE49D406-6232-4B64-B465-2D274B00A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576B37-AB15-40BE-AF92-EB32E77D6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32004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396444-4DAD-4B31-82BA-27680BB6F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D071EDAE-B1A3-46A5-BBD8-EE237F4F7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FD61A32-A599-4F5B-88DB-AB497833E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EE49D406-6232-4B64-B465-2D274B00A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576B37-AB15-40BE-AF92-EB32E77D6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99275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396444-4DAD-4B31-82BA-27680BB6F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D071EDAE-B1A3-46A5-BBD8-EE237F4F7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FD61A32-A599-4F5B-88DB-AB497833E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066BB-254B-444D-B4FD-2F642B9C2AF1}" type="datetimeFigureOut">
              <a:rPr lang="ru-RU" smtClean="0">
                <a:solidFill>
                  <a:prstClr val="black">
                    <a:tint val="75000"/>
                  </a:prstClr>
                </a:solidFill>
              </a:rPr>
              <a:pPr/>
              <a:t>27.01.2023</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EE49D406-6232-4B64-B465-2D274B00A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5576B37-AB15-40BE-AF92-EB32E77D6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DC995-77E1-41F5-B029-D35D58927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46888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51.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6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3.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84.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95.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hyperlink" Target="https://fincult.info/" TargetMode="External"/><Relationship Id="rId3" Type="http://schemas.openxmlformats.org/officeDocument/2006/relationships/hyperlink" Target="https://fmc.hse.ru/olymp_2022" TargetMode="External"/><Relationship Id="rId7" Type="http://schemas.openxmlformats.org/officeDocument/2006/relationships/hyperlink" Target="https://minfin.gov.ru/"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hyperlink" Target="https://www.moex.com/" TargetMode="External"/><Relationship Id="rId5" Type="http://schemas.openxmlformats.org/officeDocument/2006/relationships/hyperlink" Target="https://www.nalog.gov.ru/" TargetMode="External"/><Relationship Id="rId10" Type="http://schemas.openxmlformats.org/officeDocument/2006/relationships/image" Target="../media/image6.svg"/><Relationship Id="rId4" Type="http://schemas.openxmlformats.org/officeDocument/2006/relationships/hyperlink" Target="http://www.cbr.ru/"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9.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40.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4A36F8A3-94A4-4551-A37F-20E289576A5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78724" y="818312"/>
            <a:ext cx="3318535" cy="2254497"/>
          </a:xfrm>
          <a:prstGeom prst="rect">
            <a:avLst/>
          </a:prstGeom>
        </p:spPr>
      </p:pic>
      <p:sp>
        <p:nvSpPr>
          <p:cNvPr id="3" name="TextBox 2">
            <a:extLst>
              <a:ext uri="{FF2B5EF4-FFF2-40B4-BE49-F238E27FC236}">
                <a16:creationId xmlns="" xmlns:a16="http://schemas.microsoft.com/office/drawing/2014/main" id="{FDF63E3A-F14A-41B6-9051-49238C0A32A6}"/>
              </a:ext>
            </a:extLst>
          </p:cNvPr>
          <p:cNvSpPr txBox="1"/>
          <p:nvPr/>
        </p:nvSpPr>
        <p:spPr>
          <a:xfrm>
            <a:off x="650536" y="3484390"/>
            <a:ext cx="2682323" cy="584775"/>
          </a:xfrm>
          <a:prstGeom prst="rect">
            <a:avLst/>
          </a:prstGeom>
          <a:noFill/>
        </p:spPr>
        <p:txBody>
          <a:bodyPr wrap="square" rtlCol="0">
            <a:spAutoFit/>
          </a:bodyPr>
          <a:lstStyle/>
          <a:p>
            <a:r>
              <a:rPr lang="ru-RU" sz="1600" b="1" dirty="0" smtClean="0">
                <a:solidFill>
                  <a:srgbClr val="936D44"/>
                </a:solidFill>
                <a:latin typeface="Arial" panose="020B0604020202020204" pitchFamily="34" charset="0"/>
              </a:rPr>
              <a:t>Николашина </a:t>
            </a:r>
          </a:p>
          <a:p>
            <a:r>
              <a:rPr lang="ru-RU" sz="1600" b="1" dirty="0" smtClean="0">
                <a:solidFill>
                  <a:srgbClr val="936D44"/>
                </a:solidFill>
                <a:latin typeface="Arial" panose="020B0604020202020204" pitchFamily="34" charset="0"/>
              </a:rPr>
              <a:t>Наталья</a:t>
            </a:r>
            <a:r>
              <a:rPr lang="ru-RU" sz="1600" b="1" dirty="0">
                <a:solidFill>
                  <a:srgbClr val="936D44"/>
                </a:solidFill>
                <a:latin typeface="Arial" panose="020B0604020202020204" pitchFamily="34" charset="0"/>
              </a:rPr>
              <a:t> </a:t>
            </a:r>
            <a:r>
              <a:rPr lang="ru-RU" sz="1600" b="1" dirty="0" smtClean="0">
                <a:solidFill>
                  <a:srgbClr val="936D44"/>
                </a:solidFill>
                <a:latin typeface="Arial" panose="020B0604020202020204" pitchFamily="34" charset="0"/>
              </a:rPr>
              <a:t>Николаевна</a:t>
            </a:r>
            <a:endParaRPr lang="ru-RU" sz="1400" dirty="0">
              <a:solidFill>
                <a:srgbClr val="936D44"/>
              </a:solidFill>
            </a:endParaRPr>
          </a:p>
        </p:txBody>
      </p:sp>
    </p:spTree>
    <p:extLst>
      <p:ext uri="{BB962C8B-B14F-4D97-AF65-F5344CB8AC3E}">
        <p14:creationId xmlns:p14="http://schemas.microsoft.com/office/powerpoint/2010/main" val="1086841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574467" y="599773"/>
            <a:ext cx="11043068" cy="570547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pPr>
            <a:r>
              <a:rPr lang="ru-RU">
                <a:solidFill>
                  <a:prstClr val="white"/>
                </a:solidFill>
              </a:rPr>
              <a:t>Олимпиада проводится                                                           для школьников </a:t>
            </a:r>
            <a:r>
              <a:rPr lang="ru-RU" b="1">
                <a:solidFill>
                  <a:prstClr val="white"/>
                </a:solidFill>
              </a:rPr>
              <a:t>7–11 классов</a:t>
            </a:r>
            <a:endParaRPr lang="ru-RU" dirty="0">
              <a:solidFill>
                <a:prstClr val="white"/>
              </a:solidFill>
            </a:endParaRPr>
          </a:p>
        </p:txBody>
      </p:sp>
      <p:sp>
        <p:nvSpPr>
          <p:cNvPr id="9" name="TextBox 8"/>
          <p:cNvSpPr txBox="1"/>
          <p:nvPr/>
        </p:nvSpPr>
        <p:spPr>
          <a:xfrm>
            <a:off x="635852" y="603153"/>
            <a:ext cx="10801200" cy="5401479"/>
          </a:xfrm>
          <a:prstGeom prst="rect">
            <a:avLst/>
          </a:prstGeom>
          <a:noFill/>
        </p:spPr>
        <p:txBody>
          <a:bodyPr wrap="square" rtlCol="0">
            <a:spAutoFit/>
          </a:bodyPr>
          <a:lstStyle/>
          <a:p>
            <a:pPr algn="just"/>
            <a:r>
              <a:rPr lang="ru-RU" sz="2500" b="1" dirty="0">
                <a:solidFill>
                  <a:srgbClr val="E09153"/>
                </a:solidFill>
              </a:rPr>
              <a:t>Вопросы и </a:t>
            </a:r>
            <a:r>
              <a:rPr lang="ru-RU" sz="2500" b="1" dirty="0" smtClean="0">
                <a:solidFill>
                  <a:srgbClr val="E09153"/>
                </a:solidFill>
              </a:rPr>
              <a:t>решение</a:t>
            </a:r>
          </a:p>
          <a:p>
            <a:pPr algn="just"/>
            <a:endParaRPr lang="ru-RU" sz="2200" b="1" dirty="0" smtClean="0">
              <a:solidFill>
                <a:prstClr val="black"/>
              </a:solidFill>
            </a:endParaRPr>
          </a:p>
          <a:p>
            <a:pPr lvl="0"/>
            <a:r>
              <a:rPr lang="ru-RU" sz="2200" b="1" dirty="0"/>
              <a:t>2.4. Какая величина инвестиционного капитала будет у Мистера Х на 31.12.20, если 01.01.20   он вложит свои накопления (500 000 руб.) на ИИС типа А? </a:t>
            </a:r>
          </a:p>
          <a:p>
            <a:pPr marL="144000" lvl="0" algn="just">
              <a:spcBef>
                <a:spcPts val="600"/>
              </a:spcBef>
            </a:pPr>
            <a:r>
              <a:rPr lang="ru-RU" sz="2200" dirty="0"/>
              <a:t>« … </a:t>
            </a:r>
            <a:r>
              <a:rPr lang="ru-RU" sz="2200" i="1" dirty="0"/>
              <a:t>Мистер Х 01.01.20 решил открыть индивидуальный инвестиционный счет (ИИС) типа А в брокерской компании  и внес туда свои накопления в сумме 500 000 руб. Все полученные средства Мистер Х вложил в акции компании «Доходная», которые купил по цене 25 руб. за 1 акцию 01.01.20. Дивиденд в расчете на 1 акцию компании «Доходная» за год составил 2,5 руб. Цена акции колебалась в течение года, но 31.12.20 она вновь вернулась к своему первоначальному значению 25 руб</a:t>
            </a:r>
            <a:r>
              <a:rPr lang="ru-RU" sz="2200" dirty="0"/>
              <a:t>.»</a:t>
            </a:r>
            <a:endParaRPr lang="ru-RU" sz="2200" b="1" dirty="0"/>
          </a:p>
          <a:p>
            <a:pPr marL="216000" lvl="0" algn="just">
              <a:spcBef>
                <a:spcPts val="600"/>
              </a:spcBef>
            </a:pPr>
            <a:r>
              <a:rPr lang="ru-RU" sz="2200" b="1" dirty="0"/>
              <a:t>Так как акции в цене не изменились, то  стоимость портфеля останется прежней  - 500 000 руб. По акциям были выплачены дивиденды. Величина дивидендов  43 500 руб. была рассчитана в пункте 2.2.</a:t>
            </a:r>
          </a:p>
          <a:p>
            <a:pPr lvl="0">
              <a:spcBef>
                <a:spcPts val="600"/>
              </a:spcBef>
            </a:pPr>
            <a:r>
              <a:rPr lang="ru-RU" sz="2200" b="1" dirty="0"/>
              <a:t>    </a:t>
            </a:r>
            <a:r>
              <a:rPr lang="ru-RU" sz="2200" dirty="0"/>
              <a:t>500 000 + 43 500 = </a:t>
            </a:r>
            <a:r>
              <a:rPr lang="ru-RU" sz="2200" b="1" dirty="0">
                <a:solidFill>
                  <a:srgbClr val="C00000"/>
                </a:solidFill>
              </a:rPr>
              <a:t>543 500 руб.</a:t>
            </a:r>
          </a:p>
          <a:p>
            <a:endParaRPr lang="ru-RU" sz="2200" b="1" dirty="0">
              <a:solidFill>
                <a:srgbClr val="C00000"/>
              </a:solidFill>
            </a:endParaRPr>
          </a:p>
        </p:txBody>
      </p:sp>
      <p:pic>
        <p:nvPicPr>
          <p:cNvPr id="10" name="Рисунок 9">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092199" cy="495269"/>
          </a:xfrm>
          <a:prstGeom prst="rect">
            <a:avLst/>
          </a:prstGeom>
        </p:spPr>
      </p:pic>
    </p:spTree>
    <p:extLst>
      <p:ext uri="{BB962C8B-B14F-4D97-AF65-F5344CB8AC3E}">
        <p14:creationId xmlns:p14="http://schemas.microsoft.com/office/powerpoint/2010/main" val="1228692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574467" y="599772"/>
            <a:ext cx="11043068" cy="570547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pPr>
            <a:r>
              <a:rPr lang="ru-RU">
                <a:solidFill>
                  <a:prstClr val="white"/>
                </a:solidFill>
              </a:rPr>
              <a:t>Олимпиада проводится                                                           для школьников </a:t>
            </a:r>
            <a:r>
              <a:rPr lang="ru-RU" b="1">
                <a:solidFill>
                  <a:prstClr val="white"/>
                </a:solidFill>
              </a:rPr>
              <a:t>7–11 классов</a:t>
            </a:r>
            <a:endParaRPr lang="ru-RU" dirty="0">
              <a:solidFill>
                <a:prstClr val="white"/>
              </a:solidFill>
            </a:endParaRPr>
          </a:p>
        </p:txBody>
      </p:sp>
      <p:sp>
        <p:nvSpPr>
          <p:cNvPr id="9" name="TextBox 8"/>
          <p:cNvSpPr txBox="1"/>
          <p:nvPr/>
        </p:nvSpPr>
        <p:spPr>
          <a:xfrm>
            <a:off x="635852" y="603153"/>
            <a:ext cx="10801200" cy="3754874"/>
          </a:xfrm>
          <a:prstGeom prst="rect">
            <a:avLst/>
          </a:prstGeom>
          <a:noFill/>
        </p:spPr>
        <p:txBody>
          <a:bodyPr wrap="square" rtlCol="0">
            <a:spAutoFit/>
          </a:bodyPr>
          <a:lstStyle/>
          <a:p>
            <a:pPr algn="just"/>
            <a:r>
              <a:rPr lang="ru-RU" sz="2500" b="1" dirty="0">
                <a:solidFill>
                  <a:srgbClr val="E09153"/>
                </a:solidFill>
              </a:rPr>
              <a:t>Вопросы и </a:t>
            </a:r>
            <a:r>
              <a:rPr lang="ru-RU" sz="2500" b="1" dirty="0" smtClean="0">
                <a:solidFill>
                  <a:srgbClr val="E09153"/>
                </a:solidFill>
              </a:rPr>
              <a:t>решение</a:t>
            </a:r>
          </a:p>
          <a:p>
            <a:pPr algn="just"/>
            <a:endParaRPr lang="ru-RU" sz="2200" b="1" dirty="0" smtClean="0">
              <a:solidFill>
                <a:prstClr val="black"/>
              </a:solidFill>
            </a:endParaRPr>
          </a:p>
          <a:p>
            <a:r>
              <a:rPr lang="ru-RU" sz="2200" b="1" dirty="0"/>
              <a:t>2.5. Объясните, в чем отличие ИИС типа А от ИИС типа Б.</a:t>
            </a:r>
          </a:p>
          <a:p>
            <a:pPr marL="144000" algn="just">
              <a:spcBef>
                <a:spcPts val="600"/>
              </a:spcBef>
            </a:pPr>
            <a:endParaRPr lang="ru-RU" sz="2200" b="1" dirty="0"/>
          </a:p>
          <a:p>
            <a:pPr marL="144000" algn="just">
              <a:spcBef>
                <a:spcPts val="600"/>
              </a:spcBef>
            </a:pPr>
            <a:r>
              <a:rPr lang="ru-RU" sz="2200" b="1" dirty="0"/>
              <a:t>При открытии ИИС типа А инвестор имеет право воспользоваться инвестиционным налоговым вычетом в сумме денежных средств, внесенных им в течение года на индивидуальный инвестиционный счет, но не более    400 000 руб.</a:t>
            </a:r>
          </a:p>
          <a:p>
            <a:pPr marL="144000">
              <a:spcBef>
                <a:spcPts val="600"/>
              </a:spcBef>
            </a:pPr>
            <a:r>
              <a:rPr lang="ru-RU" sz="2200" b="1" dirty="0"/>
              <a:t>Инвестиционный налоговый вычет по ИИС типа Б предоставляется в размере положительного финансового результата, полученного по операциям на ИИС. </a:t>
            </a:r>
          </a:p>
          <a:p>
            <a:endParaRPr lang="ru-RU" sz="2200" b="1" dirty="0"/>
          </a:p>
        </p:txBody>
      </p:sp>
      <p:pic>
        <p:nvPicPr>
          <p:cNvPr id="10" name="Рисунок 9">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092199" cy="495269"/>
          </a:xfrm>
          <a:prstGeom prst="rect">
            <a:avLst/>
          </a:prstGeom>
        </p:spPr>
      </p:pic>
    </p:spTree>
    <p:extLst>
      <p:ext uri="{BB962C8B-B14F-4D97-AF65-F5344CB8AC3E}">
        <p14:creationId xmlns:p14="http://schemas.microsoft.com/office/powerpoint/2010/main" val="2254731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574467" y="599772"/>
            <a:ext cx="11043068" cy="570547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pPr>
            <a:r>
              <a:rPr lang="ru-RU">
                <a:solidFill>
                  <a:prstClr val="white"/>
                </a:solidFill>
              </a:rPr>
              <a:t>Олимпиада проводится                                                           для школьников </a:t>
            </a:r>
            <a:r>
              <a:rPr lang="ru-RU" b="1">
                <a:solidFill>
                  <a:prstClr val="white"/>
                </a:solidFill>
              </a:rPr>
              <a:t>7–11 классов</a:t>
            </a:r>
            <a:endParaRPr lang="ru-RU" dirty="0">
              <a:solidFill>
                <a:prstClr val="white"/>
              </a:solidFill>
            </a:endParaRPr>
          </a:p>
        </p:txBody>
      </p:sp>
      <p:sp>
        <p:nvSpPr>
          <p:cNvPr id="9" name="TextBox 8"/>
          <p:cNvSpPr txBox="1"/>
          <p:nvPr/>
        </p:nvSpPr>
        <p:spPr>
          <a:xfrm>
            <a:off x="635852" y="603153"/>
            <a:ext cx="10801200" cy="5401479"/>
          </a:xfrm>
          <a:prstGeom prst="rect">
            <a:avLst/>
          </a:prstGeom>
          <a:noFill/>
        </p:spPr>
        <p:txBody>
          <a:bodyPr wrap="square" rtlCol="0">
            <a:spAutoFit/>
          </a:bodyPr>
          <a:lstStyle/>
          <a:p>
            <a:pPr algn="just"/>
            <a:r>
              <a:rPr lang="ru-RU" sz="2500" b="1" dirty="0">
                <a:solidFill>
                  <a:srgbClr val="E09153"/>
                </a:solidFill>
              </a:rPr>
              <a:t>Вопросы и </a:t>
            </a:r>
            <a:r>
              <a:rPr lang="ru-RU" sz="2500" b="1" dirty="0" smtClean="0">
                <a:solidFill>
                  <a:srgbClr val="E09153"/>
                </a:solidFill>
              </a:rPr>
              <a:t>решение</a:t>
            </a:r>
          </a:p>
          <a:p>
            <a:pPr lvl="0" algn="just"/>
            <a:r>
              <a:rPr lang="ru-RU" sz="2000" b="1" dirty="0" smtClean="0"/>
              <a:t>2.6</a:t>
            </a:r>
            <a:r>
              <a:rPr lang="ru-RU" sz="2000" b="1" dirty="0"/>
              <a:t>. Укажите величину инвестиционного налогового вычета, которую получит Мистер Х, открыв ИИС типа А. Рассчитайте сумму НДФЛ к возврату. </a:t>
            </a:r>
            <a:endParaRPr lang="en-US" sz="2000" b="1" dirty="0"/>
          </a:p>
          <a:p>
            <a:pPr marL="144000" lvl="0" algn="just">
              <a:spcBef>
                <a:spcPts val="600"/>
              </a:spcBef>
            </a:pPr>
            <a:r>
              <a:rPr lang="ru-RU" sz="2000" dirty="0"/>
              <a:t>Налоговый вычет – это уменьшение налогооблагаемого дохода при исчислении налога.</a:t>
            </a:r>
          </a:p>
          <a:p>
            <a:pPr marL="144000" lvl="0" algn="just">
              <a:spcBef>
                <a:spcPts val="600"/>
              </a:spcBef>
            </a:pPr>
            <a:r>
              <a:rPr lang="ru-RU" sz="2000" dirty="0"/>
              <a:t>Инвестиционный налоговый вычет (тип А) предоставляется в сумме денежных средств, внесенных в течение года на ИИС, но  не более </a:t>
            </a:r>
            <a:r>
              <a:rPr lang="ru-RU" sz="2000" b="1" dirty="0"/>
              <a:t>400 000 </a:t>
            </a:r>
            <a:r>
              <a:rPr lang="ru-RU" sz="2000" dirty="0"/>
              <a:t>руб. </a:t>
            </a:r>
          </a:p>
          <a:p>
            <a:pPr marL="144000" lvl="0" algn="just">
              <a:spcBef>
                <a:spcPts val="600"/>
              </a:spcBef>
            </a:pPr>
            <a:r>
              <a:rPr lang="ru-RU" sz="2000" i="1" dirty="0"/>
              <a:t>« … Мистер Х работает архитектором, его заработная плата составляет      60 000 руб. в месяц. … Мистер Х 01.01.20 решил открыть индивидуальный инвестиционный счет (ИИС) типа А в брокерской компании  и внес туда свои накопления в сумме </a:t>
            </a:r>
            <a:r>
              <a:rPr lang="ru-RU" sz="2000" b="1" i="1" dirty="0"/>
              <a:t>500 000 </a:t>
            </a:r>
            <a:r>
              <a:rPr lang="ru-RU" sz="2000" i="1" dirty="0"/>
              <a:t>руб. …»</a:t>
            </a:r>
          </a:p>
          <a:p>
            <a:pPr marL="144000" lvl="0" algn="just">
              <a:spcBef>
                <a:spcPts val="600"/>
              </a:spcBef>
            </a:pPr>
            <a:r>
              <a:rPr lang="ru-RU" sz="2000" b="1" dirty="0"/>
              <a:t>Налогооблагаемый доход: </a:t>
            </a:r>
            <a:r>
              <a:rPr lang="ru-RU" sz="2000" dirty="0"/>
              <a:t>60 000  * 12 = 720 000 руб.</a:t>
            </a:r>
          </a:p>
          <a:p>
            <a:pPr marL="144000" lvl="0" algn="just">
              <a:spcBef>
                <a:spcPts val="600"/>
              </a:spcBef>
            </a:pPr>
            <a:r>
              <a:rPr lang="ru-RU" sz="2000" b="1" dirty="0"/>
              <a:t>Инвестиционный налоговый вычет:   </a:t>
            </a:r>
            <a:r>
              <a:rPr lang="ru-RU" sz="2000" b="1" dirty="0">
                <a:solidFill>
                  <a:srgbClr val="C00000"/>
                </a:solidFill>
              </a:rPr>
              <a:t>400 000 руб.</a:t>
            </a:r>
            <a:r>
              <a:rPr lang="ru-RU" sz="2000" dirty="0">
                <a:solidFill>
                  <a:srgbClr val="C00000"/>
                </a:solidFill>
              </a:rPr>
              <a:t>,</a:t>
            </a:r>
            <a:r>
              <a:rPr lang="ru-RU" sz="2000" b="1" dirty="0">
                <a:solidFill>
                  <a:srgbClr val="C00000"/>
                </a:solidFill>
              </a:rPr>
              <a:t> </a:t>
            </a:r>
            <a:r>
              <a:rPr lang="ru-RU" sz="2000" dirty="0"/>
              <a:t>несмотря на то, что внесли на ИИС 500 000 руб.</a:t>
            </a:r>
          </a:p>
          <a:p>
            <a:pPr marL="144000" lvl="0" algn="just">
              <a:spcBef>
                <a:spcPts val="600"/>
              </a:spcBef>
            </a:pPr>
            <a:r>
              <a:rPr lang="ru-RU" sz="2000" b="1" dirty="0"/>
              <a:t>Расчет НДФЛ с учетом вычета: (720 000 – 400 000) * 0,13 = 41 600 руб.</a:t>
            </a:r>
          </a:p>
          <a:p>
            <a:pPr marL="144000" lvl="0" algn="just">
              <a:spcBef>
                <a:spcPts val="600"/>
              </a:spcBef>
            </a:pPr>
            <a:r>
              <a:rPr lang="ru-RU" sz="2000" b="1" dirty="0"/>
              <a:t>НДФЛ ранее уплаченный: 60 000 * 12 * 0,13 = 93 600 </a:t>
            </a:r>
            <a:r>
              <a:rPr lang="ru-RU" sz="2000" b="1" dirty="0" smtClean="0"/>
              <a:t>руб.</a:t>
            </a:r>
          </a:p>
          <a:p>
            <a:pPr marL="144000" lvl="0" algn="just">
              <a:spcBef>
                <a:spcPts val="600"/>
              </a:spcBef>
            </a:pPr>
            <a:r>
              <a:rPr lang="ru-RU" sz="2000" b="1" dirty="0" smtClean="0"/>
              <a:t>Возврат </a:t>
            </a:r>
            <a:r>
              <a:rPr lang="ru-RU" sz="2000" b="1" dirty="0"/>
              <a:t>налога: 93 600 – 41 600 = </a:t>
            </a:r>
            <a:r>
              <a:rPr lang="ru-RU" sz="2000" b="1" dirty="0">
                <a:solidFill>
                  <a:srgbClr val="C00000"/>
                </a:solidFill>
              </a:rPr>
              <a:t>52 000 руб</a:t>
            </a:r>
            <a:r>
              <a:rPr lang="ru-RU" sz="2000" b="1" dirty="0" smtClean="0">
                <a:solidFill>
                  <a:srgbClr val="C00000"/>
                </a:solidFill>
              </a:rPr>
              <a:t>.</a:t>
            </a:r>
            <a:endParaRPr lang="ru-RU" sz="2000" b="1" dirty="0">
              <a:solidFill>
                <a:srgbClr val="C00000"/>
              </a:solidFill>
            </a:endParaRPr>
          </a:p>
        </p:txBody>
      </p:sp>
      <p:pic>
        <p:nvPicPr>
          <p:cNvPr id="10" name="Рисунок 9">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092199" cy="495269"/>
          </a:xfrm>
          <a:prstGeom prst="rect">
            <a:avLst/>
          </a:prstGeom>
        </p:spPr>
      </p:pic>
    </p:spTree>
    <p:extLst>
      <p:ext uri="{BB962C8B-B14F-4D97-AF65-F5344CB8AC3E}">
        <p14:creationId xmlns:p14="http://schemas.microsoft.com/office/powerpoint/2010/main" val="1187974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574467" y="599772"/>
            <a:ext cx="11043068" cy="570547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pPr>
            <a:r>
              <a:rPr lang="ru-RU" dirty="0">
                <a:solidFill>
                  <a:prstClr val="white"/>
                </a:solidFill>
              </a:rPr>
              <a:t>Олимпиада проводится                                                           для школьников </a:t>
            </a:r>
            <a:r>
              <a:rPr lang="ru-RU" b="1" dirty="0">
                <a:solidFill>
                  <a:prstClr val="white"/>
                </a:solidFill>
              </a:rPr>
              <a:t>7–11 классов</a:t>
            </a:r>
            <a:endParaRPr lang="ru-RU" dirty="0">
              <a:solidFill>
                <a:prstClr val="white"/>
              </a:solidFill>
            </a:endParaRPr>
          </a:p>
        </p:txBody>
      </p:sp>
      <p:sp>
        <p:nvSpPr>
          <p:cNvPr id="9" name="TextBox 8"/>
          <p:cNvSpPr txBox="1"/>
          <p:nvPr/>
        </p:nvSpPr>
        <p:spPr>
          <a:xfrm>
            <a:off x="635852" y="603153"/>
            <a:ext cx="10801200" cy="2631490"/>
          </a:xfrm>
          <a:prstGeom prst="rect">
            <a:avLst/>
          </a:prstGeom>
          <a:noFill/>
        </p:spPr>
        <p:txBody>
          <a:bodyPr wrap="square" rtlCol="0">
            <a:spAutoFit/>
          </a:bodyPr>
          <a:lstStyle/>
          <a:p>
            <a:pPr algn="just"/>
            <a:r>
              <a:rPr lang="ru-RU" sz="2500" b="1" dirty="0">
                <a:solidFill>
                  <a:srgbClr val="E09153"/>
                </a:solidFill>
              </a:rPr>
              <a:t>Вопросы и </a:t>
            </a:r>
            <a:r>
              <a:rPr lang="ru-RU" sz="2500" b="1" dirty="0" smtClean="0">
                <a:solidFill>
                  <a:srgbClr val="E09153"/>
                </a:solidFill>
              </a:rPr>
              <a:t>решение</a:t>
            </a:r>
          </a:p>
          <a:p>
            <a:pPr lvl="0" algn="just"/>
            <a:endParaRPr lang="ru-RU" sz="2200" b="1" dirty="0" smtClean="0"/>
          </a:p>
          <a:p>
            <a:pPr lvl="0" algn="just"/>
            <a:r>
              <a:rPr lang="ru-RU" sz="2200" b="1" dirty="0" smtClean="0"/>
              <a:t>2.6</a:t>
            </a:r>
            <a:r>
              <a:rPr lang="ru-RU" sz="2200" b="1" dirty="0"/>
              <a:t>. Укажите величину инвестиционного налогового вычета, которую получит Мистер Х, открыв ИИС типа А. Рассчитайте сумму НДФЛ к возврату. </a:t>
            </a:r>
            <a:endParaRPr lang="en-US" sz="2200" b="1" dirty="0"/>
          </a:p>
          <a:p>
            <a:pPr marL="144000" lvl="0" algn="just">
              <a:spcBef>
                <a:spcPts val="600"/>
              </a:spcBef>
            </a:pPr>
            <a:endParaRPr lang="ru-RU" sz="2200" dirty="0"/>
          </a:p>
          <a:p>
            <a:pPr marL="144000" lvl="0" algn="just">
              <a:spcBef>
                <a:spcPts val="600"/>
              </a:spcBef>
            </a:pPr>
            <a:r>
              <a:rPr lang="en-US" sz="2200" dirty="0"/>
              <a:t>2-</a:t>
            </a:r>
            <a:r>
              <a:rPr lang="ru-RU" sz="2200" dirty="0"/>
              <a:t>ой способ расчета НДФЛ к возврату:</a:t>
            </a:r>
          </a:p>
          <a:p>
            <a:pPr algn="just"/>
            <a:endParaRPr lang="ru-RU" sz="2000" b="1" dirty="0">
              <a:solidFill>
                <a:srgbClr val="C00000"/>
              </a:solidFill>
            </a:endParaRPr>
          </a:p>
        </p:txBody>
      </p:sp>
      <p:pic>
        <p:nvPicPr>
          <p:cNvPr id="10" name="Рисунок 9">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092199" cy="495269"/>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2476041812"/>
              </p:ext>
            </p:extLst>
          </p:nvPr>
        </p:nvGraphicFramePr>
        <p:xfrm>
          <a:off x="816334" y="2982829"/>
          <a:ext cx="10461265" cy="1840607"/>
        </p:xfrm>
        <a:graphic>
          <a:graphicData uri="http://schemas.openxmlformats.org/drawingml/2006/table">
            <a:tbl>
              <a:tblPr>
                <a:tableStyleId>{ED083AE6-46FA-4A59-8FB0-9F97EB10719F}</a:tableStyleId>
              </a:tblPr>
              <a:tblGrid>
                <a:gridCol w="5620087"/>
                <a:gridCol w="4841178"/>
              </a:tblGrid>
              <a:tr h="458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E09153"/>
                          </a:solidFill>
                        </a:rPr>
                        <a:t>НДФЛ к возврату = Сумма, внесенная на ИИС  * 0,13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E09153"/>
                          </a:solidFill>
                        </a:rPr>
                        <a:t>НДФЛ к возврату = 400 000 * 0,13 = 52 000 руб.</a:t>
                      </a:r>
                    </a:p>
                  </a:txBody>
                  <a:tcPr/>
                </a:tc>
              </a:tr>
              <a:tr h="370840">
                <a:tc>
                  <a:txBody>
                    <a:bodyPr/>
                    <a:lstStyle/>
                    <a:p>
                      <a:pPr marL="0" algn="just">
                        <a:spcBef>
                          <a:spcPts val="600"/>
                        </a:spcBef>
                      </a:pPr>
                      <a:r>
                        <a:rPr lang="ru-RU" sz="1800" i="1" dirty="0" smtClean="0"/>
                        <a:t>Но должны выполняться следующие правила</a:t>
                      </a:r>
                      <a:r>
                        <a:rPr lang="ru-RU" sz="1800" dirty="0" smtClean="0"/>
                        <a:t>:</a:t>
                      </a:r>
                      <a:endParaRPr lang="ru-RU" sz="1800" b="0" dirty="0" smtClean="0">
                        <a:solidFill>
                          <a:schemeClr val="tx1"/>
                        </a:solidFill>
                      </a:endParaRPr>
                    </a:p>
                  </a:txBody>
                  <a:tcPr/>
                </a:tc>
                <a:tc>
                  <a:txBody>
                    <a:bodyPr/>
                    <a:lstStyle/>
                    <a:p>
                      <a:endParaRPr lang="ru-RU" b="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1) НДФЛ к возврату ≤ НДФЛ удержанного</a:t>
                      </a:r>
                      <a:endParaRPr lang="ru-RU" sz="1800"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1) 52 000 руб. &lt;  </a:t>
                      </a:r>
                      <a:r>
                        <a:rPr lang="ru-RU" sz="1800" dirty="0" smtClean="0"/>
                        <a:t>93 600 </a:t>
                      </a:r>
                      <a:r>
                        <a:rPr lang="ru-RU" sz="1800" dirty="0" smtClean="0"/>
                        <a:t>руб. </a:t>
                      </a:r>
                      <a:endParaRPr lang="ru-RU" sz="1800" b="0" dirty="0" smtClean="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2) Сумма, внесенная на ИИС, ограничивается в данной формуле 400 000 руб.</a:t>
                      </a:r>
                      <a:endParaRPr lang="ru-RU" sz="1800" b="0" dirty="0" smtClean="0">
                        <a:solidFill>
                          <a:schemeClr val="tx1"/>
                        </a:solidFill>
                      </a:endParaRPr>
                    </a:p>
                  </a:txBody>
                  <a:tcPr/>
                </a:tc>
                <a:tc>
                  <a:txBody>
                    <a:bodyPr/>
                    <a:lstStyle/>
                    <a:p>
                      <a:r>
                        <a:rPr lang="ru-RU" dirty="0" smtClean="0"/>
                        <a:t>2) 500 000 </a:t>
                      </a:r>
                      <a:r>
                        <a:rPr lang="en-US" dirty="0" smtClean="0"/>
                        <a:t>&gt;</a:t>
                      </a:r>
                      <a:r>
                        <a:rPr lang="en-US" baseline="0" dirty="0" smtClean="0"/>
                        <a:t> 400 000, </a:t>
                      </a:r>
                      <a:r>
                        <a:rPr lang="ru-RU" baseline="0" dirty="0" smtClean="0"/>
                        <a:t>поэтому 400 000</a:t>
                      </a:r>
                      <a:endParaRPr lang="ru-RU" b="0" dirty="0">
                        <a:solidFill>
                          <a:schemeClr val="tx1"/>
                        </a:solidFill>
                      </a:endParaRPr>
                    </a:p>
                  </a:txBody>
                  <a:tcPr/>
                </a:tc>
              </a:tr>
            </a:tbl>
          </a:graphicData>
        </a:graphic>
      </p:graphicFrame>
    </p:spTree>
    <p:extLst>
      <p:ext uri="{BB962C8B-B14F-4D97-AF65-F5344CB8AC3E}">
        <p14:creationId xmlns:p14="http://schemas.microsoft.com/office/powerpoint/2010/main" val="2090794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574467" y="599772"/>
            <a:ext cx="11043068" cy="570547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smtClean="0">
              <a:solidFill>
                <a:schemeClr val="tx1"/>
              </a:solidFill>
            </a:endParaRPr>
          </a:p>
          <a:p>
            <a:pPr algn="just"/>
            <a:endParaRPr lang="ru-RU" dirty="0">
              <a:solidFill>
                <a:schemeClr val="tx1"/>
              </a:solidFill>
            </a:endParaRPr>
          </a:p>
          <a:p>
            <a:pPr algn="just"/>
            <a:endParaRPr lang="ru-RU" dirty="0" smtClean="0">
              <a:solidFill>
                <a:schemeClr val="tx1"/>
              </a:solidFill>
            </a:endParaRPr>
          </a:p>
          <a:p>
            <a:pPr algn="just"/>
            <a:endParaRPr lang="ru-RU" dirty="0">
              <a:solidFill>
                <a:schemeClr val="tx1"/>
              </a:solidFill>
            </a:endParaRPr>
          </a:p>
          <a:p>
            <a:pPr algn="just"/>
            <a:endParaRPr lang="ru-RU" dirty="0" smtClean="0">
              <a:solidFill>
                <a:schemeClr val="tx1"/>
              </a:solidFill>
            </a:endParaRPr>
          </a:p>
          <a:p>
            <a:pPr algn="just"/>
            <a:endParaRPr lang="ru-RU" dirty="0">
              <a:solidFill>
                <a:schemeClr val="tx1"/>
              </a:solidFill>
            </a:endParaRPr>
          </a:p>
          <a:p>
            <a:pPr algn="just"/>
            <a:endParaRPr lang="ru-RU" dirty="0" smtClean="0">
              <a:solidFill>
                <a:schemeClr val="tx1"/>
              </a:solidFill>
            </a:endParaRPr>
          </a:p>
          <a:p>
            <a:pPr algn="just"/>
            <a:endParaRPr lang="ru-RU" dirty="0">
              <a:solidFill>
                <a:schemeClr val="tx1"/>
              </a:solidFill>
            </a:endParaRPr>
          </a:p>
          <a:p>
            <a:pPr algn="just"/>
            <a:endParaRPr lang="ru-RU" dirty="0" smtClean="0">
              <a:solidFill>
                <a:schemeClr val="tx1"/>
              </a:solidFill>
            </a:endParaRPr>
          </a:p>
          <a:p>
            <a:pPr algn="just"/>
            <a:endParaRPr lang="ru-RU" dirty="0">
              <a:solidFill>
                <a:schemeClr val="tx1"/>
              </a:solidFill>
            </a:endParaRPr>
          </a:p>
          <a:p>
            <a:pPr algn="just"/>
            <a:endParaRPr lang="ru-RU" dirty="0" smtClean="0">
              <a:solidFill>
                <a:schemeClr val="tx1"/>
              </a:solidFill>
            </a:endParaRPr>
          </a:p>
          <a:p>
            <a:pPr algn="just"/>
            <a:endParaRPr lang="ru-RU" dirty="0">
              <a:solidFill>
                <a:schemeClr val="tx1"/>
              </a:solidFill>
            </a:endParaRPr>
          </a:p>
          <a:p>
            <a:pPr algn="just"/>
            <a:endParaRPr lang="ru-RU" dirty="0" smtClean="0">
              <a:solidFill>
                <a:schemeClr val="tx1"/>
              </a:solidFill>
            </a:endParaRPr>
          </a:p>
          <a:p>
            <a:pPr algn="just"/>
            <a:endParaRPr lang="ru-RU" dirty="0">
              <a:solidFill>
                <a:schemeClr val="tx1"/>
              </a:solidFill>
            </a:endParaRPr>
          </a:p>
        </p:txBody>
      </p:sp>
      <p:sp>
        <p:nvSpPr>
          <p:cNvPr id="9" name="TextBox 8"/>
          <p:cNvSpPr txBox="1"/>
          <p:nvPr/>
        </p:nvSpPr>
        <p:spPr>
          <a:xfrm>
            <a:off x="635852" y="603153"/>
            <a:ext cx="10801200" cy="1815882"/>
          </a:xfrm>
          <a:prstGeom prst="rect">
            <a:avLst/>
          </a:prstGeom>
          <a:noFill/>
        </p:spPr>
        <p:txBody>
          <a:bodyPr wrap="square" rtlCol="0">
            <a:spAutoFit/>
          </a:bodyPr>
          <a:lstStyle/>
          <a:p>
            <a:pPr algn="just"/>
            <a:r>
              <a:rPr lang="ru-RU" sz="2500" b="1" dirty="0">
                <a:solidFill>
                  <a:srgbClr val="E09153"/>
                </a:solidFill>
              </a:rPr>
              <a:t>Вопросы и </a:t>
            </a:r>
            <a:r>
              <a:rPr lang="ru-RU" sz="2500" b="1" dirty="0" smtClean="0">
                <a:solidFill>
                  <a:srgbClr val="E09153"/>
                </a:solidFill>
              </a:rPr>
              <a:t>решение</a:t>
            </a:r>
            <a:endParaRPr lang="ru-RU" sz="2200" b="1" dirty="0" smtClean="0">
              <a:solidFill>
                <a:prstClr val="black"/>
              </a:solidFill>
            </a:endParaRPr>
          </a:p>
          <a:p>
            <a:pPr algn="just"/>
            <a:r>
              <a:rPr lang="ru-RU" sz="2000" b="1" dirty="0" smtClean="0">
                <a:solidFill>
                  <a:prstClr val="black"/>
                </a:solidFill>
              </a:rPr>
              <a:t>2.7</a:t>
            </a:r>
            <a:r>
              <a:rPr lang="ru-RU" sz="2000" b="1" dirty="0">
                <a:solidFill>
                  <a:prstClr val="black"/>
                </a:solidFill>
              </a:rPr>
              <a:t>. Смог ли Мистер Х улучшить свое финансовое состояние, повысив свою финансовую грамотность? Чтобы ответить на этот вопрос, заполните таблицу ниже и сделайте выводы.</a:t>
            </a:r>
          </a:p>
          <a:p>
            <a:pPr marL="144000" algn="just">
              <a:spcBef>
                <a:spcPts val="600"/>
              </a:spcBef>
            </a:pPr>
            <a:endParaRPr lang="ru-RU" sz="2200" dirty="0">
              <a:solidFill>
                <a:prstClr val="black"/>
              </a:solidFill>
            </a:endParaRPr>
          </a:p>
          <a:p>
            <a:pPr algn="just"/>
            <a:endParaRPr lang="ru-RU" sz="2000" b="1" dirty="0">
              <a:solidFill>
                <a:srgbClr val="C00000"/>
              </a:solidFill>
            </a:endParaRPr>
          </a:p>
        </p:txBody>
      </p:sp>
      <p:pic>
        <p:nvPicPr>
          <p:cNvPr id="10" name="Рисунок 9">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092199" cy="495269"/>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3316768169"/>
              </p:ext>
            </p:extLst>
          </p:nvPr>
        </p:nvGraphicFramePr>
        <p:xfrm>
          <a:off x="925265" y="1750709"/>
          <a:ext cx="10341471" cy="2749367"/>
        </p:xfrm>
        <a:graphic>
          <a:graphicData uri="http://schemas.openxmlformats.org/drawingml/2006/table">
            <a:tbl>
              <a:tblPr firstCol="1">
                <a:tableStyleId>{ED083AE6-46FA-4A59-8FB0-9F97EB10719F}</a:tableStyleId>
              </a:tblPr>
              <a:tblGrid>
                <a:gridCol w="4432059"/>
                <a:gridCol w="3272797"/>
                <a:gridCol w="2636615"/>
              </a:tblGrid>
              <a:tr h="0">
                <a:tc>
                  <a:txBody>
                    <a:bodyPr/>
                    <a:lstStyle/>
                    <a:p>
                      <a:pPr algn="just">
                        <a:lnSpc>
                          <a:spcPct val="115000"/>
                        </a:lnSpc>
                        <a:spcAft>
                          <a:spcPts val="0"/>
                        </a:spcAft>
                      </a:pPr>
                      <a:r>
                        <a:rPr lang="ru-RU" sz="2000" dirty="0">
                          <a:effectLst/>
                        </a:rPr>
                        <a:t> </a:t>
                      </a:r>
                      <a:endParaRPr lang="ru-RU" sz="2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2000" b="1" dirty="0" smtClean="0">
                          <a:solidFill>
                            <a:srgbClr val="E09153"/>
                          </a:solidFill>
                          <a:effectLst/>
                        </a:rPr>
                        <a:t>До </a:t>
                      </a:r>
                      <a:r>
                        <a:rPr lang="ru-RU" sz="2000" b="0" dirty="0">
                          <a:solidFill>
                            <a:schemeClr val="tx1"/>
                          </a:solidFill>
                          <a:effectLst/>
                        </a:rPr>
                        <a:t>прослушивания </a:t>
                      </a:r>
                      <a:endParaRPr lang="ru-RU" sz="2000" b="0" dirty="0" smtClean="0">
                        <a:solidFill>
                          <a:schemeClr val="tx1"/>
                        </a:solidFill>
                        <a:effectLst/>
                      </a:endParaRPr>
                    </a:p>
                    <a:p>
                      <a:pPr algn="ctr">
                        <a:lnSpc>
                          <a:spcPct val="115000"/>
                        </a:lnSpc>
                        <a:spcAft>
                          <a:spcPts val="0"/>
                        </a:spcAft>
                      </a:pPr>
                      <a:r>
                        <a:rPr lang="ru-RU" sz="2000" dirty="0" smtClean="0">
                          <a:effectLst/>
                        </a:rPr>
                        <a:t>курса </a:t>
                      </a:r>
                      <a:r>
                        <a:rPr lang="ru-RU" sz="2000" dirty="0">
                          <a:effectLst/>
                        </a:rPr>
                        <a:t>по </a:t>
                      </a:r>
                      <a:r>
                        <a:rPr lang="ru-RU" sz="2000" dirty="0" smtClean="0">
                          <a:effectLst/>
                        </a:rPr>
                        <a:t>фин. грам.</a:t>
                      </a:r>
                      <a:endParaRPr lang="ru-RU" sz="2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2000" b="1" dirty="0">
                          <a:solidFill>
                            <a:srgbClr val="E09153"/>
                          </a:solidFill>
                          <a:effectLst/>
                        </a:rPr>
                        <a:t>После </a:t>
                      </a:r>
                      <a:r>
                        <a:rPr lang="ru-RU" sz="2000" b="0" dirty="0">
                          <a:solidFill>
                            <a:schemeClr val="tx1"/>
                          </a:solidFill>
                          <a:effectLst/>
                        </a:rPr>
                        <a:t>прослушивания </a:t>
                      </a:r>
                      <a:r>
                        <a:rPr lang="ru-RU" sz="2000" dirty="0" smtClean="0">
                          <a:effectLst/>
                        </a:rPr>
                        <a:t>курса по фин. грам.</a:t>
                      </a:r>
                      <a:endParaRPr lang="ru-RU" sz="2000" dirty="0">
                        <a:effectLst/>
                        <a:latin typeface="Times New Roman"/>
                        <a:ea typeface="Times New Roman"/>
                        <a:cs typeface="Times New Roman"/>
                      </a:endParaRPr>
                    </a:p>
                  </a:txBody>
                  <a:tcPr marL="68580" marR="68580" marT="0" marB="0"/>
                </a:tc>
              </a:tr>
              <a:tr h="576143">
                <a:tc>
                  <a:txBody>
                    <a:bodyPr/>
                    <a:lstStyle/>
                    <a:p>
                      <a:pPr algn="just">
                        <a:lnSpc>
                          <a:spcPct val="115000"/>
                        </a:lnSpc>
                        <a:spcBef>
                          <a:spcPts val="600"/>
                        </a:spcBef>
                        <a:spcAft>
                          <a:spcPts val="0"/>
                        </a:spcAft>
                      </a:pPr>
                      <a:r>
                        <a:rPr lang="ru-RU" sz="2000" b="1" dirty="0" smtClean="0">
                          <a:effectLst/>
                        </a:rPr>
                        <a:t>Резервный </a:t>
                      </a:r>
                      <a:r>
                        <a:rPr lang="ru-RU" sz="2000" b="1" dirty="0">
                          <a:effectLst/>
                        </a:rPr>
                        <a:t>капитала</a:t>
                      </a:r>
                      <a:r>
                        <a:rPr lang="ru-RU" sz="2000" b="0" dirty="0">
                          <a:effectLst/>
                        </a:rPr>
                        <a:t>, руб</a:t>
                      </a:r>
                      <a:r>
                        <a:rPr lang="ru-RU" sz="2000" b="0" dirty="0" smtClean="0">
                          <a:effectLst/>
                        </a:rPr>
                        <a:t>.</a:t>
                      </a:r>
                      <a:endParaRPr lang="ru-RU" sz="2000" b="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2200" dirty="0">
                          <a:effectLst/>
                        </a:rPr>
                        <a:t>0</a:t>
                      </a:r>
                      <a:endParaRPr lang="ru-RU" sz="2200" b="1" dirty="0">
                        <a:solidFill>
                          <a:schemeClr val="tx2"/>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2200" dirty="0">
                          <a:effectLst/>
                        </a:rPr>
                        <a:t>15 716,18</a:t>
                      </a:r>
                      <a:endParaRPr lang="ru-RU" sz="2200" b="1" dirty="0">
                        <a:solidFill>
                          <a:schemeClr val="tx2"/>
                        </a:solidFill>
                        <a:effectLst/>
                        <a:latin typeface="Times New Roman"/>
                        <a:ea typeface="Times New Roman"/>
                        <a:cs typeface="Times New Roman"/>
                      </a:endParaRPr>
                    </a:p>
                  </a:txBody>
                  <a:tcPr marL="68580" marR="68580" marT="0" marB="0" anchor="ctr"/>
                </a:tc>
              </a:tr>
              <a:tr h="693821">
                <a:tc>
                  <a:txBody>
                    <a:bodyPr/>
                    <a:lstStyle/>
                    <a:p>
                      <a:pPr algn="just">
                        <a:lnSpc>
                          <a:spcPct val="115000"/>
                        </a:lnSpc>
                        <a:spcBef>
                          <a:spcPts val="600"/>
                        </a:spcBef>
                        <a:spcAft>
                          <a:spcPts val="0"/>
                        </a:spcAft>
                      </a:pPr>
                      <a:r>
                        <a:rPr lang="ru-RU" sz="2000" b="1" dirty="0" smtClean="0">
                          <a:effectLst/>
                        </a:rPr>
                        <a:t>Инвестиционный капитал</a:t>
                      </a:r>
                    </a:p>
                    <a:p>
                      <a:pPr algn="just">
                        <a:lnSpc>
                          <a:spcPct val="115000"/>
                        </a:lnSpc>
                        <a:spcAft>
                          <a:spcPts val="0"/>
                        </a:spcAft>
                      </a:pPr>
                      <a:r>
                        <a:rPr lang="ru-RU" sz="2000" b="0" dirty="0" smtClean="0">
                          <a:effectLst/>
                        </a:rPr>
                        <a:t>(</a:t>
                      </a:r>
                      <a:r>
                        <a:rPr lang="ru-RU" sz="2000" b="0" dirty="0">
                          <a:effectLst/>
                        </a:rPr>
                        <a:t>в т</a:t>
                      </a:r>
                      <a:r>
                        <a:rPr lang="ru-RU" sz="2000" b="0" dirty="0" smtClean="0">
                          <a:effectLst/>
                        </a:rPr>
                        <a:t>. ч</a:t>
                      </a:r>
                      <a:r>
                        <a:rPr lang="ru-RU" sz="2000" b="0" dirty="0">
                          <a:effectLst/>
                        </a:rPr>
                        <a:t>. заработанный доход), руб.</a:t>
                      </a:r>
                      <a:endParaRPr lang="ru-RU" sz="2000" b="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2200" dirty="0">
                          <a:effectLst/>
                        </a:rPr>
                        <a:t>520 302,01</a:t>
                      </a:r>
                      <a:endParaRPr lang="ru-RU" sz="2200" b="1" dirty="0">
                        <a:solidFill>
                          <a:schemeClr val="tx2"/>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2200" dirty="0">
                          <a:effectLst/>
                        </a:rPr>
                        <a:t>543 500</a:t>
                      </a:r>
                      <a:endParaRPr lang="ru-RU" sz="2200" b="1" dirty="0">
                        <a:solidFill>
                          <a:schemeClr val="tx2"/>
                        </a:solidFill>
                        <a:effectLst/>
                        <a:latin typeface="Times New Roman"/>
                        <a:ea typeface="Times New Roman"/>
                        <a:cs typeface="Times New Roman"/>
                      </a:endParaRPr>
                    </a:p>
                  </a:txBody>
                  <a:tcPr marL="68580" marR="68580" marT="0" marB="0" anchor="ctr"/>
                </a:tc>
              </a:tr>
              <a:tr h="0">
                <a:tc>
                  <a:txBody>
                    <a:bodyPr/>
                    <a:lstStyle/>
                    <a:p>
                      <a:pPr algn="just">
                        <a:lnSpc>
                          <a:spcPct val="100000"/>
                        </a:lnSpc>
                        <a:spcAft>
                          <a:spcPts val="0"/>
                        </a:spcAft>
                      </a:pPr>
                      <a:r>
                        <a:rPr lang="ru-RU" sz="2000" b="1" dirty="0">
                          <a:effectLst/>
                        </a:rPr>
                        <a:t>Сумма возврата НДФЛ </a:t>
                      </a:r>
                      <a:r>
                        <a:rPr lang="ru-RU" sz="2000" b="0" dirty="0">
                          <a:effectLst/>
                        </a:rPr>
                        <a:t>из налоговой </a:t>
                      </a:r>
                      <a:r>
                        <a:rPr lang="ru-RU" sz="2000" b="0" dirty="0" smtClean="0">
                          <a:effectLst/>
                        </a:rPr>
                        <a:t>инспекции, </a:t>
                      </a:r>
                      <a:r>
                        <a:rPr lang="ru-RU" sz="2000" b="0" dirty="0">
                          <a:effectLst/>
                        </a:rPr>
                        <a:t>руб.</a:t>
                      </a:r>
                      <a:endParaRPr lang="ru-RU" sz="2000" b="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2200" dirty="0">
                          <a:effectLst/>
                        </a:rPr>
                        <a:t>0, т.к. ничего </a:t>
                      </a:r>
                      <a:endParaRPr lang="ru-RU" sz="2200" dirty="0" smtClean="0">
                        <a:effectLst/>
                      </a:endParaRPr>
                    </a:p>
                    <a:p>
                      <a:pPr algn="ctr">
                        <a:lnSpc>
                          <a:spcPct val="115000"/>
                        </a:lnSpc>
                        <a:spcAft>
                          <a:spcPts val="0"/>
                        </a:spcAft>
                      </a:pPr>
                      <a:r>
                        <a:rPr lang="ru-RU" sz="2200" dirty="0" smtClean="0">
                          <a:effectLst/>
                        </a:rPr>
                        <a:t>про </a:t>
                      </a:r>
                      <a:r>
                        <a:rPr lang="ru-RU" sz="2200" dirty="0">
                          <a:effectLst/>
                        </a:rPr>
                        <a:t>это не знал</a:t>
                      </a:r>
                      <a:endParaRPr lang="ru-RU" sz="2200" b="1" dirty="0">
                        <a:solidFill>
                          <a:schemeClr val="tx2"/>
                        </a:solidFill>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2200" dirty="0">
                          <a:effectLst/>
                        </a:rPr>
                        <a:t>52 000</a:t>
                      </a:r>
                      <a:endParaRPr lang="ru-RU" sz="2200" b="1" dirty="0">
                        <a:solidFill>
                          <a:schemeClr val="tx2"/>
                        </a:solidFill>
                        <a:effectLst/>
                        <a:latin typeface="Times New Roman"/>
                        <a:ea typeface="Times New Roman"/>
                        <a:cs typeface="Times New Roman"/>
                      </a:endParaRPr>
                    </a:p>
                  </a:txBody>
                  <a:tcPr marL="68580" marR="68580" marT="0" marB="0" anchor="ctr"/>
                </a:tc>
              </a:tr>
            </a:tbl>
          </a:graphicData>
        </a:graphic>
      </p:graphicFrame>
      <p:sp>
        <p:nvSpPr>
          <p:cNvPr id="2" name="TextBox 1"/>
          <p:cNvSpPr txBox="1"/>
          <p:nvPr/>
        </p:nvSpPr>
        <p:spPr>
          <a:xfrm>
            <a:off x="892952" y="4529667"/>
            <a:ext cx="10274581" cy="1754326"/>
          </a:xfrm>
          <a:prstGeom prst="rect">
            <a:avLst/>
          </a:prstGeom>
          <a:noFill/>
        </p:spPr>
        <p:txBody>
          <a:bodyPr wrap="square" rtlCol="0">
            <a:spAutoFit/>
          </a:bodyPr>
          <a:lstStyle/>
          <a:p>
            <a:pPr algn="just"/>
            <a:r>
              <a:rPr lang="ru-RU" dirty="0" smtClean="0"/>
              <a:t>       Финансовое </a:t>
            </a:r>
            <a:r>
              <a:rPr lang="ru-RU" dirty="0"/>
              <a:t>состояние Мистера Х улучшилось, т.к. теперь у него есть резервный капитал, которым он может воспользоваться в случае каких-то непредвиденных событий. Раньше он не откладывал средства на формирование резервного капитала и просто тратил </a:t>
            </a:r>
            <a:r>
              <a:rPr lang="ru-RU" dirty="0" smtClean="0"/>
              <a:t>их. Он </a:t>
            </a:r>
            <a:r>
              <a:rPr lang="ru-RU" dirty="0"/>
              <a:t>смог получить дополнительный доход в виде возврата ранее уплаченного НДФЛ в сумме 52 000 руб.</a:t>
            </a:r>
          </a:p>
          <a:p>
            <a:pPr algn="just"/>
            <a:r>
              <a:rPr lang="ru-RU" dirty="0"/>
              <a:t>       За этот год акции не выросли в цене, но зато по ним выплатили дивиденды, и в результате доходность вложений превысила доходность по депозиту. </a:t>
            </a:r>
          </a:p>
        </p:txBody>
      </p:sp>
    </p:spTree>
    <p:extLst>
      <p:ext uri="{BB962C8B-B14F-4D97-AF65-F5344CB8AC3E}">
        <p14:creationId xmlns:p14="http://schemas.microsoft.com/office/powerpoint/2010/main" val="3141582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414867" y="599322"/>
            <a:ext cx="11387666" cy="592664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TextBox 7">
            <a:extLst>
              <a:ext uri="{FF2B5EF4-FFF2-40B4-BE49-F238E27FC236}">
                <a16:creationId xmlns="" xmlns:a16="http://schemas.microsoft.com/office/drawing/2014/main" id="{D3721579-8B13-4B59-9055-D5E50A897C7F}"/>
              </a:ext>
            </a:extLst>
          </p:cNvPr>
          <p:cNvSpPr txBox="1"/>
          <p:nvPr/>
        </p:nvSpPr>
        <p:spPr>
          <a:xfrm>
            <a:off x="3444473" y="244609"/>
            <a:ext cx="5303056" cy="353943"/>
          </a:xfrm>
          <a:prstGeom prst="rect">
            <a:avLst/>
          </a:prstGeom>
          <a:noFill/>
        </p:spPr>
        <p:txBody>
          <a:bodyPr wrap="square" lIns="0" tIns="0" rtlCol="0">
            <a:spAutoFit/>
          </a:bodyPr>
          <a:lstStyle/>
          <a:p>
            <a:pPr algn="ctr"/>
            <a:r>
              <a:rPr lang="ru-RU" sz="2000" b="1" dirty="0" smtClean="0">
                <a:solidFill>
                  <a:srgbClr val="DDB277"/>
                </a:solidFill>
                <a:latin typeface="Arial" panose="020B0604020202020204" pitchFamily="34" charset="0"/>
              </a:rPr>
              <a:t>ЗАДАНИЕ 2</a:t>
            </a:r>
            <a:endParaRPr lang="ru-RU" sz="2000" b="1" dirty="0">
              <a:solidFill>
                <a:srgbClr val="DDB277"/>
              </a:solidFill>
            </a:endParaRPr>
          </a:p>
        </p:txBody>
      </p:sp>
      <p:sp>
        <p:nvSpPr>
          <p:cNvPr id="10" name="TextBox 9">
            <a:extLst>
              <a:ext uri="{FF2B5EF4-FFF2-40B4-BE49-F238E27FC236}">
                <a16:creationId xmlns="" xmlns:a16="http://schemas.microsoft.com/office/drawing/2014/main" id="{B9712702-3AE6-4AB4-B461-EA28FB6F75CF}"/>
              </a:ext>
            </a:extLst>
          </p:cNvPr>
          <p:cNvSpPr txBox="1"/>
          <p:nvPr/>
        </p:nvSpPr>
        <p:spPr>
          <a:xfrm>
            <a:off x="760295" y="662824"/>
            <a:ext cx="10671411" cy="5863144"/>
          </a:xfrm>
          <a:prstGeom prst="rect">
            <a:avLst/>
          </a:prstGeom>
          <a:noFill/>
        </p:spPr>
        <p:txBody>
          <a:bodyPr wrap="square" lIns="0" tIns="0" rtlCol="0">
            <a:spAutoFit/>
          </a:bodyPr>
          <a:lstStyle/>
          <a:p>
            <a:pPr algn="just"/>
            <a:r>
              <a:rPr lang="ru-RU" dirty="0" smtClean="0">
                <a:solidFill>
                  <a:srgbClr val="000000"/>
                </a:solidFill>
              </a:rPr>
              <a:t>       </a:t>
            </a:r>
            <a:r>
              <a:rPr lang="ru-RU" dirty="0">
                <a:solidFill>
                  <a:srgbClr val="000000"/>
                </a:solidFill>
              </a:rPr>
              <a:t>В приведенном ниже тексте выберите все неверные или вызывающие опасения утверждения и действия. Каждый выбор сопроводите обоснованием.</a:t>
            </a:r>
          </a:p>
          <a:p>
            <a:pPr algn="just"/>
            <a:r>
              <a:rPr lang="ru-RU" dirty="0">
                <a:solidFill>
                  <a:srgbClr val="000000"/>
                </a:solidFill>
              </a:rPr>
              <a:t>    Михаил пришел в банк «Выгодный» с намерением открыть депозит, однако работник банка предложил ему вместо этого приобрести полис инвестиционного страхования жизни (ИСЖ). </a:t>
            </a:r>
          </a:p>
          <a:p>
            <a:pPr algn="just"/>
            <a:r>
              <a:rPr lang="ru-RU" dirty="0">
                <a:solidFill>
                  <a:srgbClr val="000000"/>
                </a:solidFill>
              </a:rPr>
              <a:t>(1) По словам работника банка, полис ИСЖ, по сути, представляет собой вклад с повышенной доходностью. (2) При этом ИСЖ всегда гораздо выгоднее обычного вклада. (3) Риски ИСЖ вполне сопоставимы с рисками банковского депозита. (4) Вложения в полис ИСЖ застрахованы, ведь в самом названии данного продукта содержится слово «страхование», и на вложения в ИСЖ распространяются гарантии государственной системы страхования вкладов в размере 1 400 000 рублей.</a:t>
            </a:r>
          </a:p>
          <a:p>
            <a:pPr algn="just"/>
            <a:r>
              <a:rPr lang="ru-RU" dirty="0">
                <a:solidFill>
                  <a:srgbClr val="000000"/>
                </a:solidFill>
              </a:rPr>
              <a:t>    (5) Сотрудник банка предложил Михаилу подписать договор ИСЖ прямо сейчас, пока действует специальная акция, предполагающая нулевую комиссию за заключение договора. (6) Аргументы сотрудника банка показались Михаилу достаточно убедительными, поэтому он не стал внимательно читать все условия многостраничного договора, напечатанного мелким шрифтом. </a:t>
            </a:r>
          </a:p>
          <a:p>
            <a:pPr algn="just"/>
            <a:r>
              <a:rPr lang="ru-RU" dirty="0">
                <a:solidFill>
                  <a:srgbClr val="000000"/>
                </a:solidFill>
              </a:rPr>
              <a:t>    (7) Как известно, все банки и страховые компании имеют государственные лицензии Федеральной службы по финансовым рынкам и находятся под строгим государственным надзором, а потому сотрудникам финансовых организаций можно полностью доверять. (8) На неправомерные действия финансовых организаций всегда можно пожаловаться в Службу защиты прав потребителей финансовых услуг при Правительстве РФ.  </a:t>
            </a:r>
          </a:p>
          <a:p>
            <a:pPr algn="just"/>
            <a:r>
              <a:rPr lang="ru-RU" dirty="0">
                <a:solidFill>
                  <a:srgbClr val="000000"/>
                </a:solidFill>
              </a:rPr>
              <a:t>   (9) Михаил уверен, что он в любой момент может расторгнуть договор ИСЖ и полностью вернуть первоначально вложенные средства, потеряв при этом только начисленные за срок действия договора проценты.</a:t>
            </a:r>
          </a:p>
        </p:txBody>
      </p:sp>
      <p:pic>
        <p:nvPicPr>
          <p:cNvPr id="12" name="Рисунок 11">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231097" cy="558254"/>
          </a:xfrm>
          <a:prstGeom prst="rect">
            <a:avLst/>
          </a:prstGeom>
        </p:spPr>
      </p:pic>
    </p:spTree>
    <p:extLst>
      <p:ext uri="{BB962C8B-B14F-4D97-AF65-F5344CB8AC3E}">
        <p14:creationId xmlns:p14="http://schemas.microsoft.com/office/powerpoint/2010/main" val="3284849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414867" y="599322"/>
            <a:ext cx="11387666" cy="592664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TextBox 7">
            <a:extLst>
              <a:ext uri="{FF2B5EF4-FFF2-40B4-BE49-F238E27FC236}">
                <a16:creationId xmlns="" xmlns:a16="http://schemas.microsoft.com/office/drawing/2014/main" id="{D3721579-8B13-4B59-9055-D5E50A897C7F}"/>
              </a:ext>
            </a:extLst>
          </p:cNvPr>
          <p:cNvSpPr txBox="1"/>
          <p:nvPr/>
        </p:nvSpPr>
        <p:spPr>
          <a:xfrm>
            <a:off x="3444473" y="244609"/>
            <a:ext cx="5303056" cy="353943"/>
          </a:xfrm>
          <a:prstGeom prst="rect">
            <a:avLst/>
          </a:prstGeom>
          <a:noFill/>
        </p:spPr>
        <p:txBody>
          <a:bodyPr wrap="square" lIns="0" tIns="0" rtlCol="0">
            <a:spAutoFit/>
          </a:bodyPr>
          <a:lstStyle/>
          <a:p>
            <a:pPr algn="ctr"/>
            <a:r>
              <a:rPr lang="ru-RU" sz="2000" b="1" dirty="0" smtClean="0">
                <a:solidFill>
                  <a:srgbClr val="DDB277"/>
                </a:solidFill>
                <a:latin typeface="Arial" panose="020B0604020202020204" pitchFamily="34" charset="0"/>
              </a:rPr>
              <a:t>ЗАДАНИЕ 2</a:t>
            </a:r>
            <a:endParaRPr lang="ru-RU" sz="2000" b="1" dirty="0">
              <a:solidFill>
                <a:srgbClr val="DDB277"/>
              </a:solidFill>
            </a:endParaRPr>
          </a:p>
        </p:txBody>
      </p:sp>
      <p:sp>
        <p:nvSpPr>
          <p:cNvPr id="10" name="TextBox 9">
            <a:extLst>
              <a:ext uri="{FF2B5EF4-FFF2-40B4-BE49-F238E27FC236}">
                <a16:creationId xmlns="" xmlns:a16="http://schemas.microsoft.com/office/drawing/2014/main" id="{B9712702-3AE6-4AB4-B461-EA28FB6F75CF}"/>
              </a:ext>
            </a:extLst>
          </p:cNvPr>
          <p:cNvSpPr txBox="1"/>
          <p:nvPr/>
        </p:nvSpPr>
        <p:spPr>
          <a:xfrm>
            <a:off x="982133" y="713623"/>
            <a:ext cx="10160000" cy="5339923"/>
          </a:xfrm>
          <a:prstGeom prst="rect">
            <a:avLst/>
          </a:prstGeom>
          <a:noFill/>
        </p:spPr>
        <p:txBody>
          <a:bodyPr wrap="square" lIns="0" tIns="0" rtlCol="0">
            <a:spAutoFit/>
          </a:bodyPr>
          <a:lstStyle/>
          <a:p>
            <a:pPr algn="just"/>
            <a:r>
              <a:rPr lang="ru-RU" sz="2400" b="1" dirty="0">
                <a:solidFill>
                  <a:srgbClr val="E09153"/>
                </a:solidFill>
              </a:rPr>
              <a:t>Утверждения и действия, которые должны быть упомянуты</a:t>
            </a:r>
            <a:r>
              <a:rPr lang="ru-RU" sz="2400" b="1" dirty="0" smtClean="0">
                <a:solidFill>
                  <a:srgbClr val="E09153"/>
                </a:solidFill>
              </a:rPr>
              <a:t>:</a:t>
            </a:r>
            <a:endParaRPr lang="ru-RU" sz="2400" b="1" dirty="0">
              <a:solidFill>
                <a:srgbClr val="E09153"/>
              </a:solidFill>
            </a:endParaRPr>
          </a:p>
          <a:p>
            <a:pPr algn="just">
              <a:spcBef>
                <a:spcPts val="600"/>
              </a:spcBef>
            </a:pPr>
            <a:r>
              <a:rPr lang="ru-RU" sz="2000" i="1" u="sng" dirty="0"/>
              <a:t>Утверждение (1):</a:t>
            </a:r>
            <a:r>
              <a:rPr lang="ru-RU" sz="2000" dirty="0"/>
              <a:t> По словам работника банка, полис ИСЖ, по сути, представляет собой вклад с повышенной доходностью. </a:t>
            </a:r>
          </a:p>
          <a:p>
            <a:pPr algn="just"/>
            <a:r>
              <a:rPr lang="ru-RU" sz="2000" i="1" u="sng" dirty="0"/>
              <a:t>Комментарий:</a:t>
            </a:r>
            <a:r>
              <a:rPr lang="ru-RU" sz="2000" i="1" dirty="0"/>
              <a:t>  </a:t>
            </a:r>
            <a:r>
              <a:rPr lang="ru-RU" sz="2000" b="1" dirty="0">
                <a:solidFill>
                  <a:srgbClr val="E09153"/>
                </a:solidFill>
              </a:rPr>
              <a:t>Полис ИСЖ не является банковским вкладом, т.к. это не договор депозита, а договор страхования. </a:t>
            </a:r>
          </a:p>
          <a:p>
            <a:pPr algn="just">
              <a:spcBef>
                <a:spcPts val="600"/>
              </a:spcBef>
            </a:pPr>
            <a:r>
              <a:rPr lang="ru-RU" sz="2000" i="1" u="sng" dirty="0"/>
              <a:t>Утверждение (2): </a:t>
            </a:r>
            <a:r>
              <a:rPr lang="ru-RU" sz="2000" dirty="0"/>
              <a:t>При этом ИСЖ всегда гораздо выгоднее обычного вклада. </a:t>
            </a:r>
          </a:p>
          <a:p>
            <a:pPr algn="just"/>
            <a:r>
              <a:rPr lang="ru-RU" sz="2000" i="1" u="sng" dirty="0"/>
              <a:t>Комментарий:</a:t>
            </a:r>
            <a:r>
              <a:rPr lang="ru-RU" sz="2000" dirty="0"/>
              <a:t>  </a:t>
            </a:r>
            <a:r>
              <a:rPr lang="ru-RU" sz="2000" b="1" dirty="0">
                <a:solidFill>
                  <a:srgbClr val="E09153"/>
                </a:solidFill>
              </a:rPr>
              <a:t>Полис ИСЖ может принести больший доход, чем обычный вклад, если на рынке сложатся благоприятные условия. Однако это возможно не всегда.</a:t>
            </a:r>
          </a:p>
          <a:p>
            <a:pPr algn="just">
              <a:spcBef>
                <a:spcPts val="600"/>
              </a:spcBef>
            </a:pPr>
            <a:r>
              <a:rPr lang="ru-RU" sz="2000" i="1" u="sng" dirty="0"/>
              <a:t>Утверждение (3):</a:t>
            </a:r>
            <a:r>
              <a:rPr lang="ru-RU" sz="2000" dirty="0"/>
              <a:t> Риски ИСЖ вполне сопоставимы с рисками банковского депозита. </a:t>
            </a:r>
          </a:p>
          <a:p>
            <a:pPr algn="just"/>
            <a:r>
              <a:rPr lang="ru-RU" sz="2000" i="1" u="sng" dirty="0"/>
              <a:t>Комментарий:</a:t>
            </a:r>
            <a:r>
              <a:rPr lang="ru-RU" sz="2000" i="1" dirty="0"/>
              <a:t> </a:t>
            </a:r>
            <a:r>
              <a:rPr lang="ru-RU" sz="2000" b="1" dirty="0">
                <a:solidFill>
                  <a:srgbClr val="E09153"/>
                </a:solidFill>
              </a:rPr>
              <a:t>Риски ИСЖ выше, чем по банковским депозитам, т.к. доходность по ИСЖ не гарантирована, а полностью зависит от ситуации на финансовом рынке. </a:t>
            </a:r>
          </a:p>
          <a:p>
            <a:pPr algn="just">
              <a:spcBef>
                <a:spcPts val="600"/>
              </a:spcBef>
            </a:pPr>
            <a:r>
              <a:rPr lang="ru-RU" sz="2000" i="1" u="sng" dirty="0"/>
              <a:t>Утверждение (4):</a:t>
            </a:r>
            <a:r>
              <a:rPr lang="ru-RU" sz="2000" dirty="0"/>
              <a:t> Вложения в полис ИСЖ застрахованы, ведь в самом названии данного продукта содержится слово «страхование», и на вложения в ИСЖ распространяются гарантии государственной системы страхования вкладов в размере 1 400 000 рублей.</a:t>
            </a:r>
          </a:p>
          <a:p>
            <a:pPr algn="just"/>
            <a:r>
              <a:rPr lang="ru-RU" sz="2000" i="1" u="sng" dirty="0"/>
              <a:t>Комментарий:</a:t>
            </a:r>
            <a:r>
              <a:rPr lang="ru-RU" sz="2000" dirty="0"/>
              <a:t> </a:t>
            </a:r>
            <a:r>
              <a:rPr lang="ru-RU" sz="2000" b="1" dirty="0">
                <a:solidFill>
                  <a:srgbClr val="E09153"/>
                </a:solidFill>
              </a:rPr>
              <a:t>В отличие от банковских вкладов физических лиц, средства, вложенные в ИСЖ, не застрахованы государством.</a:t>
            </a:r>
          </a:p>
        </p:txBody>
      </p:sp>
      <p:pic>
        <p:nvPicPr>
          <p:cNvPr id="12" name="Рисунок 11">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231097" cy="558254"/>
          </a:xfrm>
          <a:prstGeom prst="rect">
            <a:avLst/>
          </a:prstGeom>
        </p:spPr>
      </p:pic>
    </p:spTree>
    <p:extLst>
      <p:ext uri="{BB962C8B-B14F-4D97-AF65-F5344CB8AC3E}">
        <p14:creationId xmlns:p14="http://schemas.microsoft.com/office/powerpoint/2010/main" val="680645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414867" y="599322"/>
            <a:ext cx="11387666" cy="592664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TextBox 7">
            <a:extLst>
              <a:ext uri="{FF2B5EF4-FFF2-40B4-BE49-F238E27FC236}">
                <a16:creationId xmlns="" xmlns:a16="http://schemas.microsoft.com/office/drawing/2014/main" id="{D3721579-8B13-4B59-9055-D5E50A897C7F}"/>
              </a:ext>
            </a:extLst>
          </p:cNvPr>
          <p:cNvSpPr txBox="1"/>
          <p:nvPr/>
        </p:nvSpPr>
        <p:spPr>
          <a:xfrm>
            <a:off x="3444473" y="244609"/>
            <a:ext cx="5303056" cy="353943"/>
          </a:xfrm>
          <a:prstGeom prst="rect">
            <a:avLst/>
          </a:prstGeom>
          <a:noFill/>
        </p:spPr>
        <p:txBody>
          <a:bodyPr wrap="square" lIns="0" tIns="0" rtlCol="0">
            <a:spAutoFit/>
          </a:bodyPr>
          <a:lstStyle/>
          <a:p>
            <a:pPr algn="ctr"/>
            <a:r>
              <a:rPr lang="ru-RU" sz="2000" b="1" dirty="0" smtClean="0">
                <a:solidFill>
                  <a:srgbClr val="DDB277"/>
                </a:solidFill>
                <a:latin typeface="Arial" panose="020B0604020202020204" pitchFamily="34" charset="0"/>
              </a:rPr>
              <a:t>ЗАДАНИЕ 2</a:t>
            </a:r>
            <a:endParaRPr lang="ru-RU" sz="2000" b="1" dirty="0">
              <a:solidFill>
                <a:srgbClr val="DDB277"/>
              </a:solidFill>
            </a:endParaRPr>
          </a:p>
        </p:txBody>
      </p:sp>
      <p:sp>
        <p:nvSpPr>
          <p:cNvPr id="10" name="TextBox 9">
            <a:extLst>
              <a:ext uri="{FF2B5EF4-FFF2-40B4-BE49-F238E27FC236}">
                <a16:creationId xmlns="" xmlns:a16="http://schemas.microsoft.com/office/drawing/2014/main" id="{B9712702-3AE6-4AB4-B461-EA28FB6F75CF}"/>
              </a:ext>
            </a:extLst>
          </p:cNvPr>
          <p:cNvSpPr txBox="1"/>
          <p:nvPr/>
        </p:nvSpPr>
        <p:spPr>
          <a:xfrm>
            <a:off x="982133" y="713623"/>
            <a:ext cx="10160000" cy="5032147"/>
          </a:xfrm>
          <a:prstGeom prst="rect">
            <a:avLst/>
          </a:prstGeom>
          <a:noFill/>
        </p:spPr>
        <p:txBody>
          <a:bodyPr wrap="square" lIns="0" tIns="0" rtlCol="0">
            <a:spAutoFit/>
          </a:bodyPr>
          <a:lstStyle/>
          <a:p>
            <a:pPr algn="just"/>
            <a:r>
              <a:rPr lang="ru-RU" sz="2400" b="1" dirty="0">
                <a:solidFill>
                  <a:srgbClr val="E09153"/>
                </a:solidFill>
              </a:rPr>
              <a:t>Утверждения и действия, которые должны быть упомянуты</a:t>
            </a:r>
            <a:r>
              <a:rPr lang="ru-RU" sz="2400" b="1" dirty="0" smtClean="0">
                <a:solidFill>
                  <a:srgbClr val="E09153"/>
                </a:solidFill>
              </a:rPr>
              <a:t>:</a:t>
            </a:r>
            <a:endParaRPr lang="ru-RU" sz="2400" b="1" dirty="0">
              <a:solidFill>
                <a:srgbClr val="E09153"/>
              </a:solidFill>
            </a:endParaRPr>
          </a:p>
          <a:p>
            <a:pPr algn="just">
              <a:spcBef>
                <a:spcPts val="1200"/>
              </a:spcBef>
            </a:pPr>
            <a:r>
              <a:rPr lang="ru-RU" sz="2000" i="1" u="sng" dirty="0">
                <a:solidFill>
                  <a:prstClr val="black"/>
                </a:solidFill>
              </a:rPr>
              <a:t>Утверждение </a:t>
            </a:r>
            <a:r>
              <a:rPr lang="ru-RU" sz="2000" i="1" u="sng" dirty="0" smtClean="0">
                <a:solidFill>
                  <a:prstClr val="black"/>
                </a:solidFill>
              </a:rPr>
              <a:t>(5):</a:t>
            </a:r>
            <a:r>
              <a:rPr lang="ru-RU" sz="2000" dirty="0">
                <a:solidFill>
                  <a:prstClr val="black"/>
                </a:solidFill>
              </a:rPr>
              <a:t> Сотрудник банка предложил Михаилу подписать договор ИСЖ прямо сейчас, пока действует специальная акция, предполагающая нулевую комиссию за заключение договора</a:t>
            </a:r>
            <a:r>
              <a:rPr lang="ru-RU" sz="2000" dirty="0" smtClean="0">
                <a:solidFill>
                  <a:prstClr val="black"/>
                </a:solidFill>
              </a:rPr>
              <a:t>.</a:t>
            </a:r>
            <a:endParaRPr lang="ru-RU" sz="2000" dirty="0">
              <a:solidFill>
                <a:prstClr val="black"/>
              </a:solidFill>
            </a:endParaRPr>
          </a:p>
          <a:p>
            <a:pPr algn="just"/>
            <a:r>
              <a:rPr lang="ru-RU" sz="2000" i="1" u="sng" dirty="0">
                <a:solidFill>
                  <a:prstClr val="black"/>
                </a:solidFill>
              </a:rPr>
              <a:t>Комментарий:</a:t>
            </a:r>
            <a:r>
              <a:rPr lang="ru-RU" sz="2000" i="1" dirty="0">
                <a:solidFill>
                  <a:prstClr val="black"/>
                </a:solidFill>
              </a:rPr>
              <a:t>  </a:t>
            </a:r>
            <a:r>
              <a:rPr lang="ru-RU" sz="2000" b="1" dirty="0">
                <a:solidFill>
                  <a:srgbClr val="E09153"/>
                </a:solidFill>
              </a:rPr>
              <a:t>Торопя Михаила, работник банка оказывает на него психологическое давление. Комиссия за заключение договора ИСЖ, уплачиваемая клиентом, не предусмотрена по самой сути данного договора, работник вводит Михаила в заблуждение. </a:t>
            </a:r>
          </a:p>
          <a:p>
            <a:pPr algn="just">
              <a:spcBef>
                <a:spcPts val="1200"/>
              </a:spcBef>
            </a:pPr>
            <a:r>
              <a:rPr lang="ru-RU" sz="2000" i="1" u="sng" dirty="0" smtClean="0">
                <a:solidFill>
                  <a:prstClr val="black"/>
                </a:solidFill>
              </a:rPr>
              <a:t>Утверждение (6):</a:t>
            </a:r>
            <a:r>
              <a:rPr lang="ru-RU" sz="2000" i="1" dirty="0" smtClean="0">
                <a:solidFill>
                  <a:prstClr val="black"/>
                </a:solidFill>
              </a:rPr>
              <a:t> </a:t>
            </a:r>
            <a:r>
              <a:rPr lang="ru-RU" sz="2000" dirty="0">
                <a:solidFill>
                  <a:prstClr val="black"/>
                </a:solidFill>
              </a:rPr>
              <a:t>Аргументы сотрудника банка показались Михаилу достаточно убедительными, поэтому он не стал внимательно читать все условия многостраничного договора, напечатанного мелким шрифтом. </a:t>
            </a:r>
          </a:p>
          <a:p>
            <a:pPr algn="just"/>
            <a:r>
              <a:rPr lang="ru-RU" sz="2000" i="1" u="sng" dirty="0">
                <a:solidFill>
                  <a:prstClr val="black"/>
                </a:solidFill>
              </a:rPr>
              <a:t>Комментарий:</a:t>
            </a:r>
            <a:r>
              <a:rPr lang="ru-RU" sz="2000" dirty="0">
                <a:solidFill>
                  <a:prstClr val="black"/>
                </a:solidFill>
              </a:rPr>
              <a:t>  </a:t>
            </a:r>
            <a:r>
              <a:rPr lang="ru-RU" sz="2000" b="1" dirty="0">
                <a:solidFill>
                  <a:srgbClr val="E09153"/>
                </a:solidFill>
              </a:rPr>
              <a:t>Договор нужно всегда внимательно прочитать до подписания, даже если он объемный и написан мелким шрифтом. Слушая и анализируя аргументы сотрудника банка, следует помнить, что он является заинтересованным лицом, которое может получать комиссионное вознаграждение за каждый заключенный договор</a:t>
            </a:r>
            <a:r>
              <a:rPr lang="ru-RU" sz="2000" b="1" dirty="0" smtClean="0">
                <a:solidFill>
                  <a:srgbClr val="E09153"/>
                </a:solidFill>
              </a:rPr>
              <a:t>.</a:t>
            </a:r>
            <a:endParaRPr lang="ru-RU" sz="2000" b="1" dirty="0">
              <a:solidFill>
                <a:srgbClr val="E09153"/>
              </a:solidFill>
            </a:endParaRPr>
          </a:p>
        </p:txBody>
      </p:sp>
      <p:pic>
        <p:nvPicPr>
          <p:cNvPr id="12" name="Рисунок 11">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231097" cy="558254"/>
          </a:xfrm>
          <a:prstGeom prst="rect">
            <a:avLst/>
          </a:prstGeom>
        </p:spPr>
      </p:pic>
    </p:spTree>
    <p:extLst>
      <p:ext uri="{BB962C8B-B14F-4D97-AF65-F5344CB8AC3E}">
        <p14:creationId xmlns:p14="http://schemas.microsoft.com/office/powerpoint/2010/main" val="867125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414867" y="599322"/>
            <a:ext cx="11387666" cy="592664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TextBox 7">
            <a:extLst>
              <a:ext uri="{FF2B5EF4-FFF2-40B4-BE49-F238E27FC236}">
                <a16:creationId xmlns="" xmlns:a16="http://schemas.microsoft.com/office/drawing/2014/main" id="{D3721579-8B13-4B59-9055-D5E50A897C7F}"/>
              </a:ext>
            </a:extLst>
          </p:cNvPr>
          <p:cNvSpPr txBox="1"/>
          <p:nvPr/>
        </p:nvSpPr>
        <p:spPr>
          <a:xfrm>
            <a:off x="3444473" y="244609"/>
            <a:ext cx="5303056" cy="353943"/>
          </a:xfrm>
          <a:prstGeom prst="rect">
            <a:avLst/>
          </a:prstGeom>
          <a:noFill/>
        </p:spPr>
        <p:txBody>
          <a:bodyPr wrap="square" lIns="0" tIns="0" rtlCol="0">
            <a:spAutoFit/>
          </a:bodyPr>
          <a:lstStyle/>
          <a:p>
            <a:pPr algn="ctr"/>
            <a:r>
              <a:rPr lang="ru-RU" sz="2000" b="1" dirty="0" smtClean="0">
                <a:solidFill>
                  <a:srgbClr val="DDB277"/>
                </a:solidFill>
                <a:latin typeface="Arial" panose="020B0604020202020204" pitchFamily="34" charset="0"/>
              </a:rPr>
              <a:t>ЗАДАНИЕ 2</a:t>
            </a:r>
            <a:endParaRPr lang="ru-RU" sz="2000" b="1" dirty="0">
              <a:solidFill>
                <a:srgbClr val="DDB277"/>
              </a:solidFill>
            </a:endParaRPr>
          </a:p>
        </p:txBody>
      </p:sp>
      <p:sp>
        <p:nvSpPr>
          <p:cNvPr id="10" name="TextBox 9">
            <a:extLst>
              <a:ext uri="{FF2B5EF4-FFF2-40B4-BE49-F238E27FC236}">
                <a16:creationId xmlns="" xmlns:a16="http://schemas.microsoft.com/office/drawing/2014/main" id="{B9712702-3AE6-4AB4-B461-EA28FB6F75CF}"/>
              </a:ext>
            </a:extLst>
          </p:cNvPr>
          <p:cNvSpPr txBox="1"/>
          <p:nvPr/>
        </p:nvSpPr>
        <p:spPr>
          <a:xfrm>
            <a:off x="982132" y="713623"/>
            <a:ext cx="10346267" cy="4724370"/>
          </a:xfrm>
          <a:prstGeom prst="rect">
            <a:avLst/>
          </a:prstGeom>
          <a:noFill/>
        </p:spPr>
        <p:txBody>
          <a:bodyPr wrap="square" lIns="0" tIns="0" rtlCol="0">
            <a:spAutoFit/>
          </a:bodyPr>
          <a:lstStyle/>
          <a:p>
            <a:pPr algn="just"/>
            <a:r>
              <a:rPr lang="ru-RU" sz="2400" b="1" dirty="0">
                <a:solidFill>
                  <a:srgbClr val="E09153"/>
                </a:solidFill>
              </a:rPr>
              <a:t>Утверждения и действия, которые должны быть упомянуты</a:t>
            </a:r>
            <a:r>
              <a:rPr lang="ru-RU" sz="2400" b="1" dirty="0" smtClean="0">
                <a:solidFill>
                  <a:srgbClr val="E09153"/>
                </a:solidFill>
              </a:rPr>
              <a:t>:</a:t>
            </a:r>
            <a:endParaRPr lang="ru-RU" sz="2400" b="1" dirty="0">
              <a:solidFill>
                <a:srgbClr val="E09153"/>
              </a:solidFill>
            </a:endParaRPr>
          </a:p>
          <a:p>
            <a:pPr algn="just">
              <a:spcBef>
                <a:spcPts val="1200"/>
              </a:spcBef>
            </a:pPr>
            <a:r>
              <a:rPr lang="ru-RU" sz="2000" i="1" u="sng" dirty="0">
                <a:solidFill>
                  <a:prstClr val="black"/>
                </a:solidFill>
              </a:rPr>
              <a:t>Утверждение </a:t>
            </a:r>
            <a:r>
              <a:rPr lang="ru-RU" sz="2000" i="1" u="sng" dirty="0" smtClean="0">
                <a:solidFill>
                  <a:prstClr val="black"/>
                </a:solidFill>
              </a:rPr>
              <a:t>(7):</a:t>
            </a:r>
            <a:r>
              <a:rPr lang="ru-RU" sz="2000" dirty="0">
                <a:solidFill>
                  <a:prstClr val="black"/>
                </a:solidFill>
              </a:rPr>
              <a:t> Как известно, все банки и страховые компании имеют государственные лицензии Федеральной службы по финансовым рынкам и находятся под строгим государственным надзором, а потому сотрудникам финансовых организаций можно полностью доверять. </a:t>
            </a:r>
          </a:p>
          <a:p>
            <a:pPr algn="just"/>
            <a:r>
              <a:rPr lang="ru-RU" sz="2000" i="1" u="sng" dirty="0">
                <a:solidFill>
                  <a:prstClr val="black"/>
                </a:solidFill>
              </a:rPr>
              <a:t>Комментарий:</a:t>
            </a:r>
            <a:r>
              <a:rPr lang="ru-RU" sz="2000" i="1" dirty="0">
                <a:solidFill>
                  <a:prstClr val="black"/>
                </a:solidFill>
              </a:rPr>
              <a:t>  </a:t>
            </a:r>
            <a:r>
              <a:rPr lang="ru-RU" sz="2000" b="1" dirty="0">
                <a:solidFill>
                  <a:srgbClr val="E09153"/>
                </a:solidFill>
              </a:rPr>
              <a:t>Лицензии участникам финансового рынка выдает Банк России.</a:t>
            </a:r>
          </a:p>
          <a:p>
            <a:pPr algn="just"/>
            <a:r>
              <a:rPr lang="ru-RU" sz="2000" b="1" dirty="0">
                <a:solidFill>
                  <a:srgbClr val="E09153"/>
                </a:solidFill>
              </a:rPr>
              <a:t>Недобросовестные сотрудники финансовых организаций могут ввести клиентов в заблуждение или не раскрыть все условия и риски конкретных финансовых продуктов, поэтому в финансовых вопросах разумнее руководствоваться правилом «доверяй, но проверяй». </a:t>
            </a:r>
          </a:p>
          <a:p>
            <a:pPr algn="just">
              <a:spcBef>
                <a:spcPts val="1200"/>
              </a:spcBef>
            </a:pPr>
            <a:r>
              <a:rPr lang="ru-RU" sz="2000" i="1" u="sng" dirty="0" smtClean="0">
                <a:solidFill>
                  <a:prstClr val="black"/>
                </a:solidFill>
              </a:rPr>
              <a:t>Утверждение (8):</a:t>
            </a:r>
            <a:r>
              <a:rPr lang="ru-RU" sz="2000" i="1" dirty="0" smtClean="0">
                <a:solidFill>
                  <a:prstClr val="black"/>
                </a:solidFill>
              </a:rPr>
              <a:t> </a:t>
            </a:r>
            <a:r>
              <a:rPr lang="ru-RU" sz="2000" dirty="0">
                <a:solidFill>
                  <a:prstClr val="black"/>
                </a:solidFill>
              </a:rPr>
              <a:t>На неправомерные действия финансовых организаций всегда можно пожаловаться в Службу защиты прав потребителей финансовых услуг при Правительстве РФ</a:t>
            </a:r>
            <a:r>
              <a:rPr lang="ru-RU" sz="2000" dirty="0" smtClean="0">
                <a:solidFill>
                  <a:prstClr val="black"/>
                </a:solidFill>
              </a:rPr>
              <a:t>. </a:t>
            </a:r>
            <a:endParaRPr lang="ru-RU" sz="2000" dirty="0">
              <a:solidFill>
                <a:prstClr val="black"/>
              </a:solidFill>
            </a:endParaRPr>
          </a:p>
          <a:p>
            <a:pPr algn="just"/>
            <a:r>
              <a:rPr lang="ru-RU" sz="2000" i="1" u="sng" dirty="0">
                <a:solidFill>
                  <a:prstClr val="black"/>
                </a:solidFill>
              </a:rPr>
              <a:t>Комментарий:</a:t>
            </a:r>
            <a:r>
              <a:rPr lang="ru-RU" sz="2000" dirty="0">
                <a:solidFill>
                  <a:prstClr val="black"/>
                </a:solidFill>
              </a:rPr>
              <a:t>  </a:t>
            </a:r>
            <a:r>
              <a:rPr lang="ru-RU" sz="2000" b="1" dirty="0">
                <a:solidFill>
                  <a:srgbClr val="E09153"/>
                </a:solidFill>
              </a:rPr>
              <a:t>С жалобой на неправомерные действия финансовых организаций можно обратиться в Службу защиты прав потребителей финансовых услуг при Банке России.</a:t>
            </a:r>
          </a:p>
        </p:txBody>
      </p:sp>
      <p:pic>
        <p:nvPicPr>
          <p:cNvPr id="12" name="Рисунок 11">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231097" cy="558254"/>
          </a:xfrm>
          <a:prstGeom prst="rect">
            <a:avLst/>
          </a:prstGeom>
        </p:spPr>
      </p:pic>
    </p:spTree>
    <p:extLst>
      <p:ext uri="{BB962C8B-B14F-4D97-AF65-F5344CB8AC3E}">
        <p14:creationId xmlns:p14="http://schemas.microsoft.com/office/powerpoint/2010/main" val="4125326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414867" y="599322"/>
            <a:ext cx="11387666" cy="592664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TextBox 7">
            <a:extLst>
              <a:ext uri="{FF2B5EF4-FFF2-40B4-BE49-F238E27FC236}">
                <a16:creationId xmlns="" xmlns:a16="http://schemas.microsoft.com/office/drawing/2014/main" id="{D3721579-8B13-4B59-9055-D5E50A897C7F}"/>
              </a:ext>
            </a:extLst>
          </p:cNvPr>
          <p:cNvSpPr txBox="1"/>
          <p:nvPr/>
        </p:nvSpPr>
        <p:spPr>
          <a:xfrm>
            <a:off x="3444473" y="244609"/>
            <a:ext cx="5303056" cy="353943"/>
          </a:xfrm>
          <a:prstGeom prst="rect">
            <a:avLst/>
          </a:prstGeom>
          <a:noFill/>
        </p:spPr>
        <p:txBody>
          <a:bodyPr wrap="square" lIns="0" tIns="0" rtlCol="0">
            <a:spAutoFit/>
          </a:bodyPr>
          <a:lstStyle/>
          <a:p>
            <a:pPr algn="ctr"/>
            <a:r>
              <a:rPr lang="ru-RU" sz="2000" b="1" dirty="0" smtClean="0">
                <a:solidFill>
                  <a:srgbClr val="DDB277"/>
                </a:solidFill>
                <a:latin typeface="Arial" panose="020B0604020202020204" pitchFamily="34" charset="0"/>
              </a:rPr>
              <a:t>ЗАДАНИЕ 2</a:t>
            </a:r>
            <a:endParaRPr lang="ru-RU" sz="2000" b="1" dirty="0">
              <a:solidFill>
                <a:srgbClr val="DDB277"/>
              </a:solidFill>
            </a:endParaRPr>
          </a:p>
        </p:txBody>
      </p:sp>
      <p:sp>
        <p:nvSpPr>
          <p:cNvPr id="10" name="TextBox 9">
            <a:extLst>
              <a:ext uri="{FF2B5EF4-FFF2-40B4-BE49-F238E27FC236}">
                <a16:creationId xmlns="" xmlns:a16="http://schemas.microsoft.com/office/drawing/2014/main" id="{B9712702-3AE6-4AB4-B461-EA28FB6F75CF}"/>
              </a:ext>
            </a:extLst>
          </p:cNvPr>
          <p:cNvSpPr txBox="1"/>
          <p:nvPr/>
        </p:nvSpPr>
        <p:spPr>
          <a:xfrm>
            <a:off x="982133" y="858177"/>
            <a:ext cx="10160000" cy="2723823"/>
          </a:xfrm>
          <a:prstGeom prst="rect">
            <a:avLst/>
          </a:prstGeom>
          <a:noFill/>
        </p:spPr>
        <p:txBody>
          <a:bodyPr wrap="square" lIns="0" tIns="0" rtlCol="0">
            <a:spAutoFit/>
          </a:bodyPr>
          <a:lstStyle/>
          <a:p>
            <a:pPr algn="just"/>
            <a:r>
              <a:rPr lang="ru-RU" sz="2400" b="1" dirty="0">
                <a:solidFill>
                  <a:srgbClr val="E09153"/>
                </a:solidFill>
              </a:rPr>
              <a:t>Утверждения и действия, которые должны быть упомянуты</a:t>
            </a:r>
            <a:r>
              <a:rPr lang="ru-RU" sz="2400" b="1" dirty="0" smtClean="0">
                <a:solidFill>
                  <a:srgbClr val="E09153"/>
                </a:solidFill>
              </a:rPr>
              <a:t>:</a:t>
            </a:r>
            <a:endParaRPr lang="ru-RU" sz="2400" b="1" dirty="0">
              <a:solidFill>
                <a:srgbClr val="E09153"/>
              </a:solidFill>
            </a:endParaRPr>
          </a:p>
          <a:p>
            <a:pPr algn="just">
              <a:spcBef>
                <a:spcPts val="1200"/>
              </a:spcBef>
            </a:pPr>
            <a:r>
              <a:rPr lang="ru-RU" sz="2000" i="1" u="sng" dirty="0">
                <a:solidFill>
                  <a:prstClr val="black"/>
                </a:solidFill>
              </a:rPr>
              <a:t>Утверждение </a:t>
            </a:r>
            <a:r>
              <a:rPr lang="ru-RU" sz="2000" i="1" u="sng" dirty="0" smtClean="0">
                <a:solidFill>
                  <a:prstClr val="black"/>
                </a:solidFill>
              </a:rPr>
              <a:t>(</a:t>
            </a:r>
            <a:r>
              <a:rPr lang="en-US" sz="2000" i="1" u="sng" dirty="0" smtClean="0">
                <a:solidFill>
                  <a:prstClr val="black"/>
                </a:solidFill>
              </a:rPr>
              <a:t>9</a:t>
            </a:r>
            <a:r>
              <a:rPr lang="ru-RU" sz="2000" i="1" u="sng" dirty="0" smtClean="0">
                <a:solidFill>
                  <a:prstClr val="black"/>
                </a:solidFill>
              </a:rPr>
              <a:t>):</a:t>
            </a:r>
            <a:r>
              <a:rPr lang="ru-RU" sz="2000" dirty="0">
                <a:solidFill>
                  <a:prstClr val="black"/>
                </a:solidFill>
              </a:rPr>
              <a:t> Михаил уверен, что он в любой момент может расторгнуть договор ИСЖ и полностью вернуть первоначально вложенные средства, потеряв при этом только начисленные за срок действия договора проценты.</a:t>
            </a:r>
          </a:p>
          <a:p>
            <a:pPr algn="just"/>
            <a:r>
              <a:rPr lang="ru-RU" sz="2000" i="1" u="sng" dirty="0" smtClean="0">
                <a:solidFill>
                  <a:prstClr val="black"/>
                </a:solidFill>
              </a:rPr>
              <a:t>Комментарий</a:t>
            </a:r>
            <a:r>
              <a:rPr lang="ru-RU" sz="2000" i="1" u="sng" dirty="0">
                <a:solidFill>
                  <a:prstClr val="black"/>
                </a:solidFill>
              </a:rPr>
              <a:t>:</a:t>
            </a:r>
            <a:r>
              <a:rPr lang="ru-RU" sz="2000" i="1" dirty="0">
                <a:solidFill>
                  <a:prstClr val="black"/>
                </a:solidFill>
              </a:rPr>
              <a:t>  </a:t>
            </a:r>
            <a:r>
              <a:rPr lang="ru-RU" sz="2000" b="1" dirty="0">
                <a:solidFill>
                  <a:srgbClr val="E09153"/>
                </a:solidFill>
              </a:rPr>
              <a:t>Полностью вернуть первоначально вложенные в полис ИСЖ средства можно только в так называемый «период охлаждения». Период охлаждения для ИСЖ и НСЖ составляет 30 дней, если стоимость полис до 1,5 млн руб. В остальных случаях – 14 дней с момента заключения договора</a:t>
            </a:r>
            <a:r>
              <a:rPr lang="ru-RU" sz="2000" b="1" dirty="0" smtClean="0">
                <a:solidFill>
                  <a:srgbClr val="E09153"/>
                </a:solidFill>
              </a:rPr>
              <a:t>. </a:t>
            </a:r>
            <a:endParaRPr lang="ru-RU" sz="2000" b="1" dirty="0">
              <a:solidFill>
                <a:srgbClr val="E09153"/>
              </a:solidFill>
            </a:endParaRPr>
          </a:p>
        </p:txBody>
      </p:sp>
      <p:pic>
        <p:nvPicPr>
          <p:cNvPr id="12" name="Рисунок 11">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231097" cy="558254"/>
          </a:xfrm>
          <a:prstGeom prst="rect">
            <a:avLst/>
          </a:prstGeom>
        </p:spPr>
      </p:pic>
    </p:spTree>
    <p:extLst>
      <p:ext uri="{BB962C8B-B14F-4D97-AF65-F5344CB8AC3E}">
        <p14:creationId xmlns:p14="http://schemas.microsoft.com/office/powerpoint/2010/main" val="148036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22515" y="687452"/>
            <a:ext cx="1231097" cy="558254"/>
          </a:xfrm>
          <a:prstGeom prst="rect">
            <a:avLst/>
          </a:prstGeom>
        </p:spPr>
      </p:pic>
      <p:sp>
        <p:nvSpPr>
          <p:cNvPr id="7" name="TextBox 6">
            <a:extLst>
              <a:ext uri="{FF2B5EF4-FFF2-40B4-BE49-F238E27FC236}">
                <a16:creationId xmlns="" xmlns:a16="http://schemas.microsoft.com/office/drawing/2014/main" id="{FDF63E3A-F14A-41B6-9051-49238C0A32A6}"/>
              </a:ext>
            </a:extLst>
          </p:cNvPr>
          <p:cNvSpPr txBox="1"/>
          <p:nvPr/>
        </p:nvSpPr>
        <p:spPr>
          <a:xfrm>
            <a:off x="570324" y="2117241"/>
            <a:ext cx="6953423" cy="2677656"/>
          </a:xfrm>
          <a:prstGeom prst="rect">
            <a:avLst/>
          </a:prstGeom>
          <a:noFill/>
        </p:spPr>
        <p:txBody>
          <a:bodyPr wrap="square" rtlCol="0">
            <a:spAutoFit/>
          </a:bodyPr>
          <a:lstStyle/>
          <a:p>
            <a:pPr algn="just"/>
            <a:r>
              <a:rPr lang="ru-RU" sz="2400" b="1" dirty="0">
                <a:solidFill>
                  <a:srgbClr val="936D44"/>
                </a:solidFill>
                <a:latin typeface="Arial" panose="020B0604020202020204" pitchFamily="34" charset="0"/>
              </a:rPr>
              <a:t>Тема: </a:t>
            </a:r>
            <a:r>
              <a:rPr lang="ru-RU" sz="2400" b="1" dirty="0" smtClean="0">
                <a:solidFill>
                  <a:srgbClr val="936D44"/>
                </a:solidFill>
                <a:latin typeface="Arial" panose="020B0604020202020204" pitchFamily="34" charset="0"/>
              </a:rPr>
              <a:t>  </a:t>
            </a:r>
          </a:p>
          <a:p>
            <a:pPr algn="just"/>
            <a:r>
              <a:rPr lang="ru-RU" sz="2400" b="1" dirty="0" smtClean="0">
                <a:solidFill>
                  <a:srgbClr val="936D44"/>
                </a:solidFill>
                <a:latin typeface="Arial" panose="020B0604020202020204" pitchFamily="34" charset="0"/>
              </a:rPr>
              <a:t>«Подготовка </a:t>
            </a:r>
            <a:r>
              <a:rPr lang="ru-RU" sz="2400" b="1" dirty="0">
                <a:solidFill>
                  <a:srgbClr val="936D44"/>
                </a:solidFill>
                <a:latin typeface="Arial" panose="020B0604020202020204" pitchFamily="34" charset="0"/>
              </a:rPr>
              <a:t>ко второму этапу олимпиады «Высшая проба» по профилю финансовая </a:t>
            </a:r>
            <a:r>
              <a:rPr lang="ru-RU" sz="2400" b="1" dirty="0" smtClean="0">
                <a:solidFill>
                  <a:srgbClr val="936D44"/>
                </a:solidFill>
                <a:latin typeface="Arial" panose="020B0604020202020204" pitchFamily="34" charset="0"/>
              </a:rPr>
              <a:t>грамотность»</a:t>
            </a:r>
            <a:r>
              <a:rPr lang="ru-RU" sz="1600" b="1" dirty="0" smtClean="0">
                <a:solidFill>
                  <a:srgbClr val="936D44"/>
                </a:solidFill>
                <a:latin typeface="Arial" panose="020B0604020202020204" pitchFamily="34" charset="0"/>
              </a:rPr>
              <a:t> </a:t>
            </a:r>
          </a:p>
          <a:p>
            <a:pPr algn="just"/>
            <a:endParaRPr lang="ru-RU" sz="1600" b="1" dirty="0" smtClean="0">
              <a:solidFill>
                <a:srgbClr val="936D44"/>
              </a:solidFill>
              <a:latin typeface="Arial" panose="020B0604020202020204" pitchFamily="34" charset="0"/>
            </a:endParaRPr>
          </a:p>
          <a:p>
            <a:pPr algn="just"/>
            <a:endParaRPr lang="ru-RU" sz="1600" b="1" dirty="0">
              <a:solidFill>
                <a:srgbClr val="936D44"/>
              </a:solidFill>
              <a:latin typeface="Arial" panose="020B0604020202020204" pitchFamily="34" charset="0"/>
            </a:endParaRPr>
          </a:p>
          <a:p>
            <a:r>
              <a:rPr lang="ru-RU" sz="2400" b="1" dirty="0" smtClean="0">
                <a:solidFill>
                  <a:srgbClr val="936D44"/>
                </a:solidFill>
                <a:latin typeface="Arial" panose="020B0604020202020204" pitchFamily="34" charset="0"/>
              </a:rPr>
              <a:t>9-10 </a:t>
            </a:r>
            <a:r>
              <a:rPr lang="ru-RU" sz="2400" b="1" dirty="0">
                <a:solidFill>
                  <a:srgbClr val="936D44"/>
                </a:solidFill>
                <a:latin typeface="Arial" panose="020B0604020202020204" pitchFamily="34" charset="0"/>
              </a:rPr>
              <a:t>класс</a:t>
            </a:r>
            <a:r>
              <a:rPr lang="ru-RU" sz="1600" b="1" dirty="0">
                <a:solidFill>
                  <a:srgbClr val="936D44"/>
                </a:solidFill>
                <a:latin typeface="Arial" panose="020B0604020202020204" pitchFamily="34" charset="0"/>
              </a:rPr>
              <a:t/>
            </a:r>
            <a:br>
              <a:rPr lang="ru-RU" sz="1600" b="1" dirty="0">
                <a:solidFill>
                  <a:srgbClr val="936D44"/>
                </a:solidFill>
                <a:latin typeface="Arial" panose="020B0604020202020204" pitchFamily="34" charset="0"/>
              </a:rPr>
            </a:br>
            <a:endParaRPr lang="ru-RU" sz="1600" b="1" dirty="0" smtClean="0">
              <a:solidFill>
                <a:srgbClr val="936D44"/>
              </a:solidFill>
              <a:latin typeface="Arial" panose="020B0604020202020204" pitchFamily="34" charset="0"/>
            </a:endParaRPr>
          </a:p>
        </p:txBody>
      </p:sp>
    </p:spTree>
    <p:extLst>
      <p:ext uri="{BB962C8B-B14F-4D97-AF65-F5344CB8AC3E}">
        <p14:creationId xmlns:p14="http://schemas.microsoft.com/office/powerpoint/2010/main" val="4034871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414867" y="599322"/>
            <a:ext cx="11387666" cy="592664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TextBox 7">
            <a:extLst>
              <a:ext uri="{FF2B5EF4-FFF2-40B4-BE49-F238E27FC236}">
                <a16:creationId xmlns="" xmlns:a16="http://schemas.microsoft.com/office/drawing/2014/main" id="{D3721579-8B13-4B59-9055-D5E50A897C7F}"/>
              </a:ext>
            </a:extLst>
          </p:cNvPr>
          <p:cNvSpPr txBox="1"/>
          <p:nvPr/>
        </p:nvSpPr>
        <p:spPr>
          <a:xfrm>
            <a:off x="3444473" y="244609"/>
            <a:ext cx="5303056" cy="353943"/>
          </a:xfrm>
          <a:prstGeom prst="rect">
            <a:avLst/>
          </a:prstGeom>
          <a:noFill/>
        </p:spPr>
        <p:txBody>
          <a:bodyPr wrap="square" lIns="0" tIns="0" rtlCol="0">
            <a:spAutoFit/>
          </a:bodyPr>
          <a:lstStyle/>
          <a:p>
            <a:pPr algn="ctr"/>
            <a:endParaRPr lang="ru-RU" sz="2000" b="1" dirty="0">
              <a:solidFill>
                <a:srgbClr val="DDB277"/>
              </a:solidFill>
            </a:endParaRPr>
          </a:p>
        </p:txBody>
      </p:sp>
      <p:sp>
        <p:nvSpPr>
          <p:cNvPr id="10" name="TextBox 9">
            <a:extLst>
              <a:ext uri="{FF2B5EF4-FFF2-40B4-BE49-F238E27FC236}">
                <a16:creationId xmlns="" xmlns:a16="http://schemas.microsoft.com/office/drawing/2014/main" id="{B9712702-3AE6-4AB4-B461-EA28FB6F75CF}"/>
              </a:ext>
            </a:extLst>
          </p:cNvPr>
          <p:cNvSpPr txBox="1"/>
          <p:nvPr/>
        </p:nvSpPr>
        <p:spPr>
          <a:xfrm>
            <a:off x="982133" y="858177"/>
            <a:ext cx="10160000" cy="6109365"/>
          </a:xfrm>
          <a:prstGeom prst="rect">
            <a:avLst/>
          </a:prstGeom>
          <a:noFill/>
        </p:spPr>
        <p:txBody>
          <a:bodyPr wrap="square" lIns="0" tIns="0" rtlCol="0">
            <a:spAutoFit/>
          </a:bodyPr>
          <a:lstStyle/>
          <a:p>
            <a:pPr algn="just"/>
            <a:r>
              <a:rPr lang="ru-RU" sz="2400" b="1" dirty="0" smtClean="0">
                <a:solidFill>
                  <a:srgbClr val="E09153"/>
                </a:solidFill>
              </a:rPr>
              <a:t>Полезные ресурсы:</a:t>
            </a:r>
            <a:endParaRPr lang="ru-RU" sz="2400" b="1" dirty="0">
              <a:solidFill>
                <a:srgbClr val="E09153"/>
              </a:solidFill>
            </a:endParaRPr>
          </a:p>
          <a:p>
            <a:pPr algn="just"/>
            <a:r>
              <a:rPr lang="en-US" sz="2000" i="1" dirty="0">
                <a:solidFill>
                  <a:prstClr val="black"/>
                </a:solidFill>
                <a:hlinkClick r:id="rId3"/>
              </a:rPr>
              <a:t>https://fmc.hse.ru/olymp_2022</a:t>
            </a:r>
            <a:endParaRPr lang="ru-RU" sz="2000" i="1" dirty="0">
              <a:solidFill>
                <a:prstClr val="black"/>
              </a:solidFill>
            </a:endParaRPr>
          </a:p>
          <a:p>
            <a:pPr algn="just"/>
            <a:r>
              <a:rPr lang="ru-RU" sz="2000" i="1" dirty="0" smtClean="0">
                <a:solidFill>
                  <a:prstClr val="black"/>
                </a:solidFill>
              </a:rPr>
              <a:t>1.«Финансовая грамотность» учебно-методическое пособие по </a:t>
            </a:r>
            <a:r>
              <a:rPr lang="ru-RU" sz="2000" i="1" dirty="0">
                <a:solidFill>
                  <a:prstClr val="black"/>
                </a:solidFill>
              </a:rPr>
              <a:t>подготовке учащихся 9–11-х </a:t>
            </a:r>
            <a:r>
              <a:rPr lang="ru-RU" sz="2000" i="1" dirty="0" smtClean="0">
                <a:solidFill>
                  <a:prstClr val="black"/>
                </a:solidFill>
              </a:rPr>
              <a:t>классов к </a:t>
            </a:r>
            <a:r>
              <a:rPr lang="ru-RU" sz="2000" i="1" dirty="0">
                <a:solidFill>
                  <a:prstClr val="black"/>
                </a:solidFill>
              </a:rPr>
              <a:t>всероссийской олимпиаде </a:t>
            </a:r>
            <a:r>
              <a:rPr lang="ru-RU" sz="2000" i="1" dirty="0" smtClean="0">
                <a:solidFill>
                  <a:prstClr val="black"/>
                </a:solidFill>
              </a:rPr>
              <a:t>школьников «Высшая </a:t>
            </a:r>
            <a:r>
              <a:rPr lang="ru-RU" sz="2000" i="1" dirty="0">
                <a:solidFill>
                  <a:prstClr val="black"/>
                </a:solidFill>
              </a:rPr>
              <a:t>проба</a:t>
            </a:r>
            <a:r>
              <a:rPr lang="ru-RU" sz="2000" i="1" dirty="0" smtClean="0">
                <a:solidFill>
                  <a:prstClr val="black"/>
                </a:solidFill>
              </a:rPr>
              <a:t>»</a:t>
            </a:r>
          </a:p>
          <a:p>
            <a:pPr algn="just"/>
            <a:r>
              <a:rPr lang="ru-RU" sz="2000" i="1" dirty="0" smtClean="0">
                <a:solidFill>
                  <a:prstClr val="black"/>
                </a:solidFill>
              </a:rPr>
              <a:t>2.Видеолекции</a:t>
            </a:r>
          </a:p>
          <a:p>
            <a:pPr algn="just"/>
            <a:endParaRPr lang="en-US" sz="2000" i="1" dirty="0" smtClean="0">
              <a:solidFill>
                <a:prstClr val="black"/>
              </a:solidFill>
            </a:endParaRPr>
          </a:p>
          <a:p>
            <a:pPr algn="just"/>
            <a:r>
              <a:rPr lang="ru-RU" sz="2000" i="1" dirty="0" smtClean="0">
                <a:solidFill>
                  <a:prstClr val="black"/>
                </a:solidFill>
              </a:rPr>
              <a:t>3</a:t>
            </a:r>
            <a:r>
              <a:rPr lang="en-US" sz="2000" i="1" dirty="0" smtClean="0">
                <a:solidFill>
                  <a:prstClr val="black"/>
                </a:solidFill>
              </a:rPr>
              <a:t>. </a:t>
            </a:r>
            <a:r>
              <a:rPr lang="en-US" sz="2000" i="1" dirty="0" smtClean="0">
                <a:solidFill>
                  <a:prstClr val="black"/>
                </a:solidFill>
                <a:hlinkClick r:id="rId4"/>
              </a:rPr>
              <a:t>www.cbr.ru</a:t>
            </a:r>
            <a:r>
              <a:rPr lang="ru-RU" sz="2000" i="1" dirty="0" smtClean="0">
                <a:solidFill>
                  <a:prstClr val="black"/>
                </a:solidFill>
              </a:rPr>
              <a:t> -  Центральный банк РФ</a:t>
            </a:r>
          </a:p>
          <a:p>
            <a:pPr algn="just"/>
            <a:r>
              <a:rPr lang="ru-RU" sz="2000" i="1" dirty="0">
                <a:solidFill>
                  <a:prstClr val="black"/>
                </a:solidFill>
              </a:rPr>
              <a:t>4</a:t>
            </a:r>
            <a:r>
              <a:rPr lang="en-US" sz="2000" i="1" dirty="0" smtClean="0">
                <a:solidFill>
                  <a:prstClr val="black"/>
                </a:solidFill>
              </a:rPr>
              <a:t>. </a:t>
            </a:r>
            <a:r>
              <a:rPr lang="en-US" sz="2000" i="1" dirty="0">
                <a:solidFill>
                  <a:prstClr val="black"/>
                </a:solidFill>
                <a:hlinkClick r:id="rId5"/>
              </a:rPr>
              <a:t>https://</a:t>
            </a:r>
            <a:r>
              <a:rPr lang="en-US" sz="2000" i="1" dirty="0" smtClean="0">
                <a:solidFill>
                  <a:prstClr val="black"/>
                </a:solidFill>
                <a:hlinkClick r:id="rId5"/>
              </a:rPr>
              <a:t>www.nalog.gov.ru</a:t>
            </a:r>
            <a:r>
              <a:rPr lang="ru-RU" sz="2000" i="1" dirty="0" smtClean="0">
                <a:solidFill>
                  <a:prstClr val="black"/>
                </a:solidFill>
              </a:rPr>
              <a:t> - Федеральная налоговая служба</a:t>
            </a:r>
          </a:p>
          <a:p>
            <a:pPr algn="just"/>
            <a:r>
              <a:rPr lang="ru-RU" sz="2000" i="1" dirty="0" smtClean="0">
                <a:solidFill>
                  <a:prstClr val="black"/>
                </a:solidFill>
              </a:rPr>
              <a:t>5. </a:t>
            </a:r>
            <a:r>
              <a:rPr lang="en-US" sz="2000" i="1" dirty="0" smtClean="0">
                <a:solidFill>
                  <a:prstClr val="black"/>
                </a:solidFill>
                <a:hlinkClick r:id="rId6"/>
              </a:rPr>
              <a:t>https</a:t>
            </a:r>
            <a:r>
              <a:rPr lang="en-US" sz="2000" i="1" dirty="0">
                <a:solidFill>
                  <a:prstClr val="black"/>
                </a:solidFill>
                <a:hlinkClick r:id="rId6"/>
              </a:rPr>
              <a:t>://</a:t>
            </a:r>
            <a:r>
              <a:rPr lang="en-US" sz="2000" i="1" dirty="0" smtClean="0">
                <a:solidFill>
                  <a:prstClr val="black"/>
                </a:solidFill>
                <a:hlinkClick r:id="rId6"/>
              </a:rPr>
              <a:t>www.moex.com/</a:t>
            </a:r>
            <a:r>
              <a:rPr lang="ru-RU" sz="2000" i="1" dirty="0">
                <a:solidFill>
                  <a:prstClr val="black"/>
                </a:solidFill>
              </a:rPr>
              <a:t> </a:t>
            </a:r>
            <a:r>
              <a:rPr lang="ru-RU" sz="2000" i="1" dirty="0" smtClean="0">
                <a:solidFill>
                  <a:prstClr val="black"/>
                </a:solidFill>
              </a:rPr>
              <a:t>- Московская биржа</a:t>
            </a:r>
          </a:p>
          <a:p>
            <a:pPr algn="just"/>
            <a:r>
              <a:rPr lang="ru-RU" sz="2000" i="1" dirty="0" smtClean="0">
                <a:solidFill>
                  <a:prstClr val="black"/>
                </a:solidFill>
              </a:rPr>
              <a:t>6. </a:t>
            </a:r>
            <a:r>
              <a:rPr lang="en-US" sz="2000" i="1" dirty="0" smtClean="0">
                <a:solidFill>
                  <a:prstClr val="black"/>
                </a:solidFill>
                <a:hlinkClick r:id="rId7"/>
              </a:rPr>
              <a:t>https</a:t>
            </a:r>
            <a:r>
              <a:rPr lang="en-US" sz="2000" i="1" dirty="0">
                <a:solidFill>
                  <a:prstClr val="black"/>
                </a:solidFill>
                <a:hlinkClick r:id="rId7"/>
              </a:rPr>
              <a:t>://minfin.gov.ru</a:t>
            </a:r>
            <a:r>
              <a:rPr lang="en-US" sz="2000" i="1" dirty="0" smtClean="0">
                <a:solidFill>
                  <a:prstClr val="black"/>
                </a:solidFill>
                <a:hlinkClick r:id="rId7"/>
              </a:rPr>
              <a:t>/</a:t>
            </a:r>
            <a:r>
              <a:rPr lang="ru-RU" sz="2000" i="1" dirty="0">
                <a:solidFill>
                  <a:prstClr val="black"/>
                </a:solidFill>
              </a:rPr>
              <a:t> - Министерство </a:t>
            </a:r>
            <a:r>
              <a:rPr lang="ru-RU" sz="2000" i="1" dirty="0" smtClean="0">
                <a:solidFill>
                  <a:prstClr val="black"/>
                </a:solidFill>
              </a:rPr>
              <a:t>финансов РФ</a:t>
            </a:r>
            <a:endParaRPr lang="ru-RU" sz="2000" i="1" dirty="0">
              <a:solidFill>
                <a:prstClr val="black"/>
              </a:solidFill>
            </a:endParaRPr>
          </a:p>
          <a:p>
            <a:pPr algn="just"/>
            <a:r>
              <a:rPr lang="ru-RU" sz="2000" i="1" dirty="0" smtClean="0">
                <a:solidFill>
                  <a:prstClr val="black"/>
                </a:solidFill>
              </a:rPr>
              <a:t>7. Финансовая </a:t>
            </a:r>
            <a:r>
              <a:rPr lang="ru-RU" sz="2000" i="1" dirty="0">
                <a:solidFill>
                  <a:prstClr val="black"/>
                </a:solidFill>
              </a:rPr>
              <a:t>культура </a:t>
            </a:r>
            <a:r>
              <a:rPr lang="en-US" sz="2000" i="1" dirty="0">
                <a:solidFill>
                  <a:prstClr val="black"/>
                </a:solidFill>
              </a:rPr>
              <a:t>Fibcult.info</a:t>
            </a:r>
            <a:r>
              <a:rPr lang="ru-RU" sz="2000" i="1" dirty="0">
                <a:solidFill>
                  <a:prstClr val="black"/>
                </a:solidFill>
              </a:rPr>
              <a:t> — информационно-просветительский ресурс, созданный Центральным банком </a:t>
            </a:r>
            <a:r>
              <a:rPr lang="ru-RU" sz="2000" i="1" dirty="0" smtClean="0">
                <a:solidFill>
                  <a:prstClr val="black"/>
                </a:solidFill>
              </a:rPr>
              <a:t>РФ</a:t>
            </a:r>
            <a:endParaRPr lang="en-US" sz="2000" i="1" dirty="0">
              <a:solidFill>
                <a:prstClr val="black"/>
              </a:solidFill>
            </a:endParaRPr>
          </a:p>
          <a:p>
            <a:pPr algn="just"/>
            <a:r>
              <a:rPr lang="en-US" sz="2000" i="1" dirty="0">
                <a:solidFill>
                  <a:prstClr val="black"/>
                </a:solidFill>
                <a:hlinkClick r:id="rId8"/>
              </a:rPr>
              <a:t>https://fincult.info/</a:t>
            </a:r>
            <a:endParaRPr lang="en-US" sz="2000" i="1" dirty="0">
              <a:solidFill>
                <a:prstClr val="black"/>
              </a:solidFill>
            </a:endParaRPr>
          </a:p>
          <a:p>
            <a:pPr algn="just"/>
            <a:endParaRPr lang="ru-RU" sz="2000" i="1" dirty="0" smtClean="0">
              <a:solidFill>
                <a:prstClr val="black"/>
              </a:solidFill>
            </a:endParaRPr>
          </a:p>
          <a:p>
            <a:pPr algn="just"/>
            <a:endParaRPr lang="en-US" sz="2000" i="1" dirty="0" smtClean="0">
              <a:solidFill>
                <a:prstClr val="black"/>
              </a:solidFill>
            </a:endParaRPr>
          </a:p>
          <a:p>
            <a:pPr algn="just">
              <a:spcBef>
                <a:spcPts val="1200"/>
              </a:spcBef>
            </a:pPr>
            <a:endParaRPr lang="ru-RU" sz="2000" i="1" dirty="0" smtClean="0">
              <a:solidFill>
                <a:prstClr val="black"/>
              </a:solidFill>
            </a:endParaRPr>
          </a:p>
          <a:p>
            <a:pPr algn="just">
              <a:spcBef>
                <a:spcPts val="1200"/>
              </a:spcBef>
            </a:pPr>
            <a:endParaRPr lang="ru-RU" sz="2000" i="1" dirty="0" smtClean="0">
              <a:solidFill>
                <a:prstClr val="black"/>
              </a:solidFill>
            </a:endParaRPr>
          </a:p>
          <a:p>
            <a:pPr marL="457200" indent="-457200" algn="just">
              <a:spcBef>
                <a:spcPts val="1200"/>
              </a:spcBef>
              <a:buAutoNum type="arabicPeriod"/>
            </a:pPr>
            <a:endParaRPr lang="ru-RU" sz="2000" i="1" dirty="0">
              <a:solidFill>
                <a:prstClr val="black"/>
              </a:solidFill>
            </a:endParaRPr>
          </a:p>
        </p:txBody>
      </p:sp>
      <p:pic>
        <p:nvPicPr>
          <p:cNvPr id="12" name="Рисунок 11">
            <a:extLst>
              <a:ext uri="{FF2B5EF4-FFF2-40B4-BE49-F238E27FC236}">
                <a16:creationId xmlns="" xmlns:a16="http://schemas.microsoft.com/office/drawing/2014/main" id="{CCDF5F86-0B1F-4803-A966-251FAE5FA12D}"/>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68868" y="40298"/>
            <a:ext cx="1231097" cy="558254"/>
          </a:xfrm>
          <a:prstGeom prst="rect">
            <a:avLst/>
          </a:prstGeom>
        </p:spPr>
      </p:pic>
    </p:spTree>
    <p:extLst>
      <p:ext uri="{BB962C8B-B14F-4D97-AF65-F5344CB8AC3E}">
        <p14:creationId xmlns:p14="http://schemas.microsoft.com/office/powerpoint/2010/main" val="28844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22515" y="687452"/>
            <a:ext cx="1231097" cy="558254"/>
          </a:xfrm>
          <a:prstGeom prst="rect">
            <a:avLst/>
          </a:prstGeom>
        </p:spPr>
      </p:pic>
      <p:sp>
        <p:nvSpPr>
          <p:cNvPr id="7" name="Прямоугольник 6"/>
          <p:cNvSpPr/>
          <p:nvPr/>
        </p:nvSpPr>
        <p:spPr>
          <a:xfrm>
            <a:off x="2565282" y="1327071"/>
            <a:ext cx="7854066" cy="4401205"/>
          </a:xfrm>
          <a:prstGeom prst="rect">
            <a:avLst/>
          </a:prstGeom>
          <a:solidFill>
            <a:srgbClr val="FFFFF7"/>
          </a:solidFill>
        </p:spPr>
        <p:txBody>
          <a:bodyPr wrap="square">
            <a:spAutoFit/>
          </a:bodyPr>
          <a:lstStyle/>
          <a:p>
            <a:r>
              <a:rPr lang="ru-RU" altLang="ru-RU" sz="2000" b="1" dirty="0" smtClean="0">
                <a:ea typeface="ＭＳ Ｐゴシック"/>
              </a:rPr>
              <a:t>Задание 1</a:t>
            </a:r>
            <a:endParaRPr lang="ru-RU" altLang="ru-RU" sz="2000" b="1" dirty="0">
              <a:ea typeface="ＭＳ Ｐゴシック"/>
            </a:endParaRPr>
          </a:p>
          <a:p>
            <a:r>
              <a:rPr lang="ru-RU" altLang="ru-RU" sz="2000" b="1" dirty="0">
                <a:ea typeface="ＭＳ Ｐゴシック"/>
              </a:rPr>
              <a:t>тип: расчетная задача с элементами эссе</a:t>
            </a:r>
          </a:p>
          <a:p>
            <a:endParaRPr lang="ru-RU" altLang="ru-RU" sz="2000" b="1" dirty="0">
              <a:ea typeface="ＭＳ Ｐゴシック"/>
            </a:endParaRPr>
          </a:p>
          <a:p>
            <a:r>
              <a:rPr lang="ru-RU" altLang="ru-RU" sz="2000" b="1" dirty="0" smtClean="0">
                <a:ea typeface="ＭＳ Ｐゴシック"/>
              </a:rPr>
              <a:t>Задание 2 </a:t>
            </a:r>
          </a:p>
          <a:p>
            <a:r>
              <a:rPr lang="ru-RU" altLang="ru-RU" sz="2000" b="1" dirty="0" smtClean="0">
                <a:ea typeface="ＭＳ Ｐゴシック"/>
              </a:rPr>
              <a:t>тип</a:t>
            </a:r>
            <a:r>
              <a:rPr lang="ru-RU" altLang="ru-RU" sz="2000" b="1" dirty="0">
                <a:ea typeface="ＭＳ Ｐゴシック"/>
              </a:rPr>
              <a:t>: расчетная задача</a:t>
            </a:r>
          </a:p>
          <a:p>
            <a:endParaRPr lang="ru-RU" altLang="ru-RU" sz="2000" b="1" dirty="0">
              <a:ea typeface="ＭＳ Ｐゴシック"/>
            </a:endParaRPr>
          </a:p>
          <a:p>
            <a:r>
              <a:rPr lang="ru-RU" altLang="ru-RU" sz="2000" b="1" dirty="0" smtClean="0">
                <a:ea typeface="ＭＳ Ｐゴシック"/>
              </a:rPr>
              <a:t>Задание 3</a:t>
            </a:r>
            <a:endParaRPr lang="ru-RU" altLang="ru-RU" sz="2000" b="1" dirty="0">
              <a:ea typeface="ＭＳ Ｐゴシック"/>
            </a:endParaRPr>
          </a:p>
          <a:p>
            <a:r>
              <a:rPr lang="ru-RU" altLang="ru-RU" sz="2000" b="1" dirty="0">
                <a:ea typeface="ＭＳ Ｐゴシック"/>
              </a:rPr>
              <a:t>тип: эссе, рассуждение</a:t>
            </a:r>
          </a:p>
          <a:p>
            <a:endParaRPr lang="ru-RU" altLang="ru-RU" sz="2000" b="1" dirty="0">
              <a:ea typeface="ＭＳ Ｐゴシック"/>
            </a:endParaRPr>
          </a:p>
          <a:p>
            <a:r>
              <a:rPr lang="ru-RU" altLang="ru-RU" sz="2000" b="1" dirty="0" smtClean="0">
                <a:ea typeface="ＭＳ Ｐゴシック"/>
              </a:rPr>
              <a:t>Задание 4</a:t>
            </a:r>
            <a:endParaRPr lang="ru-RU" altLang="ru-RU" sz="2000" b="1" dirty="0">
              <a:ea typeface="ＭＳ Ｐゴシック"/>
            </a:endParaRPr>
          </a:p>
          <a:p>
            <a:r>
              <a:rPr lang="ru-RU" altLang="ru-RU" sz="2000" b="1" dirty="0">
                <a:ea typeface="ＭＳ Ｐゴシック"/>
              </a:rPr>
              <a:t>тип: расчетная </a:t>
            </a:r>
            <a:r>
              <a:rPr lang="ru-RU" altLang="ru-RU" sz="2000" b="1" dirty="0" smtClean="0">
                <a:ea typeface="ＭＳ Ｐゴシック"/>
              </a:rPr>
              <a:t>задача</a:t>
            </a:r>
          </a:p>
          <a:p>
            <a:endParaRPr lang="ru-RU" altLang="ru-RU" sz="2000" b="1" dirty="0">
              <a:ea typeface="ＭＳ Ｐゴシック"/>
            </a:endParaRPr>
          </a:p>
          <a:p>
            <a:pPr algn="ctr"/>
            <a:r>
              <a:rPr lang="ru-RU" altLang="ru-RU" sz="2000" b="1" dirty="0">
                <a:ea typeface="ＭＳ Ｐゴシック"/>
              </a:rPr>
              <a:t>Продолжительность – 120 мин.</a:t>
            </a:r>
          </a:p>
          <a:p>
            <a:pPr algn="ctr"/>
            <a:r>
              <a:rPr lang="ru-RU" altLang="ru-RU" sz="2000" b="1" dirty="0">
                <a:ea typeface="ＭＳ Ｐゴシック"/>
              </a:rPr>
              <a:t>Максимальный балл - </a:t>
            </a:r>
            <a:r>
              <a:rPr lang="ru-RU" altLang="ru-RU" sz="2000" b="1" dirty="0" smtClean="0">
                <a:ea typeface="ＭＳ Ｐゴシック"/>
              </a:rPr>
              <a:t>100</a:t>
            </a:r>
            <a:endParaRPr lang="ru-RU" altLang="ru-RU" sz="2000" b="1" dirty="0">
              <a:ea typeface="ＭＳ Ｐゴシック"/>
            </a:endParaRPr>
          </a:p>
        </p:txBody>
      </p:sp>
      <p:sp>
        <p:nvSpPr>
          <p:cNvPr id="2" name="Прямоугольник 1"/>
          <p:cNvSpPr/>
          <p:nvPr/>
        </p:nvSpPr>
        <p:spPr>
          <a:xfrm>
            <a:off x="184484" y="3004454"/>
            <a:ext cx="6096000" cy="523220"/>
          </a:xfrm>
          <a:prstGeom prst="rect">
            <a:avLst/>
          </a:prstGeom>
        </p:spPr>
        <p:txBody>
          <a:bodyPr>
            <a:spAutoFit/>
          </a:bodyPr>
          <a:lstStyle/>
          <a:p>
            <a:r>
              <a:rPr lang="ru-RU" sz="2800" b="1" dirty="0" smtClean="0">
                <a:solidFill>
                  <a:srgbClr val="936D44"/>
                </a:solidFill>
                <a:latin typeface="Arial" panose="020B0604020202020204" pitchFamily="34" charset="0"/>
              </a:rPr>
              <a:t>Структура</a:t>
            </a:r>
            <a:endParaRPr lang="ru-RU" sz="2800" b="1" dirty="0">
              <a:solidFill>
                <a:srgbClr val="936D44"/>
              </a:solidFill>
              <a:latin typeface="Arial" panose="020B0604020202020204" pitchFamily="34" charset="0"/>
            </a:endParaRPr>
          </a:p>
        </p:txBody>
      </p:sp>
    </p:spTree>
    <p:extLst>
      <p:ext uri="{BB962C8B-B14F-4D97-AF65-F5344CB8AC3E}">
        <p14:creationId xmlns:p14="http://schemas.microsoft.com/office/powerpoint/2010/main" val="631903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787B6462-EEAB-4F86-AE8D-0BB8A66F6E5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22515" y="687452"/>
            <a:ext cx="1231097" cy="558254"/>
          </a:xfrm>
          <a:prstGeom prst="rect">
            <a:avLst/>
          </a:prstGeom>
        </p:spPr>
      </p:pic>
      <p:sp>
        <p:nvSpPr>
          <p:cNvPr id="2" name="Прямоугольник 1"/>
          <p:cNvSpPr/>
          <p:nvPr/>
        </p:nvSpPr>
        <p:spPr>
          <a:xfrm>
            <a:off x="2236420" y="966579"/>
            <a:ext cx="9153752" cy="5078313"/>
          </a:xfrm>
          <a:prstGeom prst="rect">
            <a:avLst/>
          </a:prstGeom>
          <a:solidFill>
            <a:srgbClr val="FFFFF7">
              <a:alpha val="96863"/>
            </a:srgbClr>
          </a:solidFill>
        </p:spPr>
        <p:txBody>
          <a:bodyPr wrap="square">
            <a:spAutoFit/>
          </a:bodyPr>
          <a:lstStyle/>
          <a:p>
            <a:r>
              <a:rPr lang="ru-RU" altLang="ru-RU" b="1" dirty="0">
                <a:ea typeface="ＭＳ Ｐゴシック"/>
              </a:rPr>
              <a:t>ТЕМА 1. ЛИЧНЫЕ СБЕРЕЖЕНИЯ    </a:t>
            </a:r>
          </a:p>
          <a:p>
            <a:r>
              <a:rPr lang="ru-RU" altLang="ru-RU" dirty="0" smtClean="0">
                <a:ea typeface="ＭＳ Ｐゴシック"/>
              </a:rPr>
              <a:t>Виды </a:t>
            </a:r>
            <a:r>
              <a:rPr lang="ru-RU" altLang="ru-RU" dirty="0">
                <a:ea typeface="ＭＳ Ｐゴシック"/>
              </a:rPr>
              <a:t>вкладов и их условия </a:t>
            </a:r>
            <a:r>
              <a:rPr lang="ru-RU" altLang="ru-RU" dirty="0" smtClean="0">
                <a:ea typeface="ＭＳ Ｐゴシック"/>
              </a:rPr>
              <a:t>, доходность </a:t>
            </a:r>
            <a:r>
              <a:rPr lang="ru-RU" altLang="ru-RU" dirty="0">
                <a:ea typeface="ＭＳ Ｐゴシック"/>
              </a:rPr>
              <a:t>вклада </a:t>
            </a:r>
            <a:r>
              <a:rPr lang="ru-RU" altLang="ru-RU" dirty="0" smtClean="0">
                <a:ea typeface="ＭＳ Ｐゴシック"/>
              </a:rPr>
              <a:t>, простой </a:t>
            </a:r>
            <a:r>
              <a:rPr lang="ru-RU" altLang="ru-RU" dirty="0">
                <a:ea typeface="ＭＳ Ｐゴシック"/>
              </a:rPr>
              <a:t>процент, сложный процент, капитализация процентов </a:t>
            </a:r>
          </a:p>
          <a:p>
            <a:endParaRPr lang="ru-RU" altLang="ru-RU" dirty="0">
              <a:ea typeface="ＭＳ Ｐゴシック"/>
            </a:endParaRPr>
          </a:p>
          <a:p>
            <a:r>
              <a:rPr lang="ru-RU" altLang="ru-RU" b="1" dirty="0">
                <a:ea typeface="ＭＳ Ｐゴシック"/>
              </a:rPr>
              <a:t>ТЕМА 2. ИНВЕСТИРОВАНИЕ    </a:t>
            </a:r>
          </a:p>
          <a:p>
            <a:r>
              <a:rPr lang="ru-RU" altLang="ru-RU" dirty="0" smtClean="0">
                <a:ea typeface="ＭＳ Ｐゴシック"/>
              </a:rPr>
              <a:t>Виды ценных бумаг,   расчет </a:t>
            </a:r>
            <a:r>
              <a:rPr lang="ru-RU" altLang="ru-RU" dirty="0">
                <a:ea typeface="ＭＳ Ｐゴシック"/>
              </a:rPr>
              <a:t>доходности ценных </a:t>
            </a:r>
            <a:r>
              <a:rPr lang="ru-RU" altLang="ru-RU" dirty="0" smtClean="0">
                <a:ea typeface="ＭＳ Ｐゴシック"/>
              </a:rPr>
              <a:t>бумаг,  </a:t>
            </a:r>
          </a:p>
          <a:p>
            <a:r>
              <a:rPr lang="ru-RU" altLang="ru-RU" dirty="0">
                <a:ea typeface="ＭＳ Ｐゴシック"/>
              </a:rPr>
              <a:t>и</a:t>
            </a:r>
            <a:r>
              <a:rPr lang="ru-RU" altLang="ru-RU" dirty="0" smtClean="0">
                <a:ea typeface="ＭＳ Ｐゴシック"/>
              </a:rPr>
              <a:t>ндивидуальный </a:t>
            </a:r>
            <a:r>
              <a:rPr lang="ru-RU" altLang="ru-RU" dirty="0">
                <a:ea typeface="ＭＳ Ｐゴシック"/>
              </a:rPr>
              <a:t>инвестиционный </a:t>
            </a:r>
            <a:r>
              <a:rPr lang="ru-RU" altLang="ru-RU" dirty="0" smtClean="0">
                <a:ea typeface="ＭＳ Ｐゴシック"/>
              </a:rPr>
              <a:t>счет, налогообложение доходов по ценным бумагам</a:t>
            </a:r>
            <a:r>
              <a:rPr lang="ru-RU" altLang="ru-RU" dirty="0">
                <a:ea typeface="ＭＳ Ｐゴシック"/>
              </a:rPr>
              <a:t>, </a:t>
            </a:r>
            <a:r>
              <a:rPr lang="ru-RU" altLang="ru-RU" dirty="0" smtClean="0">
                <a:ea typeface="ＭＳ Ｐゴシック"/>
              </a:rPr>
              <a:t>льготы </a:t>
            </a:r>
            <a:r>
              <a:rPr lang="ru-RU" altLang="ru-RU" dirty="0">
                <a:ea typeface="ＭＳ Ｐゴシック"/>
              </a:rPr>
              <a:t>при долгосрочном владении ценными </a:t>
            </a:r>
            <a:r>
              <a:rPr lang="ru-RU" altLang="ru-RU" dirty="0" smtClean="0">
                <a:ea typeface="ＭＳ Ｐゴシック"/>
              </a:rPr>
              <a:t>бумагами</a:t>
            </a:r>
          </a:p>
          <a:p>
            <a:endParaRPr lang="ru-RU" altLang="ru-RU" dirty="0">
              <a:ea typeface="ＭＳ Ｐゴシック"/>
            </a:endParaRPr>
          </a:p>
          <a:p>
            <a:r>
              <a:rPr lang="ru-RU" altLang="ru-RU" b="1" dirty="0">
                <a:ea typeface="ＭＳ Ｐゴシック"/>
              </a:rPr>
              <a:t>ТЕМА 3. СТРАХОВАНИЕ    </a:t>
            </a:r>
          </a:p>
          <a:p>
            <a:r>
              <a:rPr lang="ru-RU" altLang="ru-RU" dirty="0" smtClean="0">
                <a:ea typeface="ＭＳ Ｐゴシック"/>
              </a:rPr>
              <a:t>Виды страхования, основные </a:t>
            </a:r>
            <a:r>
              <a:rPr lang="ru-RU" altLang="ru-RU" dirty="0">
                <a:ea typeface="ＭＳ Ｐゴシック"/>
              </a:rPr>
              <a:t>термины </a:t>
            </a:r>
          </a:p>
          <a:p>
            <a:endParaRPr lang="ru-RU" altLang="ru-RU" dirty="0">
              <a:ea typeface="ＭＳ Ｐゴシック"/>
            </a:endParaRPr>
          </a:p>
          <a:p>
            <a:r>
              <a:rPr lang="ru-RU" altLang="ru-RU" b="1" dirty="0">
                <a:ea typeface="ＭＳ Ｐゴシック"/>
              </a:rPr>
              <a:t>ТЕМА 4. НАЛОГИ    </a:t>
            </a:r>
          </a:p>
          <a:p>
            <a:r>
              <a:rPr lang="ru-RU" altLang="ru-RU" dirty="0" smtClean="0">
                <a:ea typeface="ＭＳ Ｐゴシック"/>
              </a:rPr>
              <a:t>Виды налогов (НДФЛ, налог на имущество, транспортный налог, земельный налог</a:t>
            </a:r>
            <a:r>
              <a:rPr lang="ru-RU" altLang="ru-RU" dirty="0">
                <a:ea typeface="ＭＳ Ｐゴシック"/>
              </a:rPr>
              <a:t>, </a:t>
            </a:r>
            <a:r>
              <a:rPr lang="ru-RU" altLang="ru-RU" dirty="0" smtClean="0"/>
              <a:t>налог на профессиональный доход (</a:t>
            </a:r>
            <a:r>
              <a:rPr lang="ru-RU" altLang="ru-RU" dirty="0" err="1" smtClean="0"/>
              <a:t>самозанятые</a:t>
            </a:r>
            <a:r>
              <a:rPr lang="ru-RU" altLang="ru-RU" dirty="0" smtClean="0"/>
              <a:t>),  </a:t>
            </a:r>
            <a:r>
              <a:rPr lang="ru-RU" altLang="ru-RU" dirty="0" smtClean="0">
                <a:ea typeface="ＭＳ Ｐゴシック"/>
              </a:rPr>
              <a:t> </a:t>
            </a:r>
            <a:r>
              <a:rPr lang="ru-RU" altLang="ru-RU" dirty="0">
                <a:ea typeface="ＭＳ Ｐゴシック"/>
              </a:rPr>
              <a:t>расчет </a:t>
            </a:r>
            <a:r>
              <a:rPr lang="ru-RU" altLang="ru-RU" dirty="0" smtClean="0">
                <a:ea typeface="ＭＳ Ｐゴシック"/>
              </a:rPr>
              <a:t>налогов,  налоговые </a:t>
            </a:r>
            <a:r>
              <a:rPr lang="ru-RU" altLang="ru-RU" dirty="0">
                <a:ea typeface="ＭＳ Ｐゴシック"/>
              </a:rPr>
              <a:t>вычеты </a:t>
            </a:r>
          </a:p>
          <a:p>
            <a:r>
              <a:rPr lang="ru-RU" altLang="ru-RU" dirty="0" smtClean="0">
                <a:ea typeface="ＭＳ Ｐゴシック"/>
              </a:rPr>
              <a:t>(социальный</a:t>
            </a:r>
            <a:r>
              <a:rPr lang="ru-RU" altLang="ru-RU" dirty="0">
                <a:ea typeface="ＭＳ Ｐゴシック"/>
              </a:rPr>
              <a:t>, имущественный, инвестиционный, </a:t>
            </a:r>
            <a:r>
              <a:rPr lang="ru-RU" altLang="ru-RU" dirty="0" smtClean="0">
                <a:ea typeface="ＭＳ Ｐゴシック"/>
              </a:rPr>
              <a:t>стандартный)</a:t>
            </a:r>
            <a:endParaRPr lang="ru-RU" altLang="ru-RU" dirty="0">
              <a:ea typeface="ＭＳ Ｐゴシック"/>
            </a:endParaRPr>
          </a:p>
          <a:p>
            <a:endParaRPr lang="ru-RU" altLang="ru-RU" dirty="0">
              <a:ea typeface="ＭＳ Ｐゴシック"/>
            </a:endParaRPr>
          </a:p>
          <a:p>
            <a:r>
              <a:rPr lang="ru-RU" altLang="ru-RU" b="1" dirty="0">
                <a:ea typeface="ＭＳ Ｐゴシック"/>
              </a:rPr>
              <a:t>ТЕМА 5. ФИНАНСОВОЕ </a:t>
            </a:r>
            <a:r>
              <a:rPr lang="ru-RU" altLang="ru-RU" b="1" dirty="0" smtClean="0">
                <a:ea typeface="ＭＳ Ｐゴシック"/>
              </a:rPr>
              <a:t>МОШЕННИЧЕСТВО   </a:t>
            </a:r>
            <a:endParaRPr lang="ru-RU" altLang="ru-RU" b="1" dirty="0">
              <a:ea typeface="ＭＳ Ｐゴシック"/>
            </a:endParaRPr>
          </a:p>
        </p:txBody>
      </p:sp>
      <p:sp>
        <p:nvSpPr>
          <p:cNvPr id="3" name="Прямоугольник 2"/>
          <p:cNvSpPr/>
          <p:nvPr/>
        </p:nvSpPr>
        <p:spPr>
          <a:xfrm>
            <a:off x="505327" y="2898792"/>
            <a:ext cx="6096000" cy="461665"/>
          </a:xfrm>
          <a:prstGeom prst="rect">
            <a:avLst/>
          </a:prstGeom>
        </p:spPr>
        <p:txBody>
          <a:bodyPr>
            <a:spAutoFit/>
          </a:bodyPr>
          <a:lstStyle/>
          <a:p>
            <a:r>
              <a:rPr lang="ru-RU" sz="2400" b="1" dirty="0" smtClean="0">
                <a:solidFill>
                  <a:srgbClr val="936D44"/>
                </a:solidFill>
                <a:latin typeface="Arial" panose="020B0604020202020204" pitchFamily="34" charset="0"/>
              </a:rPr>
              <a:t>ТЕМЫ</a:t>
            </a:r>
            <a:endParaRPr lang="ru-RU" sz="2400" b="1" dirty="0">
              <a:solidFill>
                <a:srgbClr val="936D44"/>
              </a:solidFill>
              <a:latin typeface="Arial" panose="020B0604020202020204" pitchFamily="34" charset="0"/>
            </a:endParaRPr>
          </a:p>
        </p:txBody>
      </p:sp>
    </p:spTree>
    <p:extLst>
      <p:ext uri="{BB962C8B-B14F-4D97-AF65-F5344CB8AC3E}">
        <p14:creationId xmlns:p14="http://schemas.microsoft.com/office/powerpoint/2010/main" val="3771380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574467" y="599323"/>
            <a:ext cx="11043068" cy="570547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a:extLst>
              <a:ext uri="{FF2B5EF4-FFF2-40B4-BE49-F238E27FC236}">
                <a16:creationId xmlns="" xmlns:a16="http://schemas.microsoft.com/office/drawing/2014/main" id="{D3721579-8B13-4B59-9055-D5E50A897C7F}"/>
              </a:ext>
            </a:extLst>
          </p:cNvPr>
          <p:cNvSpPr txBox="1"/>
          <p:nvPr/>
        </p:nvSpPr>
        <p:spPr>
          <a:xfrm>
            <a:off x="3444473" y="142453"/>
            <a:ext cx="5303056" cy="353943"/>
          </a:xfrm>
          <a:prstGeom prst="rect">
            <a:avLst/>
          </a:prstGeom>
          <a:noFill/>
        </p:spPr>
        <p:txBody>
          <a:bodyPr wrap="square" lIns="0" tIns="0" rtlCol="0">
            <a:spAutoFit/>
          </a:bodyPr>
          <a:lstStyle/>
          <a:p>
            <a:pPr algn="ctr"/>
            <a:r>
              <a:rPr lang="ru-RU" sz="2000" b="1" i="0" u="none" strike="noStrike" dirty="0" smtClean="0">
                <a:solidFill>
                  <a:srgbClr val="DDB277"/>
                </a:solidFill>
                <a:effectLst/>
                <a:latin typeface="Arial" panose="020B0604020202020204" pitchFamily="34" charset="0"/>
              </a:rPr>
              <a:t>ЗАДАНИЕ 1</a:t>
            </a:r>
            <a:endParaRPr lang="ru-RU" sz="2000" b="1" dirty="0">
              <a:solidFill>
                <a:srgbClr val="DDB277"/>
              </a:solidFill>
            </a:endParaRPr>
          </a:p>
        </p:txBody>
      </p:sp>
      <p:sp>
        <p:nvSpPr>
          <p:cNvPr id="10" name="TextBox 9">
            <a:extLst>
              <a:ext uri="{FF2B5EF4-FFF2-40B4-BE49-F238E27FC236}">
                <a16:creationId xmlns="" xmlns:a16="http://schemas.microsoft.com/office/drawing/2014/main" id="{B9712702-3AE6-4AB4-B461-EA28FB6F75CF}"/>
              </a:ext>
            </a:extLst>
          </p:cNvPr>
          <p:cNvSpPr txBox="1"/>
          <p:nvPr/>
        </p:nvSpPr>
        <p:spPr>
          <a:xfrm>
            <a:off x="1032934" y="718653"/>
            <a:ext cx="10126134" cy="5586145"/>
          </a:xfrm>
          <a:prstGeom prst="rect">
            <a:avLst/>
          </a:prstGeom>
          <a:noFill/>
        </p:spPr>
        <p:txBody>
          <a:bodyPr wrap="square" lIns="0" tIns="0" rtlCol="0">
            <a:spAutoFit/>
          </a:bodyPr>
          <a:lstStyle/>
          <a:p>
            <a:pPr algn="just"/>
            <a:r>
              <a:rPr lang="ru-RU" dirty="0" smtClean="0">
                <a:solidFill>
                  <a:srgbClr val="000000"/>
                </a:solidFill>
              </a:rPr>
              <a:t>       Мистер </a:t>
            </a:r>
            <a:r>
              <a:rPr lang="ru-RU" dirty="0">
                <a:solidFill>
                  <a:srgbClr val="000000"/>
                </a:solidFill>
              </a:rPr>
              <a:t>Х работает архитектором, его заработная плата составляет      60 000 руб. в месяц. Недавно он прослушал курс по повышению финансовой грамотности и решил применить полученные знания на практике. </a:t>
            </a:r>
          </a:p>
          <a:p>
            <a:pPr algn="just"/>
            <a:r>
              <a:rPr lang="ru-RU" dirty="0">
                <a:solidFill>
                  <a:srgbClr val="000000"/>
                </a:solidFill>
              </a:rPr>
              <a:t>        </a:t>
            </a:r>
            <a:r>
              <a:rPr lang="ru-RU" u="sng" dirty="0" smtClean="0">
                <a:solidFill>
                  <a:srgbClr val="000000"/>
                </a:solidFill>
              </a:rPr>
              <a:t>1</a:t>
            </a:r>
            <a:r>
              <a:rPr lang="ru-RU" u="sng" dirty="0">
                <a:solidFill>
                  <a:srgbClr val="000000"/>
                </a:solidFill>
              </a:rPr>
              <a:t>. Формирование резервного капитала</a:t>
            </a:r>
          </a:p>
          <a:p>
            <a:pPr algn="just"/>
            <a:r>
              <a:rPr lang="ru-RU" dirty="0">
                <a:solidFill>
                  <a:srgbClr val="000000"/>
                </a:solidFill>
              </a:rPr>
              <a:t>        </a:t>
            </a:r>
            <a:r>
              <a:rPr lang="ru-RU" dirty="0" smtClean="0">
                <a:solidFill>
                  <a:srgbClr val="000000"/>
                </a:solidFill>
              </a:rPr>
              <a:t>Ранее </a:t>
            </a:r>
            <a:r>
              <a:rPr lang="ru-RU" dirty="0">
                <a:solidFill>
                  <a:srgbClr val="000000"/>
                </a:solidFill>
              </a:rPr>
              <a:t>Мистер Х не имел резервного капитала. Но теперь он решил, что ежемесячно будет направлять 10% от своей заработной платы за вычетом налогов на формирование резервного капитала. Для этого 01.10.20 Мистер Х открыл вклад с возможностью частичного пополнения и возможностью частичного снятия денежных средств. Он будет пополнять вклад в начале каждого месяца. Ставка по депозиту составляет 2,15% годовых, проценты начисляются ежемесячно и капитализируются. </a:t>
            </a:r>
          </a:p>
          <a:p>
            <a:pPr algn="just"/>
            <a:r>
              <a:rPr lang="ru-RU" dirty="0">
                <a:solidFill>
                  <a:srgbClr val="000000"/>
                </a:solidFill>
              </a:rPr>
              <a:t>         </a:t>
            </a:r>
            <a:r>
              <a:rPr lang="ru-RU" u="sng" dirty="0" smtClean="0">
                <a:solidFill>
                  <a:srgbClr val="000000"/>
                </a:solidFill>
              </a:rPr>
              <a:t>2</a:t>
            </a:r>
            <a:r>
              <a:rPr lang="ru-RU" u="sng" dirty="0">
                <a:solidFill>
                  <a:srgbClr val="000000"/>
                </a:solidFill>
              </a:rPr>
              <a:t>. Формирование инвестиционного капитала</a:t>
            </a:r>
          </a:p>
          <a:p>
            <a:pPr algn="just"/>
            <a:r>
              <a:rPr lang="ru-RU" dirty="0">
                <a:solidFill>
                  <a:srgbClr val="000000"/>
                </a:solidFill>
              </a:rPr>
              <a:t>         </a:t>
            </a:r>
            <a:r>
              <a:rPr lang="ru-RU" dirty="0" smtClean="0">
                <a:solidFill>
                  <a:srgbClr val="000000"/>
                </a:solidFill>
              </a:rPr>
              <a:t>На </a:t>
            </a:r>
            <a:r>
              <a:rPr lang="ru-RU" dirty="0">
                <a:solidFill>
                  <a:srgbClr val="000000"/>
                </a:solidFill>
              </a:rPr>
              <a:t>01.01.20 Мистер Х имел накопления в размере 500 000 руб., и он собирался положить их на депозит, ставка по которому составляет 4% годовых, проценты по вкладу начисляются каждый квартал и капитализируются. Прослушав курс по финансовой грамотности, он понял, что доходность по депозитам слишком низкая. Поэтому для формирования инвестиционного капитала Мистер Х 01.01.20 решил открыть индивидуальный инвестиционный счет (ИИС) типа А в брокерской компании  и внес туда свои накопления в сумме 500 000 руб. Все полученные средства Мистер Х вложил в акции компании «Доходная», которые купил по цене 25 руб. за 1 акцию 01.01.20. Дивиденд в расчете на 1 акцию компании «Доходная» за год составил 2,5 руб. Цена акции колебалась в течение года, но 31.12.20 она вновь вернулась к своему первоначальному значению 25 руб. </a:t>
            </a:r>
          </a:p>
        </p:txBody>
      </p:sp>
      <p:pic>
        <p:nvPicPr>
          <p:cNvPr id="12" name="Рисунок 11">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231097" cy="558254"/>
          </a:xfrm>
          <a:prstGeom prst="rect">
            <a:avLst/>
          </a:prstGeom>
        </p:spPr>
      </p:pic>
    </p:spTree>
    <p:extLst>
      <p:ext uri="{BB962C8B-B14F-4D97-AF65-F5344CB8AC3E}">
        <p14:creationId xmlns:p14="http://schemas.microsoft.com/office/powerpoint/2010/main" val="207673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574467" y="599773"/>
            <a:ext cx="11043068" cy="570547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pPr>
            <a:r>
              <a:rPr lang="ru-RU"/>
              <a:t>Олимпиада проводится                                                           для школьников </a:t>
            </a:r>
            <a:r>
              <a:rPr lang="ru-RU" b="1"/>
              <a:t>7–11 классов</a:t>
            </a:r>
            <a:endParaRPr lang="ru-RU" dirty="0"/>
          </a:p>
        </p:txBody>
      </p:sp>
      <p:sp>
        <p:nvSpPr>
          <p:cNvPr id="9" name="TextBox 8"/>
          <p:cNvSpPr txBox="1"/>
          <p:nvPr/>
        </p:nvSpPr>
        <p:spPr>
          <a:xfrm>
            <a:off x="635852" y="603153"/>
            <a:ext cx="10801200" cy="5663089"/>
          </a:xfrm>
          <a:prstGeom prst="rect">
            <a:avLst/>
          </a:prstGeom>
          <a:noFill/>
        </p:spPr>
        <p:txBody>
          <a:bodyPr wrap="square" rtlCol="0">
            <a:spAutoFit/>
          </a:bodyPr>
          <a:lstStyle/>
          <a:p>
            <a:pPr algn="just"/>
            <a:r>
              <a:rPr lang="ru-RU" sz="2500" b="1" dirty="0">
                <a:solidFill>
                  <a:srgbClr val="E09153"/>
                </a:solidFill>
              </a:rPr>
              <a:t>Вопросы и решение</a:t>
            </a:r>
            <a:endParaRPr lang="ru-RU" sz="2500" b="1" dirty="0" smtClean="0">
              <a:solidFill>
                <a:srgbClr val="E09153"/>
              </a:solidFill>
            </a:endParaRPr>
          </a:p>
          <a:p>
            <a:pPr algn="just">
              <a:spcBef>
                <a:spcPts val="600"/>
              </a:spcBef>
            </a:pPr>
            <a:r>
              <a:rPr lang="ru-RU" sz="2000" b="1" dirty="0" smtClean="0"/>
              <a:t>1.1</a:t>
            </a:r>
            <a:r>
              <a:rPr lang="ru-RU" sz="2000" b="1" dirty="0"/>
              <a:t>. Рассчитать величину резервного капитала, которая будет у Мистера Х на счете через 3 месяца</a:t>
            </a:r>
            <a:r>
              <a:rPr lang="ru-RU" sz="2000" b="1" dirty="0" smtClean="0"/>
              <a:t>.</a:t>
            </a:r>
          </a:p>
          <a:p>
            <a:pPr marL="144000" algn="just"/>
            <a:r>
              <a:rPr lang="ru-RU" sz="2200" b="1" dirty="0"/>
              <a:t> </a:t>
            </a:r>
            <a:r>
              <a:rPr lang="ru-RU" sz="2000" b="1" i="1" dirty="0" smtClean="0"/>
              <a:t>« … </a:t>
            </a:r>
            <a:r>
              <a:rPr lang="ru-RU" sz="2000" i="1" dirty="0" smtClean="0"/>
              <a:t>его </a:t>
            </a:r>
            <a:r>
              <a:rPr lang="ru-RU" sz="2000" i="1" dirty="0"/>
              <a:t>заработная плата составляет </a:t>
            </a:r>
            <a:r>
              <a:rPr lang="ru-RU" sz="2000" i="1" dirty="0" smtClean="0"/>
              <a:t> </a:t>
            </a:r>
            <a:r>
              <a:rPr lang="ru-RU" sz="2000" i="1" dirty="0"/>
              <a:t>60 000 руб. в месяц. </a:t>
            </a:r>
            <a:r>
              <a:rPr lang="ru-RU" sz="2000" i="1" dirty="0" smtClean="0"/>
              <a:t>… теперь </a:t>
            </a:r>
            <a:r>
              <a:rPr lang="ru-RU" sz="2000" i="1" dirty="0"/>
              <a:t>он решил, что ежемесячно будет направлять 10% от своей заработной платы за вычетом налогов на формирование резервного капитала. Для этого 01.10.20 Мистер Х открыл вклад с возможностью частичного пополнения и возможностью частичного снятия денежных средств. Он будет пополнять вклад в начале каждого месяца. Ставка по депозиту составляет 2,15% годовых, проценты начисляются ежемесячно и капитализируются. </a:t>
            </a:r>
            <a:r>
              <a:rPr lang="ru-RU" sz="2000" i="1" dirty="0" smtClean="0"/>
              <a:t>…»</a:t>
            </a:r>
          </a:p>
          <a:p>
            <a:pPr algn="just">
              <a:spcBef>
                <a:spcPts val="600"/>
              </a:spcBef>
            </a:pPr>
            <a:r>
              <a:rPr lang="ru-RU" sz="2000" b="1" dirty="0" smtClean="0"/>
              <a:t>   1.1.1</a:t>
            </a:r>
            <a:r>
              <a:rPr lang="ru-RU" sz="2000" b="1" dirty="0"/>
              <a:t>. Ищем величину ежемесячного дохода после </a:t>
            </a:r>
            <a:r>
              <a:rPr lang="ru-RU" sz="2000" b="1" dirty="0" smtClean="0"/>
              <a:t>налогообложения:</a:t>
            </a:r>
          </a:p>
          <a:p>
            <a:endParaRPr lang="ru-RU" sz="2000" b="1" dirty="0"/>
          </a:p>
          <a:p>
            <a:endParaRPr lang="ru-RU" sz="2000" b="1" dirty="0"/>
          </a:p>
          <a:p>
            <a:endParaRPr lang="ru-RU" sz="2000" b="1" dirty="0" smtClean="0"/>
          </a:p>
          <a:p>
            <a:pPr algn="just">
              <a:spcBef>
                <a:spcPts val="600"/>
              </a:spcBef>
            </a:pPr>
            <a:r>
              <a:rPr lang="ru-RU" sz="2000" b="1" dirty="0" smtClean="0"/>
              <a:t>   1.1.2</a:t>
            </a:r>
            <a:r>
              <a:rPr lang="ru-RU" sz="2000" b="1" dirty="0"/>
              <a:t>.  Ищем сумму, которую инвестор будет ежемесячно направлять на формирование резервного </a:t>
            </a:r>
            <a:r>
              <a:rPr lang="ru-RU" sz="2000" b="1" dirty="0" smtClean="0"/>
              <a:t>капитала (вносить </a:t>
            </a:r>
            <a:r>
              <a:rPr lang="ru-RU" sz="2000" b="1" dirty="0"/>
              <a:t>на счет в начале каждого </a:t>
            </a:r>
            <a:r>
              <a:rPr lang="ru-RU" sz="2000" b="1" dirty="0" smtClean="0"/>
              <a:t>месяца):</a:t>
            </a:r>
            <a:endParaRPr lang="ru-RU" sz="2000" b="1" dirty="0"/>
          </a:p>
          <a:p>
            <a:r>
              <a:rPr lang="ru-RU" sz="2000" dirty="0" smtClean="0"/>
              <a:t>    52 </a:t>
            </a:r>
            <a:r>
              <a:rPr lang="ru-RU" sz="2000" dirty="0"/>
              <a:t>200 * 0,1 = 5 220 </a:t>
            </a:r>
            <a:r>
              <a:rPr lang="ru-RU" sz="2000" dirty="0" smtClean="0"/>
              <a:t>руб</a:t>
            </a:r>
            <a:r>
              <a:rPr lang="ru-RU" sz="2000" dirty="0"/>
              <a:t>. </a:t>
            </a:r>
            <a:endParaRPr lang="ru-RU" sz="2000" b="1" dirty="0"/>
          </a:p>
          <a:p>
            <a:endParaRPr lang="ru-RU" sz="2000" b="1" dirty="0" smtClean="0">
              <a:solidFill>
                <a:schemeClr val="tx2"/>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35082464"/>
              </p:ext>
            </p:extLst>
          </p:nvPr>
        </p:nvGraphicFramePr>
        <p:xfrm>
          <a:off x="1100667" y="3993092"/>
          <a:ext cx="5472608" cy="792480"/>
        </p:xfrm>
        <a:graphic>
          <a:graphicData uri="http://schemas.openxmlformats.org/drawingml/2006/table">
            <a:tbl>
              <a:tblPr>
                <a:tableStyleId>{ED083AE6-46FA-4A59-8FB0-9F97EB10719F}</a:tableStyleId>
              </a:tblPr>
              <a:tblGrid>
                <a:gridCol w="1800200"/>
                <a:gridCol w="3672408"/>
              </a:tblGrid>
              <a:tr h="370840">
                <a:tc>
                  <a:txBody>
                    <a:bodyPr/>
                    <a:lstStyle/>
                    <a:p>
                      <a:r>
                        <a:rPr lang="ru-RU" sz="2000" dirty="0" smtClean="0"/>
                        <a:t>НДФЛ: </a:t>
                      </a:r>
                      <a:endParaRPr lang="ru-RU" sz="2000" b="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t>60 000 * 0,13 = 7 800 руб.</a:t>
                      </a:r>
                      <a:endParaRPr lang="ru-RU" sz="2000" b="0" dirty="0" smtClean="0">
                        <a:solidFill>
                          <a:schemeClr val="tx1"/>
                        </a:solidFill>
                      </a:endParaRPr>
                    </a:p>
                  </a:txBody>
                  <a:tcPr anchor="ctr"/>
                </a:tc>
              </a:tr>
              <a:tr h="370840">
                <a:tc>
                  <a:txBody>
                    <a:bodyPr/>
                    <a:lstStyle/>
                    <a:p>
                      <a:r>
                        <a:rPr lang="ru-RU" sz="2000" dirty="0" smtClean="0"/>
                        <a:t>Чистый доход: </a:t>
                      </a:r>
                      <a:endParaRPr lang="ru-RU" sz="2000" b="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t>60 000 – 7 800 = 52 200 руб. </a:t>
                      </a:r>
                      <a:endParaRPr lang="ru-RU" sz="2000" b="0" dirty="0" smtClean="0">
                        <a:solidFill>
                          <a:schemeClr val="tx1"/>
                        </a:solidFill>
                      </a:endParaRPr>
                    </a:p>
                  </a:txBody>
                  <a:tcPr anchor="ctr"/>
                </a:tc>
              </a:tr>
            </a:tbl>
          </a:graphicData>
        </a:graphic>
      </p:graphicFrame>
      <p:pic>
        <p:nvPicPr>
          <p:cNvPr id="10" name="Рисунок 9">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092199" cy="495269"/>
          </a:xfrm>
          <a:prstGeom prst="rect">
            <a:avLst/>
          </a:prstGeom>
        </p:spPr>
      </p:pic>
    </p:spTree>
    <p:extLst>
      <p:ext uri="{BB962C8B-B14F-4D97-AF65-F5344CB8AC3E}">
        <p14:creationId xmlns:p14="http://schemas.microsoft.com/office/powerpoint/2010/main" val="414956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574467" y="599773"/>
            <a:ext cx="11043068" cy="570547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pPr>
            <a:r>
              <a:rPr lang="ru-RU">
                <a:solidFill>
                  <a:prstClr val="white"/>
                </a:solidFill>
              </a:rPr>
              <a:t>Олимпиада проводится                                                           для школьников </a:t>
            </a:r>
            <a:r>
              <a:rPr lang="ru-RU" b="1">
                <a:solidFill>
                  <a:prstClr val="white"/>
                </a:solidFill>
              </a:rPr>
              <a:t>7–11 классов</a:t>
            </a:r>
            <a:endParaRPr lang="ru-RU" dirty="0">
              <a:solidFill>
                <a:prstClr val="white"/>
              </a:solidFill>
            </a:endParaRPr>
          </a:p>
        </p:txBody>
      </p:sp>
      <p:sp>
        <p:nvSpPr>
          <p:cNvPr id="9" name="TextBox 8"/>
          <p:cNvSpPr txBox="1"/>
          <p:nvPr/>
        </p:nvSpPr>
        <p:spPr>
          <a:xfrm>
            <a:off x="635852" y="603153"/>
            <a:ext cx="10801200" cy="4062651"/>
          </a:xfrm>
          <a:prstGeom prst="rect">
            <a:avLst/>
          </a:prstGeom>
          <a:noFill/>
        </p:spPr>
        <p:txBody>
          <a:bodyPr wrap="square" rtlCol="0">
            <a:spAutoFit/>
          </a:bodyPr>
          <a:lstStyle/>
          <a:p>
            <a:pPr algn="just"/>
            <a:r>
              <a:rPr lang="ru-RU" sz="2500" b="1" dirty="0">
                <a:solidFill>
                  <a:srgbClr val="E09153"/>
                </a:solidFill>
              </a:rPr>
              <a:t>Вопросы и решение</a:t>
            </a:r>
            <a:endParaRPr lang="ru-RU" sz="2500" b="1" dirty="0" smtClean="0">
              <a:solidFill>
                <a:srgbClr val="E09153"/>
              </a:solidFill>
            </a:endParaRPr>
          </a:p>
          <a:p>
            <a:pPr algn="just">
              <a:spcBef>
                <a:spcPts val="600"/>
              </a:spcBef>
            </a:pPr>
            <a:r>
              <a:rPr lang="ru-RU" sz="2000" b="1" dirty="0"/>
              <a:t>1.1. Рассчитать величину резервного капитала, которая будет у Мистера Х на счете через 3 месяца </a:t>
            </a:r>
            <a:r>
              <a:rPr lang="ru-RU" sz="2000" i="1" dirty="0"/>
              <a:t>(продолжение)</a:t>
            </a:r>
          </a:p>
          <a:p>
            <a:pPr marL="144000" algn="just"/>
            <a:r>
              <a:rPr lang="ru-RU" sz="2000" b="1" i="1" dirty="0"/>
              <a:t> « … </a:t>
            </a:r>
            <a:r>
              <a:rPr lang="ru-RU" sz="2000" i="1" dirty="0"/>
              <a:t>его заработная плата составляет  60 000 руб. в месяц. … теперь он решил, что ежемесячно будет направлять 10% от своей заработной платы за вычетом налогов на формирование резервного капитала. Для этого 01.10.20 Мистер Х открыл вклад с возможностью частичного пополнения и возможностью частичного снятия денежных средств. Он будет пополнять вклад в начале каждого месяца. Ставка по депозиту составляет 2,15% годовых, проценты начисляются ежемесячно и капитализируются. …»</a:t>
            </a:r>
          </a:p>
          <a:p>
            <a:pPr marL="108000" algn="just">
              <a:spcBef>
                <a:spcPts val="600"/>
              </a:spcBef>
            </a:pPr>
            <a:r>
              <a:rPr lang="ru-RU" sz="2000" b="1" dirty="0"/>
              <a:t>1.1.3.  Ищем сумму, которая будет на счете через 3 месяца:</a:t>
            </a:r>
          </a:p>
          <a:p>
            <a:pPr algn="just"/>
            <a:r>
              <a:rPr lang="ru-RU" sz="2000" dirty="0"/>
              <a:t>Проценты начисляются ежемесячно, значит, каждый месяц будет начисляться 2,15 % /12 мес. </a:t>
            </a:r>
          </a:p>
          <a:p>
            <a:pPr algn="just">
              <a:spcBef>
                <a:spcPts val="600"/>
              </a:spcBef>
            </a:pPr>
            <a:r>
              <a:rPr lang="ru-RU" sz="2000" b="1" dirty="0" smtClean="0">
                <a:solidFill>
                  <a:prstClr val="black"/>
                </a:solidFill>
              </a:rPr>
              <a:t>   </a:t>
            </a:r>
            <a:endParaRPr lang="ru-RU" sz="2000" b="1" dirty="0" smtClean="0">
              <a:solidFill>
                <a:srgbClr val="44546A"/>
              </a:solidFill>
            </a:endParaRPr>
          </a:p>
        </p:txBody>
      </p:sp>
      <p:pic>
        <p:nvPicPr>
          <p:cNvPr id="10" name="Рисунок 9">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092199" cy="495269"/>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1950164451"/>
              </p:ext>
            </p:extLst>
          </p:nvPr>
        </p:nvGraphicFramePr>
        <p:xfrm>
          <a:off x="872067" y="4280959"/>
          <a:ext cx="9649071" cy="1584960"/>
        </p:xfrm>
        <a:graphic>
          <a:graphicData uri="http://schemas.openxmlformats.org/drawingml/2006/table">
            <a:tbl>
              <a:tblPr>
                <a:tableStyleId>{ED083AE6-46FA-4A59-8FB0-9F97EB10719F}</a:tableStyleId>
              </a:tblPr>
              <a:tblGrid>
                <a:gridCol w="1490677"/>
                <a:gridCol w="2973819"/>
                <a:gridCol w="5184575"/>
              </a:tblGrid>
              <a:tr h="274692">
                <a:tc>
                  <a:txBody>
                    <a:bodyPr/>
                    <a:lstStyle/>
                    <a:p>
                      <a:pPr algn="ctr"/>
                      <a:r>
                        <a:rPr lang="ru-RU" sz="2000" b="1" dirty="0" smtClean="0"/>
                        <a:t>№</a:t>
                      </a:r>
                      <a:r>
                        <a:rPr lang="ru-RU" sz="2000" b="1" baseline="0" dirty="0" smtClean="0"/>
                        <a:t> м</a:t>
                      </a:r>
                      <a:r>
                        <a:rPr lang="ru-RU" sz="2000" b="1" dirty="0" smtClean="0"/>
                        <a:t>есяца</a:t>
                      </a:r>
                      <a:endParaRPr lang="ru-RU" sz="2000" b="1" dirty="0"/>
                    </a:p>
                  </a:txBody>
                  <a:tcPr anchor="ctr"/>
                </a:tc>
                <a:tc>
                  <a:txBody>
                    <a:bodyPr/>
                    <a:lstStyle/>
                    <a:p>
                      <a:pPr algn="ctr"/>
                      <a:r>
                        <a:rPr lang="ru-RU" sz="2000" b="1" dirty="0" smtClean="0"/>
                        <a:t>Сумма на начало месяца</a:t>
                      </a:r>
                      <a:endParaRPr lang="ru-RU" sz="2000" b="1" dirty="0"/>
                    </a:p>
                  </a:txBody>
                  <a:tcPr anchor="ctr"/>
                </a:tc>
                <a:tc>
                  <a:txBody>
                    <a:bodyPr/>
                    <a:lstStyle/>
                    <a:p>
                      <a:pPr algn="ctr"/>
                      <a:r>
                        <a:rPr lang="ru-RU" sz="2000" b="1" dirty="0" smtClean="0"/>
                        <a:t>Сумма на конец месяца</a:t>
                      </a:r>
                      <a:endParaRPr lang="ru-RU" sz="2000" b="1" dirty="0"/>
                    </a:p>
                  </a:txBody>
                  <a:tcPr anchor="ctr"/>
                </a:tc>
              </a:tr>
              <a:tr h="370840">
                <a:tc>
                  <a:txBody>
                    <a:bodyPr/>
                    <a:lstStyle/>
                    <a:p>
                      <a:pPr algn="ctr"/>
                      <a:r>
                        <a:rPr lang="ru-RU" sz="2000" dirty="0" smtClean="0"/>
                        <a:t>1</a:t>
                      </a:r>
                      <a:endParaRPr lang="ru-RU" sz="2000" b="0" dirty="0">
                        <a:solidFill>
                          <a:schemeClr val="tx2"/>
                        </a:solidFill>
                      </a:endParaRPr>
                    </a:p>
                  </a:txBody>
                  <a:tcPr anchor="ctr"/>
                </a:tc>
                <a:tc>
                  <a:txBody>
                    <a:bodyPr/>
                    <a:lstStyle/>
                    <a:p>
                      <a:pPr algn="l"/>
                      <a:r>
                        <a:rPr lang="ru-RU" sz="2000" dirty="0" smtClean="0"/>
                        <a:t>5 220</a:t>
                      </a:r>
                      <a:endParaRPr lang="ru-RU" sz="2000" b="0" dirty="0">
                        <a:solidFill>
                          <a:schemeClr val="tx2"/>
                        </a:solidFill>
                      </a:endParaRPr>
                    </a:p>
                  </a:txBody>
                  <a:tcPr/>
                </a:tc>
                <a:tc>
                  <a:txBody>
                    <a:bodyPr/>
                    <a:lstStyle/>
                    <a:p>
                      <a:pPr algn="l"/>
                      <a:r>
                        <a:rPr lang="ru-RU" sz="2000" dirty="0" smtClean="0"/>
                        <a:t>5 220 * (1  +  0,0215 / 12) =  5 229,35</a:t>
                      </a:r>
                      <a:endParaRPr lang="ru-RU" sz="2000" b="0" dirty="0">
                        <a:solidFill>
                          <a:schemeClr val="tx2"/>
                        </a:solidFill>
                      </a:endParaRPr>
                    </a:p>
                  </a:txBody>
                  <a:tcPr/>
                </a:tc>
              </a:tr>
              <a:tr h="370840">
                <a:tc>
                  <a:txBody>
                    <a:bodyPr/>
                    <a:lstStyle/>
                    <a:p>
                      <a:pPr algn="ctr"/>
                      <a:r>
                        <a:rPr lang="ru-RU" sz="2000" dirty="0" smtClean="0"/>
                        <a:t>2</a:t>
                      </a:r>
                      <a:endParaRPr lang="ru-RU" sz="2000" b="0" dirty="0">
                        <a:solidFill>
                          <a:schemeClr val="tx2"/>
                        </a:solidFill>
                      </a:endParaRPr>
                    </a:p>
                  </a:txBody>
                  <a:tcPr anchor="ctr"/>
                </a:tc>
                <a:tc>
                  <a:txBody>
                    <a:bodyPr/>
                    <a:lstStyle/>
                    <a:p>
                      <a:pPr algn="l"/>
                      <a:r>
                        <a:rPr lang="ru-RU" sz="2000" dirty="0" smtClean="0"/>
                        <a:t>5 229,35  +  5 220 </a:t>
                      </a:r>
                      <a:endParaRPr lang="ru-RU" sz="2000" b="0" dirty="0">
                        <a:solidFill>
                          <a:schemeClr val="tx2"/>
                        </a:solidFill>
                      </a:endParaRPr>
                    </a:p>
                  </a:txBody>
                  <a:tcPr/>
                </a:tc>
                <a:tc>
                  <a:txBody>
                    <a:bodyPr/>
                    <a:lstStyle/>
                    <a:p>
                      <a:pPr algn="l"/>
                      <a:r>
                        <a:rPr lang="ru-RU" sz="2000" dirty="0" smtClean="0"/>
                        <a:t>10 449,35 * (1  +  0,0215  / 12) = 10 468,07</a:t>
                      </a:r>
                      <a:endParaRPr lang="ru-RU" sz="2000" b="0" dirty="0" smtClean="0">
                        <a:solidFill>
                          <a:schemeClr val="tx2"/>
                        </a:solidFill>
                      </a:endParaRPr>
                    </a:p>
                  </a:txBody>
                  <a:tcPr/>
                </a:tc>
              </a:tr>
              <a:tr h="370840">
                <a:tc>
                  <a:txBody>
                    <a:bodyPr/>
                    <a:lstStyle/>
                    <a:p>
                      <a:pPr algn="ctr"/>
                      <a:r>
                        <a:rPr lang="ru-RU" sz="2000" dirty="0" smtClean="0"/>
                        <a:t>3</a:t>
                      </a:r>
                      <a:endParaRPr lang="ru-RU" sz="2000" b="0" dirty="0">
                        <a:solidFill>
                          <a:schemeClr val="tx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t>10 468,07  + </a:t>
                      </a:r>
                      <a:r>
                        <a:rPr lang="ru-RU" sz="2000" baseline="0" dirty="0" smtClean="0"/>
                        <a:t> </a:t>
                      </a:r>
                      <a:r>
                        <a:rPr lang="ru-RU" sz="2000" dirty="0" smtClean="0"/>
                        <a:t>5 220 </a:t>
                      </a:r>
                      <a:endParaRPr lang="ru-RU" sz="2000" b="0" dirty="0">
                        <a:solidFill>
                          <a:schemeClr val="tx2"/>
                        </a:solidFill>
                      </a:endParaRPr>
                    </a:p>
                  </a:txBody>
                  <a:tcPr/>
                </a:tc>
                <a:tc>
                  <a:txBody>
                    <a:bodyPr/>
                    <a:lstStyle/>
                    <a:p>
                      <a:pPr algn="l"/>
                      <a:r>
                        <a:rPr lang="ru-RU" sz="2000" dirty="0" smtClean="0"/>
                        <a:t>15 688,07 * (1  +  0,0215 / 12) = </a:t>
                      </a:r>
                      <a:r>
                        <a:rPr lang="ru-RU" sz="2000" b="1" dirty="0" smtClean="0">
                          <a:solidFill>
                            <a:srgbClr val="C00000"/>
                          </a:solidFill>
                        </a:rPr>
                        <a:t>15 716,18 </a:t>
                      </a:r>
                      <a:endParaRPr lang="ru-RU" sz="2000" b="1" dirty="0">
                        <a:solidFill>
                          <a:srgbClr val="C00000"/>
                        </a:solidFill>
                      </a:endParaRPr>
                    </a:p>
                  </a:txBody>
                  <a:tcPr/>
                </a:tc>
              </a:tr>
            </a:tbl>
          </a:graphicData>
        </a:graphic>
      </p:graphicFrame>
    </p:spTree>
    <p:extLst>
      <p:ext uri="{BB962C8B-B14F-4D97-AF65-F5344CB8AC3E}">
        <p14:creationId xmlns:p14="http://schemas.microsoft.com/office/powerpoint/2010/main" val="2268843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574467" y="599773"/>
            <a:ext cx="11043068" cy="570547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pPr>
            <a:r>
              <a:rPr lang="ru-RU">
                <a:solidFill>
                  <a:prstClr val="white"/>
                </a:solidFill>
              </a:rPr>
              <a:t>Олимпиада проводится                                                           для школьников </a:t>
            </a:r>
            <a:r>
              <a:rPr lang="ru-RU" b="1">
                <a:solidFill>
                  <a:prstClr val="white"/>
                </a:solidFill>
              </a:rPr>
              <a:t>7–11 классов</a:t>
            </a:r>
            <a:endParaRPr lang="ru-RU" dirty="0">
              <a:solidFill>
                <a:prstClr val="white"/>
              </a:solidFill>
            </a:endParaRPr>
          </a:p>
        </p:txBody>
      </p:sp>
      <p:sp>
        <p:nvSpPr>
          <p:cNvPr id="9" name="TextBox 8"/>
          <p:cNvSpPr txBox="1"/>
          <p:nvPr/>
        </p:nvSpPr>
        <p:spPr>
          <a:xfrm>
            <a:off x="635852" y="603153"/>
            <a:ext cx="10801200" cy="5663089"/>
          </a:xfrm>
          <a:prstGeom prst="rect">
            <a:avLst/>
          </a:prstGeom>
          <a:noFill/>
        </p:spPr>
        <p:txBody>
          <a:bodyPr wrap="square" rtlCol="0">
            <a:spAutoFit/>
          </a:bodyPr>
          <a:lstStyle/>
          <a:p>
            <a:pPr algn="just"/>
            <a:r>
              <a:rPr lang="ru-RU" sz="2500" b="1" dirty="0">
                <a:solidFill>
                  <a:srgbClr val="E09153"/>
                </a:solidFill>
              </a:rPr>
              <a:t>Вопросы и решение</a:t>
            </a:r>
            <a:endParaRPr lang="ru-RU" sz="2500" b="1" dirty="0" smtClean="0">
              <a:solidFill>
                <a:srgbClr val="E09153"/>
              </a:solidFill>
            </a:endParaRPr>
          </a:p>
          <a:p>
            <a:r>
              <a:rPr lang="ru-RU" sz="2000" b="1" dirty="0"/>
              <a:t>2.1. Определите сумму НДФЛ на дивиденды за 2020 год. </a:t>
            </a:r>
          </a:p>
          <a:p>
            <a:pPr marL="144000" algn="just">
              <a:spcBef>
                <a:spcPts val="600"/>
              </a:spcBef>
            </a:pPr>
            <a:r>
              <a:rPr lang="ru-RU" sz="2000" dirty="0"/>
              <a:t>« … </a:t>
            </a:r>
            <a:r>
              <a:rPr lang="ru-RU" sz="2000" i="1" dirty="0"/>
              <a:t>Мистер Х 01.01.20 решил открыть индивидуальный инвестиционный счет (ИИС) типа А в брокерской компании  и внес туда свои накопления в сумме 500 000 руб. Все полученные средства Мистер Х вложил в акции компании «Доходная», которые купил по цене 25 руб. за 1 акцию 01.01.20. Дивиденд в расчете на 1 акцию компании «Доходная» за год составил 2,5 руб. Цена акции колебалась в течение года, но 31.12.20 она вновь вернулась к своему первоначальному значению 25 руб</a:t>
            </a:r>
            <a:r>
              <a:rPr lang="ru-RU" sz="2000" dirty="0"/>
              <a:t>.»</a:t>
            </a:r>
          </a:p>
          <a:p>
            <a:pPr marL="216000">
              <a:spcBef>
                <a:spcPts val="600"/>
              </a:spcBef>
            </a:pPr>
            <a:r>
              <a:rPr lang="ru-RU" sz="2000" b="1" dirty="0"/>
              <a:t>Найдем количество купленных акций:</a:t>
            </a:r>
          </a:p>
          <a:p>
            <a:pPr marL="216000"/>
            <a:r>
              <a:rPr lang="ru-RU" sz="2000" dirty="0"/>
              <a:t>500 000 / 25 = 20 000 шт.</a:t>
            </a:r>
          </a:p>
          <a:p>
            <a:pPr marL="216000">
              <a:spcBef>
                <a:spcPts val="600"/>
              </a:spcBef>
            </a:pPr>
            <a:r>
              <a:rPr lang="ru-RU" sz="2000" b="1" dirty="0"/>
              <a:t>Сумма начисленных дивидендов: </a:t>
            </a:r>
          </a:p>
          <a:p>
            <a:pPr marL="216000"/>
            <a:r>
              <a:rPr lang="ru-RU" sz="2000" dirty="0"/>
              <a:t>20 000 * 2,5 = 50 000 руб.</a:t>
            </a:r>
          </a:p>
          <a:p>
            <a:pPr marL="216000">
              <a:spcBef>
                <a:spcPts val="600"/>
              </a:spcBef>
            </a:pPr>
            <a:r>
              <a:rPr lang="ru-RU" sz="2000" b="1" dirty="0"/>
              <a:t>Налог на дивиденды: </a:t>
            </a:r>
          </a:p>
          <a:p>
            <a:pPr marL="216000"/>
            <a:r>
              <a:rPr lang="ru-RU" sz="2000" dirty="0"/>
              <a:t>50 000 * 0,13 = </a:t>
            </a:r>
            <a:r>
              <a:rPr lang="ru-RU" sz="2000" b="1" dirty="0">
                <a:solidFill>
                  <a:srgbClr val="C00000"/>
                </a:solidFill>
              </a:rPr>
              <a:t>6 500 руб.</a:t>
            </a:r>
          </a:p>
          <a:p>
            <a:pPr marL="216000"/>
            <a:endParaRPr lang="ru-RU" sz="2000" b="1" dirty="0"/>
          </a:p>
          <a:p>
            <a:r>
              <a:rPr lang="ru-RU" sz="2000" b="1" dirty="0"/>
              <a:t>2.2. Укажите очищенную от налога сумму дивидендов, которая поступит Мистеру Х.  </a:t>
            </a:r>
          </a:p>
          <a:p>
            <a:pPr marL="216000"/>
            <a:r>
              <a:rPr lang="ru-RU" sz="2000" dirty="0"/>
              <a:t>50 000 – 6 500 = </a:t>
            </a:r>
            <a:r>
              <a:rPr lang="ru-RU" sz="2000" b="1" dirty="0">
                <a:solidFill>
                  <a:srgbClr val="C00000"/>
                </a:solidFill>
              </a:rPr>
              <a:t>43 500 руб</a:t>
            </a:r>
            <a:r>
              <a:rPr lang="ru-RU" sz="2000" b="1" dirty="0" smtClean="0">
                <a:solidFill>
                  <a:srgbClr val="C00000"/>
                </a:solidFill>
              </a:rPr>
              <a:t>.</a:t>
            </a:r>
            <a:endParaRPr lang="ru-RU" sz="2000" b="1" dirty="0">
              <a:solidFill>
                <a:srgbClr val="C00000"/>
              </a:solidFill>
            </a:endParaRPr>
          </a:p>
        </p:txBody>
      </p:sp>
      <p:pic>
        <p:nvPicPr>
          <p:cNvPr id="10" name="Рисунок 9">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092199" cy="495269"/>
          </a:xfrm>
          <a:prstGeom prst="rect">
            <a:avLst/>
          </a:prstGeom>
        </p:spPr>
      </p:pic>
    </p:spTree>
    <p:extLst>
      <p:ext uri="{BB962C8B-B14F-4D97-AF65-F5344CB8AC3E}">
        <p14:creationId xmlns:p14="http://schemas.microsoft.com/office/powerpoint/2010/main" val="4009258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84AEA1B-AF2C-4DC6-9D1F-17E79244C68F}"/>
              </a:ext>
            </a:extLst>
          </p:cNvPr>
          <p:cNvSpPr/>
          <p:nvPr/>
        </p:nvSpPr>
        <p:spPr>
          <a:xfrm>
            <a:off x="574467" y="599773"/>
            <a:ext cx="11043068" cy="5705475"/>
          </a:xfrm>
          <a:prstGeom prst="rect">
            <a:avLst/>
          </a:prstGeom>
          <a:solidFill>
            <a:srgbClr val="FFFFFF"/>
          </a:solidFill>
          <a:ln w="50800">
            <a:solidFill>
              <a:srgbClr val="936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pPr>
            <a:r>
              <a:rPr lang="ru-RU">
                <a:solidFill>
                  <a:prstClr val="white"/>
                </a:solidFill>
              </a:rPr>
              <a:t>Олимпиада проводится                                                           для школьников </a:t>
            </a:r>
            <a:r>
              <a:rPr lang="ru-RU" b="1">
                <a:solidFill>
                  <a:prstClr val="white"/>
                </a:solidFill>
              </a:rPr>
              <a:t>7–11 классов</a:t>
            </a:r>
            <a:endParaRPr lang="ru-RU" dirty="0">
              <a:solidFill>
                <a:prstClr val="white"/>
              </a:solidFill>
            </a:endParaRPr>
          </a:p>
        </p:txBody>
      </p:sp>
      <p:sp>
        <p:nvSpPr>
          <p:cNvPr id="9" name="TextBox 8"/>
          <p:cNvSpPr txBox="1"/>
          <p:nvPr/>
        </p:nvSpPr>
        <p:spPr>
          <a:xfrm>
            <a:off x="635852" y="603153"/>
            <a:ext cx="10801200" cy="5586145"/>
          </a:xfrm>
          <a:prstGeom prst="rect">
            <a:avLst/>
          </a:prstGeom>
          <a:noFill/>
        </p:spPr>
        <p:txBody>
          <a:bodyPr wrap="square" rtlCol="0">
            <a:spAutoFit/>
          </a:bodyPr>
          <a:lstStyle/>
          <a:p>
            <a:pPr algn="just"/>
            <a:r>
              <a:rPr lang="ru-RU" sz="2500" b="1" dirty="0">
                <a:solidFill>
                  <a:srgbClr val="E09153"/>
                </a:solidFill>
              </a:rPr>
              <a:t>Вопросы и </a:t>
            </a:r>
            <a:r>
              <a:rPr lang="ru-RU" sz="2500" b="1" dirty="0" smtClean="0">
                <a:solidFill>
                  <a:srgbClr val="E09153"/>
                </a:solidFill>
              </a:rPr>
              <a:t>решение</a:t>
            </a:r>
          </a:p>
          <a:p>
            <a:pPr lvl="0">
              <a:spcBef>
                <a:spcPts val="600"/>
              </a:spcBef>
            </a:pPr>
            <a:r>
              <a:rPr lang="ru-RU" sz="2000" b="1" dirty="0"/>
              <a:t>2.3. Какая величина инвестиционного капитала будет у Мистера Х на 31.12.20, если 01.01.20 он вложит свои накопления (500 000 руб.) на депозит?</a:t>
            </a:r>
            <a:endParaRPr lang="ru-RU" sz="2000" dirty="0"/>
          </a:p>
          <a:p>
            <a:pPr marL="144000" lvl="0" algn="just">
              <a:spcBef>
                <a:spcPts val="600"/>
              </a:spcBef>
            </a:pPr>
            <a:r>
              <a:rPr lang="ru-RU" sz="2000" dirty="0"/>
              <a:t>«… </a:t>
            </a:r>
            <a:r>
              <a:rPr lang="ru-RU" sz="2000" i="1" dirty="0"/>
              <a:t>На 01.01.20 Мистер Х имел накопления в размере 500 000 руб., и он собирался положить их на депозит, ставка по которому составляет 4% годовых, проценты по вкладу начисляются каждый квартал и капитализируются. </a:t>
            </a:r>
            <a:r>
              <a:rPr lang="ru-RU" sz="2000" dirty="0"/>
              <a:t>…»</a:t>
            </a:r>
          </a:p>
          <a:p>
            <a:pPr marL="144000" lvl="0" algn="just">
              <a:spcBef>
                <a:spcPts val="600"/>
              </a:spcBef>
            </a:pPr>
            <a:endParaRPr lang="ru-RU" sz="2200" dirty="0"/>
          </a:p>
          <a:p>
            <a:pPr marL="144000" lvl="0" algn="just">
              <a:spcBef>
                <a:spcPts val="600"/>
              </a:spcBef>
            </a:pPr>
            <a:endParaRPr lang="ru-RU" sz="2200" dirty="0"/>
          </a:p>
          <a:p>
            <a:pPr lvl="0" defTabSz="457200" fontAlgn="base">
              <a:buClr>
                <a:srgbClr val="4F4C06"/>
              </a:buClr>
            </a:pPr>
            <a:r>
              <a:rPr lang="ru-RU" altLang="ru-RU" sz="2400" dirty="0" err="1">
                <a:ea typeface="ＭＳ Ｐゴシック"/>
                <a:cs typeface="Arial" panose="020B0604020202020204" pitchFamily="34" charset="0"/>
              </a:rPr>
              <a:t>r</a:t>
            </a:r>
            <a:r>
              <a:rPr lang="ru-RU" altLang="ru-RU" dirty="0" err="1">
                <a:ea typeface="ＭＳ Ｐゴシック"/>
                <a:cs typeface="Arial" panose="020B0604020202020204" pitchFamily="34" charset="0"/>
              </a:rPr>
              <a:t>э</a:t>
            </a:r>
            <a:r>
              <a:rPr lang="ru-RU" altLang="ru-RU" dirty="0">
                <a:ea typeface="ＭＳ Ｐゴシック"/>
              </a:rPr>
              <a:t> </a:t>
            </a:r>
            <a:r>
              <a:rPr lang="ru-RU" altLang="ru-RU" sz="2000" dirty="0">
                <a:ea typeface="ＭＳ Ｐゴシック"/>
              </a:rPr>
              <a:t>– эффективная ставка (ставка с учетом капитализации процентов)</a:t>
            </a:r>
          </a:p>
          <a:p>
            <a:pPr lvl="0" defTabSz="457200" fontAlgn="base">
              <a:buClr>
                <a:srgbClr val="4F4C06"/>
              </a:buClr>
            </a:pPr>
            <a:r>
              <a:rPr lang="ru-RU" altLang="ru-RU" sz="2800" dirty="0" err="1">
                <a:ea typeface="ＭＳ Ｐゴシック"/>
                <a:cs typeface="Arial" panose="020B0604020202020204" pitchFamily="34" charset="0"/>
              </a:rPr>
              <a:t>r</a:t>
            </a:r>
            <a:r>
              <a:rPr lang="ru-RU" altLang="ru-RU" sz="2000" dirty="0" err="1">
                <a:ea typeface="ＭＳ Ｐゴシック"/>
                <a:cs typeface="Arial" panose="020B0604020202020204" pitchFamily="34" charset="0"/>
              </a:rPr>
              <a:t>н</a:t>
            </a:r>
            <a:r>
              <a:rPr lang="ru-RU" altLang="ru-RU" sz="2000" dirty="0">
                <a:ea typeface="ＭＳ Ｐゴシック"/>
              </a:rPr>
              <a:t> – номинальная процентная ставка по депозиту</a:t>
            </a:r>
          </a:p>
          <a:p>
            <a:pPr lvl="0" defTabSz="457200" fontAlgn="base">
              <a:buClr>
                <a:srgbClr val="4F4C06"/>
              </a:buClr>
            </a:pPr>
            <a:r>
              <a:rPr lang="ru-RU" altLang="ru-RU" sz="2800" dirty="0">
                <a:ea typeface="ＭＳ Ｐゴシック"/>
                <a:cs typeface="Arial" panose="020B0604020202020204" pitchFamily="34" charset="0"/>
              </a:rPr>
              <a:t>m</a:t>
            </a:r>
            <a:r>
              <a:rPr lang="ru-RU" altLang="ru-RU" sz="2800" dirty="0">
                <a:ea typeface="ＭＳ Ｐゴシック"/>
              </a:rPr>
              <a:t> </a:t>
            </a:r>
            <a:r>
              <a:rPr lang="ru-RU" altLang="ru-RU" sz="2000" dirty="0">
                <a:ea typeface="ＭＳ Ｐゴシック"/>
              </a:rPr>
              <a:t>– частота начисления процентов</a:t>
            </a:r>
          </a:p>
          <a:p>
            <a:pPr lvl="0"/>
            <a:r>
              <a:rPr lang="en-US" altLang="ru-RU" sz="2200" dirty="0">
                <a:ea typeface="ＭＳ Ｐゴシック"/>
                <a:cs typeface="Arial" panose="020B0604020202020204" pitchFamily="34" charset="0"/>
              </a:rPr>
              <a:t>r</a:t>
            </a:r>
            <a:r>
              <a:rPr lang="ru-RU" altLang="ru-RU" sz="2200" dirty="0">
                <a:ea typeface="ＭＳ Ｐゴシック"/>
                <a:cs typeface="Arial" panose="020B0604020202020204" pitchFamily="34" charset="0"/>
              </a:rPr>
              <a:t>э</a:t>
            </a:r>
            <a:r>
              <a:rPr lang="en-US" altLang="ru-RU" sz="2200" dirty="0">
                <a:ea typeface="ＭＳ Ｐゴシック"/>
                <a:cs typeface="Arial" panose="020B0604020202020204" pitchFamily="34" charset="0"/>
              </a:rPr>
              <a:t> = ((1+0,04/4)</a:t>
            </a:r>
            <a:r>
              <a:rPr lang="en-US" altLang="ru-RU" sz="2200" baseline="30000" dirty="0">
                <a:ea typeface="ＭＳ Ｐゴシック"/>
                <a:cs typeface="Arial" panose="020B0604020202020204" pitchFamily="34" charset="0"/>
              </a:rPr>
              <a:t>4</a:t>
            </a:r>
            <a:r>
              <a:rPr lang="en-US" altLang="ru-RU" sz="2200" dirty="0">
                <a:ea typeface="ＭＳ Ｐゴシック"/>
                <a:cs typeface="Arial" panose="020B0604020202020204" pitchFamily="34" charset="0"/>
              </a:rPr>
              <a:t> – 1) * 100 = 4, 06 %</a:t>
            </a:r>
          </a:p>
          <a:p>
            <a:pPr lvl="0"/>
            <a:r>
              <a:rPr lang="en-US" sz="2200" dirty="0">
                <a:ea typeface="ＭＳ Ｐゴシック"/>
                <a:cs typeface="Arial" panose="020B0604020202020204" pitchFamily="34" charset="0"/>
              </a:rPr>
              <a:t>500 000 * ( 1+ 0,0406) = </a:t>
            </a:r>
            <a:r>
              <a:rPr lang="ru-RU" sz="2200" dirty="0">
                <a:ea typeface="ＭＳ Ｐゴシック"/>
                <a:cs typeface="Arial" panose="020B0604020202020204" pitchFamily="34" charset="0"/>
              </a:rPr>
              <a:t>520 302,01 руб.</a:t>
            </a:r>
          </a:p>
          <a:p>
            <a:pPr lvl="0"/>
            <a:r>
              <a:rPr lang="ru-RU" sz="2200" dirty="0"/>
              <a:t>или </a:t>
            </a:r>
          </a:p>
          <a:p>
            <a:pPr lvl="0"/>
            <a:r>
              <a:rPr lang="ru-RU" sz="2200" dirty="0"/>
              <a:t>500 000 * (1 + 0,04/4)</a:t>
            </a:r>
            <a:r>
              <a:rPr lang="ru-RU" sz="2200" baseline="30000" dirty="0"/>
              <a:t>4</a:t>
            </a:r>
            <a:r>
              <a:rPr lang="ru-RU" sz="2200" dirty="0"/>
              <a:t> = </a:t>
            </a:r>
            <a:r>
              <a:rPr lang="ru-RU" sz="2200" b="1" dirty="0">
                <a:solidFill>
                  <a:srgbClr val="C00000"/>
                </a:solidFill>
              </a:rPr>
              <a:t>520 302,01 руб</a:t>
            </a:r>
            <a:r>
              <a:rPr lang="ru-RU" sz="2200" b="1" dirty="0" smtClean="0">
                <a:solidFill>
                  <a:srgbClr val="C00000"/>
                </a:solidFill>
              </a:rPr>
              <a:t>.</a:t>
            </a:r>
            <a:endParaRPr lang="ru-RU" sz="2200" b="1" dirty="0">
              <a:solidFill>
                <a:srgbClr val="C00000"/>
              </a:solidFill>
            </a:endParaRPr>
          </a:p>
        </p:txBody>
      </p:sp>
      <p:pic>
        <p:nvPicPr>
          <p:cNvPr id="10" name="Рисунок 9">
            <a:extLst>
              <a:ext uri="{FF2B5EF4-FFF2-40B4-BE49-F238E27FC236}">
                <a16:creationId xmlns="" xmlns:a16="http://schemas.microsoft.com/office/drawing/2014/main" id="{CCDF5F86-0B1F-4803-A966-251FAE5FA12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8868" y="40298"/>
            <a:ext cx="1092199" cy="495269"/>
          </a:xfrm>
          <a:prstGeom prst="rect">
            <a:avLst/>
          </a:prstGeom>
        </p:spPr>
      </p:pic>
      <p:grpSp>
        <p:nvGrpSpPr>
          <p:cNvPr id="5" name="Группа 4"/>
          <p:cNvGrpSpPr/>
          <p:nvPr/>
        </p:nvGrpSpPr>
        <p:grpSpPr>
          <a:xfrm>
            <a:off x="2485108" y="2636904"/>
            <a:ext cx="5039137" cy="815606"/>
            <a:chOff x="995180" y="1093891"/>
            <a:chExt cx="4040370" cy="889136"/>
          </a:xfrm>
        </p:grpSpPr>
        <p:sp>
          <p:nvSpPr>
            <p:cNvPr id="6" name="Rectangle 12"/>
            <p:cNvSpPr>
              <a:spLocks noChangeArrowheads="1"/>
            </p:cNvSpPr>
            <p:nvPr/>
          </p:nvSpPr>
          <p:spPr bwMode="auto">
            <a:xfrm>
              <a:off x="995180" y="1192148"/>
              <a:ext cx="4040370" cy="771705"/>
            </a:xfrm>
            <a:prstGeom prst="rect">
              <a:avLst/>
            </a:prstGeom>
            <a:noFill/>
            <a:ln w="9525">
              <a:noFill/>
              <a:miter lim="800000"/>
              <a:headEnd/>
              <a:tailEnd/>
            </a:ln>
          </p:spPr>
          <p:txBody>
            <a:bodyPr wrap="square">
              <a:spAutoFit/>
            </a:bodyPr>
            <a:lstStyle/>
            <a:p>
              <a:pPr defTabSz="535762" fontAlgn="base">
                <a:spcBef>
                  <a:spcPct val="0"/>
                </a:spcBef>
                <a:spcAft>
                  <a:spcPts val="939"/>
                </a:spcAft>
              </a:pPr>
              <a:r>
                <a:rPr lang="pl-PL" sz="3300" b="1" dirty="0">
                  <a:latin typeface="Arial" panose="020B0604020202020204" pitchFamily="34" charset="0"/>
                  <a:ea typeface="ＭＳ Ｐゴシック"/>
                  <a:cs typeface="Arial" panose="020B0604020202020204" pitchFamily="34" charset="0"/>
                </a:rPr>
                <a:t>r</a:t>
              </a:r>
              <a:r>
                <a:rPr lang="pl-PL" sz="2000" b="1" dirty="0">
                  <a:latin typeface="Arial" panose="020B0604020202020204" pitchFamily="34" charset="0"/>
                  <a:ea typeface="ＭＳ Ｐゴシック"/>
                  <a:cs typeface="Arial" panose="020B0604020202020204" pitchFamily="34" charset="0"/>
                </a:rPr>
                <a:t>э</a:t>
              </a:r>
              <a:r>
                <a:rPr lang="pl-PL" sz="2600" b="1" dirty="0">
                  <a:latin typeface="Arial" panose="020B0604020202020204" pitchFamily="34" charset="0"/>
                  <a:ea typeface="ＭＳ Ｐゴシック"/>
                  <a:cs typeface="Arial" panose="020B0604020202020204" pitchFamily="34" charset="0"/>
                </a:rPr>
                <a:t> </a:t>
              </a:r>
              <a:r>
                <a:rPr lang="pl-PL" sz="3300" b="1" dirty="0">
                  <a:latin typeface="Arial" panose="020B0604020202020204" pitchFamily="34" charset="0"/>
                  <a:ea typeface="ＭＳ Ｐゴシック"/>
                  <a:cs typeface="Arial" panose="020B0604020202020204" pitchFamily="34" charset="0"/>
                </a:rPr>
                <a:t>=</a:t>
              </a:r>
              <a:r>
                <a:rPr lang="ru-RU" sz="3300" b="1" dirty="0">
                  <a:latin typeface="Arial" panose="020B0604020202020204" pitchFamily="34" charset="0"/>
                  <a:ea typeface="ＭＳ Ｐゴシック"/>
                  <a:cs typeface="Arial" panose="020B0604020202020204" pitchFamily="34" charset="0"/>
                </a:rPr>
                <a:t> </a:t>
              </a:r>
              <a:r>
                <a:rPr lang="pl-PL" sz="4000" b="1" dirty="0">
                  <a:latin typeface="Arial" panose="020B0604020202020204" pitchFamily="34" charset="0"/>
                  <a:ea typeface="ＭＳ Ｐゴシック"/>
                  <a:cs typeface="Arial" panose="020B0604020202020204" pitchFamily="34" charset="0"/>
                </a:rPr>
                <a:t>[</a:t>
              </a:r>
              <a:r>
                <a:rPr lang="pl-PL" sz="3600" b="1" dirty="0">
                  <a:latin typeface="Arial" panose="020B0604020202020204" pitchFamily="34" charset="0"/>
                  <a:ea typeface="ＭＳ Ｐゴシック"/>
                  <a:cs typeface="Arial" panose="020B0604020202020204" pitchFamily="34" charset="0"/>
                </a:rPr>
                <a:t>(</a:t>
              </a:r>
              <a:r>
                <a:rPr lang="pl-PL" sz="3300" b="1" dirty="0">
                  <a:latin typeface="Arial" panose="020B0604020202020204" pitchFamily="34" charset="0"/>
                  <a:ea typeface="ＭＳ Ｐゴシック"/>
                  <a:cs typeface="Arial" panose="020B0604020202020204" pitchFamily="34" charset="0"/>
                </a:rPr>
                <a:t>1</a:t>
              </a:r>
              <a:r>
                <a:rPr lang="ru-RU" sz="3300" b="1" dirty="0">
                  <a:latin typeface="Arial" panose="020B0604020202020204" pitchFamily="34" charset="0"/>
                  <a:ea typeface="ＭＳ Ｐゴシック"/>
                  <a:cs typeface="Arial" panose="020B0604020202020204" pitchFamily="34" charset="0"/>
                </a:rPr>
                <a:t> </a:t>
              </a:r>
              <a:r>
                <a:rPr lang="pl-PL" sz="3300" b="1" dirty="0">
                  <a:latin typeface="Arial" panose="020B0604020202020204" pitchFamily="34" charset="0"/>
                  <a:ea typeface="ＭＳ Ｐゴシック"/>
                  <a:cs typeface="Arial" panose="020B0604020202020204" pitchFamily="34" charset="0"/>
                </a:rPr>
                <a:t>+ r</a:t>
              </a:r>
              <a:r>
                <a:rPr lang="pl-PL" sz="2000" b="1" dirty="0">
                  <a:latin typeface="Arial" panose="020B0604020202020204" pitchFamily="34" charset="0"/>
                  <a:ea typeface="ＭＳ Ｐゴシック"/>
                  <a:cs typeface="Arial" panose="020B0604020202020204" pitchFamily="34" charset="0"/>
                </a:rPr>
                <a:t>н</a:t>
              </a:r>
              <a:r>
                <a:rPr lang="pl-PL" sz="2800" b="1" dirty="0">
                  <a:latin typeface="Arial" panose="020B0604020202020204" pitchFamily="34" charset="0"/>
                  <a:ea typeface="ＭＳ Ｐゴシック"/>
                  <a:cs typeface="Arial" panose="020B0604020202020204" pitchFamily="34" charset="0"/>
                </a:rPr>
                <a:t>/m</a:t>
              </a:r>
              <a:r>
                <a:rPr lang="pl-PL" sz="2600" b="1" dirty="0">
                  <a:latin typeface="Arial" panose="020B0604020202020204" pitchFamily="34" charset="0"/>
                  <a:ea typeface="ＭＳ Ｐゴシック"/>
                  <a:cs typeface="Arial" panose="020B0604020202020204" pitchFamily="34" charset="0"/>
                </a:rPr>
                <a:t> </a:t>
              </a:r>
              <a:r>
                <a:rPr lang="pl-PL" sz="3600" b="1" dirty="0">
                  <a:latin typeface="Arial" panose="020B0604020202020204" pitchFamily="34" charset="0"/>
                  <a:ea typeface="ＭＳ Ｐゴシック"/>
                  <a:cs typeface="Arial" panose="020B0604020202020204" pitchFamily="34" charset="0"/>
                </a:rPr>
                <a:t>)</a:t>
              </a:r>
              <a:r>
                <a:rPr lang="pl-PL" sz="3300" b="1" dirty="0">
                  <a:latin typeface="Arial" panose="020B0604020202020204" pitchFamily="34" charset="0"/>
                  <a:ea typeface="ＭＳ Ｐゴシック"/>
                  <a:cs typeface="Arial" panose="020B0604020202020204" pitchFamily="34" charset="0"/>
                </a:rPr>
                <a:t>  - 1</a:t>
              </a:r>
              <a:r>
                <a:rPr lang="pl-PL" sz="4000" b="1" dirty="0">
                  <a:latin typeface="Arial" panose="020B0604020202020204" pitchFamily="34" charset="0"/>
                  <a:ea typeface="ＭＳ Ｐゴシック"/>
                  <a:cs typeface="Arial" panose="020B0604020202020204" pitchFamily="34" charset="0"/>
                </a:rPr>
                <a:t>]</a:t>
              </a:r>
              <a:r>
                <a:rPr lang="ru-RU" sz="3300" b="1" dirty="0">
                  <a:latin typeface="Arial" panose="020B0604020202020204" pitchFamily="34" charset="0"/>
                  <a:ea typeface="ＭＳ Ｐゴシック"/>
                  <a:cs typeface="Arial" panose="020B0604020202020204" pitchFamily="34" charset="0"/>
                </a:rPr>
                <a:t> </a:t>
              </a:r>
              <a:r>
                <a:rPr lang="pl-PL" sz="3300" b="1" dirty="0">
                  <a:latin typeface="Arial" panose="020B0604020202020204" pitchFamily="34" charset="0"/>
                  <a:ea typeface="ＭＳ Ｐゴシック"/>
                  <a:cs typeface="Arial" panose="020B0604020202020204" pitchFamily="34" charset="0"/>
                </a:rPr>
                <a:t>•</a:t>
              </a:r>
              <a:r>
                <a:rPr lang="ru-RU" sz="3300" b="1" dirty="0">
                  <a:latin typeface="Arial" panose="020B0604020202020204" pitchFamily="34" charset="0"/>
                  <a:ea typeface="ＭＳ Ｐゴシック"/>
                  <a:cs typeface="Arial" panose="020B0604020202020204" pitchFamily="34" charset="0"/>
                </a:rPr>
                <a:t> </a:t>
              </a:r>
              <a:r>
                <a:rPr lang="pl-PL" sz="3300" b="1" dirty="0">
                  <a:latin typeface="Arial" panose="020B0604020202020204" pitchFamily="34" charset="0"/>
                  <a:ea typeface="ＭＳ Ｐゴシック"/>
                  <a:cs typeface="Arial" panose="020B0604020202020204" pitchFamily="34" charset="0"/>
                </a:rPr>
                <a:t>100</a:t>
              </a:r>
              <a:endParaRPr lang="ru-RU" sz="3300" b="1" dirty="0">
                <a:latin typeface="Arial" panose="020B0604020202020204" pitchFamily="34" charset="0"/>
                <a:ea typeface="ＭＳ Ｐゴシック"/>
                <a:cs typeface="Arial" panose="020B0604020202020204" pitchFamily="34" charset="0"/>
              </a:endParaRPr>
            </a:p>
          </p:txBody>
        </p:sp>
        <p:sp>
          <p:nvSpPr>
            <p:cNvPr id="8" name="Rectangle 12"/>
            <p:cNvSpPr>
              <a:spLocks noChangeArrowheads="1"/>
            </p:cNvSpPr>
            <p:nvPr/>
          </p:nvSpPr>
          <p:spPr bwMode="auto">
            <a:xfrm>
              <a:off x="3164906" y="1093891"/>
              <a:ext cx="294167" cy="503286"/>
            </a:xfrm>
            <a:prstGeom prst="rect">
              <a:avLst/>
            </a:prstGeom>
            <a:noFill/>
            <a:ln w="9525">
              <a:noFill/>
              <a:miter lim="800000"/>
              <a:headEnd/>
              <a:tailEnd/>
            </a:ln>
          </p:spPr>
          <p:txBody>
            <a:bodyPr wrap="square">
              <a:spAutoFit/>
            </a:bodyPr>
            <a:lstStyle/>
            <a:p>
              <a:pPr defTabSz="535762" fontAlgn="base">
                <a:spcBef>
                  <a:spcPct val="0"/>
                </a:spcBef>
                <a:spcAft>
                  <a:spcPts val="939"/>
                </a:spcAft>
              </a:pPr>
              <a:r>
                <a:rPr lang="en-US" sz="2400" b="1" dirty="0">
                  <a:latin typeface="HSE Sans" panose="02000000000000000000" pitchFamily="50" charset="-52"/>
                  <a:ea typeface="ＭＳ Ｐゴシック"/>
                </a:rPr>
                <a:t>m</a:t>
              </a:r>
            </a:p>
          </p:txBody>
        </p:sp>
        <p:sp>
          <p:nvSpPr>
            <p:cNvPr id="11" name="Rectangle 12"/>
            <p:cNvSpPr>
              <a:spLocks noChangeArrowheads="1"/>
            </p:cNvSpPr>
            <p:nvPr/>
          </p:nvSpPr>
          <p:spPr bwMode="auto">
            <a:xfrm>
              <a:off x="995180" y="1211323"/>
              <a:ext cx="4040370" cy="771704"/>
            </a:xfrm>
            <a:prstGeom prst="rect">
              <a:avLst/>
            </a:prstGeom>
            <a:noFill/>
            <a:ln w="9525">
              <a:noFill/>
              <a:miter lim="800000"/>
              <a:headEnd/>
              <a:tailEnd/>
            </a:ln>
          </p:spPr>
          <p:txBody>
            <a:bodyPr wrap="square">
              <a:spAutoFit/>
            </a:bodyPr>
            <a:lstStyle/>
            <a:p>
              <a:pPr defTabSz="535762" fontAlgn="base">
                <a:spcBef>
                  <a:spcPct val="0"/>
                </a:spcBef>
                <a:spcAft>
                  <a:spcPts val="939"/>
                </a:spcAft>
              </a:pPr>
              <a:r>
                <a:rPr lang="pl-PL" sz="3300" b="1" dirty="0">
                  <a:latin typeface="Arial" panose="020B0604020202020204" pitchFamily="34" charset="0"/>
                  <a:ea typeface="ＭＳ Ｐゴシック"/>
                  <a:cs typeface="Arial" panose="020B0604020202020204" pitchFamily="34" charset="0"/>
                </a:rPr>
                <a:t>r</a:t>
              </a:r>
              <a:r>
                <a:rPr lang="pl-PL" sz="2000" b="1" dirty="0">
                  <a:latin typeface="Arial" panose="020B0604020202020204" pitchFamily="34" charset="0"/>
                  <a:ea typeface="ＭＳ Ｐゴシック"/>
                  <a:cs typeface="Arial" panose="020B0604020202020204" pitchFamily="34" charset="0"/>
                </a:rPr>
                <a:t>э</a:t>
              </a:r>
              <a:r>
                <a:rPr lang="pl-PL" sz="2600" b="1" dirty="0">
                  <a:latin typeface="Arial" panose="020B0604020202020204" pitchFamily="34" charset="0"/>
                  <a:ea typeface="ＭＳ Ｐゴシック"/>
                  <a:cs typeface="Arial" panose="020B0604020202020204" pitchFamily="34" charset="0"/>
                </a:rPr>
                <a:t> </a:t>
              </a:r>
              <a:r>
                <a:rPr lang="pl-PL" sz="3300" b="1" dirty="0">
                  <a:latin typeface="Arial" panose="020B0604020202020204" pitchFamily="34" charset="0"/>
                  <a:ea typeface="ＭＳ Ｐゴシック"/>
                  <a:cs typeface="Arial" panose="020B0604020202020204" pitchFamily="34" charset="0"/>
                </a:rPr>
                <a:t>=</a:t>
              </a:r>
              <a:r>
                <a:rPr lang="ru-RU" sz="3300" b="1" dirty="0">
                  <a:latin typeface="Arial" panose="020B0604020202020204" pitchFamily="34" charset="0"/>
                  <a:ea typeface="ＭＳ Ｐゴシック"/>
                  <a:cs typeface="Arial" panose="020B0604020202020204" pitchFamily="34" charset="0"/>
                </a:rPr>
                <a:t> </a:t>
              </a:r>
              <a:r>
                <a:rPr lang="pl-PL" sz="4000" b="1" dirty="0">
                  <a:latin typeface="Arial" panose="020B0604020202020204" pitchFamily="34" charset="0"/>
                  <a:ea typeface="ＭＳ Ｐゴシック"/>
                  <a:cs typeface="Arial" panose="020B0604020202020204" pitchFamily="34" charset="0"/>
                </a:rPr>
                <a:t>[</a:t>
              </a:r>
              <a:r>
                <a:rPr lang="pl-PL" sz="3600" b="1" dirty="0">
                  <a:latin typeface="Arial" panose="020B0604020202020204" pitchFamily="34" charset="0"/>
                  <a:ea typeface="ＭＳ Ｐゴシック"/>
                  <a:cs typeface="Arial" panose="020B0604020202020204" pitchFamily="34" charset="0"/>
                </a:rPr>
                <a:t>(</a:t>
              </a:r>
              <a:r>
                <a:rPr lang="pl-PL" sz="3300" b="1" dirty="0">
                  <a:latin typeface="Arial" panose="020B0604020202020204" pitchFamily="34" charset="0"/>
                  <a:ea typeface="ＭＳ Ｐゴシック"/>
                  <a:cs typeface="Arial" panose="020B0604020202020204" pitchFamily="34" charset="0"/>
                </a:rPr>
                <a:t>1</a:t>
              </a:r>
              <a:r>
                <a:rPr lang="ru-RU" sz="3300" b="1" dirty="0">
                  <a:latin typeface="Arial" panose="020B0604020202020204" pitchFamily="34" charset="0"/>
                  <a:ea typeface="ＭＳ Ｐゴシック"/>
                  <a:cs typeface="Arial" panose="020B0604020202020204" pitchFamily="34" charset="0"/>
                </a:rPr>
                <a:t> </a:t>
              </a:r>
              <a:r>
                <a:rPr lang="pl-PL" sz="3300" b="1" dirty="0">
                  <a:latin typeface="Arial" panose="020B0604020202020204" pitchFamily="34" charset="0"/>
                  <a:ea typeface="ＭＳ Ｐゴシック"/>
                  <a:cs typeface="Arial" panose="020B0604020202020204" pitchFamily="34" charset="0"/>
                </a:rPr>
                <a:t>+ r</a:t>
              </a:r>
              <a:r>
                <a:rPr lang="pl-PL" sz="2000" b="1" dirty="0">
                  <a:latin typeface="Arial" panose="020B0604020202020204" pitchFamily="34" charset="0"/>
                  <a:ea typeface="ＭＳ Ｐゴシック"/>
                  <a:cs typeface="Arial" panose="020B0604020202020204" pitchFamily="34" charset="0"/>
                </a:rPr>
                <a:t>н</a:t>
              </a:r>
              <a:r>
                <a:rPr lang="pl-PL" sz="2800" b="1" dirty="0">
                  <a:latin typeface="Arial" panose="020B0604020202020204" pitchFamily="34" charset="0"/>
                  <a:ea typeface="ＭＳ Ｐゴシック"/>
                  <a:cs typeface="Arial" panose="020B0604020202020204" pitchFamily="34" charset="0"/>
                </a:rPr>
                <a:t>/m</a:t>
              </a:r>
              <a:r>
                <a:rPr lang="pl-PL" sz="2600" b="1" dirty="0">
                  <a:latin typeface="Arial" panose="020B0604020202020204" pitchFamily="34" charset="0"/>
                  <a:ea typeface="ＭＳ Ｐゴシック"/>
                  <a:cs typeface="Arial" panose="020B0604020202020204" pitchFamily="34" charset="0"/>
                </a:rPr>
                <a:t> </a:t>
              </a:r>
              <a:r>
                <a:rPr lang="pl-PL" sz="3600" b="1" dirty="0">
                  <a:latin typeface="Arial" panose="020B0604020202020204" pitchFamily="34" charset="0"/>
                  <a:ea typeface="ＭＳ Ｐゴシック"/>
                  <a:cs typeface="Arial" panose="020B0604020202020204" pitchFamily="34" charset="0"/>
                </a:rPr>
                <a:t>)</a:t>
              </a:r>
              <a:r>
                <a:rPr lang="pl-PL" sz="3300" b="1" dirty="0">
                  <a:latin typeface="Arial" panose="020B0604020202020204" pitchFamily="34" charset="0"/>
                  <a:ea typeface="ＭＳ Ｐゴシック"/>
                  <a:cs typeface="Arial" panose="020B0604020202020204" pitchFamily="34" charset="0"/>
                </a:rPr>
                <a:t>  - 1</a:t>
              </a:r>
              <a:r>
                <a:rPr lang="pl-PL" sz="4000" b="1" dirty="0">
                  <a:latin typeface="Arial" panose="020B0604020202020204" pitchFamily="34" charset="0"/>
                  <a:ea typeface="ＭＳ Ｐゴシック"/>
                  <a:cs typeface="Arial" panose="020B0604020202020204" pitchFamily="34" charset="0"/>
                </a:rPr>
                <a:t>]</a:t>
              </a:r>
              <a:r>
                <a:rPr lang="ru-RU" sz="3300" b="1" dirty="0">
                  <a:latin typeface="Arial" panose="020B0604020202020204" pitchFamily="34" charset="0"/>
                  <a:ea typeface="ＭＳ Ｐゴシック"/>
                  <a:cs typeface="Arial" panose="020B0604020202020204" pitchFamily="34" charset="0"/>
                </a:rPr>
                <a:t> </a:t>
              </a:r>
              <a:r>
                <a:rPr lang="pl-PL" sz="3300" b="1" dirty="0">
                  <a:latin typeface="Arial" panose="020B0604020202020204" pitchFamily="34" charset="0"/>
                  <a:ea typeface="ＭＳ Ｐゴシック"/>
                  <a:cs typeface="Arial" panose="020B0604020202020204" pitchFamily="34" charset="0"/>
                </a:rPr>
                <a:t>•</a:t>
              </a:r>
              <a:r>
                <a:rPr lang="ru-RU" sz="3300" b="1" dirty="0">
                  <a:latin typeface="Arial" panose="020B0604020202020204" pitchFamily="34" charset="0"/>
                  <a:ea typeface="ＭＳ Ｐゴシック"/>
                  <a:cs typeface="Arial" panose="020B0604020202020204" pitchFamily="34" charset="0"/>
                </a:rPr>
                <a:t> </a:t>
              </a:r>
              <a:r>
                <a:rPr lang="pl-PL" sz="3300" b="1" dirty="0">
                  <a:latin typeface="Arial" panose="020B0604020202020204" pitchFamily="34" charset="0"/>
                  <a:ea typeface="ＭＳ Ｐゴシック"/>
                  <a:cs typeface="Arial" panose="020B0604020202020204" pitchFamily="34" charset="0"/>
                </a:rPr>
                <a:t>100</a:t>
              </a:r>
              <a:endParaRPr lang="ru-RU" sz="3300" b="1" dirty="0">
                <a:latin typeface="Arial" panose="020B0604020202020204" pitchFamily="34" charset="0"/>
                <a:ea typeface="ＭＳ Ｐゴシック"/>
                <a:cs typeface="Arial" panose="020B0604020202020204" pitchFamily="34" charset="0"/>
              </a:endParaRPr>
            </a:p>
          </p:txBody>
        </p:sp>
      </p:grpSp>
    </p:spTree>
    <p:extLst>
      <p:ext uri="{BB962C8B-B14F-4D97-AF65-F5344CB8AC3E}">
        <p14:creationId xmlns:p14="http://schemas.microsoft.com/office/powerpoint/2010/main" val="21419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2806</Words>
  <Application>Microsoft Office PowerPoint</Application>
  <PresentationFormat>Произвольный</PresentationFormat>
  <Paragraphs>223</Paragraphs>
  <Slides>20</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20</vt:i4>
      </vt:variant>
    </vt:vector>
  </HeadingPairs>
  <TitlesOfParts>
    <vt:vector size="29" baseType="lpstr">
      <vt:lpstr>Тема Office</vt:lpstr>
      <vt:lpstr>2_Тема Office</vt:lpstr>
      <vt:lpstr>1_Тема Office</vt:lpstr>
      <vt:lpstr>3_Тема Office</vt:lpstr>
      <vt:lpstr>4_Тема Office</vt:lpstr>
      <vt:lpstr>5_Тема Office</vt:lpstr>
      <vt:lpstr>6_Тема Office</vt:lpstr>
      <vt:lpstr>7_Тема Office</vt:lpstr>
      <vt:lpstr>8_Тема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Стрелкова</dc:creator>
  <cp:lastModifiedBy>Natalia</cp:lastModifiedBy>
  <cp:revision>41</cp:revision>
  <dcterms:created xsi:type="dcterms:W3CDTF">2021-06-23T12:59:40Z</dcterms:created>
  <dcterms:modified xsi:type="dcterms:W3CDTF">2023-01-27T12:41:59Z</dcterms:modified>
</cp:coreProperties>
</file>