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9" r:id="rId3"/>
    <p:sldId id="282" r:id="rId4"/>
    <p:sldId id="283" r:id="rId5"/>
    <p:sldId id="284" r:id="rId6"/>
    <p:sldId id="285" r:id="rId7"/>
    <p:sldId id="286" r:id="rId8"/>
    <p:sldId id="287" r:id="rId9"/>
    <p:sldId id="262" r:id="rId10"/>
    <p:sldId id="263" r:id="rId11"/>
    <p:sldId id="264" r:id="rId12"/>
    <p:sldId id="266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153"/>
    <a:srgbClr val="936D44"/>
    <a:srgbClr val="9F6438"/>
    <a:srgbClr val="CC9966"/>
    <a:srgbClr val="DDB277"/>
    <a:srgbClr val="FFFFFF"/>
    <a:srgbClr val="371A12"/>
    <a:srgbClr val="1D1D1B"/>
    <a:srgbClr val="6E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80" y="1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7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7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8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7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7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6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5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7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5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0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36F8A3-94A4-4551-A37F-20E289576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724" y="818312"/>
            <a:ext cx="3318535" cy="2254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F63E3A-F14A-41B6-9051-49238C0A32A6}"/>
              </a:ext>
            </a:extLst>
          </p:cNvPr>
          <p:cNvSpPr txBox="1"/>
          <p:nvPr/>
        </p:nvSpPr>
        <p:spPr>
          <a:xfrm>
            <a:off x="650536" y="3484390"/>
            <a:ext cx="268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936D44"/>
                </a:solidFill>
                <a:latin typeface="Arial" panose="020B0604020202020204" pitchFamily="34" charset="0"/>
              </a:rPr>
              <a:t>Каяшева Елена Владимировна</a:t>
            </a:r>
            <a:endParaRPr lang="ru-RU" sz="1400" dirty="0">
              <a:solidFill>
                <a:srgbClr val="936D44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8BE2C5-2102-5468-C2D8-8DB547D2A210}"/>
              </a:ext>
            </a:extLst>
          </p:cNvPr>
          <p:cNvSpPr/>
          <p:nvPr/>
        </p:nvSpPr>
        <p:spPr>
          <a:xfrm>
            <a:off x="5381297" y="1124607"/>
            <a:ext cx="2059633" cy="612753"/>
          </a:xfrm>
          <a:prstGeom prst="rect">
            <a:avLst/>
          </a:prstGeom>
          <a:solidFill>
            <a:srgbClr val="E0915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11 класс</a:t>
            </a:r>
          </a:p>
        </p:txBody>
      </p:sp>
    </p:spTree>
    <p:extLst>
      <p:ext uri="{BB962C8B-B14F-4D97-AF65-F5344CB8AC3E}">
        <p14:creationId xmlns:p14="http://schemas.microsoft.com/office/powerpoint/2010/main" val="108684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E22476-B6B9-B28B-BF16-92FEB1DBE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9919"/>
            <a:ext cx="10991850" cy="344805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Изменится ли ваш ответ, если Иван принимает решение </a:t>
            </a:r>
            <a:r>
              <a:rPr lang="ru-RU" sz="2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соотношению вложенных средств в покупку полиса и полученных средств</a:t>
            </a:r>
            <a:r>
              <a:rPr lang="ru-RU" sz="2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случае наступления страхового случая при полной порче имущества? 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573477/3200 = 179,21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526756/3150 = 167,22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563636/3100 = </a:t>
            </a:r>
            <a:r>
              <a:rPr lang="ru-RU" sz="2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181,82</a:t>
            </a:r>
            <a:r>
              <a:rPr lang="ru-RU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Следовательно, в этом случае выгоднее застраховать имущество в компании В.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60991B8-CBC2-F8F4-4911-E8ADA2999B39}"/>
              </a:ext>
            </a:extLst>
          </p:cNvPr>
          <p:cNvGraphicFramePr>
            <a:graphicFrameLocks/>
          </p:cNvGraphicFramePr>
          <p:nvPr/>
        </p:nvGraphicFramePr>
        <p:xfrm>
          <a:off x="5355394" y="735818"/>
          <a:ext cx="6561272" cy="1868846"/>
        </p:xfrm>
        <a:graphic>
          <a:graphicData uri="http://schemas.openxmlformats.org/drawingml/2006/table">
            <a:tbl>
              <a:tblPr firstRow="1" firstCol="1" bandRow="1"/>
              <a:tblGrid>
                <a:gridCol w="1727868">
                  <a:extLst>
                    <a:ext uri="{9D8B030D-6E8A-4147-A177-3AD203B41FA5}">
                      <a16:colId xmlns:a16="http://schemas.microsoft.com/office/drawing/2014/main" val="2618004018"/>
                    </a:ext>
                  </a:extLst>
                </a:gridCol>
                <a:gridCol w="1652825">
                  <a:extLst>
                    <a:ext uri="{9D8B030D-6E8A-4147-A177-3AD203B41FA5}">
                      <a16:colId xmlns:a16="http://schemas.microsoft.com/office/drawing/2014/main" val="3839859665"/>
                    </a:ext>
                  </a:extLst>
                </a:gridCol>
                <a:gridCol w="1684093">
                  <a:extLst>
                    <a:ext uri="{9D8B030D-6E8A-4147-A177-3AD203B41FA5}">
                      <a16:colId xmlns:a16="http://schemas.microsoft.com/office/drawing/2014/main" val="3142276405"/>
                    </a:ext>
                  </a:extLst>
                </a:gridCol>
                <a:gridCol w="1496486">
                  <a:extLst>
                    <a:ext uri="{9D8B030D-6E8A-4147-A177-3AD203B41FA5}">
                      <a16:colId xmlns:a16="http://schemas.microsoft.com/office/drawing/2014/main" val="196877497"/>
                    </a:ext>
                  </a:extLst>
                </a:gridCol>
              </a:tblGrid>
              <a:tr h="69790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Компания </a:t>
                      </a:r>
                      <a:endParaRPr lang="ru-RU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Страховая премия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Страховой тариф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Скидка к тарифу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088800"/>
                  </a:ext>
                </a:extLst>
              </a:tr>
              <a:tr h="3886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34508"/>
                  </a:ext>
                </a:extLst>
              </a:tr>
              <a:tr h="3886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3150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0,65%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578406"/>
                  </a:ext>
                </a:extLst>
              </a:tr>
              <a:tr h="3886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3100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0,55%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805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A158DE-F3B2-F585-95FD-75B1802EA31D}"/>
              </a:ext>
            </a:extLst>
          </p:cNvPr>
          <p:cNvSpPr txBox="1"/>
          <p:nvPr/>
        </p:nvSpPr>
        <p:spPr>
          <a:xfrm>
            <a:off x="1077974" y="1284942"/>
            <a:ext cx="2020826" cy="99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b="0" i="1" u="none" strike="noStrike" cap="none" normalizeH="0" baseline="0" dirty="0">
                <a:ln>
                  <a:noFill/>
                </a:ln>
                <a:effectLst/>
              </a:rPr>
              <a:t>СС(А) = </a:t>
            </a:r>
            <a:r>
              <a:rPr kumimoji="0" lang="en-US" altLang="ru-RU" b="1" i="1" u="none" strike="noStrike" cap="none" normalizeH="0" baseline="0" dirty="0">
                <a:ln>
                  <a:noFill/>
                </a:ln>
                <a:effectLst/>
              </a:rPr>
              <a:t>573477</a:t>
            </a:r>
            <a:r>
              <a:rPr kumimoji="0" lang="en-US" altLang="ru-RU" b="0" i="1" u="none" strike="noStrike" cap="none" normalizeH="0" baseline="0" dirty="0">
                <a:ln>
                  <a:noFill/>
                </a:ln>
                <a:effectLst/>
              </a:rPr>
              <a:t>       </a:t>
            </a:r>
            <a:endParaRPr kumimoji="0" lang="en-US" altLang="ru-RU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b="0" i="1" u="none" strike="noStrike" cap="none" normalizeH="0" baseline="0" dirty="0">
                <a:ln>
                  <a:noFill/>
                </a:ln>
                <a:effectLst/>
              </a:rPr>
              <a:t>СС(Б) = 526756       </a:t>
            </a:r>
            <a:endParaRPr kumimoji="0" lang="en-US" altLang="ru-RU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b="0" i="1" u="none" strike="noStrike" cap="none" normalizeH="0" baseline="0" dirty="0">
                <a:ln>
                  <a:noFill/>
                </a:ln>
                <a:effectLst/>
              </a:rPr>
              <a:t>СС(В) = 563636      </a:t>
            </a:r>
            <a:endParaRPr kumimoji="0" lang="en-US" altLang="ru-RU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046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053BD-1D41-DA83-A651-9D341603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Страхование. Расчётная задача (продолжение)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2A37A-7348-3171-CE8C-373769FE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Можно ли Ивану получить налоговый вычет при страховании квартиры? Если да, то в каком размере.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налоговый вычет не предусмотрен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Если Иван решит застраховать квартиру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системе первого риска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сумму 5 млн рублей (страховая сумма), какое возмещение он получит при наступлении страхового случая с ущербом в 8 млн рублей? 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по системе первого риска предусматривает выплату страхового возмещения в размере ущерба, но в пределах страховой суммы. По этой системе страхования весь ущерб в пределах страховой суммы (первый риск) компенсируется полностью. Ущерб сверх страховой суммы (второй риск) не возмещается.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i="1" dirty="0">
                <a:latin typeface="Calibri" panose="020F0502020204030204" pitchFamily="34" charset="0"/>
                <a:cs typeface="Times New Roman" panose="02020603050405020304" pitchFamily="18" charset="0"/>
              </a:rPr>
              <a:t>Ответ: 5 млн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38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78C1F4-274D-0AC7-8771-DA3FF4A9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8590"/>
            <a:ext cx="11498580" cy="63207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latin typeface="+mn-lt"/>
              </a:rPr>
              <a:t>Страхование. Расчётная задача (продолжение)</a:t>
            </a:r>
            <a:endParaRPr lang="ru-RU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валютного риска.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</a:t>
            </a:r>
            <a:r>
              <a:rPr lang="ru-RU" sz="2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 месяца</a:t>
            </a:r>
            <a:r>
              <a:rPr lang="ru-RU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Иван собирается купить импортный автомобиль стоимостью 10 тысяч долларов. Его текущих рублёвых накоплений достаточно для оплаты. Курс доллара на сегодня составляет 80 рублей за 1 доллар. Иван может одолжить деньги другу под 5% </a:t>
            </a:r>
            <a:r>
              <a:rPr lang="ru-RU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годовых</a:t>
            </a: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рублях, или конвертировать их в доллары по текущему курсу и положить в банк под 1% </a:t>
            </a:r>
            <a:r>
              <a:rPr lang="ru-RU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годовых</a:t>
            </a: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При каких значениях валютного курса на день покупки автомобиля Ивану экономически выгоднее будет положить деньги на долларовый депозит, чем одолжить другу (кредитный риск вложений для простоты будем считать одинаковым)?</a:t>
            </a:r>
            <a:r>
              <a:rPr lang="ru-RU" sz="1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Расчёт может быть произведён по формуле простого или сложного процента.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Сравниваем потенциальный доход от вложений в рублях и от перевода суммы в доллары и вложений денег на долларовый депозит с последующей конвертацией в рубли: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800 000*(1+0,05*1/4) = 810 000 </a:t>
            </a:r>
            <a:r>
              <a:rPr lang="ru-R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10 000*(1+0,01*1/4) = 10 025 </a:t>
            </a:r>
            <a:r>
              <a:rPr lang="ru-R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810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000/ 10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025 = 80,798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более 80,798 рублей за доллар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47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9B7D9-BBD1-483A-597E-811D8E33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711835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Вклады. Кредиты. Инвестирование.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594CD-ACC0-7792-895D-A1FADE07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80" y="822960"/>
            <a:ext cx="11775440" cy="1808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Вася изучает возможность участия в некотором бизнес-проекте. В проект необходимо немедленно вложить </a:t>
            </a:r>
            <a:r>
              <a:rPr lang="ru-RU" sz="2000" b="1" dirty="0"/>
              <a:t>1</a:t>
            </a:r>
            <a:r>
              <a:rPr lang="ru-RU" sz="2000" dirty="0"/>
              <a:t> млн руб</a:t>
            </a:r>
            <a:r>
              <a:rPr lang="ru-RU" sz="2000" b="1" dirty="0"/>
              <a:t>. собственных </a:t>
            </a:r>
            <a:r>
              <a:rPr lang="ru-RU" sz="2000" dirty="0"/>
              <a:t>Васиных денег (которые в настоящий момент лежат на вкладе в банке). Кроме того, ровно через год потребуется вложить еще </a:t>
            </a:r>
            <a:r>
              <a:rPr lang="ru-RU" sz="2000" b="1" dirty="0"/>
              <a:t>1</a:t>
            </a:r>
            <a:r>
              <a:rPr lang="ru-RU" sz="2000" dirty="0"/>
              <a:t> млн руб., который Васе придется взять в </a:t>
            </a:r>
            <a:r>
              <a:rPr lang="ru-RU" sz="2000" b="1" dirty="0"/>
              <a:t>кредит</a:t>
            </a:r>
            <a:r>
              <a:rPr lang="ru-RU" sz="2000" dirty="0"/>
              <a:t>. Зато ровно через два года, по Васиным расчетам, проект принесет ему </a:t>
            </a:r>
            <a:r>
              <a:rPr lang="ru-RU" sz="2000" b="1" dirty="0"/>
              <a:t>2</a:t>
            </a:r>
            <a:r>
              <a:rPr lang="ru-RU" sz="2000" dirty="0"/>
              <a:t> млн руб. чистого дохода, а еще ровно через год – еще </a:t>
            </a:r>
            <a:r>
              <a:rPr lang="ru-RU" sz="2000" b="1" dirty="0"/>
              <a:t>1</a:t>
            </a:r>
            <a:r>
              <a:rPr lang="ru-RU" sz="2000" dirty="0"/>
              <a:t> млн руб. Для простоты, предположим, что процентные ставки по вкладам и по кредитам одинаковы и равны 5% год; начисление и капитализация процентов происходят в конце года; инфляция отсутствует; рисками вложения пренебрегаем.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715A-D964-CA5C-586C-829877F9BCED}"/>
              </a:ext>
            </a:extLst>
          </p:cNvPr>
          <p:cNvSpPr txBox="1"/>
          <p:nvPr/>
        </p:nvSpPr>
        <p:spPr>
          <a:xfrm>
            <a:off x="208280" y="4396738"/>
            <a:ext cx="1177544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/>
              <a:t>Если государство обложит Васю дополнительным налогом в размере T1 млн руб., который выплачивается однократно </a:t>
            </a:r>
            <a:r>
              <a:rPr lang="ru-RU" b="1" u="sng" dirty="0"/>
              <a:t>в момент завершения бизнес-проекта</a:t>
            </a:r>
            <a:r>
              <a:rPr lang="ru-RU" b="1" dirty="0"/>
              <a:t>, то каким может быть максимальное значение T1, чтобы Вася не потерял интереса к данному бизнес-проекту? </a:t>
            </a:r>
          </a:p>
          <a:p>
            <a:pPr marL="342900" indent="-342900"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/>
              <a:t>Если государство обложит Васю дополнительным налогом в размере T2 млн руб., который выплачивается однократно </a:t>
            </a:r>
            <a:r>
              <a:rPr lang="ru-RU" b="1" u="sng" dirty="0"/>
              <a:t>в момент старта бизнес-проекта</a:t>
            </a:r>
            <a:r>
              <a:rPr lang="ru-RU" b="1" dirty="0"/>
              <a:t>, то каким может быть максимальное значение T2, чтобы Вася не потерял интереса к данному </a:t>
            </a:r>
            <a:r>
              <a:rPr lang="ru-RU" b="1" dirty="0" err="1"/>
              <a:t>бизнеспроекту</a:t>
            </a:r>
            <a:r>
              <a:rPr lang="ru-RU" b="1" dirty="0"/>
              <a:t>?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0F412A1-FB7D-926E-8C4D-D5BBA17DA783}"/>
              </a:ext>
            </a:extLst>
          </p:cNvPr>
          <p:cNvCxnSpPr/>
          <p:nvPr/>
        </p:nvCxnSpPr>
        <p:spPr>
          <a:xfrm>
            <a:off x="1828800" y="3429000"/>
            <a:ext cx="7975600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F3183C55-9CCA-D4D6-5940-DB9B23FDCA34}"/>
              </a:ext>
            </a:extLst>
          </p:cNvPr>
          <p:cNvSpPr/>
          <p:nvPr/>
        </p:nvSpPr>
        <p:spPr>
          <a:xfrm>
            <a:off x="1706880" y="3307080"/>
            <a:ext cx="284480" cy="279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2348A7F0-81D0-85A9-4D9C-8027F4BCB138}"/>
              </a:ext>
            </a:extLst>
          </p:cNvPr>
          <p:cNvSpPr/>
          <p:nvPr/>
        </p:nvSpPr>
        <p:spPr>
          <a:xfrm>
            <a:off x="3068320" y="3319778"/>
            <a:ext cx="284480" cy="279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8CB396E6-29A3-EF31-82F6-6262D289C770}"/>
              </a:ext>
            </a:extLst>
          </p:cNvPr>
          <p:cNvSpPr/>
          <p:nvPr/>
        </p:nvSpPr>
        <p:spPr>
          <a:xfrm>
            <a:off x="4429760" y="3307080"/>
            <a:ext cx="284480" cy="279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24BB088E-80D8-F230-6ED0-24876EE2B300}"/>
              </a:ext>
            </a:extLst>
          </p:cNvPr>
          <p:cNvSpPr/>
          <p:nvPr/>
        </p:nvSpPr>
        <p:spPr>
          <a:xfrm>
            <a:off x="5791200" y="3319778"/>
            <a:ext cx="284480" cy="279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5E9B5-2C8A-9FD6-5A11-7D6D6FDBC8E8}"/>
              </a:ext>
            </a:extLst>
          </p:cNvPr>
          <p:cNvSpPr txBox="1"/>
          <p:nvPr/>
        </p:nvSpPr>
        <p:spPr>
          <a:xfrm>
            <a:off x="680720" y="3559570"/>
            <a:ext cx="581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Период     0                        1                        2 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7C1CAE-540F-E965-1495-DFEDCCF6B308}"/>
              </a:ext>
            </a:extLst>
          </p:cNvPr>
          <p:cNvSpPr txBox="1"/>
          <p:nvPr/>
        </p:nvSpPr>
        <p:spPr>
          <a:xfrm>
            <a:off x="680720" y="2895835"/>
            <a:ext cx="620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Поток       -1 млн            -1 млн                +2 млн            +1 млн</a:t>
            </a:r>
          </a:p>
        </p:txBody>
      </p:sp>
    </p:spTree>
    <p:extLst>
      <p:ext uri="{BB962C8B-B14F-4D97-AF65-F5344CB8AC3E}">
        <p14:creationId xmlns:p14="http://schemas.microsoft.com/office/powerpoint/2010/main" val="82219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D16A7-59E8-51EA-28DF-65E9E672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180186"/>
            <a:ext cx="11511280" cy="125380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1. Если государство обложит Васю дополнительным налогом в размере T1 млн руб., который выплачивается однократно в момент завершения бизнес-проекта, то каким может быть максимальное значение T1, чтобы Вася не потерял интереса к данному бизнес-проекту? </a:t>
            </a:r>
            <a:br>
              <a:rPr lang="ru-RU" sz="2200" b="1" dirty="0"/>
            </a:b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B2845-4452-508A-BD08-E2B41FABE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4266"/>
            <a:ext cx="10515600" cy="29797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При неизменной процентной ставке 5% годовых через три года приведённые потоки будут эквивалентны следующим суммам: </a:t>
            </a:r>
          </a:p>
          <a:p>
            <a:r>
              <a:rPr lang="ru-RU" dirty="0"/>
              <a:t>1 млн руб.*1,05</a:t>
            </a:r>
            <a:r>
              <a:rPr lang="ru-RU" baseline="30000" dirty="0"/>
              <a:t>3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=</a:t>
            </a:r>
            <a:r>
              <a:rPr lang="ru-RU" dirty="0">
                <a:solidFill>
                  <a:srgbClr val="FF0000"/>
                </a:solidFill>
              </a:rPr>
              <a:t> 1,157625 млн руб.</a:t>
            </a:r>
          </a:p>
          <a:p>
            <a:r>
              <a:rPr lang="ru-RU" dirty="0"/>
              <a:t>1 млн руб.*1,05</a:t>
            </a:r>
            <a:r>
              <a:rPr lang="ru-RU" baseline="30000" dirty="0"/>
              <a:t>2</a:t>
            </a:r>
            <a:r>
              <a:rPr lang="ru-RU" dirty="0"/>
              <a:t> = </a:t>
            </a:r>
            <a:r>
              <a:rPr lang="ru-RU" dirty="0">
                <a:solidFill>
                  <a:srgbClr val="FF0000"/>
                </a:solidFill>
              </a:rPr>
              <a:t>1,102500 млн руб. </a:t>
            </a:r>
          </a:p>
          <a:p>
            <a:r>
              <a:rPr lang="ru-RU" dirty="0"/>
              <a:t>2 млн руб.*1,05 </a:t>
            </a:r>
            <a:r>
              <a:rPr lang="ru-RU" dirty="0">
                <a:solidFill>
                  <a:schemeClr val="tx1"/>
                </a:solidFill>
              </a:rPr>
              <a:t>=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2,1 млн руб.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 млн руб.</a:t>
            </a:r>
          </a:p>
          <a:p>
            <a:pPr marL="0" indent="0">
              <a:buNone/>
            </a:pPr>
            <a:r>
              <a:rPr lang="ru-RU" dirty="0"/>
              <a:t>Таким образом, в терминах </a:t>
            </a:r>
            <a:r>
              <a:rPr lang="ru-RU" dirty="0" err="1"/>
              <a:t>future</a:t>
            </a:r>
            <a:r>
              <a:rPr lang="ru-RU" dirty="0"/>
              <a:t> </a:t>
            </a:r>
            <a:r>
              <a:rPr lang="ru-RU" dirty="0" err="1"/>
              <a:t>value</a:t>
            </a:r>
            <a:r>
              <a:rPr lang="ru-RU" dirty="0"/>
              <a:t> через три года общая Васина прибыль от бизнес проекта составит (2,1 +1) – (1,157625 + 1,1025) = 0,839875 млн руб. = 839 875 руб. Поэтому для того, чтобы Вася не потерял интереса к данному бизнес-проекту, через три года его можно обложить налогом в размере не более, чем 839 875 руб.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F834B-B95C-9930-19D4-A1960BF55C9B}"/>
              </a:ext>
            </a:extLst>
          </p:cNvPr>
          <p:cNvSpPr txBox="1"/>
          <p:nvPr/>
        </p:nvSpPr>
        <p:spPr>
          <a:xfrm>
            <a:off x="838200" y="2286164"/>
            <a:ext cx="620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Поток       -1 млн            -1 млн                +2 млн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+1 млн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6442E2B-656C-1448-22C8-1736B9D439E2}"/>
              </a:ext>
            </a:extLst>
          </p:cNvPr>
          <p:cNvCxnSpPr/>
          <p:nvPr/>
        </p:nvCxnSpPr>
        <p:spPr>
          <a:xfrm>
            <a:off x="1981200" y="2829560"/>
            <a:ext cx="7975600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65B30A-56F6-E35F-E95E-E8C7C515870B}"/>
              </a:ext>
            </a:extLst>
          </p:cNvPr>
          <p:cNvSpPr txBox="1"/>
          <p:nvPr/>
        </p:nvSpPr>
        <p:spPr>
          <a:xfrm>
            <a:off x="838200" y="2955215"/>
            <a:ext cx="5958840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Период     0                        1                          2                        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CE18EC-8C00-6BEE-40CC-77523261BB08}"/>
              </a:ext>
            </a:extLst>
          </p:cNvPr>
          <p:cNvSpPr/>
          <p:nvPr/>
        </p:nvSpPr>
        <p:spPr>
          <a:xfrm>
            <a:off x="5862320" y="1176414"/>
            <a:ext cx="2032000" cy="1202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-1 млн руб.*1,05</a:t>
            </a:r>
            <a:r>
              <a:rPr lang="ru-RU" b="1" baseline="30000" dirty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-1 млн руб.*1,05</a:t>
            </a:r>
            <a:r>
              <a:rPr lang="ru-RU" b="1" baseline="300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+2 млн руб.*1,05</a:t>
            </a:r>
          </a:p>
        </p:txBody>
      </p:sp>
      <p:cxnSp>
        <p:nvCxnSpPr>
          <p:cNvPr id="11" name="Соединитель: изогнутый 10">
            <a:extLst>
              <a:ext uri="{FF2B5EF4-FFF2-40B4-BE49-F238E27FC236}">
                <a16:creationId xmlns:a16="http://schemas.microsoft.com/office/drawing/2014/main" id="{E3160B06-A2CC-503A-4613-820F9DD49458}"/>
              </a:ext>
            </a:extLst>
          </p:cNvPr>
          <p:cNvCxnSpPr>
            <a:cxnSpLocks/>
          </p:cNvCxnSpPr>
          <p:nvPr/>
        </p:nvCxnSpPr>
        <p:spPr>
          <a:xfrm flipV="1">
            <a:off x="2103120" y="1544320"/>
            <a:ext cx="3759200" cy="741844"/>
          </a:xfrm>
          <a:prstGeom prst="curvedConnector3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Соединитель: изогнутый 14">
            <a:extLst>
              <a:ext uri="{FF2B5EF4-FFF2-40B4-BE49-F238E27FC236}">
                <a16:creationId xmlns:a16="http://schemas.microsoft.com/office/drawing/2014/main" id="{A08A37B2-680A-1BD5-8D14-21C0758EFA5C}"/>
              </a:ext>
            </a:extLst>
          </p:cNvPr>
          <p:cNvCxnSpPr>
            <a:cxnSpLocks/>
          </p:cNvCxnSpPr>
          <p:nvPr/>
        </p:nvCxnSpPr>
        <p:spPr>
          <a:xfrm flipV="1">
            <a:off x="3606800" y="1795140"/>
            <a:ext cx="2184400" cy="583887"/>
          </a:xfrm>
          <a:prstGeom prst="curvedConnector3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Соединитель: изогнутый 15">
            <a:extLst>
              <a:ext uri="{FF2B5EF4-FFF2-40B4-BE49-F238E27FC236}">
                <a16:creationId xmlns:a16="http://schemas.microsoft.com/office/drawing/2014/main" id="{353EADDB-3384-BD7D-4AE8-6D9CC1486904}"/>
              </a:ext>
            </a:extLst>
          </p:cNvPr>
          <p:cNvCxnSpPr>
            <a:cxnSpLocks/>
          </p:cNvCxnSpPr>
          <p:nvPr/>
        </p:nvCxnSpPr>
        <p:spPr>
          <a:xfrm flipV="1">
            <a:off x="5059680" y="2112100"/>
            <a:ext cx="731520" cy="266927"/>
          </a:xfrm>
          <a:prstGeom prst="curvedConnector3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3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D16A7-59E8-51EA-28DF-65E9E672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132032"/>
            <a:ext cx="11511280" cy="86658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2. Если государство обложит Васю дополнительным налогом в размере T2 млн руб., который выплачивается однократно </a:t>
            </a:r>
            <a:r>
              <a:rPr lang="ru-RU" sz="2200" b="1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 момент старта бизнес-проекта</a:t>
            </a:r>
            <a:r>
              <a:rPr lang="ru-RU" sz="2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то каким может быть максимальное значение T2, чтобы Вася не потерял интереса к данному бизнес-проекту?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B2845-4452-508A-BD08-E2B41FABE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4266"/>
            <a:ext cx="10515600" cy="29797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При неизменной процентной ставке 5% годовых приведённые потоки будут эквивалентны следующим суммам: </a:t>
            </a:r>
          </a:p>
          <a:p>
            <a:pPr marL="0" indent="0">
              <a:buNone/>
            </a:pPr>
            <a:r>
              <a:rPr lang="ru-RU" dirty="0"/>
              <a:t>1 млн руб. </a:t>
            </a:r>
          </a:p>
          <a:p>
            <a:pPr marL="0" indent="0">
              <a:buNone/>
            </a:pPr>
            <a:r>
              <a:rPr lang="ru-RU" dirty="0"/>
              <a:t>1 млн руб./1,05 = 0,952381 млн руб. </a:t>
            </a:r>
          </a:p>
          <a:p>
            <a:pPr marL="0" indent="0">
              <a:buNone/>
            </a:pPr>
            <a:r>
              <a:rPr lang="ru-RU" dirty="0"/>
              <a:t>2 млн руб./1,05</a:t>
            </a:r>
            <a:r>
              <a:rPr lang="ru-RU" baseline="30000" dirty="0"/>
              <a:t>2</a:t>
            </a:r>
            <a:r>
              <a:rPr lang="ru-RU" dirty="0"/>
              <a:t> = 1,814059 млн руб. </a:t>
            </a:r>
          </a:p>
          <a:p>
            <a:pPr marL="0" indent="0">
              <a:buNone/>
            </a:pPr>
            <a:r>
              <a:rPr lang="ru-RU" dirty="0"/>
              <a:t>1 млн руб./1,05</a:t>
            </a:r>
            <a:r>
              <a:rPr lang="ru-RU" baseline="30000" dirty="0"/>
              <a:t>3</a:t>
            </a:r>
            <a:r>
              <a:rPr lang="ru-RU" dirty="0"/>
              <a:t> = 0,863838 млн руб. </a:t>
            </a:r>
          </a:p>
          <a:p>
            <a:pPr marL="0" indent="0">
              <a:buNone/>
            </a:pPr>
            <a:r>
              <a:rPr lang="ru-RU" dirty="0"/>
              <a:t>Таким образом, в терминах </a:t>
            </a:r>
            <a:r>
              <a:rPr lang="ru-RU" dirty="0" err="1"/>
              <a:t>present</a:t>
            </a:r>
            <a:r>
              <a:rPr lang="ru-RU" dirty="0"/>
              <a:t> </a:t>
            </a:r>
            <a:r>
              <a:rPr lang="ru-RU" dirty="0" err="1"/>
              <a:t>value</a:t>
            </a:r>
            <a:r>
              <a:rPr lang="ru-RU" dirty="0"/>
              <a:t> через общая Васина прибыль от бизнес-проекта составит (1,814059 +0,863838) – (1 + 0,952381) = 0,725516 млн руб. = 725 516 руб. Поэтому для того, чтобы Вася не потерял интереса к данному бизнес-проекту, в настоящий момент его можно обложить налогом в размере не более, чем 725 516 руб.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F834B-B95C-9930-19D4-A1960BF55C9B}"/>
              </a:ext>
            </a:extLst>
          </p:cNvPr>
          <p:cNvSpPr txBox="1"/>
          <p:nvPr/>
        </p:nvSpPr>
        <p:spPr>
          <a:xfrm>
            <a:off x="838200" y="2286164"/>
            <a:ext cx="620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Поток       </a:t>
            </a:r>
            <a:r>
              <a:rPr lang="ru-RU" b="1" dirty="0">
                <a:solidFill>
                  <a:srgbClr val="FF0000"/>
                </a:solidFill>
              </a:rPr>
              <a:t>-1 млн            </a:t>
            </a:r>
            <a:r>
              <a:rPr lang="ru-RU" b="1" dirty="0"/>
              <a:t>-1 млн                +2 млн            +1 млн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6442E2B-656C-1448-22C8-1736B9D439E2}"/>
              </a:ext>
            </a:extLst>
          </p:cNvPr>
          <p:cNvCxnSpPr/>
          <p:nvPr/>
        </p:nvCxnSpPr>
        <p:spPr>
          <a:xfrm>
            <a:off x="1981200" y="2829560"/>
            <a:ext cx="7975600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65B30A-56F6-E35F-E95E-E8C7C515870B}"/>
              </a:ext>
            </a:extLst>
          </p:cNvPr>
          <p:cNvSpPr txBox="1"/>
          <p:nvPr/>
        </p:nvSpPr>
        <p:spPr>
          <a:xfrm>
            <a:off x="838200" y="2955215"/>
            <a:ext cx="5958840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Период     0                        1                          2                        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CE18EC-8C00-6BEE-40CC-77523261BB08}"/>
              </a:ext>
            </a:extLst>
          </p:cNvPr>
          <p:cNvSpPr/>
          <p:nvPr/>
        </p:nvSpPr>
        <p:spPr>
          <a:xfrm>
            <a:off x="1127760" y="1020724"/>
            <a:ext cx="2032000" cy="1202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+1 млн руб./1,05</a:t>
            </a:r>
            <a:r>
              <a:rPr lang="ru-RU" b="1" baseline="30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+ 2 млн руб./1,05</a:t>
            </a:r>
            <a:r>
              <a:rPr lang="ru-RU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baseline="30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- 1 млн руб./1,05 </a:t>
            </a:r>
          </a:p>
        </p:txBody>
      </p:sp>
      <p:cxnSp>
        <p:nvCxnSpPr>
          <p:cNvPr id="11" name="Соединитель: изогнутый 10">
            <a:extLst>
              <a:ext uri="{FF2B5EF4-FFF2-40B4-BE49-F238E27FC236}">
                <a16:creationId xmlns:a16="http://schemas.microsoft.com/office/drawing/2014/main" id="{E3160B06-A2CC-503A-4613-820F9DD49458}"/>
              </a:ext>
            </a:extLst>
          </p:cNvPr>
          <p:cNvCxnSpPr>
            <a:cxnSpLocks/>
          </p:cNvCxnSpPr>
          <p:nvPr/>
        </p:nvCxnSpPr>
        <p:spPr>
          <a:xfrm rot="10800000">
            <a:off x="3159760" y="1172680"/>
            <a:ext cx="3169921" cy="1101852"/>
          </a:xfrm>
          <a:prstGeom prst="curvedConnector3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Соединитель: изогнутый 14">
            <a:extLst>
              <a:ext uri="{FF2B5EF4-FFF2-40B4-BE49-F238E27FC236}">
                <a16:creationId xmlns:a16="http://schemas.microsoft.com/office/drawing/2014/main" id="{A08A37B2-680A-1BD5-8D14-21C0758EFA5C}"/>
              </a:ext>
            </a:extLst>
          </p:cNvPr>
          <p:cNvCxnSpPr>
            <a:cxnSpLocks/>
          </p:cNvCxnSpPr>
          <p:nvPr/>
        </p:nvCxnSpPr>
        <p:spPr>
          <a:xfrm rot="10800000">
            <a:off x="3159762" y="2013014"/>
            <a:ext cx="447038" cy="366015"/>
          </a:xfrm>
          <a:prstGeom prst="curvedConnector3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Соединитель: изогнутый 15">
            <a:extLst>
              <a:ext uri="{FF2B5EF4-FFF2-40B4-BE49-F238E27FC236}">
                <a16:creationId xmlns:a16="http://schemas.microsoft.com/office/drawing/2014/main" id="{353EADDB-3384-BD7D-4AE8-6D9CC1486904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3159760" y="1622031"/>
            <a:ext cx="1899920" cy="756998"/>
          </a:xfrm>
          <a:prstGeom prst="curvedConnector3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05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623605" y="571499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Порядок проведения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Перечень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Положение и регламент олимпиады «Высшая проба».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762001" y="830001"/>
            <a:ext cx="10766276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ТЕМА 1. ЛИЧНЫЕ СБЕРЕЖЕНИЯ И СЕМЕЙНЫЙ БЮДЖЕТ </a:t>
            </a:r>
            <a:endParaRPr lang="ru-RU" sz="2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5802" y="3424237"/>
            <a:ext cx="10577555" cy="11554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E0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945178" y="4107051"/>
            <a:ext cx="10246665" cy="171555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D945ADB-C33D-BC6E-00DC-4FAC7110E6B2}"/>
              </a:ext>
            </a:extLst>
          </p:cNvPr>
          <p:cNvSpPr txBox="1">
            <a:spLocks/>
          </p:cNvSpPr>
          <p:nvPr/>
        </p:nvSpPr>
        <p:spPr>
          <a:xfrm>
            <a:off x="634051" y="1577303"/>
            <a:ext cx="10855533" cy="33762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Виды вкладов и их условия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Банковский вклад (или банковский депозит). Вкладчик. Вклад до востребования и его основные характеристики. Виды срочных вкладов и их основные особенности. Схема выбора банковского вклада. Государственная система страхования вкладов.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Ставки по вкладам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Доход по вкладу. Доходность вклада. Инфляция. Простой процент. Сложный процент. Капитализация процентов. Капитализация вклада. Процентная ставка по вкладу. Номинальная процентная ставка. Реальная процентная ставка. Эффективная процентная ставка.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Расчет доходности различных вкладов.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Умение решать задачи на простые и сложные проценты. Умение сравнивать абсолютные и относительные величины.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79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623605" y="642619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Порядок проведения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Перечень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Положение и регламент олимпиады «Высшая проба».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762001" y="830001"/>
            <a:ext cx="10766276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ТЕМА 2. КРЕДИТОВАНИЕ </a:t>
            </a:r>
            <a:endParaRPr lang="ru-RU" sz="2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5802" y="3424237"/>
            <a:ext cx="10577555" cy="11554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E0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945178" y="4107051"/>
            <a:ext cx="10246665" cy="171555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3B23E836-43BE-CE37-39F3-27039B2EBC2B}"/>
              </a:ext>
            </a:extLst>
          </p:cNvPr>
          <p:cNvSpPr txBox="1">
            <a:spLocks/>
          </p:cNvSpPr>
          <p:nvPr/>
        </p:nvSpPr>
        <p:spPr>
          <a:xfrm>
            <a:off x="685802" y="2259328"/>
            <a:ext cx="10577555" cy="2472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Кредиты и как ими пользоваться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Кредит, виды кредитов. Кредитор. Заемщик. Процентная ставка по кредиту. Полная стоимость кредита. Кредитный договор. Аннуитетный платёж. Дифференцированный платёж. Сравнение различных кредитных продуктов. Кредитная карта и как ее выбирать. Последствия долга и ответственность за невыполнение кредитных соглашений.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Приобретение жилья в ипотеку: плюсы и минусы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Ипотека. Ипотечный кредит и его особенности. Оценка выплат по ипотечному кредиту за месяц, год, весь срок кредитования. Сравнение различных кредитных предложений по ипотеке.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35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623605" y="642619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Порядок проведения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Перечень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Положение и регламент олимпиады «Высшая проба».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762001" y="830001"/>
            <a:ext cx="10766276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ТЕМА 3. МЕХАНИЗМЫ ИНВЕСТИРОВАНИЯ </a:t>
            </a:r>
            <a:endParaRPr lang="ru-RU" sz="2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5802" y="3424237"/>
            <a:ext cx="10577555" cy="11554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E0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945178" y="4107051"/>
            <a:ext cx="10246665" cy="171555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B85F3-5B97-130D-75A9-6DACD5D731F1}"/>
              </a:ext>
            </a:extLst>
          </p:cNvPr>
          <p:cNvSpPr txBox="1">
            <a:spLocks/>
          </p:cNvSpPr>
          <p:nvPr/>
        </p:nvSpPr>
        <p:spPr>
          <a:xfrm>
            <a:off x="838200" y="1307055"/>
            <a:ext cx="10515600" cy="46873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Ценные бумаги </a:t>
            </a:r>
            <a:endParaRPr 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Основные виды ценных бумаг. Акция и ее особенности как ценной бумаги. Обыкновенные и привилегированные акции. Облигация и ее особенности как ценной бумаги.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Фондовый рынок и особенности его работы </a:t>
            </a:r>
            <a:endParaRPr 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Фондовый рынок (рынок ценных бумаг). Фондовая биржа. Эмитент. Инвесторы. Профессиональные участники рынка ценных бумаг. Первичный рынок ценных бумаг. Вторичный рынок ценных бумаг. Инвестиции. </a:t>
            </a:r>
          </a:p>
          <a:p>
            <a:r>
              <a:rPr 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Портфельные инвестиции. Прямые инвестиции.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Расчет доходности ценных бумаг </a:t>
            </a:r>
            <a:endParaRPr 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Номинальная цена ценной бумаги. Определение доходности ценной бумаги. Доходность к погашению. Доходность акций. Дивиденды по акциям. Прирост курсовой стоимости акций. Текущую доходность по акции. Доходность облигаций. Разница в риске и доходе между сберегательными и инвестиционными продуктами. Степень риска инвестиционного продукта.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Составление инвестиционного портфеля </a:t>
            </a:r>
            <a:endParaRPr 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Инвестиционный портфель. Диверсификация инвестиционного портфеля. Виды инвестиционных портфелей. Степень риска различных типов инвестиционных портфелей.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1634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574466" y="642619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Порядок проведения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Перечень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Положение и регламент олимпиады «Высшая проба».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762001" y="830001"/>
            <a:ext cx="10766276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ТЕМА 4. СТРАХОВАНИЕ И ПЕНСИОННАЯ СИСТЕМА </a:t>
            </a:r>
            <a:endParaRPr lang="ru-RU" sz="2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5802" y="3424237"/>
            <a:ext cx="10577555" cy="11554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E0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945178" y="4107051"/>
            <a:ext cx="10246665" cy="171555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BB14B8BA-C99D-46F2-4A85-8E44995900A2}"/>
              </a:ext>
            </a:extLst>
          </p:cNvPr>
          <p:cNvSpPr txBox="1">
            <a:spLocks/>
          </p:cNvSpPr>
          <p:nvPr/>
        </p:nvSpPr>
        <p:spPr>
          <a:xfrm>
            <a:off x="726941" y="1319687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работает страхование и как выбрать условия страхования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такое страхование. Страховщики. Страхователи. Застрахованные. Страховая компания. Страховой полис. Страховая сумма. Страховое возмещение. Обязательное страхование. Добровольное страхование. Выбор условий страхования.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Управление рисками страхования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Риск. Выгодоприобретатель. Договор страхования. Страховая выплата. Страховая премия. Приемлемый (допустимый) риск.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Выбор страховой защиты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Личное страхование. Обязательное и добровольное медицинское страхование. Страхование ответственности. Страхование имущества физических лиц. Страхование автомобилей. Страхование имущества юридических лиц. Выбор страховщика. Финансовая устойчивость страховщика. Франшиза.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Пенсионная система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Пенсия. Пенсионная система России. Пенсионный фонд Российской Федерации. Страховая пенсия. Накопительная пенсия. Страховой стаж. Индивидуальный пенсионный коэффициент. Пенсионные накопления. Размещение накопительной части пенсионного обеспечения. 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Негосударственные пенсионные фонды. Способы увеличения будущей пенсии.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4624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574466" y="642619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Порядок проведения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Перечень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Положение и регламент олимпиады «Высшая проба».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5802" y="3424237"/>
            <a:ext cx="10577555" cy="11554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E0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945178" y="4107051"/>
            <a:ext cx="10246665" cy="171555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A8C374F-8FD0-779C-3311-C98907364667}"/>
              </a:ext>
            </a:extLst>
          </p:cNvPr>
          <p:cNvSpPr txBox="1">
            <a:spLocks/>
          </p:cNvSpPr>
          <p:nvPr/>
        </p:nvSpPr>
        <p:spPr>
          <a:xfrm>
            <a:off x="716779" y="852814"/>
            <a:ext cx="10515600" cy="5391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ТЕМА 5. РИСКИ И ФИНАНСОВАЯ БЕЗОПАСНОСТЬ </a:t>
            </a:r>
            <a:endParaRPr lang="ru-RU" sz="28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77FCFFD-F9AA-A62C-A7DF-48849316BD8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Финансовые риски и стратегии инвестирования </a:t>
            </a:r>
            <a:endParaRPr 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Финансовый риск. Основные виды финансовых рисков. Портфельный риск. Рыночный риск. Низкорисковые и высокорисковые активы. Декларация (уведомление) о рисках. Консервативный способ инвестирования. </a:t>
            </a:r>
          </a:p>
          <a:p>
            <a:r>
              <a:rPr 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Агрессивный способ инвестирования. Смешанная (умеренная) стратегия инвестирования.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Управление инвестиционными рисками </a:t>
            </a:r>
            <a:endParaRPr 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Инвестиционный риск. Аспекты управления инвестиционными рисками. Хеджирование. Дериватив. Аутсорсинг. Основные принципы инвестирования с учетом рисков.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Формы мошенничества и способы снижения инвестиционных рисков </a:t>
            </a:r>
            <a:endParaRPr 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Финансовое мошенничество. Основные направления деятельности мошенников в финансовом секторе. Финансовая пирамида. Правила выбора финансовой компании. Основные меры финансовой предосторожности. Методы снижения инвестиционных рисков.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30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574466" y="642619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Порядок проведения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Перечень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Положение и регламент олимпиады «Высшая проба».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5802" y="3424237"/>
            <a:ext cx="10577555" cy="11554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E0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945178" y="4107051"/>
            <a:ext cx="10246665" cy="171555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A8C374F-8FD0-779C-3311-C98907364667}"/>
              </a:ext>
            </a:extLst>
          </p:cNvPr>
          <p:cNvSpPr txBox="1">
            <a:spLocks/>
          </p:cNvSpPr>
          <p:nvPr/>
        </p:nvSpPr>
        <p:spPr>
          <a:xfrm>
            <a:off x="716779" y="852814"/>
            <a:ext cx="10515600" cy="53911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ТЕМА 6. СОЗДАНИЕ СОБСТВЕННОГО БИЗНЕСА И НАЛОГИ </a:t>
            </a:r>
            <a:endParaRPr lang="ru-RU" sz="2800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DBBF69DD-4729-0128-19DD-F3C43C13C1A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Создание собственного бизнеса </a:t>
            </a:r>
            <a:endParaRPr 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Стартап, его преимущества и недостатки. Правила и порядок создания стартапа. Бизнес-план. Возможные источники финансовых средств для создания и развития собственного бизнеса. Государственные и негосударственные организации поддержки стартапов.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>
                <a:solidFill>
                  <a:srgbClr val="000000"/>
                </a:solidFill>
                <a:latin typeface="Times New Roman" panose="02020603050405020304" pitchFamily="18" charset="0"/>
              </a:rPr>
              <a:t>Налоги </a:t>
            </a:r>
            <a:endParaRPr 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Налоговая система России. Налог. Виды налогов. Налогоплательщик. Объект налогообложения. Налоговая база. Налоговая ставка. Налоговый период. Отчетный период. Льготы. Сумма налога. Налоговые вычеты. Пени при несвоевременном сроке уплаты налога. Штрафные санкции.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50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DCF13-6FF0-5E20-E689-0F9F532A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3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Страхование. Задача на рассуждения.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4F3F8-EB64-1913-A74E-E7310AA38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905"/>
            <a:ext cx="10515600" cy="135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Сергею из Казани ещё </a:t>
            </a:r>
            <a:r>
              <a:rPr lang="ru-RU" sz="2000" b="1" dirty="0"/>
              <a:t>21 год</a:t>
            </a:r>
            <a:r>
              <a:rPr lang="ru-RU" sz="2000" dirty="0"/>
              <a:t>, и он уже имеет водительский стаж </a:t>
            </a:r>
            <a:r>
              <a:rPr lang="ru-RU" sz="2000" b="1" dirty="0"/>
              <a:t>3 года</a:t>
            </a:r>
            <a:r>
              <a:rPr lang="ru-RU" sz="2000" dirty="0"/>
              <a:t>. Родители решили подарить Сергею машину, и важным критерием выбора является </a:t>
            </a:r>
            <a:r>
              <a:rPr lang="ru-RU" sz="2000" b="1" dirty="0"/>
              <a:t>как можно меньшие платежи по ОСАГО</a:t>
            </a:r>
            <a:r>
              <a:rPr lang="ru-RU" sz="2000" dirty="0"/>
              <a:t>, так как эти расходы лягут на плечи самого Сергея, финансовое положение которого пока не очень устойчиво.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7AAC1-E1E2-BD38-52FE-28F776B57CA0}"/>
              </a:ext>
            </a:extLst>
          </p:cNvPr>
          <p:cNvSpPr txBox="1"/>
          <p:nvPr/>
        </p:nvSpPr>
        <p:spPr>
          <a:xfrm>
            <a:off x="838200" y="2967335"/>
            <a:ext cx="106629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День рождения Сергея через неделю, но покупку машины родители откладывать не хотят, планируют первую поездку Сергея на новом авто уже в сам день рождения 20.12.2019.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9986E-4A95-5E2A-3CEC-07CEBA6A23FE}"/>
              </a:ext>
            </a:extLst>
          </p:cNvPr>
          <p:cNvSpPr txBox="1"/>
          <p:nvPr/>
        </p:nvSpPr>
        <p:spPr>
          <a:xfrm>
            <a:off x="838200" y="3771037"/>
            <a:ext cx="1066292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Выбирая между Ford Fiesta (103 лошадиные силы) и Volkswagen </a:t>
            </a:r>
            <a:r>
              <a:rPr lang="ru-RU" dirty="0" err="1"/>
              <a:t>Jetta</a:t>
            </a:r>
            <a:r>
              <a:rPr lang="ru-RU" dirty="0"/>
              <a:t> (140 лошадиных сил), родители склоняются к первому варианту, так как Сергей в основном будет использовать автомобиль для поездок в университет в час пик, а движение в пробке не позволяет насладиться повышенной мощностью двигателя.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9ADFE-EE96-41DA-2513-9624B161682F}"/>
              </a:ext>
            </a:extLst>
          </p:cNvPr>
          <p:cNvSpPr txBox="1"/>
          <p:nvPr/>
        </p:nvSpPr>
        <p:spPr>
          <a:xfrm>
            <a:off x="838200" y="5128737"/>
            <a:ext cx="106629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Полис решили пока оформить на 3 месяца, а потом продлевать его по мере надобности, так как покупку полиса ОСАГО вызвался оплачивать Сергей из собственных средств.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2520A-88CD-7975-0710-B374312E019F}"/>
              </a:ext>
            </a:extLst>
          </p:cNvPr>
          <p:cNvSpPr txBox="1"/>
          <p:nvPr/>
        </p:nvSpPr>
        <p:spPr>
          <a:xfrm>
            <a:off x="838200" y="5861319"/>
            <a:ext cx="106629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Алиса, девушка Сергея, часто припоминает ему тот случай, когда другой водитель, проехавший на красный свет, повредил машину, которой управлял Сергей, и только выплаты страхового возмещения помогли отремонтировать автомобиль. Это, несомненно, повысит стоимость ОСАГО в этом году.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7ECB24-C986-E292-3EA4-70FC2705E483}"/>
              </a:ext>
            </a:extLst>
          </p:cNvPr>
          <p:cNvSpPr txBox="1"/>
          <p:nvPr/>
        </p:nvSpPr>
        <p:spPr>
          <a:xfrm>
            <a:off x="838200" y="2292618"/>
            <a:ext cx="1079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/>
              <a:t>Рассмотрите следующие суждения и действия. Обоснуйте финансовую грамотность или финансовую неграмотность каждого из них</a:t>
            </a:r>
          </a:p>
        </p:txBody>
      </p:sp>
    </p:spTree>
    <p:extLst>
      <p:ext uri="{BB962C8B-B14F-4D97-AF65-F5344CB8AC3E}">
        <p14:creationId xmlns:p14="http://schemas.microsoft.com/office/powerpoint/2010/main" val="180847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126AE-5184-E6E0-BFC4-C0CE070C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91" y="127482"/>
            <a:ext cx="3959013" cy="11357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b="1" dirty="0">
                <a:latin typeface="+mn-lt"/>
              </a:rPr>
              <a:t>Страхование. Расчётная задача.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F60FA1A-8B6A-929D-3094-E8F9AC250C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55394" y="735818"/>
          <a:ext cx="6561272" cy="1868846"/>
        </p:xfrm>
        <a:graphic>
          <a:graphicData uri="http://schemas.openxmlformats.org/drawingml/2006/table">
            <a:tbl>
              <a:tblPr firstRow="1" firstCol="1" bandRow="1"/>
              <a:tblGrid>
                <a:gridCol w="1727868">
                  <a:extLst>
                    <a:ext uri="{9D8B030D-6E8A-4147-A177-3AD203B41FA5}">
                      <a16:colId xmlns:a16="http://schemas.microsoft.com/office/drawing/2014/main" val="2618004018"/>
                    </a:ext>
                  </a:extLst>
                </a:gridCol>
                <a:gridCol w="1652825">
                  <a:extLst>
                    <a:ext uri="{9D8B030D-6E8A-4147-A177-3AD203B41FA5}">
                      <a16:colId xmlns:a16="http://schemas.microsoft.com/office/drawing/2014/main" val="3839859665"/>
                    </a:ext>
                  </a:extLst>
                </a:gridCol>
                <a:gridCol w="1684093">
                  <a:extLst>
                    <a:ext uri="{9D8B030D-6E8A-4147-A177-3AD203B41FA5}">
                      <a16:colId xmlns:a16="http://schemas.microsoft.com/office/drawing/2014/main" val="3142276405"/>
                    </a:ext>
                  </a:extLst>
                </a:gridCol>
                <a:gridCol w="1496486">
                  <a:extLst>
                    <a:ext uri="{9D8B030D-6E8A-4147-A177-3AD203B41FA5}">
                      <a16:colId xmlns:a16="http://schemas.microsoft.com/office/drawing/2014/main" val="196877497"/>
                    </a:ext>
                  </a:extLst>
                </a:gridCol>
              </a:tblGrid>
              <a:tr h="69790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Компания </a:t>
                      </a:r>
                      <a:endParaRPr lang="ru-RU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Страховая премия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Страховой тариф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Скидка к тарифу</a:t>
                      </a:r>
                      <a:endParaRPr lang="ru-RU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088800"/>
                  </a:ext>
                </a:extLst>
              </a:tr>
              <a:tr h="3886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34508"/>
                  </a:ext>
                </a:extLst>
              </a:tr>
              <a:tr h="3886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3150</a:t>
                      </a:r>
                      <a:endParaRPr lang="ru-RU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0,65%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578406"/>
                  </a:ext>
                </a:extLst>
              </a:tr>
              <a:tr h="3886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3100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0,55%</a:t>
                      </a:r>
                      <a:endParaRPr lang="ru-RU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736" marR="128736" marT="178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80592"/>
                  </a:ext>
                </a:extLst>
              </a:tr>
            </a:tbl>
          </a:graphicData>
        </a:graphic>
      </p:graphicFrame>
      <p:sp useBgFill="1">
        <p:nvSpPr>
          <p:cNvPr id="5" name="Rectangle 1">
            <a:extLst>
              <a:ext uri="{FF2B5EF4-FFF2-40B4-BE49-F238E27FC236}">
                <a16:creationId xmlns:a16="http://schemas.microsoft.com/office/drawing/2014/main" id="{F3760C48-AE3E-3A67-7584-9E30C2BEB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05" y="3119075"/>
            <a:ext cx="11193946" cy="30031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А)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Определите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, в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какой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компании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Ивану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выгоднее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застраховать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свое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имущество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(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квартиру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),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если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Иван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заинтересован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 в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максимизации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денежной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суммы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страхового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возмещения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. </a:t>
            </a:r>
            <a:endParaRPr kumimoji="0" lang="ru-RU" altLang="ru-RU" b="0" i="0" u="sng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ru-RU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b="0" i="1" u="none" strike="noStrike" cap="none" normalizeH="0" baseline="0" dirty="0" err="1">
                <a:ln>
                  <a:noFill/>
                </a:ln>
                <a:effectLst/>
              </a:rPr>
              <a:t>Решение</a:t>
            </a:r>
            <a:r>
              <a:rPr kumimoji="0" lang="en-US" altLang="ru-RU" b="0" i="1" u="none" strike="noStrike" cap="none" normalizeH="0" baseline="0" dirty="0">
                <a:ln>
                  <a:noFill/>
                </a:ln>
                <a:effectLst/>
              </a:rPr>
              <a:t>: </a:t>
            </a:r>
            <a:endParaRPr kumimoji="0" lang="en-US" altLang="ru-RU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b="0" i="1" u="none" strike="noStrike" cap="none" normalizeH="0" baseline="0" dirty="0">
                <a:ln>
                  <a:noFill/>
                </a:ln>
                <a:effectLst/>
              </a:rPr>
              <a:t>3200 = СС*0,006*(1-0,07)          СС(А) = </a:t>
            </a:r>
            <a:r>
              <a:rPr kumimoji="0" lang="en-US" altLang="ru-RU" b="1" i="1" u="none" strike="noStrike" cap="none" normalizeH="0" baseline="0" dirty="0">
                <a:ln>
                  <a:noFill/>
                </a:ln>
                <a:effectLst/>
              </a:rPr>
              <a:t>573477</a:t>
            </a:r>
            <a:r>
              <a:rPr kumimoji="0" lang="en-US" altLang="ru-RU" b="0" i="1" u="none" strike="noStrike" cap="none" normalizeH="0" baseline="0" dirty="0">
                <a:ln>
                  <a:noFill/>
                </a:ln>
                <a:effectLst/>
              </a:rPr>
              <a:t>       </a:t>
            </a:r>
            <a:endParaRPr kumimoji="0" lang="en-US" altLang="ru-RU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b="0" i="1" u="none" strike="noStrike" cap="none" normalizeH="0" baseline="0" dirty="0">
                <a:ln>
                  <a:noFill/>
                </a:ln>
                <a:effectLst/>
              </a:rPr>
              <a:t>3150 = СС*0,0065*(1-0,08)        СС(Б) = 526756       </a:t>
            </a:r>
            <a:endParaRPr kumimoji="0" lang="en-US" altLang="ru-RU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b="0" i="1" u="none" strike="noStrike" cap="none" normalizeH="0" baseline="0" dirty="0">
                <a:ln>
                  <a:noFill/>
                </a:ln>
                <a:effectLst/>
              </a:rPr>
              <a:t>3100 = СС*0,0055                           СС(В) = 563636      </a:t>
            </a:r>
            <a:endParaRPr kumimoji="0" lang="en-US" altLang="ru-RU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b="0" i="1" u="none" strike="noStrike" cap="none" normalizeH="0" baseline="0" dirty="0">
                <a:ln>
                  <a:noFill/>
                </a:ln>
                <a:effectLst/>
              </a:rPr>
              <a:t>CC – </a:t>
            </a:r>
            <a:r>
              <a:rPr kumimoji="0" lang="en-US" altLang="ru-RU" b="0" i="1" u="none" strike="noStrike" cap="none" normalizeH="0" baseline="0" dirty="0" err="1">
                <a:ln>
                  <a:noFill/>
                </a:ln>
                <a:effectLst/>
              </a:rPr>
              <a:t>страховая</a:t>
            </a:r>
            <a:r>
              <a:rPr kumimoji="0" lang="en-US" altLang="ru-RU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1" u="none" strike="noStrike" cap="none" normalizeH="0" baseline="0" dirty="0" err="1">
                <a:ln>
                  <a:noFill/>
                </a:ln>
                <a:effectLst/>
              </a:rPr>
              <a:t>сумма</a:t>
            </a:r>
            <a:endParaRPr kumimoji="0" lang="en-US" altLang="ru-RU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Следовательно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, в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этом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случае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выгоднее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застраховать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имущество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 в </a:t>
            </a:r>
            <a:r>
              <a:rPr kumimoji="0" lang="en-US" altLang="ru-RU" b="0" i="0" u="sng" strike="noStrike" cap="none" normalizeH="0" baseline="0" dirty="0" err="1">
                <a:ln>
                  <a:noFill/>
                </a:ln>
                <a:effectLst/>
              </a:rPr>
              <a:t>компании</a:t>
            </a:r>
            <a:r>
              <a:rPr kumimoji="0" lang="en-US" altLang="ru-RU" b="0" i="0" u="sng" strike="noStrike" cap="none" normalizeH="0" baseline="0" dirty="0">
                <a:ln>
                  <a:noFill/>
                </a:ln>
                <a:effectLst/>
              </a:rPr>
              <a:t> А.</a:t>
            </a:r>
            <a:endParaRPr kumimoji="0" lang="en-US" altLang="ru-RU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2F918D95-B01C-8CF0-9DD3-FDE5C4EB6468}"/>
              </a:ext>
            </a:extLst>
          </p:cNvPr>
          <p:cNvSpPr txBox="1"/>
          <p:nvPr/>
        </p:nvSpPr>
        <p:spPr>
          <a:xfrm>
            <a:off x="670705" y="1263220"/>
            <a:ext cx="457185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</a:rPr>
              <a:t>1)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Иван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стоит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перед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выбором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страховой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компании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для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покупки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полиса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страхования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имущества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.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Он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проверил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что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компании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А, Б и В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имеют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лицензии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и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хорошую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репутацию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на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рынке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.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Условия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страхования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представлены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 в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</a:rPr>
              <a:t>таблице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348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1265</TotalTime>
  <Words>2183</Words>
  <Application>Microsoft Office PowerPoint</Application>
  <PresentationFormat>Широкоэкранный</PresentationFormat>
  <Paragraphs>170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Страхование. Задача на рассуждения.</vt:lpstr>
      <vt:lpstr>Страхование. Расчётная задача.</vt:lpstr>
      <vt:lpstr>Презентация PowerPoint</vt:lpstr>
      <vt:lpstr>Страхование. Расчётная задача (продолжение)</vt:lpstr>
      <vt:lpstr>Презентация PowerPoint</vt:lpstr>
      <vt:lpstr>Вклады. Кредиты. Инвестирование.</vt:lpstr>
      <vt:lpstr>1. Если государство обложит Васю дополнительным налогом в размере T1 млн руб., который выплачивается однократно в момент завершения бизнес-проекта, то каким может быть максимальное значение T1, чтобы Вася не потерял интереса к данному бизнес-проекту?  </vt:lpstr>
      <vt:lpstr>2. Если государство обложит Васю дополнительным налогом в размере T2 млн руб., который выплачивается однократно в момент старта бизнес-проекта, то каким может быть максимальное значение T2, чтобы Вася не потерял интереса к данному бизнес-проекту?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Стрелкова</dc:creator>
  <cp:lastModifiedBy>Каяшева Елена Владимировна</cp:lastModifiedBy>
  <cp:revision>27</cp:revision>
  <dcterms:created xsi:type="dcterms:W3CDTF">2021-06-23T12:59:40Z</dcterms:created>
  <dcterms:modified xsi:type="dcterms:W3CDTF">2023-01-30T10:28:27Z</dcterms:modified>
</cp:coreProperties>
</file>