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2" r:id="rId1"/>
  </p:sldMasterIdLst>
  <p:sldIdLst>
    <p:sldId id="256" r:id="rId2"/>
    <p:sldId id="263" r:id="rId3"/>
    <p:sldId id="257" r:id="rId4"/>
    <p:sldId id="262" r:id="rId5"/>
    <p:sldId id="265" r:id="rId6"/>
    <p:sldId id="259" r:id="rId7"/>
    <p:sldId id="264" r:id="rId8"/>
    <p:sldId id="266" r:id="rId9"/>
    <p:sldId id="278" r:id="rId10"/>
    <p:sldId id="267" r:id="rId11"/>
    <p:sldId id="269" r:id="rId12"/>
    <p:sldId id="281" r:id="rId13"/>
    <p:sldId id="271" r:id="rId14"/>
    <p:sldId id="270" r:id="rId15"/>
    <p:sldId id="272" r:id="rId16"/>
    <p:sldId id="274" r:id="rId17"/>
    <p:sldId id="280" r:id="rId18"/>
    <p:sldId id="277" r:id="rId19"/>
    <p:sldId id="279" r:id="rId20"/>
    <p:sldId id="261" r:id="rId2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77C2E8"/>
    <a:srgbClr val="FFFFFF"/>
    <a:srgbClr val="000000"/>
    <a:srgbClr val="FF6600"/>
    <a:srgbClr val="99CCFF"/>
    <a:srgbClr val="0F6F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Светлый стиль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104" d="100"/>
          <a:sy n="104" d="100"/>
        </p:scale>
        <p:origin x="72"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0E399DA-4B84-4DB8-A606-B3D8CED3EA7C}" type="datetimeFigureOut">
              <a:rPr lang="ru-RU" smtClean="0"/>
              <a:t>03.03.2023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E0EF8C4-0C01-4A4B-B496-1D246732090D}" type="slidenum">
              <a:rPr lang="ru-RU" smtClean="0"/>
              <a:t>‹#›</a:t>
            </a:fld>
            <a:endParaRPr lang="ru-RU"/>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514818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Date Placeholder 2"/>
          <p:cNvSpPr>
            <a:spLocks noGrp="1"/>
          </p:cNvSpPr>
          <p:nvPr>
            <p:ph type="dt" sz="half" idx="10"/>
          </p:nvPr>
        </p:nvSpPr>
        <p:spPr/>
        <p:txBody>
          <a:bodyPr/>
          <a:lstStyle/>
          <a:p>
            <a:fld id="{50E399DA-4B84-4DB8-A606-B3D8CED3EA7C}" type="datetimeFigureOut">
              <a:rPr lang="ru-RU" smtClean="0"/>
              <a:t>03.03.2023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3E0EF8C4-0C01-4A4B-B496-1D246732090D}" type="slidenum">
              <a:rPr lang="ru-RU" smtClean="0"/>
              <a:t>‹#›</a:t>
            </a:fld>
            <a:endParaRPr lang="ru-RU"/>
          </a:p>
        </p:txBody>
      </p:sp>
    </p:spTree>
    <p:extLst>
      <p:ext uri="{BB962C8B-B14F-4D97-AF65-F5344CB8AC3E}">
        <p14:creationId xmlns:p14="http://schemas.microsoft.com/office/powerpoint/2010/main" val="314917956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0E399DA-4B84-4DB8-A606-B3D8CED3EA7C}" type="datetimeFigureOut">
              <a:rPr lang="ru-RU" smtClean="0"/>
              <a:t>03.03.2023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E0EF8C4-0C01-4A4B-B496-1D246732090D}" type="slidenum">
              <a:rPr lang="ru-RU" smtClean="0"/>
              <a:t>‹#›</a:t>
            </a:fld>
            <a:endParaRPr lang="ru-RU"/>
          </a:p>
        </p:txBody>
      </p:sp>
    </p:spTree>
    <p:extLst>
      <p:ext uri="{BB962C8B-B14F-4D97-AF65-F5344CB8AC3E}">
        <p14:creationId xmlns:p14="http://schemas.microsoft.com/office/powerpoint/2010/main" val="335148655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0E399DA-4B84-4DB8-A606-B3D8CED3EA7C}" type="datetimeFigureOut">
              <a:rPr lang="ru-RU" smtClean="0"/>
              <a:t>03.03.2023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E0EF8C4-0C01-4A4B-B496-1D246732090D}" type="slidenum">
              <a:rPr lang="ru-RU" smtClean="0"/>
              <a:t>‹#›</a:t>
            </a:fld>
            <a:endParaRPr lang="ru-RU"/>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80724708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0E399DA-4B84-4DB8-A606-B3D8CED3EA7C}" type="datetimeFigureOut">
              <a:rPr lang="ru-RU" smtClean="0"/>
              <a:t>03.03.2023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E0EF8C4-0C01-4A4B-B496-1D246732090D}" type="slidenum">
              <a:rPr lang="ru-RU" smtClean="0"/>
              <a:t>‹#›</a:t>
            </a:fld>
            <a:endParaRPr lang="ru-RU"/>
          </a:p>
        </p:txBody>
      </p:sp>
    </p:spTree>
    <p:extLst>
      <p:ext uri="{BB962C8B-B14F-4D97-AF65-F5344CB8AC3E}">
        <p14:creationId xmlns:p14="http://schemas.microsoft.com/office/powerpoint/2010/main" val="319933553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0E399DA-4B84-4DB8-A606-B3D8CED3EA7C}" type="datetimeFigureOut">
              <a:rPr lang="ru-RU" smtClean="0"/>
              <a:t>03.03.2023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E0EF8C4-0C01-4A4B-B496-1D246732090D}" type="slidenum">
              <a:rPr lang="ru-RU" smtClean="0"/>
              <a:t>‹#›</a:t>
            </a:fld>
            <a:endParaRPr lang="ru-RU"/>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04520714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0E399DA-4B84-4DB8-A606-B3D8CED3EA7C}" type="datetimeFigureOut">
              <a:rPr lang="ru-RU" smtClean="0"/>
              <a:t>03.03.2023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E0EF8C4-0C01-4A4B-B496-1D246732090D}" type="slidenum">
              <a:rPr lang="ru-RU" smtClean="0"/>
              <a:t>‹#›</a:t>
            </a:fld>
            <a:endParaRPr lang="ru-RU"/>
          </a:p>
        </p:txBody>
      </p:sp>
    </p:spTree>
    <p:extLst>
      <p:ext uri="{BB962C8B-B14F-4D97-AF65-F5344CB8AC3E}">
        <p14:creationId xmlns:p14="http://schemas.microsoft.com/office/powerpoint/2010/main" val="138305797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0E399DA-4B84-4DB8-A606-B3D8CED3EA7C}" type="datetimeFigureOut">
              <a:rPr lang="ru-RU" smtClean="0"/>
              <a:t>03.03.2023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E0EF8C4-0C01-4A4B-B496-1D246732090D}" type="slidenum">
              <a:rPr lang="ru-RU" smtClean="0"/>
              <a:t>‹#›</a:t>
            </a:fld>
            <a:endParaRPr lang="ru-RU"/>
          </a:p>
        </p:txBody>
      </p:sp>
    </p:spTree>
    <p:extLst>
      <p:ext uri="{BB962C8B-B14F-4D97-AF65-F5344CB8AC3E}">
        <p14:creationId xmlns:p14="http://schemas.microsoft.com/office/powerpoint/2010/main" val="341335421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0E399DA-4B84-4DB8-A606-B3D8CED3EA7C}" type="datetimeFigureOut">
              <a:rPr lang="ru-RU" smtClean="0"/>
              <a:t>03.03.2023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E0EF8C4-0C01-4A4B-B496-1D246732090D}" type="slidenum">
              <a:rPr lang="ru-RU" smtClean="0"/>
              <a:t>‹#›</a:t>
            </a:fld>
            <a:endParaRPr lang="ru-RU"/>
          </a:p>
        </p:txBody>
      </p:sp>
    </p:spTree>
    <p:extLst>
      <p:ext uri="{BB962C8B-B14F-4D97-AF65-F5344CB8AC3E}">
        <p14:creationId xmlns:p14="http://schemas.microsoft.com/office/powerpoint/2010/main" val="227118569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0E399DA-4B84-4DB8-A606-B3D8CED3EA7C}" type="datetimeFigureOut">
              <a:rPr lang="ru-RU" smtClean="0"/>
              <a:t>03.03.2023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E0EF8C4-0C01-4A4B-B496-1D246732090D}" type="slidenum">
              <a:rPr lang="ru-RU" smtClean="0"/>
              <a:t>‹#›</a:t>
            </a:fld>
            <a:endParaRPr lang="ru-RU"/>
          </a:p>
        </p:txBody>
      </p:sp>
    </p:spTree>
    <p:extLst>
      <p:ext uri="{BB962C8B-B14F-4D97-AF65-F5344CB8AC3E}">
        <p14:creationId xmlns:p14="http://schemas.microsoft.com/office/powerpoint/2010/main" val="13743323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0E399DA-4B84-4DB8-A606-B3D8CED3EA7C}" type="datetimeFigureOut">
              <a:rPr lang="ru-RU" smtClean="0"/>
              <a:t>03.03.2023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E0EF8C4-0C01-4A4B-B496-1D246732090D}" type="slidenum">
              <a:rPr lang="ru-RU" smtClean="0"/>
              <a:t>‹#›</a:t>
            </a:fld>
            <a:endParaRPr lang="ru-RU"/>
          </a:p>
        </p:txBody>
      </p:sp>
    </p:spTree>
    <p:extLst>
      <p:ext uri="{BB962C8B-B14F-4D97-AF65-F5344CB8AC3E}">
        <p14:creationId xmlns:p14="http://schemas.microsoft.com/office/powerpoint/2010/main" val="238031585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50E399DA-4B84-4DB8-A606-B3D8CED3EA7C}" type="datetimeFigureOut">
              <a:rPr lang="ru-RU" smtClean="0"/>
              <a:t>03.03.2023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E0EF8C4-0C01-4A4B-B496-1D246732090D}" type="slidenum">
              <a:rPr lang="ru-RU" smtClean="0"/>
              <a:t>‹#›</a:t>
            </a:fld>
            <a:endParaRPr lang="ru-RU"/>
          </a:p>
        </p:txBody>
      </p:sp>
    </p:spTree>
    <p:extLst>
      <p:ext uri="{BB962C8B-B14F-4D97-AF65-F5344CB8AC3E}">
        <p14:creationId xmlns:p14="http://schemas.microsoft.com/office/powerpoint/2010/main" val="39550916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0E399DA-4B84-4DB8-A606-B3D8CED3EA7C}" type="datetimeFigureOut">
              <a:rPr lang="ru-RU" smtClean="0"/>
              <a:t>03.03.2023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3E0EF8C4-0C01-4A4B-B496-1D246732090D}" type="slidenum">
              <a:rPr lang="ru-RU" smtClean="0"/>
              <a:t>‹#›</a:t>
            </a:fld>
            <a:endParaRPr lang="ru-RU"/>
          </a:p>
        </p:txBody>
      </p:sp>
    </p:spTree>
    <p:extLst>
      <p:ext uri="{BB962C8B-B14F-4D97-AF65-F5344CB8AC3E}">
        <p14:creationId xmlns:p14="http://schemas.microsoft.com/office/powerpoint/2010/main" val="296334549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50E399DA-4B84-4DB8-A606-B3D8CED3EA7C}" type="datetimeFigureOut">
              <a:rPr lang="ru-RU" smtClean="0"/>
              <a:t>03.03.2023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3E0EF8C4-0C01-4A4B-B496-1D246732090D}" type="slidenum">
              <a:rPr lang="ru-RU" smtClean="0"/>
              <a:t>‹#›</a:t>
            </a:fld>
            <a:endParaRPr lang="ru-RU"/>
          </a:p>
        </p:txBody>
      </p:sp>
    </p:spTree>
    <p:extLst>
      <p:ext uri="{BB962C8B-B14F-4D97-AF65-F5344CB8AC3E}">
        <p14:creationId xmlns:p14="http://schemas.microsoft.com/office/powerpoint/2010/main" val="363439214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E399DA-4B84-4DB8-A606-B3D8CED3EA7C}" type="datetimeFigureOut">
              <a:rPr lang="ru-RU" smtClean="0"/>
              <a:t>03.03.2023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3E0EF8C4-0C01-4A4B-B496-1D246732090D}" type="slidenum">
              <a:rPr lang="ru-RU" smtClean="0"/>
              <a:t>‹#›</a:t>
            </a:fld>
            <a:endParaRPr lang="ru-RU"/>
          </a:p>
        </p:txBody>
      </p:sp>
    </p:spTree>
    <p:extLst>
      <p:ext uri="{BB962C8B-B14F-4D97-AF65-F5344CB8AC3E}">
        <p14:creationId xmlns:p14="http://schemas.microsoft.com/office/powerpoint/2010/main" val="18619711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0E399DA-4B84-4DB8-A606-B3D8CED3EA7C}" type="datetimeFigureOut">
              <a:rPr lang="ru-RU" smtClean="0"/>
              <a:t>03.03.2023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E0EF8C4-0C01-4A4B-B496-1D246732090D}" type="slidenum">
              <a:rPr lang="ru-RU" smtClean="0"/>
              <a:t>‹#›</a:t>
            </a:fld>
            <a:endParaRPr lang="ru-RU"/>
          </a:p>
        </p:txBody>
      </p:sp>
    </p:spTree>
    <p:extLst>
      <p:ext uri="{BB962C8B-B14F-4D97-AF65-F5344CB8AC3E}">
        <p14:creationId xmlns:p14="http://schemas.microsoft.com/office/powerpoint/2010/main" val="68046892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0E399DA-4B84-4DB8-A606-B3D8CED3EA7C}" type="datetimeFigureOut">
              <a:rPr lang="ru-RU" smtClean="0"/>
              <a:t>03.03.2023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E0EF8C4-0C01-4A4B-B496-1D246732090D}" type="slidenum">
              <a:rPr lang="ru-RU" smtClean="0"/>
              <a:t>‹#›</a:t>
            </a:fld>
            <a:endParaRPr lang="ru-RU"/>
          </a:p>
        </p:txBody>
      </p:sp>
    </p:spTree>
    <p:extLst>
      <p:ext uri="{BB962C8B-B14F-4D97-AF65-F5344CB8AC3E}">
        <p14:creationId xmlns:p14="http://schemas.microsoft.com/office/powerpoint/2010/main" val="2582319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50E399DA-4B84-4DB8-A606-B3D8CED3EA7C}" type="datetimeFigureOut">
              <a:rPr lang="ru-RU" smtClean="0"/>
              <a:t>03.03.2023</a:t>
            </a:fld>
            <a:endParaRPr lang="ru-RU"/>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ru-RU"/>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3E0EF8C4-0C01-4A4B-B496-1D246732090D}" type="slidenum">
              <a:rPr lang="ru-RU" smtClean="0"/>
              <a:t>‹#›</a:t>
            </a:fld>
            <a:endParaRPr lang="ru-RU"/>
          </a:p>
        </p:txBody>
      </p:sp>
    </p:spTree>
    <p:extLst>
      <p:ext uri="{BB962C8B-B14F-4D97-AF65-F5344CB8AC3E}">
        <p14:creationId xmlns:p14="http://schemas.microsoft.com/office/powerpoint/2010/main" val="3147714183"/>
      </p:ext>
    </p:extLst>
  </p:cSld>
  <p:clrMap bg1="dk1" tx1="lt1" bg2="dk2" tx2="lt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 id="2147483845" r:id="rId13"/>
    <p:sldLayoutId id="2147483846" r:id="rId14"/>
    <p:sldLayoutId id="2147483847" r:id="rId15"/>
    <p:sldLayoutId id="2147483848" r:id="rId16"/>
    <p:sldLayoutId id="2147483849" r:id="rId17"/>
  </p:sldLayoutIdLst>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15.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18" Type="http://schemas.openxmlformats.org/officeDocument/2006/relationships/image" Target="../media/image39.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17" Type="http://schemas.openxmlformats.org/officeDocument/2006/relationships/image" Target="../media/image38.png"/><Relationship Id="rId2" Type="http://schemas.openxmlformats.org/officeDocument/2006/relationships/image" Target="../media/image23.png"/><Relationship Id="rId16"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3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gradFill>
        <a:effectLst/>
      </p:bgPr>
    </p:bg>
    <p:spTree>
      <p:nvGrpSpPr>
        <p:cNvPr id="1" name=""/>
        <p:cNvGrpSpPr/>
        <p:nvPr/>
      </p:nvGrpSpPr>
      <p:grpSpPr>
        <a:xfrm>
          <a:off x="0" y="0"/>
          <a:ext cx="0" cy="0"/>
          <a:chOff x="0" y="0"/>
          <a:chExt cx="0" cy="0"/>
        </a:xfrm>
      </p:grpSpPr>
      <p:sp>
        <p:nvSpPr>
          <p:cNvPr id="4" name="Прямоугольник 3"/>
          <p:cNvSpPr/>
          <p:nvPr/>
        </p:nvSpPr>
        <p:spPr>
          <a:xfrm>
            <a:off x="364142" y="283221"/>
            <a:ext cx="11498782" cy="6327972"/>
          </a:xfrm>
          <a:prstGeom prst="rect">
            <a:avLst/>
          </a:prstGeom>
          <a:solidFill>
            <a:srgbClr val="99CCFF">
              <a:alpha val="14902"/>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ctrTitle"/>
          </p:nvPr>
        </p:nvSpPr>
        <p:spPr>
          <a:xfrm>
            <a:off x="606904" y="1626499"/>
            <a:ext cx="7930194" cy="1618408"/>
          </a:xfrm>
        </p:spPr>
        <p:txBody>
          <a:bodyPr>
            <a:noAutofit/>
          </a:bodyPr>
          <a:lstStyle/>
          <a:p>
            <a:r>
              <a:rPr lang="ru-RU" sz="3200" b="1" dirty="0" smtClean="0">
                <a:latin typeface="Arial" panose="020B0604020202020204" pitchFamily="34" charset="0"/>
                <a:cs typeface="Arial" panose="020B0604020202020204" pitchFamily="34" charset="0"/>
              </a:rPr>
              <a:t>Ассоциация российских банков</a:t>
            </a:r>
            <a:br>
              <a:rPr lang="ru-RU" sz="3200" b="1" dirty="0" smtClean="0">
                <a:latin typeface="Arial" panose="020B0604020202020204" pitchFamily="34" charset="0"/>
                <a:cs typeface="Arial" panose="020B0604020202020204" pitchFamily="34" charset="0"/>
              </a:rPr>
            </a:br>
            <a:r>
              <a:rPr lang="ru-RU" sz="3200" b="1" dirty="0" smtClean="0">
                <a:latin typeface="Arial" panose="020B0604020202020204" pitchFamily="34" charset="0"/>
                <a:cs typeface="Arial" panose="020B0604020202020204" pitchFamily="34" charset="0"/>
              </a:rPr>
              <a:t>Комитет по повышению </a:t>
            </a:r>
            <a:r>
              <a:rPr lang="ru-RU" sz="3200" b="1" dirty="0">
                <a:latin typeface="Arial" panose="020B0604020202020204" pitchFamily="34" charset="0"/>
                <a:cs typeface="Arial" panose="020B0604020202020204" pitchFamily="34" charset="0"/>
              </a:rPr>
              <a:t>уровня </a:t>
            </a:r>
            <a:r>
              <a:rPr lang="ru-RU" sz="3200" b="1" dirty="0" smtClean="0">
                <a:latin typeface="Arial" panose="020B0604020202020204" pitchFamily="34" charset="0"/>
                <a:cs typeface="Arial" panose="020B0604020202020204" pitchFamily="34" charset="0"/>
              </a:rPr>
              <a:t/>
            </a:r>
            <a:br>
              <a:rPr lang="ru-RU" sz="3200" b="1" dirty="0" smtClean="0">
                <a:latin typeface="Arial" panose="020B0604020202020204" pitchFamily="34" charset="0"/>
                <a:cs typeface="Arial" panose="020B0604020202020204" pitchFamily="34" charset="0"/>
              </a:rPr>
            </a:br>
            <a:r>
              <a:rPr lang="ru-RU" sz="3200" b="1" dirty="0" smtClean="0">
                <a:latin typeface="Arial" panose="020B0604020202020204" pitchFamily="34" charset="0"/>
                <a:cs typeface="Arial" panose="020B0604020202020204" pitchFamily="34" charset="0"/>
              </a:rPr>
              <a:t>финансовой грамотности </a:t>
            </a:r>
            <a:endParaRPr lang="ru-RU" sz="3200" b="1" dirty="0">
              <a:latin typeface="Arial" panose="020B0604020202020204" pitchFamily="34" charset="0"/>
              <a:cs typeface="Arial" panose="020B0604020202020204" pitchFamily="34" charset="0"/>
            </a:endParaRPr>
          </a:p>
        </p:txBody>
      </p:sp>
      <p:cxnSp>
        <p:nvCxnSpPr>
          <p:cNvPr id="6" name="Прямая соединительная линия 5"/>
          <p:cNvCxnSpPr/>
          <p:nvPr/>
        </p:nvCxnSpPr>
        <p:spPr>
          <a:xfrm>
            <a:off x="736375" y="3252999"/>
            <a:ext cx="7719802" cy="0"/>
          </a:xfrm>
          <a:prstGeom prst="line">
            <a:avLst/>
          </a:prstGeom>
          <a:ln w="28575">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
        <p:nvSpPr>
          <p:cNvPr id="5" name="Подзаголовок 4"/>
          <p:cNvSpPr>
            <a:spLocks noGrp="1"/>
          </p:cNvSpPr>
          <p:nvPr>
            <p:ph type="subTitle" idx="1"/>
          </p:nvPr>
        </p:nvSpPr>
        <p:spPr>
          <a:xfrm>
            <a:off x="684211" y="3843868"/>
            <a:ext cx="10159115" cy="493464"/>
          </a:xfrm>
        </p:spPr>
        <p:txBody>
          <a:bodyPr/>
          <a:lstStyle/>
          <a:p>
            <a:r>
              <a:rPr lang="ru-RU" b="1" dirty="0" smtClean="0"/>
              <a:t>Финансовая грамотность. Финансовая гигиена. Финансовая культура</a:t>
            </a:r>
            <a:endParaRPr lang="ru-RU" b="1" dirty="0"/>
          </a:p>
        </p:txBody>
      </p:sp>
    </p:spTree>
    <p:extLst>
      <p:ext uri="{BB962C8B-B14F-4D97-AF65-F5344CB8AC3E}">
        <p14:creationId xmlns:p14="http://schemas.microsoft.com/office/powerpoint/2010/main" val="292161103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wipe(left)">
                                      <p:cBhvr>
                                        <p:cTn id="14"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64141" y="283221"/>
            <a:ext cx="6902507" cy="6327972"/>
          </a:xfrm>
          <a:prstGeom prst="rect">
            <a:avLst/>
          </a:prstGeom>
          <a:solidFill>
            <a:srgbClr val="99CCFF">
              <a:alpha val="14902"/>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ctrTitle"/>
          </p:nvPr>
        </p:nvSpPr>
        <p:spPr>
          <a:xfrm>
            <a:off x="606903" y="419705"/>
            <a:ext cx="6214027" cy="543247"/>
          </a:xfrm>
        </p:spPr>
        <p:txBody>
          <a:bodyPr>
            <a:noAutofit/>
          </a:bodyPr>
          <a:lstStyle/>
          <a:p>
            <a:r>
              <a:rPr lang="ru-RU" sz="3200" b="1" dirty="0" smtClean="0">
                <a:latin typeface="Arial" panose="020B0604020202020204" pitchFamily="34" charset="0"/>
                <a:cs typeface="Arial" panose="020B0604020202020204" pitchFamily="34" charset="0"/>
              </a:rPr>
              <a:t>Мама, это я</a:t>
            </a:r>
            <a:endParaRPr lang="ru-RU" sz="3200" b="1" dirty="0">
              <a:latin typeface="Arial" panose="020B0604020202020204" pitchFamily="34" charset="0"/>
              <a:cs typeface="Arial" panose="020B0604020202020204" pitchFamily="34" charset="0"/>
            </a:endParaRPr>
          </a:p>
        </p:txBody>
      </p:sp>
      <p:cxnSp>
        <p:nvCxnSpPr>
          <p:cNvPr id="6" name="Прямая соединительная линия 5"/>
          <p:cNvCxnSpPr/>
          <p:nvPr/>
        </p:nvCxnSpPr>
        <p:spPr>
          <a:xfrm>
            <a:off x="724783" y="962952"/>
            <a:ext cx="2711144" cy="0"/>
          </a:xfrm>
          <a:prstGeom prst="line">
            <a:avLst/>
          </a:prstGeom>
          <a:ln w="28575">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
        <p:nvSpPr>
          <p:cNvPr id="9" name="Подзаголовок 2"/>
          <p:cNvSpPr txBox="1">
            <a:spLocks/>
          </p:cNvSpPr>
          <p:nvPr/>
        </p:nvSpPr>
        <p:spPr>
          <a:xfrm>
            <a:off x="364141" y="1099436"/>
            <a:ext cx="11490691" cy="5511757"/>
          </a:xfrm>
          <a:prstGeom prst="rect">
            <a:avLst/>
          </a:prstGeom>
          <a:solidFill>
            <a:srgbClr val="77C2E8">
              <a:alpha val="85098"/>
            </a:srgbClr>
          </a:solidFill>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algn="just">
              <a:spcBef>
                <a:spcPts val="0"/>
              </a:spcBef>
            </a:pPr>
            <a:endParaRPr lang="ru-RU" sz="1800" dirty="0">
              <a:solidFill>
                <a:schemeClr val="bg1"/>
              </a:solidFill>
              <a:latin typeface="Arial" panose="020B0604020202020204" pitchFamily="34" charset="0"/>
              <a:cs typeface="Arial" panose="020B0604020202020204" pitchFamily="34" charset="0"/>
            </a:endParaRPr>
          </a:p>
        </p:txBody>
      </p:sp>
      <p:sp>
        <p:nvSpPr>
          <p:cNvPr id="8" name="Подзаголовок 2"/>
          <p:cNvSpPr txBox="1">
            <a:spLocks/>
          </p:cNvSpPr>
          <p:nvPr/>
        </p:nvSpPr>
        <p:spPr>
          <a:xfrm>
            <a:off x="453153" y="1173344"/>
            <a:ext cx="11304737" cy="683165"/>
          </a:xfrm>
          <a:prstGeom prst="rect">
            <a:avLst/>
          </a:prstGeom>
          <a:solidFill>
            <a:srgbClr val="77C2E8">
              <a:alpha val="85098"/>
            </a:srgbClr>
          </a:solidFill>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r>
              <a:rPr lang="ru-RU" sz="1800" dirty="0" smtClean="0"/>
              <a:t>Основная цель – перевести разговор на «близкий уровень», представившись родственником жертвы или знакомым или тем, кому можно доверять, и выманить деньги. </a:t>
            </a:r>
            <a:endParaRPr lang="ru-RU" sz="1800" dirty="0"/>
          </a:p>
        </p:txBody>
      </p:sp>
      <p:sp>
        <p:nvSpPr>
          <p:cNvPr id="10" name="Подзаголовок 2"/>
          <p:cNvSpPr txBox="1">
            <a:spLocks/>
          </p:cNvSpPr>
          <p:nvPr/>
        </p:nvSpPr>
        <p:spPr>
          <a:xfrm>
            <a:off x="453149" y="2672724"/>
            <a:ext cx="3490773" cy="816215"/>
          </a:xfrm>
          <a:prstGeom prst="rect">
            <a:avLst/>
          </a:prstGeom>
          <a:solidFill>
            <a:srgbClr val="77C2E8">
              <a:alpha val="85098"/>
            </a:srgbClr>
          </a:solidFill>
          <a:effectLst>
            <a:outerShdw blurRad="50800" dist="38100" dir="16200000" rotWithShape="0">
              <a:prstClr val="black">
                <a:alpha val="40000"/>
              </a:prstClr>
            </a:outerShdw>
          </a:effectLst>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algn="ctr">
              <a:spcBef>
                <a:spcPts val="0"/>
              </a:spcBef>
              <a:spcAft>
                <a:spcPts val="0"/>
              </a:spcAft>
            </a:pPr>
            <a:r>
              <a:rPr lang="ru-RU" sz="1800" dirty="0" smtClean="0">
                <a:solidFill>
                  <a:schemeClr val="tx1"/>
                </a:solidFill>
              </a:rPr>
              <a:t>«Звонок босса»</a:t>
            </a:r>
          </a:p>
          <a:p>
            <a:pPr algn="ctr">
              <a:spcBef>
                <a:spcPts val="0"/>
              </a:spcBef>
              <a:spcAft>
                <a:spcPts val="0"/>
              </a:spcAft>
            </a:pPr>
            <a:r>
              <a:rPr lang="ru-RU" sz="1000" dirty="0" smtClean="0">
                <a:solidFill>
                  <a:schemeClr val="tx1"/>
                </a:solidFill>
              </a:rPr>
              <a:t>(звонок под видом руководителя)</a:t>
            </a:r>
            <a:endParaRPr lang="ru-RU" sz="1000" dirty="0">
              <a:solidFill>
                <a:schemeClr val="tx1"/>
              </a:solidFill>
            </a:endParaRPr>
          </a:p>
        </p:txBody>
      </p:sp>
      <p:sp>
        <p:nvSpPr>
          <p:cNvPr id="11" name="Подзаголовок 2"/>
          <p:cNvSpPr txBox="1">
            <a:spLocks/>
          </p:cNvSpPr>
          <p:nvPr/>
        </p:nvSpPr>
        <p:spPr>
          <a:xfrm>
            <a:off x="453149" y="3623889"/>
            <a:ext cx="3490773" cy="816215"/>
          </a:xfrm>
          <a:prstGeom prst="rect">
            <a:avLst/>
          </a:prstGeom>
          <a:solidFill>
            <a:srgbClr val="77C2E8">
              <a:alpha val="85098"/>
            </a:srgbClr>
          </a:solidFill>
          <a:effectLst>
            <a:outerShdw blurRad="50800" dist="38100" dir="16200000" rotWithShape="0">
              <a:prstClr val="black">
                <a:alpha val="40000"/>
              </a:prstClr>
            </a:outerShdw>
          </a:effectLst>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algn="ctr">
              <a:spcBef>
                <a:spcPts val="0"/>
              </a:spcBef>
              <a:spcAft>
                <a:spcPts val="0"/>
              </a:spcAft>
            </a:pPr>
            <a:r>
              <a:rPr lang="ru-RU" sz="1800" dirty="0" smtClean="0">
                <a:solidFill>
                  <a:schemeClr val="bg1"/>
                </a:solidFill>
              </a:rPr>
              <a:t>«Звонок из ПФР»</a:t>
            </a:r>
          </a:p>
          <a:p>
            <a:pPr algn="ctr">
              <a:spcBef>
                <a:spcPts val="0"/>
              </a:spcBef>
              <a:spcAft>
                <a:spcPts val="0"/>
              </a:spcAft>
            </a:pPr>
            <a:r>
              <a:rPr lang="ru-RU" sz="1000" dirty="0" smtClean="0">
                <a:solidFill>
                  <a:schemeClr val="bg1"/>
                </a:solidFill>
              </a:rPr>
              <a:t>(сообщают о перерасчете пенсии и просят код из смс</a:t>
            </a:r>
            <a:endParaRPr lang="ru-RU" sz="1000" dirty="0">
              <a:solidFill>
                <a:schemeClr val="bg1"/>
              </a:solidFill>
            </a:endParaRPr>
          </a:p>
        </p:txBody>
      </p:sp>
      <p:sp>
        <p:nvSpPr>
          <p:cNvPr id="12" name="Подзаголовок 2"/>
          <p:cNvSpPr txBox="1">
            <a:spLocks/>
          </p:cNvSpPr>
          <p:nvPr/>
        </p:nvSpPr>
        <p:spPr>
          <a:xfrm>
            <a:off x="453149" y="4549930"/>
            <a:ext cx="3490773" cy="816215"/>
          </a:xfrm>
          <a:prstGeom prst="rect">
            <a:avLst/>
          </a:prstGeom>
          <a:solidFill>
            <a:srgbClr val="77C2E8">
              <a:alpha val="85098"/>
            </a:srgbClr>
          </a:solidFill>
          <a:effectLst>
            <a:outerShdw blurRad="50800" dist="38100" dir="5400000" algn="t" rotWithShape="0">
              <a:prstClr val="black">
                <a:alpha val="40000"/>
              </a:prstClr>
            </a:outerShdw>
          </a:effectLst>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algn="ctr"/>
            <a:r>
              <a:rPr lang="ru-RU" sz="1800" dirty="0" smtClean="0">
                <a:solidFill>
                  <a:schemeClr val="tx1"/>
                </a:solidFill>
              </a:rPr>
              <a:t>«Звонок из поликлиники»</a:t>
            </a:r>
          </a:p>
          <a:p>
            <a:pPr algn="ctr"/>
            <a:r>
              <a:rPr lang="ru-RU" sz="1000" dirty="0" smtClean="0">
                <a:solidFill>
                  <a:schemeClr val="tx1"/>
                </a:solidFill>
              </a:rPr>
              <a:t>(сообщают о «плохих» анализах и требуют заключить договор на медобслуживание)</a:t>
            </a:r>
            <a:endParaRPr lang="ru-RU" sz="1000" dirty="0">
              <a:solidFill>
                <a:schemeClr val="tx1"/>
              </a:solidFill>
            </a:endParaRPr>
          </a:p>
        </p:txBody>
      </p:sp>
      <p:sp>
        <p:nvSpPr>
          <p:cNvPr id="13" name="Подзаголовок 2"/>
          <p:cNvSpPr txBox="1">
            <a:spLocks/>
          </p:cNvSpPr>
          <p:nvPr/>
        </p:nvSpPr>
        <p:spPr>
          <a:xfrm>
            <a:off x="453149" y="1989559"/>
            <a:ext cx="11304738" cy="467313"/>
          </a:xfrm>
          <a:prstGeom prst="rect">
            <a:avLst/>
          </a:prstGeom>
          <a:solidFill>
            <a:srgbClr val="77C2E8">
              <a:alpha val="85098"/>
            </a:srgbClr>
          </a:solidFill>
          <a:effectLst>
            <a:outerShdw blurRad="50800" dist="38100" dir="16200000" rotWithShape="0">
              <a:prstClr val="black">
                <a:alpha val="40000"/>
              </a:prstClr>
            </a:outerShdw>
          </a:effectLst>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algn="ctr">
              <a:spcBef>
                <a:spcPts val="0"/>
              </a:spcBef>
              <a:spcAft>
                <a:spcPts val="0"/>
              </a:spcAft>
            </a:pPr>
            <a:r>
              <a:rPr lang="ru-RU" sz="2000" b="1" dirty="0" smtClean="0"/>
              <a:t>Варианты:</a:t>
            </a:r>
            <a:endParaRPr lang="ru-RU" sz="2000" b="1" dirty="0"/>
          </a:p>
        </p:txBody>
      </p:sp>
      <p:sp>
        <p:nvSpPr>
          <p:cNvPr id="14" name="Подзаголовок 2"/>
          <p:cNvSpPr txBox="1">
            <a:spLocks/>
          </p:cNvSpPr>
          <p:nvPr/>
        </p:nvSpPr>
        <p:spPr>
          <a:xfrm>
            <a:off x="453149" y="5503199"/>
            <a:ext cx="3490773" cy="816215"/>
          </a:xfrm>
          <a:prstGeom prst="rect">
            <a:avLst/>
          </a:prstGeom>
          <a:solidFill>
            <a:srgbClr val="77C2E8">
              <a:alpha val="85098"/>
            </a:srgbClr>
          </a:solidFill>
          <a:effectLst>
            <a:outerShdw blurRad="50800" dist="38100" dir="5400000" algn="t" rotWithShape="0">
              <a:prstClr val="black">
                <a:alpha val="40000"/>
              </a:prstClr>
            </a:outerShdw>
          </a:effectLst>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algn="ctr">
              <a:spcBef>
                <a:spcPts val="0"/>
              </a:spcBef>
              <a:spcAft>
                <a:spcPts val="0"/>
              </a:spcAft>
            </a:pPr>
            <a:r>
              <a:rPr lang="ru-RU" sz="1800" dirty="0" smtClean="0">
                <a:solidFill>
                  <a:schemeClr val="bg1"/>
                </a:solidFill>
              </a:rPr>
              <a:t>«Звонок Оператора связи»</a:t>
            </a:r>
            <a:r>
              <a:rPr lang="ru-RU" sz="1800" dirty="0">
                <a:solidFill>
                  <a:schemeClr val="bg1"/>
                </a:solidFill>
              </a:rPr>
              <a:t> </a:t>
            </a:r>
            <a:endParaRPr lang="ru-RU" sz="1800" dirty="0" smtClean="0">
              <a:solidFill>
                <a:schemeClr val="bg1"/>
              </a:solidFill>
            </a:endParaRPr>
          </a:p>
          <a:p>
            <a:pPr algn="ctr">
              <a:spcBef>
                <a:spcPts val="0"/>
              </a:spcBef>
              <a:spcAft>
                <a:spcPts val="0"/>
              </a:spcAft>
            </a:pPr>
            <a:r>
              <a:rPr lang="ru-RU" sz="1000" dirty="0" smtClean="0">
                <a:solidFill>
                  <a:schemeClr val="bg1"/>
                </a:solidFill>
              </a:rPr>
              <a:t>(сообщают о блокировке номера. Для восстановления нужно набрать комбинацию цифр. Включается </a:t>
            </a:r>
            <a:r>
              <a:rPr lang="ru-RU" sz="1000" dirty="0" err="1" smtClean="0">
                <a:solidFill>
                  <a:schemeClr val="bg1"/>
                </a:solidFill>
              </a:rPr>
              <a:t>передаресация</a:t>
            </a:r>
            <a:r>
              <a:rPr lang="ru-RU" sz="1000" dirty="0" smtClean="0">
                <a:solidFill>
                  <a:schemeClr val="bg1"/>
                </a:solidFill>
              </a:rPr>
              <a:t>)</a:t>
            </a:r>
            <a:endParaRPr lang="ru-RU" sz="1000" dirty="0">
              <a:solidFill>
                <a:schemeClr val="bg1"/>
              </a:solidFill>
            </a:endParaRPr>
          </a:p>
          <a:p>
            <a:pPr algn="ctr"/>
            <a:endParaRPr lang="ru-RU" sz="1800" dirty="0"/>
          </a:p>
        </p:txBody>
      </p:sp>
      <p:sp>
        <p:nvSpPr>
          <p:cNvPr id="15" name="Подзаголовок 2"/>
          <p:cNvSpPr txBox="1">
            <a:spLocks/>
          </p:cNvSpPr>
          <p:nvPr/>
        </p:nvSpPr>
        <p:spPr>
          <a:xfrm>
            <a:off x="4360129" y="2672723"/>
            <a:ext cx="3490773" cy="816215"/>
          </a:xfrm>
          <a:prstGeom prst="rect">
            <a:avLst/>
          </a:prstGeom>
          <a:solidFill>
            <a:srgbClr val="77C2E8">
              <a:alpha val="85098"/>
            </a:srgbClr>
          </a:solidFill>
          <a:effectLst>
            <a:outerShdw blurRad="50800" dist="38100" dir="16200000" rotWithShape="0">
              <a:prstClr val="black">
                <a:alpha val="40000"/>
              </a:prstClr>
            </a:outerShdw>
          </a:effectLst>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algn="ctr">
              <a:spcBef>
                <a:spcPts val="0"/>
              </a:spcBef>
              <a:spcAft>
                <a:spcPts val="0"/>
              </a:spcAft>
            </a:pPr>
            <a:r>
              <a:rPr lang="ru-RU" sz="1800" dirty="0" smtClean="0"/>
              <a:t>«Сбор денег для соседки»</a:t>
            </a:r>
          </a:p>
          <a:p>
            <a:pPr algn="ctr">
              <a:spcBef>
                <a:spcPts val="0"/>
              </a:spcBef>
              <a:spcAft>
                <a:spcPts val="0"/>
              </a:spcAft>
            </a:pPr>
            <a:r>
              <a:rPr lang="ru-RU" sz="1000" dirty="0" smtClean="0"/>
              <a:t>(неизвестные под видом соседей собирают деньги)</a:t>
            </a:r>
            <a:endParaRPr lang="ru-RU" sz="1000" dirty="0"/>
          </a:p>
        </p:txBody>
      </p:sp>
      <p:sp>
        <p:nvSpPr>
          <p:cNvPr id="16" name="Подзаголовок 2"/>
          <p:cNvSpPr txBox="1">
            <a:spLocks/>
          </p:cNvSpPr>
          <p:nvPr/>
        </p:nvSpPr>
        <p:spPr>
          <a:xfrm>
            <a:off x="4360129" y="3630857"/>
            <a:ext cx="3490773" cy="816215"/>
          </a:xfrm>
          <a:prstGeom prst="rect">
            <a:avLst/>
          </a:prstGeom>
          <a:solidFill>
            <a:srgbClr val="77C2E8">
              <a:alpha val="85098"/>
            </a:srgbClr>
          </a:solidFill>
          <a:effectLst>
            <a:outerShdw blurRad="50800" dist="38100" dir="16200000" rotWithShape="0">
              <a:prstClr val="black">
                <a:alpha val="40000"/>
              </a:prstClr>
            </a:outerShdw>
          </a:effectLst>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algn="ctr">
              <a:spcBef>
                <a:spcPts val="0"/>
              </a:spcBef>
              <a:spcAft>
                <a:spcPts val="0"/>
              </a:spcAft>
            </a:pPr>
            <a:r>
              <a:rPr lang="ru-RU" sz="1800" dirty="0" smtClean="0">
                <a:solidFill>
                  <a:schemeClr val="tx1"/>
                </a:solidFill>
              </a:rPr>
              <a:t>«Вы выиграли в Спортлото!»</a:t>
            </a:r>
          </a:p>
          <a:p>
            <a:pPr algn="ctr">
              <a:spcBef>
                <a:spcPts val="0"/>
              </a:spcBef>
              <a:spcAft>
                <a:spcPts val="0"/>
              </a:spcAft>
            </a:pPr>
            <a:r>
              <a:rPr lang="ru-RU" sz="1000" dirty="0" smtClean="0">
                <a:solidFill>
                  <a:schemeClr val="tx1"/>
                </a:solidFill>
              </a:rPr>
              <a:t>(для получения выигрыша надо оплатить «сервисный сбор»)</a:t>
            </a:r>
            <a:endParaRPr lang="ru-RU" sz="1000" dirty="0">
              <a:solidFill>
                <a:schemeClr val="tx1"/>
              </a:solidFill>
            </a:endParaRPr>
          </a:p>
        </p:txBody>
      </p:sp>
      <p:sp>
        <p:nvSpPr>
          <p:cNvPr id="17" name="Подзаголовок 2"/>
          <p:cNvSpPr txBox="1">
            <a:spLocks/>
          </p:cNvSpPr>
          <p:nvPr/>
        </p:nvSpPr>
        <p:spPr>
          <a:xfrm>
            <a:off x="8267109" y="2671191"/>
            <a:ext cx="3490773" cy="816215"/>
          </a:xfrm>
          <a:prstGeom prst="rect">
            <a:avLst/>
          </a:prstGeom>
          <a:solidFill>
            <a:srgbClr val="77C2E8">
              <a:alpha val="85098"/>
            </a:srgbClr>
          </a:solidFill>
          <a:effectLst>
            <a:outerShdw blurRad="50800" dist="38100" dir="16200000" rotWithShape="0">
              <a:prstClr val="black">
                <a:alpha val="40000"/>
              </a:prstClr>
            </a:outerShdw>
          </a:effectLst>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algn="ctr">
              <a:spcBef>
                <a:spcPts val="0"/>
              </a:spcBef>
              <a:spcAft>
                <a:spcPts val="0"/>
              </a:spcAft>
            </a:pPr>
            <a:r>
              <a:rPr lang="ru-RU" sz="1800" dirty="0" smtClean="0">
                <a:solidFill>
                  <a:schemeClr val="tx1"/>
                </a:solidFill>
              </a:rPr>
              <a:t>«Помоги – проголосуй!»</a:t>
            </a:r>
          </a:p>
          <a:p>
            <a:pPr algn="ctr">
              <a:spcBef>
                <a:spcPts val="0"/>
              </a:spcBef>
              <a:spcAft>
                <a:spcPts val="0"/>
              </a:spcAft>
            </a:pPr>
            <a:r>
              <a:rPr lang="ru-RU" sz="1000" dirty="0" smtClean="0">
                <a:solidFill>
                  <a:schemeClr val="tx1"/>
                </a:solidFill>
              </a:rPr>
              <a:t>(продиктовать код, пройти по ссылке)</a:t>
            </a:r>
          </a:p>
          <a:p>
            <a:pPr algn="ctr"/>
            <a:endParaRPr lang="ru-RU" sz="1800" dirty="0">
              <a:solidFill>
                <a:schemeClr val="tx1"/>
              </a:solidFill>
            </a:endParaRPr>
          </a:p>
        </p:txBody>
      </p:sp>
      <p:sp>
        <p:nvSpPr>
          <p:cNvPr id="18" name="Подзаголовок 2"/>
          <p:cNvSpPr txBox="1">
            <a:spLocks/>
          </p:cNvSpPr>
          <p:nvPr/>
        </p:nvSpPr>
        <p:spPr>
          <a:xfrm>
            <a:off x="8267109" y="3622356"/>
            <a:ext cx="3490773" cy="816215"/>
          </a:xfrm>
          <a:prstGeom prst="rect">
            <a:avLst/>
          </a:prstGeom>
          <a:solidFill>
            <a:srgbClr val="77C2E8">
              <a:alpha val="85098"/>
            </a:srgbClr>
          </a:solidFill>
          <a:effectLst>
            <a:outerShdw blurRad="50800" dist="38100" dir="16200000" rotWithShape="0">
              <a:prstClr val="black">
                <a:alpha val="40000"/>
              </a:prstClr>
            </a:outerShdw>
          </a:effectLst>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algn="ctr">
              <a:spcBef>
                <a:spcPts val="0"/>
              </a:spcBef>
              <a:spcAft>
                <a:spcPts val="0"/>
              </a:spcAft>
            </a:pPr>
            <a:r>
              <a:rPr lang="ru-RU" sz="1800" dirty="0" smtClean="0"/>
              <a:t>«Поверка счетчиков»</a:t>
            </a:r>
          </a:p>
          <a:p>
            <a:pPr algn="ctr">
              <a:spcBef>
                <a:spcPts val="0"/>
              </a:spcBef>
              <a:spcAft>
                <a:spcPts val="0"/>
              </a:spcAft>
            </a:pPr>
            <a:r>
              <a:rPr lang="ru-RU" sz="1000" dirty="0" smtClean="0"/>
              <a:t>(цель: подписать договор на навязанные услуги)</a:t>
            </a:r>
            <a:endParaRPr lang="ru-RU" sz="1000" dirty="0"/>
          </a:p>
        </p:txBody>
      </p:sp>
      <p:sp>
        <p:nvSpPr>
          <p:cNvPr id="19" name="Подзаголовок 2"/>
          <p:cNvSpPr txBox="1">
            <a:spLocks/>
          </p:cNvSpPr>
          <p:nvPr/>
        </p:nvSpPr>
        <p:spPr>
          <a:xfrm>
            <a:off x="8267109" y="4563867"/>
            <a:ext cx="3490773" cy="816215"/>
          </a:xfrm>
          <a:prstGeom prst="rect">
            <a:avLst/>
          </a:prstGeom>
          <a:solidFill>
            <a:srgbClr val="77C2E8">
              <a:alpha val="85098"/>
            </a:srgbClr>
          </a:solidFill>
          <a:effectLst>
            <a:outerShdw blurRad="50800" dist="38100" dir="5400000" algn="t" rotWithShape="0">
              <a:prstClr val="black">
                <a:alpha val="40000"/>
              </a:prstClr>
            </a:outerShdw>
          </a:effectLst>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algn="ctr">
              <a:spcBef>
                <a:spcPts val="0"/>
              </a:spcBef>
              <a:spcAft>
                <a:spcPts val="0"/>
              </a:spcAft>
            </a:pPr>
            <a:r>
              <a:rPr lang="ru-RU" sz="1800" dirty="0" smtClean="0">
                <a:solidFill>
                  <a:schemeClr val="tx1"/>
                </a:solidFill>
              </a:rPr>
              <a:t>«Обмен </a:t>
            </a:r>
            <a:r>
              <a:rPr lang="ru-RU" sz="1800" dirty="0" err="1" smtClean="0">
                <a:solidFill>
                  <a:schemeClr val="tx1"/>
                </a:solidFill>
              </a:rPr>
              <a:t>кешбэка</a:t>
            </a:r>
            <a:r>
              <a:rPr lang="ru-RU" sz="1800" dirty="0" smtClean="0">
                <a:solidFill>
                  <a:schemeClr val="tx1"/>
                </a:solidFill>
              </a:rPr>
              <a:t>»</a:t>
            </a:r>
          </a:p>
          <a:p>
            <a:pPr algn="ctr">
              <a:spcBef>
                <a:spcPts val="0"/>
              </a:spcBef>
              <a:spcAft>
                <a:spcPts val="0"/>
              </a:spcAft>
            </a:pPr>
            <a:r>
              <a:rPr lang="ru-RU" sz="1000" dirty="0" smtClean="0">
                <a:solidFill>
                  <a:schemeClr val="tx1"/>
                </a:solidFill>
              </a:rPr>
              <a:t>(звонок «из банка» с предложением обмены </a:t>
            </a:r>
            <a:r>
              <a:rPr lang="ru-RU" sz="1000" dirty="0" err="1" smtClean="0">
                <a:solidFill>
                  <a:schemeClr val="tx1"/>
                </a:solidFill>
              </a:rPr>
              <a:t>кешбека</a:t>
            </a:r>
            <a:r>
              <a:rPr lang="ru-RU" sz="1000" dirty="0" smtClean="0">
                <a:solidFill>
                  <a:schemeClr val="tx1"/>
                </a:solidFill>
              </a:rPr>
              <a:t> на рубли, для чего нужно сообщить код из смс)</a:t>
            </a:r>
            <a:endParaRPr lang="ru-RU" sz="1000" dirty="0">
              <a:solidFill>
                <a:schemeClr val="tx1"/>
              </a:solidFill>
            </a:endParaRPr>
          </a:p>
        </p:txBody>
      </p:sp>
      <p:sp>
        <p:nvSpPr>
          <p:cNvPr id="20" name="Подзаголовок 2"/>
          <p:cNvSpPr txBox="1">
            <a:spLocks/>
          </p:cNvSpPr>
          <p:nvPr/>
        </p:nvSpPr>
        <p:spPr>
          <a:xfrm>
            <a:off x="8267109" y="5501666"/>
            <a:ext cx="3490773" cy="816215"/>
          </a:xfrm>
          <a:prstGeom prst="rect">
            <a:avLst/>
          </a:prstGeom>
          <a:solidFill>
            <a:srgbClr val="77C2E8">
              <a:alpha val="85098"/>
            </a:srgbClr>
          </a:solidFill>
          <a:effectLst>
            <a:outerShdw blurRad="50800" dist="38100" dir="5400000" algn="t" rotWithShape="0">
              <a:prstClr val="black">
                <a:alpha val="40000"/>
              </a:prstClr>
            </a:outerShdw>
          </a:effectLst>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algn="ctr">
              <a:spcBef>
                <a:spcPts val="0"/>
              </a:spcBef>
              <a:spcAft>
                <a:spcPts val="0"/>
              </a:spcAft>
            </a:pPr>
            <a:r>
              <a:rPr lang="ru-RU" sz="1800" dirty="0" smtClean="0"/>
              <a:t>«Предложение работы»</a:t>
            </a:r>
          </a:p>
          <a:p>
            <a:pPr algn="ctr">
              <a:spcBef>
                <a:spcPts val="0"/>
              </a:spcBef>
              <a:spcAft>
                <a:spcPts val="0"/>
              </a:spcAft>
            </a:pPr>
            <a:r>
              <a:rPr lang="ru-RU" sz="1000" dirty="0" smtClean="0"/>
              <a:t>(просят реквизиты карты для перечисления ЗП, либо оплатить регистрацию на </a:t>
            </a:r>
            <a:r>
              <a:rPr lang="ru-RU" sz="1000" dirty="0" err="1" smtClean="0"/>
              <a:t>маркетплейс</a:t>
            </a:r>
            <a:r>
              <a:rPr lang="ru-RU" sz="1000" dirty="0" smtClean="0"/>
              <a:t>. </a:t>
            </a:r>
          </a:p>
          <a:p>
            <a:pPr algn="ctr">
              <a:spcBef>
                <a:spcPts val="0"/>
              </a:spcBef>
              <a:spcAft>
                <a:spcPts val="0"/>
              </a:spcAft>
            </a:pPr>
            <a:r>
              <a:rPr lang="ru-RU" sz="1000" dirty="0" smtClean="0"/>
              <a:t>+ вариант с перехватом экрана)</a:t>
            </a:r>
            <a:endParaRPr lang="ru-RU" sz="1000" dirty="0"/>
          </a:p>
        </p:txBody>
      </p:sp>
      <p:sp>
        <p:nvSpPr>
          <p:cNvPr id="21" name="Подзаголовок 2"/>
          <p:cNvSpPr txBox="1">
            <a:spLocks/>
          </p:cNvSpPr>
          <p:nvPr/>
        </p:nvSpPr>
        <p:spPr>
          <a:xfrm>
            <a:off x="4360129" y="4563867"/>
            <a:ext cx="3490773" cy="816215"/>
          </a:xfrm>
          <a:prstGeom prst="rect">
            <a:avLst/>
          </a:prstGeom>
          <a:solidFill>
            <a:srgbClr val="77C2E8">
              <a:alpha val="85098"/>
            </a:srgbClr>
          </a:solidFill>
          <a:effectLst>
            <a:outerShdw blurRad="50800" dist="38100" dir="5400000" algn="t" rotWithShape="0">
              <a:prstClr val="black">
                <a:alpha val="40000"/>
              </a:prstClr>
            </a:outerShdw>
          </a:effectLst>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algn="ctr">
              <a:spcBef>
                <a:spcPts val="0"/>
              </a:spcBef>
              <a:spcAft>
                <a:spcPts val="0"/>
              </a:spcAft>
            </a:pPr>
            <a:r>
              <a:rPr lang="ru-RU" sz="1800" dirty="0" smtClean="0"/>
              <a:t>«Звонок из Банка России»</a:t>
            </a:r>
          </a:p>
          <a:p>
            <a:pPr algn="ctr">
              <a:spcBef>
                <a:spcPts val="0"/>
              </a:spcBef>
              <a:spcAft>
                <a:spcPts val="0"/>
              </a:spcAft>
            </a:pPr>
            <a:r>
              <a:rPr lang="ru-RU" sz="1000" dirty="0" smtClean="0"/>
              <a:t>(запугивание (отмывание, обнал, экстремизм, терроризм. «безопасный счет»)</a:t>
            </a:r>
            <a:endParaRPr lang="ru-RU" sz="1000" dirty="0"/>
          </a:p>
        </p:txBody>
      </p:sp>
      <p:sp>
        <p:nvSpPr>
          <p:cNvPr id="22" name="Подзаголовок 2"/>
          <p:cNvSpPr txBox="1">
            <a:spLocks/>
          </p:cNvSpPr>
          <p:nvPr/>
        </p:nvSpPr>
        <p:spPr>
          <a:xfrm>
            <a:off x="4360129" y="5503199"/>
            <a:ext cx="3490773" cy="816215"/>
          </a:xfrm>
          <a:prstGeom prst="rect">
            <a:avLst/>
          </a:prstGeom>
          <a:solidFill>
            <a:srgbClr val="77C2E8">
              <a:alpha val="85098"/>
            </a:srgbClr>
          </a:solidFill>
          <a:effectLst>
            <a:outerShdw blurRad="50800" dist="38100" dir="5400000" algn="t" rotWithShape="0">
              <a:prstClr val="black">
                <a:alpha val="40000"/>
              </a:prstClr>
            </a:outerShdw>
          </a:effectLst>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algn="ctr">
              <a:spcBef>
                <a:spcPts val="0"/>
              </a:spcBef>
              <a:spcAft>
                <a:spcPts val="0"/>
              </a:spcAft>
            </a:pPr>
            <a:r>
              <a:rPr lang="ru-RU" sz="1800" dirty="0" smtClean="0">
                <a:solidFill>
                  <a:schemeClr val="tx1"/>
                </a:solidFill>
              </a:rPr>
              <a:t>«Звонок из МВД» </a:t>
            </a:r>
          </a:p>
          <a:p>
            <a:pPr algn="ctr">
              <a:spcBef>
                <a:spcPts val="0"/>
              </a:spcBef>
              <a:spcAft>
                <a:spcPts val="0"/>
              </a:spcAft>
            </a:pPr>
            <a:r>
              <a:rPr lang="ru-RU" sz="1000" dirty="0" smtClean="0">
                <a:solidFill>
                  <a:schemeClr val="tx1"/>
                </a:solidFill>
              </a:rPr>
              <a:t>(утечка персональных данных – предлагают сверку)</a:t>
            </a:r>
            <a:endParaRPr lang="ru-RU" sz="1000" dirty="0">
              <a:solidFill>
                <a:schemeClr val="tx1"/>
              </a:solidFill>
            </a:endParaRPr>
          </a:p>
        </p:txBody>
      </p:sp>
    </p:spTree>
    <p:extLst>
      <p:ext uri="{BB962C8B-B14F-4D97-AF65-F5344CB8AC3E}">
        <p14:creationId xmlns:p14="http://schemas.microsoft.com/office/powerpoint/2010/main" val="179016187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up)">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randombar(horizontal)">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randombar(horizontal)">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randombar(horizontal)">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randombar(horizontal)">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randombar(horizontal)">
                                      <p:cBhvr>
                                        <p:cTn id="48" dur="500"/>
                                        <p:tgtEl>
                                          <p:spTgt spid="15"/>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randombar(horizontal)">
                                      <p:cBhvr>
                                        <p:cTn id="53" dur="500"/>
                                        <p:tgtEl>
                                          <p:spTgt spid="16"/>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grpId="0" nodeType="click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randombar(horizontal)">
                                      <p:cBhvr>
                                        <p:cTn id="58" dur="500"/>
                                        <p:tgtEl>
                                          <p:spTgt spid="21"/>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randombar(horizontal)">
                                      <p:cBhvr>
                                        <p:cTn id="63" dur="500"/>
                                        <p:tgtEl>
                                          <p:spTgt spid="22"/>
                                        </p:tgtEl>
                                      </p:cBhvr>
                                    </p:animEffect>
                                  </p:childTnLst>
                                </p:cTn>
                              </p:par>
                            </p:childTnLst>
                          </p:cTn>
                        </p:par>
                      </p:childTnLst>
                    </p:cTn>
                  </p:par>
                  <p:par>
                    <p:cTn id="64" fill="hold">
                      <p:stCondLst>
                        <p:cond delay="indefinite"/>
                      </p:stCondLst>
                      <p:childTnLst>
                        <p:par>
                          <p:cTn id="65" fill="hold">
                            <p:stCondLst>
                              <p:cond delay="0"/>
                            </p:stCondLst>
                            <p:childTnLst>
                              <p:par>
                                <p:cTn id="66" presetID="14" presetClass="entr" presetSubtype="10" fill="hold" grpId="0" nodeType="click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randombar(horizontal)">
                                      <p:cBhvr>
                                        <p:cTn id="68" dur="500"/>
                                        <p:tgtEl>
                                          <p:spTgt spid="17"/>
                                        </p:tgtEl>
                                      </p:cBhvr>
                                    </p:animEffect>
                                  </p:childTnLst>
                                </p:cTn>
                              </p:par>
                            </p:childTnLst>
                          </p:cTn>
                        </p:par>
                      </p:childTnLst>
                    </p:cTn>
                  </p:par>
                  <p:par>
                    <p:cTn id="69" fill="hold">
                      <p:stCondLst>
                        <p:cond delay="indefinite"/>
                      </p:stCondLst>
                      <p:childTnLst>
                        <p:par>
                          <p:cTn id="70" fill="hold">
                            <p:stCondLst>
                              <p:cond delay="0"/>
                            </p:stCondLst>
                            <p:childTnLst>
                              <p:par>
                                <p:cTn id="71" presetID="14" presetClass="entr" presetSubtype="10" fill="hold" grpId="0" nodeType="click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randombar(horizontal)">
                                      <p:cBhvr>
                                        <p:cTn id="73" dur="500"/>
                                        <p:tgtEl>
                                          <p:spTgt spid="18"/>
                                        </p:tgtEl>
                                      </p:cBhvr>
                                    </p:animEffect>
                                  </p:childTnLst>
                                </p:cTn>
                              </p:par>
                            </p:childTnLst>
                          </p:cTn>
                        </p:par>
                      </p:childTnLst>
                    </p:cTn>
                  </p:par>
                  <p:par>
                    <p:cTn id="74" fill="hold">
                      <p:stCondLst>
                        <p:cond delay="indefinite"/>
                      </p:stCondLst>
                      <p:childTnLst>
                        <p:par>
                          <p:cTn id="75" fill="hold">
                            <p:stCondLst>
                              <p:cond delay="0"/>
                            </p:stCondLst>
                            <p:childTnLst>
                              <p:par>
                                <p:cTn id="76" presetID="14" presetClass="entr" presetSubtype="10" fill="hold" grpId="0" nodeType="clickEffect">
                                  <p:stCondLst>
                                    <p:cond delay="0"/>
                                  </p:stCondLst>
                                  <p:childTnLst>
                                    <p:set>
                                      <p:cBhvr>
                                        <p:cTn id="77" dur="1" fill="hold">
                                          <p:stCondLst>
                                            <p:cond delay="0"/>
                                          </p:stCondLst>
                                        </p:cTn>
                                        <p:tgtEl>
                                          <p:spTgt spid="19"/>
                                        </p:tgtEl>
                                        <p:attrNameLst>
                                          <p:attrName>style.visibility</p:attrName>
                                        </p:attrNameLst>
                                      </p:cBhvr>
                                      <p:to>
                                        <p:strVal val="visible"/>
                                      </p:to>
                                    </p:set>
                                    <p:animEffect transition="in" filter="randombar(horizontal)">
                                      <p:cBhvr>
                                        <p:cTn id="78" dur="500"/>
                                        <p:tgtEl>
                                          <p:spTgt spid="19"/>
                                        </p:tgtEl>
                                      </p:cBhvr>
                                    </p:animEffect>
                                  </p:childTnLst>
                                </p:cTn>
                              </p:par>
                            </p:childTnLst>
                          </p:cTn>
                        </p:par>
                      </p:childTnLst>
                    </p:cTn>
                  </p:par>
                  <p:par>
                    <p:cTn id="79" fill="hold">
                      <p:stCondLst>
                        <p:cond delay="indefinite"/>
                      </p:stCondLst>
                      <p:childTnLst>
                        <p:par>
                          <p:cTn id="80" fill="hold">
                            <p:stCondLst>
                              <p:cond delay="0"/>
                            </p:stCondLst>
                            <p:childTnLst>
                              <p:par>
                                <p:cTn id="81" presetID="14" presetClass="entr" presetSubtype="10" fill="hold" grpId="0" nodeType="clickEffect">
                                  <p:stCondLst>
                                    <p:cond delay="0"/>
                                  </p:stCondLst>
                                  <p:childTnLst>
                                    <p:set>
                                      <p:cBhvr>
                                        <p:cTn id="82" dur="1" fill="hold">
                                          <p:stCondLst>
                                            <p:cond delay="0"/>
                                          </p:stCondLst>
                                        </p:cTn>
                                        <p:tgtEl>
                                          <p:spTgt spid="20"/>
                                        </p:tgtEl>
                                        <p:attrNameLst>
                                          <p:attrName>style.visibility</p:attrName>
                                        </p:attrNameLst>
                                      </p:cBhvr>
                                      <p:to>
                                        <p:strVal val="visible"/>
                                      </p:to>
                                    </p:set>
                                    <p:animEffect transition="in" filter="randombar(horizontal)">
                                      <p:cBhvr>
                                        <p:cTn id="8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8"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64141" y="283221"/>
            <a:ext cx="6902507" cy="6327972"/>
          </a:xfrm>
          <a:prstGeom prst="rect">
            <a:avLst/>
          </a:prstGeom>
          <a:solidFill>
            <a:srgbClr val="99CCFF">
              <a:alpha val="14902"/>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ctrTitle"/>
          </p:nvPr>
        </p:nvSpPr>
        <p:spPr>
          <a:xfrm>
            <a:off x="606903" y="419705"/>
            <a:ext cx="6214027" cy="543247"/>
          </a:xfrm>
        </p:spPr>
        <p:txBody>
          <a:bodyPr>
            <a:noAutofit/>
          </a:bodyPr>
          <a:lstStyle/>
          <a:p>
            <a:r>
              <a:rPr lang="ru-RU" sz="3200" b="1" dirty="0" smtClean="0">
                <a:latin typeface="Arial" panose="020B0604020202020204" pitchFamily="34" charset="0"/>
                <a:cs typeface="Arial" panose="020B0604020202020204" pitchFamily="34" charset="0"/>
              </a:rPr>
              <a:t>ОШИБОЧНЫЕ ПЕРЕВОДЫ</a:t>
            </a:r>
            <a:endParaRPr lang="ru-RU" sz="3200" b="1" dirty="0">
              <a:latin typeface="Arial" panose="020B0604020202020204" pitchFamily="34" charset="0"/>
              <a:cs typeface="Arial" panose="020B0604020202020204" pitchFamily="34" charset="0"/>
            </a:endParaRPr>
          </a:p>
        </p:txBody>
      </p:sp>
      <p:cxnSp>
        <p:nvCxnSpPr>
          <p:cNvPr id="6" name="Прямая соединительная линия 5"/>
          <p:cNvCxnSpPr/>
          <p:nvPr/>
        </p:nvCxnSpPr>
        <p:spPr>
          <a:xfrm>
            <a:off x="724783" y="962952"/>
            <a:ext cx="5343508" cy="0"/>
          </a:xfrm>
          <a:prstGeom prst="line">
            <a:avLst/>
          </a:prstGeom>
          <a:ln w="28575">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
        <p:nvSpPr>
          <p:cNvPr id="9" name="Подзаголовок 2"/>
          <p:cNvSpPr txBox="1">
            <a:spLocks/>
          </p:cNvSpPr>
          <p:nvPr/>
        </p:nvSpPr>
        <p:spPr>
          <a:xfrm>
            <a:off x="364142" y="1099436"/>
            <a:ext cx="5704150" cy="5172055"/>
          </a:xfrm>
          <a:prstGeom prst="rect">
            <a:avLst/>
          </a:prstGeom>
          <a:solidFill>
            <a:srgbClr val="77C2E8">
              <a:alpha val="85098"/>
            </a:srgbClr>
          </a:solidFill>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algn="just">
              <a:spcBef>
                <a:spcPts val="0"/>
              </a:spcBef>
            </a:pPr>
            <a:endParaRPr lang="ru-RU" sz="1800" dirty="0">
              <a:solidFill>
                <a:schemeClr val="bg1"/>
              </a:solidFill>
              <a:latin typeface="Arial" panose="020B0604020202020204" pitchFamily="34" charset="0"/>
              <a:cs typeface="Arial" panose="020B0604020202020204" pitchFamily="34" charset="0"/>
            </a:endParaRPr>
          </a:p>
        </p:txBody>
      </p:sp>
      <p:sp>
        <p:nvSpPr>
          <p:cNvPr id="7" name="Прямоугольник 6"/>
          <p:cNvSpPr/>
          <p:nvPr/>
        </p:nvSpPr>
        <p:spPr>
          <a:xfrm>
            <a:off x="460163" y="1274618"/>
            <a:ext cx="5512107" cy="692727"/>
          </a:xfrm>
          <a:prstGeom prst="rect">
            <a:avLst/>
          </a:prstGeom>
          <a:solidFill>
            <a:schemeClr val="tx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tx1"/>
                </a:solidFill>
                <a:latin typeface="Arial" panose="020B0604020202020204" pitchFamily="34" charset="0"/>
                <a:cs typeface="Arial" panose="020B0604020202020204" pitchFamily="34" charset="0"/>
              </a:rPr>
              <a:t>Вы </a:t>
            </a:r>
            <a:r>
              <a:rPr lang="ru-RU" b="1" dirty="0" smtClean="0">
                <a:solidFill>
                  <a:schemeClr val="tx1"/>
                </a:solidFill>
                <a:latin typeface="Arial" panose="020B0604020202020204" pitchFamily="34" charset="0"/>
                <a:cs typeface="Arial" panose="020B0604020202020204" pitchFamily="34" charset="0"/>
              </a:rPr>
              <a:t>ошибочно перевели деньги. </a:t>
            </a:r>
            <a:r>
              <a:rPr lang="ru-RU" b="1" dirty="0">
                <a:solidFill>
                  <a:schemeClr val="tx1"/>
                </a:solidFill>
                <a:latin typeface="Arial" panose="020B0604020202020204" pitchFamily="34" charset="0"/>
                <a:cs typeface="Arial" panose="020B0604020202020204" pitchFamily="34" charset="0"/>
              </a:rPr>
              <a:t>Что </a:t>
            </a:r>
            <a:r>
              <a:rPr lang="ru-RU" b="1" dirty="0" smtClean="0">
                <a:solidFill>
                  <a:schemeClr val="tx1"/>
                </a:solidFill>
                <a:latin typeface="Arial" panose="020B0604020202020204" pitchFamily="34" charset="0"/>
                <a:cs typeface="Arial" panose="020B0604020202020204" pitchFamily="34" charset="0"/>
              </a:rPr>
              <a:t>делать</a:t>
            </a:r>
            <a:r>
              <a:rPr lang="ru-RU" b="1" dirty="0">
                <a:solidFill>
                  <a:schemeClr val="tx1"/>
                </a:solidFill>
                <a:latin typeface="Arial" panose="020B0604020202020204" pitchFamily="34" charset="0"/>
                <a:cs typeface="Arial" panose="020B0604020202020204" pitchFamily="34" charset="0"/>
              </a:rPr>
              <a:t>?</a:t>
            </a:r>
          </a:p>
        </p:txBody>
      </p:sp>
      <p:sp>
        <p:nvSpPr>
          <p:cNvPr id="11" name="Подзаголовок 2"/>
          <p:cNvSpPr txBox="1">
            <a:spLocks/>
          </p:cNvSpPr>
          <p:nvPr/>
        </p:nvSpPr>
        <p:spPr>
          <a:xfrm>
            <a:off x="6164579" y="1099436"/>
            <a:ext cx="5704150" cy="5172055"/>
          </a:xfrm>
          <a:prstGeom prst="rect">
            <a:avLst/>
          </a:prstGeom>
          <a:solidFill>
            <a:srgbClr val="77C2E8">
              <a:alpha val="85098"/>
            </a:srgbClr>
          </a:solidFill>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algn="just">
              <a:spcBef>
                <a:spcPts val="0"/>
              </a:spcBef>
            </a:pPr>
            <a:endParaRPr lang="ru-RU" sz="1800" dirty="0">
              <a:solidFill>
                <a:schemeClr val="bg1"/>
              </a:solidFill>
              <a:latin typeface="Arial" panose="020B0604020202020204" pitchFamily="34" charset="0"/>
              <a:cs typeface="Arial" panose="020B0604020202020204" pitchFamily="34" charset="0"/>
            </a:endParaRPr>
          </a:p>
        </p:txBody>
      </p:sp>
      <p:sp>
        <p:nvSpPr>
          <p:cNvPr id="10" name="Прямоугольник 9"/>
          <p:cNvSpPr/>
          <p:nvPr/>
        </p:nvSpPr>
        <p:spPr>
          <a:xfrm>
            <a:off x="6268836" y="1274618"/>
            <a:ext cx="5495636" cy="692727"/>
          </a:xfrm>
          <a:prstGeom prst="rect">
            <a:avLst/>
          </a:prstGeom>
          <a:solidFill>
            <a:schemeClr val="tx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latin typeface="Arial" panose="020B0604020202020204" pitchFamily="34" charset="0"/>
                <a:cs typeface="Arial" panose="020B0604020202020204" pitchFamily="34" charset="0"/>
              </a:rPr>
              <a:t>Вам ошибочно перевели деньги. </a:t>
            </a:r>
            <a:r>
              <a:rPr lang="ru-RU" b="1" dirty="0">
                <a:solidFill>
                  <a:schemeClr val="tx1"/>
                </a:solidFill>
                <a:latin typeface="Arial" panose="020B0604020202020204" pitchFamily="34" charset="0"/>
                <a:cs typeface="Arial" panose="020B0604020202020204" pitchFamily="34" charset="0"/>
              </a:rPr>
              <a:t>Что </a:t>
            </a:r>
            <a:r>
              <a:rPr lang="ru-RU" b="1" dirty="0" smtClean="0">
                <a:solidFill>
                  <a:schemeClr val="tx1"/>
                </a:solidFill>
                <a:latin typeface="Arial" panose="020B0604020202020204" pitchFamily="34" charset="0"/>
                <a:cs typeface="Arial" panose="020B0604020202020204" pitchFamily="34" charset="0"/>
              </a:rPr>
              <a:t>делать</a:t>
            </a:r>
            <a:r>
              <a:rPr lang="ru-RU" b="1" dirty="0">
                <a:solidFill>
                  <a:schemeClr val="tx1"/>
                </a:solidFill>
                <a:latin typeface="Arial" panose="020B0604020202020204" pitchFamily="34" charset="0"/>
                <a:cs typeface="Arial" panose="020B0604020202020204" pitchFamily="34" charset="0"/>
              </a:rPr>
              <a:t>?</a:t>
            </a:r>
          </a:p>
        </p:txBody>
      </p:sp>
      <p:sp>
        <p:nvSpPr>
          <p:cNvPr id="14" name="Прямоугольник 13"/>
          <p:cNvSpPr/>
          <p:nvPr/>
        </p:nvSpPr>
        <p:spPr>
          <a:xfrm>
            <a:off x="964504" y="2179472"/>
            <a:ext cx="4503424" cy="692727"/>
          </a:xfrm>
          <a:prstGeom prst="rect">
            <a:avLst/>
          </a:prstGeom>
          <a:solidFill>
            <a:schemeClr val="accent1">
              <a:lumMod val="60000"/>
              <a:lumOff val="4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latin typeface="Arial" panose="020B0604020202020204" pitchFamily="34" charset="0"/>
                <a:cs typeface="Arial" panose="020B0604020202020204" pitchFamily="34" charset="0"/>
              </a:rPr>
              <a:t>Звонок в ваш банк</a:t>
            </a:r>
            <a:endParaRPr lang="ru-RU" b="1" dirty="0">
              <a:solidFill>
                <a:schemeClr val="tx1"/>
              </a:solidFill>
              <a:latin typeface="Arial" panose="020B0604020202020204" pitchFamily="34" charset="0"/>
              <a:cs typeface="Arial" panose="020B0604020202020204" pitchFamily="34" charset="0"/>
            </a:endParaRPr>
          </a:p>
        </p:txBody>
      </p:sp>
      <p:sp>
        <p:nvSpPr>
          <p:cNvPr id="15" name="Прямоугольник 14"/>
          <p:cNvSpPr/>
          <p:nvPr/>
        </p:nvSpPr>
        <p:spPr>
          <a:xfrm>
            <a:off x="964504" y="3102489"/>
            <a:ext cx="4503424" cy="692727"/>
          </a:xfrm>
          <a:prstGeom prst="rect">
            <a:avLst/>
          </a:prstGeom>
          <a:solidFill>
            <a:schemeClr val="accent1">
              <a:lumMod val="60000"/>
              <a:lumOff val="4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latin typeface="Arial" panose="020B0604020202020204" pitchFamily="34" charset="0"/>
                <a:cs typeface="Arial" panose="020B0604020202020204" pitchFamily="34" charset="0"/>
              </a:rPr>
              <a:t>Оформление заявления</a:t>
            </a:r>
            <a:endParaRPr lang="ru-RU" b="1" dirty="0">
              <a:solidFill>
                <a:schemeClr val="tx1"/>
              </a:solidFill>
              <a:latin typeface="Arial" panose="020B0604020202020204" pitchFamily="34" charset="0"/>
              <a:cs typeface="Arial" panose="020B0604020202020204" pitchFamily="34" charset="0"/>
            </a:endParaRPr>
          </a:p>
        </p:txBody>
      </p:sp>
      <p:sp>
        <p:nvSpPr>
          <p:cNvPr id="16" name="Прямоугольник 15"/>
          <p:cNvSpPr/>
          <p:nvPr/>
        </p:nvSpPr>
        <p:spPr>
          <a:xfrm>
            <a:off x="964504" y="4025506"/>
            <a:ext cx="4503424" cy="692727"/>
          </a:xfrm>
          <a:prstGeom prst="rect">
            <a:avLst/>
          </a:prstGeom>
          <a:solidFill>
            <a:schemeClr val="accent1">
              <a:lumMod val="60000"/>
              <a:lumOff val="4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latin typeface="Arial" panose="020B0604020202020204" pitchFamily="34" charset="0"/>
                <a:cs typeface="Arial" panose="020B0604020202020204" pitchFamily="34" charset="0"/>
              </a:rPr>
              <a:t>Связь с получателем</a:t>
            </a:r>
            <a:endParaRPr lang="ru-RU" b="1" dirty="0">
              <a:solidFill>
                <a:schemeClr val="tx1"/>
              </a:solidFill>
              <a:latin typeface="Arial" panose="020B0604020202020204" pitchFamily="34" charset="0"/>
              <a:cs typeface="Arial" panose="020B0604020202020204" pitchFamily="34" charset="0"/>
            </a:endParaRPr>
          </a:p>
        </p:txBody>
      </p:sp>
      <p:sp>
        <p:nvSpPr>
          <p:cNvPr id="17" name="Прямоугольник 16"/>
          <p:cNvSpPr/>
          <p:nvPr/>
        </p:nvSpPr>
        <p:spPr>
          <a:xfrm>
            <a:off x="6771671" y="2179472"/>
            <a:ext cx="4489966" cy="692727"/>
          </a:xfrm>
          <a:prstGeom prst="rect">
            <a:avLst/>
          </a:prstGeom>
          <a:solidFill>
            <a:schemeClr val="accent1">
              <a:lumMod val="60000"/>
              <a:lumOff val="4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latin typeface="Arial" panose="020B0604020202020204" pitchFamily="34" charset="0"/>
                <a:cs typeface="Arial" panose="020B0604020202020204" pitchFamily="34" charset="0"/>
              </a:rPr>
              <a:t>Звонок в ваш банк</a:t>
            </a:r>
            <a:endParaRPr lang="ru-RU" b="1" dirty="0">
              <a:solidFill>
                <a:schemeClr val="tx1"/>
              </a:solidFill>
              <a:latin typeface="Arial" panose="020B0604020202020204" pitchFamily="34" charset="0"/>
              <a:cs typeface="Arial" panose="020B0604020202020204" pitchFamily="34" charset="0"/>
            </a:endParaRPr>
          </a:p>
        </p:txBody>
      </p:sp>
      <p:sp>
        <p:nvSpPr>
          <p:cNvPr id="18" name="Прямоугольник 17"/>
          <p:cNvSpPr/>
          <p:nvPr/>
        </p:nvSpPr>
        <p:spPr>
          <a:xfrm>
            <a:off x="6771671" y="3102489"/>
            <a:ext cx="4489966" cy="692727"/>
          </a:xfrm>
          <a:prstGeom prst="rect">
            <a:avLst/>
          </a:prstGeom>
          <a:solidFill>
            <a:schemeClr val="accent1">
              <a:lumMod val="60000"/>
              <a:lumOff val="4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latin typeface="Arial" panose="020B0604020202020204" pitchFamily="34" charset="0"/>
                <a:cs typeface="Arial" panose="020B0604020202020204" pitchFamily="34" charset="0"/>
              </a:rPr>
              <a:t>Оформление возврата</a:t>
            </a:r>
            <a:endParaRPr lang="ru-RU" b="1" dirty="0">
              <a:solidFill>
                <a:schemeClr val="tx1"/>
              </a:solidFill>
              <a:latin typeface="Arial" panose="020B0604020202020204" pitchFamily="34" charset="0"/>
              <a:cs typeface="Arial" panose="020B0604020202020204" pitchFamily="34" charset="0"/>
            </a:endParaRPr>
          </a:p>
        </p:txBody>
      </p:sp>
      <p:sp>
        <p:nvSpPr>
          <p:cNvPr id="19" name="Подзаголовок 2"/>
          <p:cNvSpPr txBox="1">
            <a:spLocks/>
          </p:cNvSpPr>
          <p:nvPr/>
        </p:nvSpPr>
        <p:spPr>
          <a:xfrm>
            <a:off x="356171" y="1099435"/>
            <a:ext cx="11512557" cy="5511758"/>
          </a:xfrm>
          <a:prstGeom prst="rect">
            <a:avLst/>
          </a:prstGeom>
          <a:solidFill>
            <a:srgbClr val="77C2E8"/>
          </a:solidFill>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algn="just">
              <a:spcBef>
                <a:spcPts val="0"/>
              </a:spcBef>
            </a:pPr>
            <a:endParaRPr lang="ru-RU" sz="1800" dirty="0">
              <a:solidFill>
                <a:schemeClr val="bg1"/>
              </a:solidFill>
              <a:latin typeface="Arial" panose="020B0604020202020204" pitchFamily="34" charset="0"/>
              <a:cs typeface="Arial" panose="020B0604020202020204" pitchFamily="34" charset="0"/>
            </a:endParaRPr>
          </a:p>
        </p:txBody>
      </p:sp>
      <p:sp>
        <p:nvSpPr>
          <p:cNvPr id="20" name="Подзаголовок 2"/>
          <p:cNvSpPr txBox="1">
            <a:spLocks/>
          </p:cNvSpPr>
          <p:nvPr/>
        </p:nvSpPr>
        <p:spPr>
          <a:xfrm>
            <a:off x="724783" y="1274618"/>
            <a:ext cx="10818479" cy="765946"/>
          </a:xfrm>
          <a:prstGeom prst="rect">
            <a:avLst/>
          </a:prstGeom>
          <a:solidFill>
            <a:srgbClr val="77C2E8"/>
          </a:solidFill>
          <a:effectLst>
            <a:outerShdw blurRad="63500" sx="102000" sy="102000" algn="ctr" rotWithShape="0">
              <a:prstClr val="black">
                <a:alpha val="40000"/>
              </a:prstClr>
            </a:outerShdw>
          </a:effectLst>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algn="ctr">
              <a:spcBef>
                <a:spcPts val="0"/>
              </a:spcBef>
            </a:pPr>
            <a:r>
              <a:rPr lang="ru-RU" sz="3600" dirty="0" smtClean="0">
                <a:solidFill>
                  <a:schemeClr val="bg1"/>
                </a:solidFill>
                <a:latin typeface="Arial" panose="020B0604020202020204" pitchFamily="34" charset="0"/>
                <a:cs typeface="Arial" panose="020B0604020202020204" pitchFamily="34" charset="0"/>
              </a:rPr>
              <a:t>В чем опасность возврата не туда?</a:t>
            </a:r>
            <a:endParaRPr lang="ru-RU" sz="3600" dirty="0">
              <a:solidFill>
                <a:schemeClr val="bg1"/>
              </a:solidFill>
              <a:latin typeface="Arial" panose="020B0604020202020204" pitchFamily="34" charset="0"/>
              <a:cs typeface="Arial" panose="020B0604020202020204" pitchFamily="34" charset="0"/>
            </a:endParaRPr>
          </a:p>
        </p:txBody>
      </p:sp>
      <p:sp>
        <p:nvSpPr>
          <p:cNvPr id="21" name="Подзаголовок 2"/>
          <p:cNvSpPr txBox="1">
            <a:spLocks/>
          </p:cNvSpPr>
          <p:nvPr/>
        </p:nvSpPr>
        <p:spPr>
          <a:xfrm>
            <a:off x="724783" y="2142528"/>
            <a:ext cx="3209908" cy="4182072"/>
          </a:xfrm>
          <a:prstGeom prst="rect">
            <a:avLst/>
          </a:prstGeom>
          <a:solidFill>
            <a:schemeClr val="tx1"/>
          </a:solidFill>
          <a:ln>
            <a:solidFill>
              <a:schemeClr val="tx1"/>
            </a:solidFill>
          </a:ln>
          <a:effectLst>
            <a:outerShdw blurRad="50800" dist="38100" dir="5400000" algn="t" rotWithShape="0">
              <a:prstClr val="black">
                <a:alpha val="40000"/>
              </a:prstClr>
            </a:outerShdw>
          </a:effectLst>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algn="ctr">
              <a:spcBef>
                <a:spcPts val="0"/>
              </a:spcBef>
            </a:pPr>
            <a:endParaRPr lang="ru-RU" sz="3600" dirty="0">
              <a:solidFill>
                <a:schemeClr val="bg1"/>
              </a:solidFill>
              <a:latin typeface="Arial" panose="020B0604020202020204" pitchFamily="34" charset="0"/>
              <a:cs typeface="Arial" panose="020B0604020202020204" pitchFamily="34" charset="0"/>
            </a:endParaRPr>
          </a:p>
        </p:txBody>
      </p:sp>
      <p:sp>
        <p:nvSpPr>
          <p:cNvPr id="22" name="Подзаголовок 2"/>
          <p:cNvSpPr txBox="1">
            <a:spLocks/>
          </p:cNvSpPr>
          <p:nvPr/>
        </p:nvSpPr>
        <p:spPr>
          <a:xfrm>
            <a:off x="833438" y="2233999"/>
            <a:ext cx="2990850" cy="1295015"/>
          </a:xfrm>
          <a:prstGeom prst="rect">
            <a:avLst/>
          </a:prstGeom>
          <a:solidFill>
            <a:schemeClr val="tx1"/>
          </a:solidFill>
          <a:ln>
            <a:solidFill>
              <a:schemeClr val="bg1"/>
            </a:solidFill>
          </a:ln>
          <a:effectLst/>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algn="ctr">
              <a:spcBef>
                <a:spcPts val="0"/>
              </a:spcBef>
              <a:spcAft>
                <a:spcPts val="0"/>
              </a:spcAft>
            </a:pPr>
            <a:r>
              <a:rPr lang="ru-RU" sz="2400" b="1" dirty="0" smtClean="0">
                <a:solidFill>
                  <a:schemeClr val="bg1"/>
                </a:solidFill>
                <a:latin typeface="Arial" panose="020B0604020202020204" pitchFamily="34" charset="0"/>
                <a:cs typeface="Arial" panose="020B0604020202020204" pitchFamily="34" charset="0"/>
              </a:rPr>
              <a:t>ПРОДАМ</a:t>
            </a:r>
          </a:p>
          <a:p>
            <a:pPr algn="ctr">
              <a:spcBef>
                <a:spcPts val="0"/>
              </a:spcBef>
              <a:spcAft>
                <a:spcPts val="0"/>
              </a:spcAft>
            </a:pPr>
            <a:r>
              <a:rPr lang="ru-RU" sz="2400" b="1" dirty="0" smtClean="0">
                <a:solidFill>
                  <a:schemeClr val="bg1"/>
                </a:solidFill>
                <a:latin typeface="Arial" panose="020B0604020202020204" pitchFamily="34" charset="0"/>
                <a:cs typeface="Arial" panose="020B0604020202020204" pitchFamily="34" charset="0"/>
              </a:rPr>
              <a:t>ВЕЛОСИПЕД (НОВЫЙ)</a:t>
            </a:r>
            <a:endParaRPr lang="ru-RU" sz="2400" b="1" dirty="0">
              <a:solidFill>
                <a:schemeClr val="bg1"/>
              </a:solidFill>
              <a:latin typeface="Arial" panose="020B0604020202020204" pitchFamily="34" charset="0"/>
              <a:cs typeface="Arial" panose="020B0604020202020204" pitchFamily="34" charset="0"/>
            </a:endParaRPr>
          </a:p>
        </p:txBody>
      </p:sp>
      <p:sp>
        <p:nvSpPr>
          <p:cNvPr id="23" name="Подзаголовок 2"/>
          <p:cNvSpPr txBox="1">
            <a:spLocks/>
          </p:cNvSpPr>
          <p:nvPr/>
        </p:nvSpPr>
        <p:spPr>
          <a:xfrm>
            <a:off x="833438" y="3593003"/>
            <a:ext cx="2990850" cy="2101370"/>
          </a:xfrm>
          <a:prstGeom prst="rect">
            <a:avLst/>
          </a:prstGeom>
          <a:solidFill>
            <a:schemeClr val="tx2">
              <a:lumMod val="90000"/>
            </a:schemeClr>
          </a:solidFill>
          <a:ln>
            <a:solidFill>
              <a:schemeClr val="bg1"/>
            </a:solidFill>
          </a:ln>
          <a:effectLst/>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algn="ctr">
              <a:spcBef>
                <a:spcPts val="0"/>
              </a:spcBef>
              <a:spcAft>
                <a:spcPts val="0"/>
              </a:spcAft>
            </a:pPr>
            <a:endParaRPr lang="ru-RU" sz="2400" b="1" dirty="0">
              <a:solidFill>
                <a:schemeClr val="bg1"/>
              </a:solidFill>
              <a:latin typeface="Arial" panose="020B0604020202020204" pitchFamily="34" charset="0"/>
              <a:cs typeface="Arial" panose="020B0604020202020204" pitchFamily="34" charset="0"/>
            </a:endParaRPr>
          </a:p>
        </p:txBody>
      </p:sp>
      <p:sp>
        <p:nvSpPr>
          <p:cNvPr id="3" name="Овал 2"/>
          <p:cNvSpPr/>
          <p:nvPr/>
        </p:nvSpPr>
        <p:spPr>
          <a:xfrm>
            <a:off x="996994" y="4538663"/>
            <a:ext cx="1088502" cy="1058455"/>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Овал 23"/>
          <p:cNvSpPr/>
          <p:nvPr/>
        </p:nvSpPr>
        <p:spPr>
          <a:xfrm>
            <a:off x="2530231" y="4410075"/>
            <a:ext cx="1205087" cy="1187043"/>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8" name="Прямая соединительная линия 7"/>
          <p:cNvCxnSpPr/>
          <p:nvPr/>
        </p:nvCxnSpPr>
        <p:spPr>
          <a:xfrm flipV="1">
            <a:off x="1532481" y="4082799"/>
            <a:ext cx="397386" cy="984787"/>
          </a:xfrm>
          <a:prstGeom prst="line">
            <a:avLst/>
          </a:prstGeom>
          <a:ln w="571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a:off x="2249052" y="4913071"/>
            <a:ext cx="883722" cy="119905"/>
          </a:xfrm>
          <a:prstGeom prst="line">
            <a:avLst/>
          </a:prstGeom>
          <a:ln w="571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a:off x="1851676" y="4345228"/>
            <a:ext cx="397376" cy="572515"/>
          </a:xfrm>
          <a:prstGeom prst="line">
            <a:avLst/>
          </a:prstGeom>
          <a:ln w="571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a:off x="1879840" y="4213506"/>
            <a:ext cx="727900" cy="185376"/>
          </a:xfrm>
          <a:prstGeom prst="line">
            <a:avLst/>
          </a:prstGeom>
          <a:ln w="571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a:off x="2607740" y="4398882"/>
            <a:ext cx="525034" cy="634094"/>
          </a:xfrm>
          <a:prstGeom prst="line">
            <a:avLst/>
          </a:prstGeom>
          <a:ln w="571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a:off x="1751877" y="3988651"/>
            <a:ext cx="410629" cy="177938"/>
          </a:xfrm>
          <a:prstGeom prst="line">
            <a:avLst/>
          </a:prstGeom>
          <a:ln w="571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p:nvPr/>
        </p:nvCxnSpPr>
        <p:spPr>
          <a:xfrm>
            <a:off x="2461877" y="4245413"/>
            <a:ext cx="394420" cy="9706"/>
          </a:xfrm>
          <a:prstGeom prst="line">
            <a:avLst/>
          </a:prstGeom>
          <a:ln w="571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p:nvPr/>
        </p:nvCxnSpPr>
        <p:spPr>
          <a:xfrm flipH="1">
            <a:off x="2262306" y="4255119"/>
            <a:ext cx="416134" cy="657951"/>
          </a:xfrm>
          <a:prstGeom prst="line">
            <a:avLst/>
          </a:prstGeom>
          <a:ln w="571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1" name="Прямая соединительная линия 40"/>
          <p:cNvCxnSpPr/>
          <p:nvPr/>
        </p:nvCxnSpPr>
        <p:spPr>
          <a:xfrm flipH="1">
            <a:off x="1752049" y="3879487"/>
            <a:ext cx="7970" cy="93715"/>
          </a:xfrm>
          <a:prstGeom prst="line">
            <a:avLst/>
          </a:prstGeom>
          <a:ln w="571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3" name="Прямая соединительная линия 42"/>
          <p:cNvCxnSpPr/>
          <p:nvPr/>
        </p:nvCxnSpPr>
        <p:spPr>
          <a:xfrm flipH="1">
            <a:off x="2165831" y="4125328"/>
            <a:ext cx="92962" cy="37196"/>
          </a:xfrm>
          <a:prstGeom prst="line">
            <a:avLst/>
          </a:prstGeom>
          <a:ln w="57150">
            <a:solidFill>
              <a:srgbClr val="000000"/>
            </a:solidFill>
          </a:ln>
        </p:spPr>
        <p:style>
          <a:lnRef idx="1">
            <a:schemeClr val="accent1"/>
          </a:lnRef>
          <a:fillRef idx="0">
            <a:schemeClr val="accent1"/>
          </a:fillRef>
          <a:effectRef idx="0">
            <a:schemeClr val="accent1"/>
          </a:effectRef>
          <a:fontRef idx="minor">
            <a:schemeClr val="tx1"/>
          </a:fontRef>
        </p:style>
      </p:cxnSp>
      <p:sp>
        <p:nvSpPr>
          <p:cNvPr id="46" name="Овал 45"/>
          <p:cNvSpPr/>
          <p:nvPr/>
        </p:nvSpPr>
        <p:spPr>
          <a:xfrm>
            <a:off x="2981385" y="4879707"/>
            <a:ext cx="301774" cy="306538"/>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7" name="Овал 46"/>
          <p:cNvSpPr/>
          <p:nvPr/>
        </p:nvSpPr>
        <p:spPr>
          <a:xfrm>
            <a:off x="1418666" y="4948523"/>
            <a:ext cx="227842" cy="221027"/>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Подзаголовок 2"/>
          <p:cNvSpPr txBox="1">
            <a:spLocks/>
          </p:cNvSpPr>
          <p:nvPr/>
        </p:nvSpPr>
        <p:spPr>
          <a:xfrm>
            <a:off x="824544" y="5778644"/>
            <a:ext cx="2990850" cy="428886"/>
          </a:xfrm>
          <a:prstGeom prst="rect">
            <a:avLst/>
          </a:prstGeom>
          <a:solidFill>
            <a:schemeClr val="accent5">
              <a:lumMod val="40000"/>
              <a:lumOff val="60000"/>
            </a:schemeClr>
          </a:solidFill>
          <a:ln>
            <a:solidFill>
              <a:schemeClr val="bg1"/>
            </a:solidFill>
          </a:ln>
          <a:effectLst/>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algn="ctr">
              <a:spcBef>
                <a:spcPts val="0"/>
              </a:spcBef>
              <a:spcAft>
                <a:spcPts val="0"/>
              </a:spcAft>
            </a:pPr>
            <a:r>
              <a:rPr lang="ru-RU" sz="2400" b="1" dirty="0" smtClean="0">
                <a:solidFill>
                  <a:schemeClr val="bg1"/>
                </a:solidFill>
                <a:latin typeface="Arial" panose="020B0604020202020204" pitchFamily="34" charset="0"/>
                <a:cs typeface="Arial" panose="020B0604020202020204" pitchFamily="34" charset="0"/>
              </a:rPr>
              <a:t>цена: 10 000р!</a:t>
            </a:r>
            <a:endParaRPr lang="ru-RU" sz="2400" b="1" dirty="0">
              <a:solidFill>
                <a:schemeClr val="bg1"/>
              </a:solidFill>
              <a:latin typeface="Arial" panose="020B0604020202020204" pitchFamily="34" charset="0"/>
              <a:cs typeface="Arial" panose="020B0604020202020204" pitchFamily="34" charset="0"/>
            </a:endParaRPr>
          </a:p>
        </p:txBody>
      </p:sp>
      <p:sp>
        <p:nvSpPr>
          <p:cNvPr id="63" name="Подзаголовок 2"/>
          <p:cNvSpPr txBox="1">
            <a:spLocks/>
          </p:cNvSpPr>
          <p:nvPr/>
        </p:nvSpPr>
        <p:spPr>
          <a:xfrm>
            <a:off x="6414105" y="2130989"/>
            <a:ext cx="2990850" cy="714073"/>
          </a:xfrm>
          <a:prstGeom prst="rect">
            <a:avLst/>
          </a:prstGeom>
          <a:solidFill>
            <a:schemeClr val="accent5">
              <a:lumMod val="40000"/>
              <a:lumOff val="60000"/>
            </a:schemeClr>
          </a:solidFill>
          <a:ln>
            <a:solidFill>
              <a:schemeClr val="bg1"/>
            </a:solidFill>
          </a:ln>
          <a:effectLst/>
        </p:spPr>
        <p:txBody>
          <a:bodyPr vert="horz" lIns="91440" tIns="45720" rIns="91440" bIns="45720" rtlCol="0" anchor="ctr" anchorCtr="0">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algn="ctr">
              <a:spcBef>
                <a:spcPts val="0"/>
              </a:spcBef>
              <a:spcAft>
                <a:spcPts val="0"/>
              </a:spcAft>
            </a:pPr>
            <a:r>
              <a:rPr lang="ru-RU" sz="2400" b="1" dirty="0" smtClean="0">
                <a:solidFill>
                  <a:schemeClr val="bg1"/>
                </a:solidFill>
                <a:latin typeface="Arial" panose="020B0604020202020204" pitchFamily="34" charset="0"/>
                <a:cs typeface="Arial" panose="020B0604020202020204" pitchFamily="34" charset="0"/>
              </a:rPr>
              <a:t>покупатель</a:t>
            </a:r>
            <a:endParaRPr lang="ru-RU" sz="2400" b="1" dirty="0">
              <a:solidFill>
                <a:schemeClr val="bg1"/>
              </a:solidFill>
              <a:latin typeface="Arial" panose="020B0604020202020204" pitchFamily="34" charset="0"/>
              <a:cs typeface="Arial" panose="020B0604020202020204" pitchFamily="34" charset="0"/>
            </a:endParaRPr>
          </a:p>
        </p:txBody>
      </p:sp>
      <p:sp>
        <p:nvSpPr>
          <p:cNvPr id="64" name="Подзаголовок 2"/>
          <p:cNvSpPr txBox="1">
            <a:spLocks/>
          </p:cNvSpPr>
          <p:nvPr/>
        </p:nvSpPr>
        <p:spPr>
          <a:xfrm>
            <a:off x="4295332" y="5626873"/>
            <a:ext cx="2990850" cy="714071"/>
          </a:xfrm>
          <a:prstGeom prst="rect">
            <a:avLst/>
          </a:prstGeom>
          <a:solidFill>
            <a:schemeClr val="accent5">
              <a:lumMod val="40000"/>
              <a:lumOff val="60000"/>
            </a:schemeClr>
          </a:solidFill>
          <a:ln>
            <a:solidFill>
              <a:schemeClr val="bg1"/>
            </a:solidFill>
          </a:ln>
          <a:effectLst/>
        </p:spPr>
        <p:txBody>
          <a:bodyPr vert="horz" lIns="91440" tIns="45720" rIns="91440" bIns="45720" rtlCol="0" anchor="ctr" anchorCtr="0">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algn="ctr">
              <a:spcBef>
                <a:spcPts val="0"/>
              </a:spcBef>
              <a:spcAft>
                <a:spcPts val="0"/>
              </a:spcAft>
            </a:pPr>
            <a:r>
              <a:rPr lang="ru-RU" sz="2400" b="1" dirty="0" smtClean="0">
                <a:solidFill>
                  <a:schemeClr val="bg1"/>
                </a:solidFill>
                <a:latin typeface="Arial" panose="020B0604020202020204" pitchFamily="34" charset="0"/>
                <a:cs typeface="Arial" panose="020B0604020202020204" pitchFamily="34" charset="0"/>
              </a:rPr>
              <a:t>«</a:t>
            </a:r>
            <a:r>
              <a:rPr lang="ru-RU" sz="2400" b="1" dirty="0">
                <a:solidFill>
                  <a:schemeClr val="bg1"/>
                </a:solidFill>
                <a:latin typeface="Arial" panose="020B0604020202020204" pitchFamily="34" charset="0"/>
                <a:cs typeface="Arial" panose="020B0604020202020204" pitchFamily="34" charset="0"/>
              </a:rPr>
              <a:t>продавец»</a:t>
            </a:r>
          </a:p>
        </p:txBody>
      </p:sp>
      <p:sp>
        <p:nvSpPr>
          <p:cNvPr id="69" name="Подзаголовок 2"/>
          <p:cNvSpPr txBox="1">
            <a:spLocks/>
          </p:cNvSpPr>
          <p:nvPr/>
        </p:nvSpPr>
        <p:spPr>
          <a:xfrm>
            <a:off x="6416685" y="3352953"/>
            <a:ext cx="2985690" cy="1784920"/>
          </a:xfrm>
          <a:prstGeom prst="rect">
            <a:avLst/>
          </a:prstGeom>
          <a:solidFill>
            <a:schemeClr val="accent5">
              <a:lumMod val="40000"/>
              <a:lumOff val="60000"/>
            </a:schemeClr>
          </a:solidFill>
          <a:ln>
            <a:solidFill>
              <a:schemeClr val="bg1"/>
            </a:solidFill>
          </a:ln>
          <a:effectLst/>
        </p:spPr>
        <p:txBody>
          <a:bodyPr vert="horz" lIns="91440" tIns="45720" rIns="91440" bIns="45720" rtlCol="0" anchor="ctr" anchorCtr="0">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algn="ctr">
              <a:spcBef>
                <a:spcPts val="0"/>
              </a:spcBef>
              <a:spcAft>
                <a:spcPts val="0"/>
              </a:spcAft>
            </a:pPr>
            <a:r>
              <a:rPr lang="ru-RU" sz="2400" b="1" dirty="0" smtClean="0">
                <a:solidFill>
                  <a:schemeClr val="bg1"/>
                </a:solidFill>
                <a:latin typeface="Arial" panose="020B0604020202020204" pitchFamily="34" charset="0"/>
                <a:cs typeface="Arial" panose="020B0604020202020204" pitchFamily="34" charset="0"/>
              </a:rPr>
              <a:t>ПРЕДОПЛАТА</a:t>
            </a:r>
          </a:p>
          <a:p>
            <a:pPr algn="ctr">
              <a:spcBef>
                <a:spcPts val="0"/>
              </a:spcBef>
              <a:spcAft>
                <a:spcPts val="0"/>
              </a:spcAft>
            </a:pPr>
            <a:r>
              <a:rPr lang="ru-RU" sz="2400" b="1" dirty="0" smtClean="0">
                <a:solidFill>
                  <a:schemeClr val="bg1"/>
                </a:solidFill>
                <a:latin typeface="Arial" panose="020B0604020202020204" pitchFamily="34" charset="0"/>
                <a:cs typeface="Arial" panose="020B0604020202020204" pitchFamily="34" charset="0"/>
              </a:rPr>
              <a:t>3 000</a:t>
            </a:r>
            <a:endParaRPr lang="ru-RU" sz="2400" b="1" dirty="0">
              <a:solidFill>
                <a:schemeClr val="bg1"/>
              </a:solidFill>
              <a:latin typeface="Arial" panose="020B0604020202020204" pitchFamily="34" charset="0"/>
              <a:cs typeface="Arial" panose="020B0604020202020204" pitchFamily="34" charset="0"/>
            </a:endParaRPr>
          </a:p>
        </p:txBody>
      </p:sp>
      <p:cxnSp>
        <p:nvCxnSpPr>
          <p:cNvPr id="71" name="Прямая со стрелкой 70"/>
          <p:cNvCxnSpPr>
            <a:endCxn id="69" idx="0"/>
          </p:cNvCxnSpPr>
          <p:nvPr/>
        </p:nvCxnSpPr>
        <p:spPr>
          <a:xfrm flipH="1">
            <a:off x="7909530" y="2858043"/>
            <a:ext cx="104" cy="494910"/>
          </a:xfrm>
          <a:prstGeom prst="straightConnector1">
            <a:avLst/>
          </a:prstGeom>
          <a:ln w="38100">
            <a:solidFill>
              <a:srgbClr val="FFFFFF"/>
            </a:solidFill>
            <a:tailEnd type="triangle"/>
          </a:ln>
        </p:spPr>
        <p:style>
          <a:lnRef idx="1">
            <a:schemeClr val="accent1"/>
          </a:lnRef>
          <a:fillRef idx="0">
            <a:schemeClr val="accent1"/>
          </a:fillRef>
          <a:effectRef idx="0">
            <a:schemeClr val="accent1"/>
          </a:effectRef>
          <a:fontRef idx="minor">
            <a:schemeClr val="tx1"/>
          </a:fontRef>
        </p:style>
      </p:cxnSp>
      <p:sp>
        <p:nvSpPr>
          <p:cNvPr id="72" name="Подзаголовок 2"/>
          <p:cNvSpPr txBox="1">
            <a:spLocks/>
          </p:cNvSpPr>
          <p:nvPr/>
        </p:nvSpPr>
        <p:spPr>
          <a:xfrm>
            <a:off x="8552412" y="5626870"/>
            <a:ext cx="2990850" cy="716898"/>
          </a:xfrm>
          <a:prstGeom prst="rect">
            <a:avLst/>
          </a:prstGeom>
          <a:solidFill>
            <a:schemeClr val="accent5">
              <a:lumMod val="40000"/>
              <a:lumOff val="60000"/>
            </a:schemeClr>
          </a:solidFill>
          <a:ln>
            <a:solidFill>
              <a:schemeClr val="bg1"/>
            </a:solidFill>
          </a:ln>
          <a:effectLst/>
        </p:spPr>
        <p:txBody>
          <a:bodyPr vert="horz" lIns="91440" tIns="45720" rIns="91440" bIns="45720" rtlCol="0" anchor="ctr" anchorCtr="0">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algn="ctr">
              <a:spcBef>
                <a:spcPts val="0"/>
              </a:spcBef>
              <a:spcAft>
                <a:spcPts val="0"/>
              </a:spcAft>
            </a:pPr>
            <a:r>
              <a:rPr lang="ru-RU" sz="2400" b="1" dirty="0" smtClean="0">
                <a:solidFill>
                  <a:schemeClr val="bg1"/>
                </a:solidFill>
                <a:latin typeface="Arial" panose="020B0604020202020204" pitchFamily="34" charset="0"/>
                <a:cs typeface="Arial" panose="020B0604020202020204" pitchFamily="34" charset="0"/>
              </a:rPr>
              <a:t>Вы</a:t>
            </a:r>
            <a:endParaRPr lang="ru-RU" sz="2400" b="1" dirty="0">
              <a:solidFill>
                <a:schemeClr val="bg1"/>
              </a:solidFill>
              <a:latin typeface="Arial" panose="020B0604020202020204" pitchFamily="34" charset="0"/>
              <a:cs typeface="Arial" panose="020B0604020202020204" pitchFamily="34" charset="0"/>
            </a:endParaRPr>
          </a:p>
        </p:txBody>
      </p:sp>
      <p:cxnSp>
        <p:nvCxnSpPr>
          <p:cNvPr id="75" name="Прямая со стрелкой 74"/>
          <p:cNvCxnSpPr/>
          <p:nvPr/>
        </p:nvCxnSpPr>
        <p:spPr>
          <a:xfrm>
            <a:off x="9396527" y="4296246"/>
            <a:ext cx="651310" cy="1311124"/>
          </a:xfrm>
          <a:prstGeom prst="straightConnector1">
            <a:avLst/>
          </a:prstGeom>
          <a:ln w="38100">
            <a:solidFill>
              <a:srgbClr val="FFFFFF"/>
            </a:solidFill>
            <a:tailEnd type="triangle"/>
          </a:ln>
        </p:spPr>
        <p:style>
          <a:lnRef idx="1">
            <a:schemeClr val="accent1"/>
          </a:lnRef>
          <a:fillRef idx="0">
            <a:schemeClr val="accent1"/>
          </a:fillRef>
          <a:effectRef idx="0">
            <a:schemeClr val="accent1"/>
          </a:effectRef>
          <a:fontRef idx="minor">
            <a:schemeClr val="tx1"/>
          </a:fontRef>
        </p:style>
      </p:cxnSp>
      <p:cxnSp>
        <p:nvCxnSpPr>
          <p:cNvPr id="77" name="Прямая со стрелкой 76"/>
          <p:cNvCxnSpPr/>
          <p:nvPr/>
        </p:nvCxnSpPr>
        <p:spPr>
          <a:xfrm flipH="1">
            <a:off x="7286183" y="6012186"/>
            <a:ext cx="1266228" cy="0"/>
          </a:xfrm>
          <a:prstGeom prst="straightConnector1">
            <a:avLst/>
          </a:prstGeom>
          <a:ln w="38100">
            <a:solidFill>
              <a:srgbClr val="FFFFFF"/>
            </a:solidFill>
            <a:tailEnd type="triangle"/>
          </a:ln>
        </p:spPr>
        <p:style>
          <a:lnRef idx="1">
            <a:schemeClr val="accent1"/>
          </a:lnRef>
          <a:fillRef idx="0">
            <a:schemeClr val="accent1"/>
          </a:fillRef>
          <a:effectRef idx="0">
            <a:schemeClr val="accent1"/>
          </a:effectRef>
          <a:fontRef idx="minor">
            <a:schemeClr val="tx1"/>
          </a:fontRef>
        </p:style>
      </p:cxnSp>
      <p:grpSp>
        <p:nvGrpSpPr>
          <p:cNvPr id="81" name="Группа 80"/>
          <p:cNvGrpSpPr/>
          <p:nvPr/>
        </p:nvGrpSpPr>
        <p:grpSpPr>
          <a:xfrm>
            <a:off x="724783" y="2098497"/>
            <a:ext cx="7821885" cy="4342845"/>
            <a:chOff x="645694" y="2091427"/>
            <a:chExt cx="7906717" cy="4355245"/>
          </a:xfrm>
        </p:grpSpPr>
        <p:sp>
          <p:nvSpPr>
            <p:cNvPr id="79" name="Подзаголовок 2"/>
            <p:cNvSpPr txBox="1">
              <a:spLocks/>
            </p:cNvSpPr>
            <p:nvPr/>
          </p:nvSpPr>
          <p:spPr>
            <a:xfrm>
              <a:off x="645694" y="2091427"/>
              <a:ext cx="5623142" cy="4355245"/>
            </a:xfrm>
            <a:prstGeom prst="rect">
              <a:avLst/>
            </a:prstGeom>
            <a:solidFill>
              <a:schemeClr val="tx2">
                <a:lumMod val="75000"/>
              </a:schemeClr>
            </a:solidFill>
            <a:ln>
              <a:noFill/>
            </a:ln>
            <a:effectLst/>
          </p:spPr>
          <p:txBody>
            <a:bodyPr vert="horz" lIns="91440" tIns="45720" rIns="91440" bIns="45720" rtlCol="0" anchor="ctr" anchorCtr="0">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algn="ctr">
                <a:spcBef>
                  <a:spcPts val="0"/>
                </a:spcBef>
                <a:spcAft>
                  <a:spcPts val="0"/>
                </a:spcAft>
              </a:pPr>
              <a:endParaRPr lang="ru-RU" sz="2400" b="1" dirty="0">
                <a:solidFill>
                  <a:schemeClr val="bg1"/>
                </a:solidFill>
                <a:latin typeface="Arial" panose="020B0604020202020204" pitchFamily="34" charset="0"/>
                <a:cs typeface="Arial" panose="020B0604020202020204" pitchFamily="34" charset="0"/>
              </a:endParaRPr>
            </a:p>
          </p:txBody>
        </p:sp>
        <p:sp>
          <p:nvSpPr>
            <p:cNvPr id="80" name="Подзаголовок 2"/>
            <p:cNvSpPr txBox="1">
              <a:spLocks/>
            </p:cNvSpPr>
            <p:nvPr/>
          </p:nvSpPr>
          <p:spPr>
            <a:xfrm>
              <a:off x="4384453" y="5331268"/>
              <a:ext cx="4167958" cy="1115403"/>
            </a:xfrm>
            <a:prstGeom prst="rect">
              <a:avLst/>
            </a:prstGeom>
            <a:solidFill>
              <a:schemeClr val="tx2">
                <a:lumMod val="75000"/>
              </a:schemeClr>
            </a:solidFill>
            <a:ln>
              <a:noFill/>
            </a:ln>
            <a:effectLst/>
          </p:spPr>
          <p:txBody>
            <a:bodyPr vert="horz" lIns="91440" tIns="45720" rIns="91440" bIns="45720" rtlCol="0" anchor="ctr" anchorCtr="0">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algn="ctr">
                <a:spcBef>
                  <a:spcPts val="0"/>
                </a:spcBef>
                <a:spcAft>
                  <a:spcPts val="0"/>
                </a:spcAft>
              </a:pPr>
              <a:endParaRPr lang="ru-RU" sz="2400" b="1" dirty="0">
                <a:solidFill>
                  <a:schemeClr val="bg1"/>
                </a:solidFill>
                <a:latin typeface="Arial" panose="020B0604020202020204" pitchFamily="34" charset="0"/>
                <a:cs typeface="Arial" panose="020B0604020202020204" pitchFamily="34" charset="0"/>
              </a:endParaRPr>
            </a:p>
          </p:txBody>
        </p:sp>
      </p:grpSp>
      <p:cxnSp>
        <p:nvCxnSpPr>
          <p:cNvPr id="82" name="Прямая со стрелкой 81"/>
          <p:cNvCxnSpPr/>
          <p:nvPr/>
        </p:nvCxnSpPr>
        <p:spPr>
          <a:xfrm>
            <a:off x="9404955" y="2467101"/>
            <a:ext cx="1492741" cy="3162397"/>
          </a:xfrm>
          <a:prstGeom prst="straightConnector1">
            <a:avLst/>
          </a:prstGeom>
          <a:ln w="38100">
            <a:solidFill>
              <a:srgbClr val="FFFFFF"/>
            </a:solidFill>
            <a:tailEnd type="triangle"/>
          </a:ln>
        </p:spPr>
        <p:style>
          <a:lnRef idx="1">
            <a:schemeClr val="accent1"/>
          </a:lnRef>
          <a:fillRef idx="0">
            <a:schemeClr val="accent1"/>
          </a:fillRef>
          <a:effectRef idx="0">
            <a:schemeClr val="accent1"/>
          </a:effectRef>
          <a:fontRef idx="minor">
            <a:schemeClr val="tx1"/>
          </a:fontRef>
        </p:style>
      </p:cxnSp>
      <p:sp>
        <p:nvSpPr>
          <p:cNvPr id="84" name="Скругленный прямоугольник 83"/>
          <p:cNvSpPr/>
          <p:nvPr/>
        </p:nvSpPr>
        <p:spPr>
          <a:xfrm>
            <a:off x="9897730" y="3795216"/>
            <a:ext cx="863649" cy="848472"/>
          </a:xfrm>
          <a:prstGeom prst="roundRect">
            <a:avLst/>
          </a:prstGeom>
          <a:solidFill>
            <a:srgbClr val="FF0000"/>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dirty="0">
                <a:latin typeface="Arial Unicode MS" panose="020B0604020202020204" pitchFamily="34" charset="-128"/>
                <a:ea typeface="Arial Unicode MS" panose="020B0604020202020204" pitchFamily="34" charset="-128"/>
                <a:cs typeface="Arial Unicode MS" panose="020B0604020202020204" pitchFamily="34" charset="-128"/>
              </a:rPr>
              <a:t>?</a:t>
            </a:r>
            <a:endParaRPr lang="ru-RU"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10621509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left)">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down)">
                                      <p:cBhvr>
                                        <p:cTn id="40" dur="500"/>
                                        <p:tgtEl>
                                          <p:spTgt spid="11"/>
                                        </p:tgtEl>
                                      </p:cBhvr>
                                    </p:animEffect>
                                  </p:childTnLst>
                                </p:cTn>
                              </p:par>
                            </p:childTnLst>
                          </p:cTn>
                        </p:par>
                        <p:par>
                          <p:cTn id="41" fill="hold">
                            <p:stCondLst>
                              <p:cond delay="500"/>
                            </p:stCondLst>
                            <p:childTnLst>
                              <p:par>
                                <p:cTn id="42" presetID="22" presetClass="entr" presetSubtype="2"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right)">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right)">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2"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right)">
                                      <p:cBhvr>
                                        <p:cTn id="54" dur="500"/>
                                        <p:tgtEl>
                                          <p:spTgt spid="18"/>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ipe(down)">
                                      <p:cBhvr>
                                        <p:cTn id="59" dur="500"/>
                                        <p:tgtEl>
                                          <p:spTgt spid="19"/>
                                        </p:tgtEl>
                                      </p:cBhvr>
                                    </p:animEffect>
                                  </p:childTnLst>
                                </p:cTn>
                              </p:par>
                            </p:childTnLst>
                          </p:cTn>
                        </p:par>
                        <p:par>
                          <p:cTn id="60" fill="hold">
                            <p:stCondLst>
                              <p:cond delay="500"/>
                            </p:stCondLst>
                            <p:childTnLst>
                              <p:par>
                                <p:cTn id="61" presetID="22" presetClass="entr" presetSubtype="4" fill="hold" grpId="0" nodeType="after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wipe(down)">
                                      <p:cBhvr>
                                        <p:cTn id="63" dur="500"/>
                                        <p:tgtEl>
                                          <p:spTgt spid="20"/>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wipe(down)">
                                      <p:cBhvr>
                                        <p:cTn id="68" dur="500"/>
                                        <p:tgtEl>
                                          <p:spTgt spid="21"/>
                                        </p:tgtEl>
                                      </p:cBhvr>
                                    </p:animEffect>
                                  </p:childTnLst>
                                </p:cTn>
                              </p:par>
                            </p:childTnLst>
                          </p:cTn>
                        </p:par>
                        <p:par>
                          <p:cTn id="69" fill="hold">
                            <p:stCondLst>
                              <p:cond delay="500"/>
                            </p:stCondLst>
                            <p:childTnLst>
                              <p:par>
                                <p:cTn id="70" presetID="22" presetClass="entr" presetSubtype="4" fill="hold" grpId="0"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wipe(down)">
                                      <p:cBhvr>
                                        <p:cTn id="72" dur="500"/>
                                        <p:tgtEl>
                                          <p:spTgt spid="22"/>
                                        </p:tgtEl>
                                      </p:cBhvr>
                                    </p:animEffect>
                                  </p:childTnLst>
                                </p:cTn>
                              </p:par>
                            </p:childTnLst>
                          </p:cTn>
                        </p:par>
                        <p:par>
                          <p:cTn id="73" fill="hold">
                            <p:stCondLst>
                              <p:cond delay="1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1500"/>
                            </p:stCondLst>
                            <p:childTnLst>
                              <p:par>
                                <p:cTn id="78" presetID="31" presetClass="entr" presetSubtype="0" fill="hold" grpId="0" nodeType="afterEffect">
                                  <p:stCondLst>
                                    <p:cond delay="0"/>
                                  </p:stCondLst>
                                  <p:childTnLst>
                                    <p:set>
                                      <p:cBhvr>
                                        <p:cTn id="79" dur="1" fill="hold">
                                          <p:stCondLst>
                                            <p:cond delay="0"/>
                                          </p:stCondLst>
                                        </p:cTn>
                                        <p:tgtEl>
                                          <p:spTgt spid="3"/>
                                        </p:tgtEl>
                                        <p:attrNameLst>
                                          <p:attrName>style.visibility</p:attrName>
                                        </p:attrNameLst>
                                      </p:cBhvr>
                                      <p:to>
                                        <p:strVal val="visible"/>
                                      </p:to>
                                    </p:set>
                                    <p:anim calcmode="lin" valueType="num">
                                      <p:cBhvr>
                                        <p:cTn id="80" dur="1000" fill="hold"/>
                                        <p:tgtEl>
                                          <p:spTgt spid="3"/>
                                        </p:tgtEl>
                                        <p:attrNameLst>
                                          <p:attrName>ppt_w</p:attrName>
                                        </p:attrNameLst>
                                      </p:cBhvr>
                                      <p:tavLst>
                                        <p:tav tm="0">
                                          <p:val>
                                            <p:fltVal val="0"/>
                                          </p:val>
                                        </p:tav>
                                        <p:tav tm="100000">
                                          <p:val>
                                            <p:strVal val="#ppt_w"/>
                                          </p:val>
                                        </p:tav>
                                      </p:tavLst>
                                    </p:anim>
                                    <p:anim calcmode="lin" valueType="num">
                                      <p:cBhvr>
                                        <p:cTn id="81" dur="1000" fill="hold"/>
                                        <p:tgtEl>
                                          <p:spTgt spid="3"/>
                                        </p:tgtEl>
                                        <p:attrNameLst>
                                          <p:attrName>ppt_h</p:attrName>
                                        </p:attrNameLst>
                                      </p:cBhvr>
                                      <p:tavLst>
                                        <p:tav tm="0">
                                          <p:val>
                                            <p:fltVal val="0"/>
                                          </p:val>
                                        </p:tav>
                                        <p:tav tm="100000">
                                          <p:val>
                                            <p:strVal val="#ppt_h"/>
                                          </p:val>
                                        </p:tav>
                                      </p:tavLst>
                                    </p:anim>
                                    <p:anim calcmode="lin" valueType="num">
                                      <p:cBhvr>
                                        <p:cTn id="82" dur="1000" fill="hold"/>
                                        <p:tgtEl>
                                          <p:spTgt spid="3"/>
                                        </p:tgtEl>
                                        <p:attrNameLst>
                                          <p:attrName>style.rotation</p:attrName>
                                        </p:attrNameLst>
                                      </p:cBhvr>
                                      <p:tavLst>
                                        <p:tav tm="0">
                                          <p:val>
                                            <p:fltVal val="90"/>
                                          </p:val>
                                        </p:tav>
                                        <p:tav tm="100000">
                                          <p:val>
                                            <p:fltVal val="0"/>
                                          </p:val>
                                        </p:tav>
                                      </p:tavLst>
                                    </p:anim>
                                    <p:animEffect transition="in" filter="fade">
                                      <p:cBhvr>
                                        <p:cTn id="83" dur="1000"/>
                                        <p:tgtEl>
                                          <p:spTgt spid="3"/>
                                        </p:tgtEl>
                                      </p:cBhvr>
                                    </p:animEffect>
                                  </p:childTnLst>
                                </p:cTn>
                              </p:par>
                              <p:par>
                                <p:cTn id="84" presetID="31" presetClass="entr" presetSubtype="0" fill="hold" grpId="0" nodeType="withEffect">
                                  <p:stCondLst>
                                    <p:cond delay="0"/>
                                  </p:stCondLst>
                                  <p:childTnLst>
                                    <p:set>
                                      <p:cBhvr>
                                        <p:cTn id="85" dur="1" fill="hold">
                                          <p:stCondLst>
                                            <p:cond delay="0"/>
                                          </p:stCondLst>
                                        </p:cTn>
                                        <p:tgtEl>
                                          <p:spTgt spid="47"/>
                                        </p:tgtEl>
                                        <p:attrNameLst>
                                          <p:attrName>style.visibility</p:attrName>
                                        </p:attrNameLst>
                                      </p:cBhvr>
                                      <p:to>
                                        <p:strVal val="visible"/>
                                      </p:to>
                                    </p:set>
                                    <p:anim calcmode="lin" valueType="num">
                                      <p:cBhvr>
                                        <p:cTn id="86" dur="1000" fill="hold"/>
                                        <p:tgtEl>
                                          <p:spTgt spid="47"/>
                                        </p:tgtEl>
                                        <p:attrNameLst>
                                          <p:attrName>ppt_w</p:attrName>
                                        </p:attrNameLst>
                                      </p:cBhvr>
                                      <p:tavLst>
                                        <p:tav tm="0">
                                          <p:val>
                                            <p:fltVal val="0"/>
                                          </p:val>
                                        </p:tav>
                                        <p:tav tm="100000">
                                          <p:val>
                                            <p:strVal val="#ppt_w"/>
                                          </p:val>
                                        </p:tav>
                                      </p:tavLst>
                                    </p:anim>
                                    <p:anim calcmode="lin" valueType="num">
                                      <p:cBhvr>
                                        <p:cTn id="87" dur="1000" fill="hold"/>
                                        <p:tgtEl>
                                          <p:spTgt spid="47"/>
                                        </p:tgtEl>
                                        <p:attrNameLst>
                                          <p:attrName>ppt_h</p:attrName>
                                        </p:attrNameLst>
                                      </p:cBhvr>
                                      <p:tavLst>
                                        <p:tav tm="0">
                                          <p:val>
                                            <p:fltVal val="0"/>
                                          </p:val>
                                        </p:tav>
                                        <p:tav tm="100000">
                                          <p:val>
                                            <p:strVal val="#ppt_h"/>
                                          </p:val>
                                        </p:tav>
                                      </p:tavLst>
                                    </p:anim>
                                    <p:anim calcmode="lin" valueType="num">
                                      <p:cBhvr>
                                        <p:cTn id="88" dur="1000" fill="hold"/>
                                        <p:tgtEl>
                                          <p:spTgt spid="47"/>
                                        </p:tgtEl>
                                        <p:attrNameLst>
                                          <p:attrName>style.rotation</p:attrName>
                                        </p:attrNameLst>
                                      </p:cBhvr>
                                      <p:tavLst>
                                        <p:tav tm="0">
                                          <p:val>
                                            <p:fltVal val="90"/>
                                          </p:val>
                                        </p:tav>
                                        <p:tav tm="100000">
                                          <p:val>
                                            <p:fltVal val="0"/>
                                          </p:val>
                                        </p:tav>
                                      </p:tavLst>
                                    </p:anim>
                                    <p:animEffect transition="in" filter="fade">
                                      <p:cBhvr>
                                        <p:cTn id="89" dur="1000"/>
                                        <p:tgtEl>
                                          <p:spTgt spid="47"/>
                                        </p:tgtEl>
                                      </p:cBhvr>
                                    </p:animEffect>
                                  </p:childTnLst>
                                </p:cTn>
                              </p:par>
                              <p:par>
                                <p:cTn id="90" presetID="31" presetClass="entr" presetSubtype="0" fill="hold" nodeType="withEffect">
                                  <p:stCondLst>
                                    <p:cond delay="0"/>
                                  </p:stCondLst>
                                  <p:childTnLst>
                                    <p:set>
                                      <p:cBhvr>
                                        <p:cTn id="91" dur="1" fill="hold">
                                          <p:stCondLst>
                                            <p:cond delay="0"/>
                                          </p:stCondLst>
                                        </p:cTn>
                                        <p:tgtEl>
                                          <p:spTgt spid="8"/>
                                        </p:tgtEl>
                                        <p:attrNameLst>
                                          <p:attrName>style.visibility</p:attrName>
                                        </p:attrNameLst>
                                      </p:cBhvr>
                                      <p:to>
                                        <p:strVal val="visible"/>
                                      </p:to>
                                    </p:set>
                                    <p:anim calcmode="lin" valueType="num">
                                      <p:cBhvr>
                                        <p:cTn id="92" dur="1000" fill="hold"/>
                                        <p:tgtEl>
                                          <p:spTgt spid="8"/>
                                        </p:tgtEl>
                                        <p:attrNameLst>
                                          <p:attrName>ppt_w</p:attrName>
                                        </p:attrNameLst>
                                      </p:cBhvr>
                                      <p:tavLst>
                                        <p:tav tm="0">
                                          <p:val>
                                            <p:fltVal val="0"/>
                                          </p:val>
                                        </p:tav>
                                        <p:tav tm="100000">
                                          <p:val>
                                            <p:strVal val="#ppt_w"/>
                                          </p:val>
                                        </p:tav>
                                      </p:tavLst>
                                    </p:anim>
                                    <p:anim calcmode="lin" valueType="num">
                                      <p:cBhvr>
                                        <p:cTn id="93" dur="1000" fill="hold"/>
                                        <p:tgtEl>
                                          <p:spTgt spid="8"/>
                                        </p:tgtEl>
                                        <p:attrNameLst>
                                          <p:attrName>ppt_h</p:attrName>
                                        </p:attrNameLst>
                                      </p:cBhvr>
                                      <p:tavLst>
                                        <p:tav tm="0">
                                          <p:val>
                                            <p:fltVal val="0"/>
                                          </p:val>
                                        </p:tav>
                                        <p:tav tm="100000">
                                          <p:val>
                                            <p:strVal val="#ppt_h"/>
                                          </p:val>
                                        </p:tav>
                                      </p:tavLst>
                                    </p:anim>
                                    <p:anim calcmode="lin" valueType="num">
                                      <p:cBhvr>
                                        <p:cTn id="94" dur="1000" fill="hold"/>
                                        <p:tgtEl>
                                          <p:spTgt spid="8"/>
                                        </p:tgtEl>
                                        <p:attrNameLst>
                                          <p:attrName>style.rotation</p:attrName>
                                        </p:attrNameLst>
                                      </p:cBhvr>
                                      <p:tavLst>
                                        <p:tav tm="0">
                                          <p:val>
                                            <p:fltVal val="90"/>
                                          </p:val>
                                        </p:tav>
                                        <p:tav tm="100000">
                                          <p:val>
                                            <p:fltVal val="0"/>
                                          </p:val>
                                        </p:tav>
                                      </p:tavLst>
                                    </p:anim>
                                    <p:animEffect transition="in" filter="fade">
                                      <p:cBhvr>
                                        <p:cTn id="95" dur="1000"/>
                                        <p:tgtEl>
                                          <p:spTgt spid="8"/>
                                        </p:tgtEl>
                                      </p:cBhvr>
                                    </p:animEffect>
                                  </p:childTnLst>
                                </p:cTn>
                              </p:par>
                              <p:par>
                                <p:cTn id="96" presetID="31" presetClass="entr" presetSubtype="0" fill="hold" nodeType="with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1000" fill="hold"/>
                                        <p:tgtEl>
                                          <p:spTgt spid="41"/>
                                        </p:tgtEl>
                                        <p:attrNameLst>
                                          <p:attrName>ppt_w</p:attrName>
                                        </p:attrNameLst>
                                      </p:cBhvr>
                                      <p:tavLst>
                                        <p:tav tm="0">
                                          <p:val>
                                            <p:fltVal val="0"/>
                                          </p:val>
                                        </p:tav>
                                        <p:tav tm="100000">
                                          <p:val>
                                            <p:strVal val="#ppt_w"/>
                                          </p:val>
                                        </p:tav>
                                      </p:tavLst>
                                    </p:anim>
                                    <p:anim calcmode="lin" valueType="num">
                                      <p:cBhvr>
                                        <p:cTn id="99" dur="1000" fill="hold"/>
                                        <p:tgtEl>
                                          <p:spTgt spid="41"/>
                                        </p:tgtEl>
                                        <p:attrNameLst>
                                          <p:attrName>ppt_h</p:attrName>
                                        </p:attrNameLst>
                                      </p:cBhvr>
                                      <p:tavLst>
                                        <p:tav tm="0">
                                          <p:val>
                                            <p:fltVal val="0"/>
                                          </p:val>
                                        </p:tav>
                                        <p:tav tm="100000">
                                          <p:val>
                                            <p:strVal val="#ppt_h"/>
                                          </p:val>
                                        </p:tav>
                                      </p:tavLst>
                                    </p:anim>
                                    <p:anim calcmode="lin" valueType="num">
                                      <p:cBhvr>
                                        <p:cTn id="100" dur="1000" fill="hold"/>
                                        <p:tgtEl>
                                          <p:spTgt spid="41"/>
                                        </p:tgtEl>
                                        <p:attrNameLst>
                                          <p:attrName>style.rotation</p:attrName>
                                        </p:attrNameLst>
                                      </p:cBhvr>
                                      <p:tavLst>
                                        <p:tav tm="0">
                                          <p:val>
                                            <p:fltVal val="90"/>
                                          </p:val>
                                        </p:tav>
                                        <p:tav tm="100000">
                                          <p:val>
                                            <p:fltVal val="0"/>
                                          </p:val>
                                        </p:tav>
                                      </p:tavLst>
                                    </p:anim>
                                    <p:animEffect transition="in" filter="fade">
                                      <p:cBhvr>
                                        <p:cTn id="101" dur="1000"/>
                                        <p:tgtEl>
                                          <p:spTgt spid="41"/>
                                        </p:tgtEl>
                                      </p:cBhvr>
                                    </p:animEffect>
                                  </p:childTnLst>
                                </p:cTn>
                              </p:par>
                              <p:par>
                                <p:cTn id="102" presetID="31" presetClass="entr" presetSubtype="0" fill="hold" nodeType="withEffect">
                                  <p:stCondLst>
                                    <p:cond delay="0"/>
                                  </p:stCondLst>
                                  <p:childTnLst>
                                    <p:set>
                                      <p:cBhvr>
                                        <p:cTn id="103" dur="1" fill="hold">
                                          <p:stCondLst>
                                            <p:cond delay="0"/>
                                          </p:stCondLst>
                                        </p:cTn>
                                        <p:tgtEl>
                                          <p:spTgt spid="32"/>
                                        </p:tgtEl>
                                        <p:attrNameLst>
                                          <p:attrName>style.visibility</p:attrName>
                                        </p:attrNameLst>
                                      </p:cBhvr>
                                      <p:to>
                                        <p:strVal val="visible"/>
                                      </p:to>
                                    </p:set>
                                    <p:anim calcmode="lin" valueType="num">
                                      <p:cBhvr>
                                        <p:cTn id="104" dur="1000" fill="hold"/>
                                        <p:tgtEl>
                                          <p:spTgt spid="32"/>
                                        </p:tgtEl>
                                        <p:attrNameLst>
                                          <p:attrName>ppt_w</p:attrName>
                                        </p:attrNameLst>
                                      </p:cBhvr>
                                      <p:tavLst>
                                        <p:tav tm="0">
                                          <p:val>
                                            <p:fltVal val="0"/>
                                          </p:val>
                                        </p:tav>
                                        <p:tav tm="100000">
                                          <p:val>
                                            <p:strVal val="#ppt_w"/>
                                          </p:val>
                                        </p:tav>
                                      </p:tavLst>
                                    </p:anim>
                                    <p:anim calcmode="lin" valueType="num">
                                      <p:cBhvr>
                                        <p:cTn id="105" dur="1000" fill="hold"/>
                                        <p:tgtEl>
                                          <p:spTgt spid="32"/>
                                        </p:tgtEl>
                                        <p:attrNameLst>
                                          <p:attrName>ppt_h</p:attrName>
                                        </p:attrNameLst>
                                      </p:cBhvr>
                                      <p:tavLst>
                                        <p:tav tm="0">
                                          <p:val>
                                            <p:fltVal val="0"/>
                                          </p:val>
                                        </p:tav>
                                        <p:tav tm="100000">
                                          <p:val>
                                            <p:strVal val="#ppt_h"/>
                                          </p:val>
                                        </p:tav>
                                      </p:tavLst>
                                    </p:anim>
                                    <p:anim calcmode="lin" valueType="num">
                                      <p:cBhvr>
                                        <p:cTn id="106" dur="1000" fill="hold"/>
                                        <p:tgtEl>
                                          <p:spTgt spid="32"/>
                                        </p:tgtEl>
                                        <p:attrNameLst>
                                          <p:attrName>style.rotation</p:attrName>
                                        </p:attrNameLst>
                                      </p:cBhvr>
                                      <p:tavLst>
                                        <p:tav tm="0">
                                          <p:val>
                                            <p:fltVal val="90"/>
                                          </p:val>
                                        </p:tav>
                                        <p:tav tm="100000">
                                          <p:val>
                                            <p:fltVal val="0"/>
                                          </p:val>
                                        </p:tav>
                                      </p:tavLst>
                                    </p:anim>
                                    <p:animEffect transition="in" filter="fade">
                                      <p:cBhvr>
                                        <p:cTn id="107" dur="1000"/>
                                        <p:tgtEl>
                                          <p:spTgt spid="32"/>
                                        </p:tgtEl>
                                      </p:cBhvr>
                                    </p:animEffect>
                                  </p:childTnLst>
                                </p:cTn>
                              </p:par>
                              <p:par>
                                <p:cTn id="108" presetID="31" presetClass="entr" presetSubtype="0" fill="hold" nodeType="withEffect">
                                  <p:stCondLst>
                                    <p:cond delay="0"/>
                                  </p:stCondLst>
                                  <p:childTnLst>
                                    <p:set>
                                      <p:cBhvr>
                                        <p:cTn id="109" dur="1" fill="hold">
                                          <p:stCondLst>
                                            <p:cond delay="0"/>
                                          </p:stCondLst>
                                        </p:cTn>
                                        <p:tgtEl>
                                          <p:spTgt spid="43"/>
                                        </p:tgtEl>
                                        <p:attrNameLst>
                                          <p:attrName>style.visibility</p:attrName>
                                        </p:attrNameLst>
                                      </p:cBhvr>
                                      <p:to>
                                        <p:strVal val="visible"/>
                                      </p:to>
                                    </p:set>
                                    <p:anim calcmode="lin" valueType="num">
                                      <p:cBhvr>
                                        <p:cTn id="110" dur="1000" fill="hold"/>
                                        <p:tgtEl>
                                          <p:spTgt spid="43"/>
                                        </p:tgtEl>
                                        <p:attrNameLst>
                                          <p:attrName>ppt_w</p:attrName>
                                        </p:attrNameLst>
                                      </p:cBhvr>
                                      <p:tavLst>
                                        <p:tav tm="0">
                                          <p:val>
                                            <p:fltVal val="0"/>
                                          </p:val>
                                        </p:tav>
                                        <p:tav tm="100000">
                                          <p:val>
                                            <p:strVal val="#ppt_w"/>
                                          </p:val>
                                        </p:tav>
                                      </p:tavLst>
                                    </p:anim>
                                    <p:anim calcmode="lin" valueType="num">
                                      <p:cBhvr>
                                        <p:cTn id="111" dur="1000" fill="hold"/>
                                        <p:tgtEl>
                                          <p:spTgt spid="43"/>
                                        </p:tgtEl>
                                        <p:attrNameLst>
                                          <p:attrName>ppt_h</p:attrName>
                                        </p:attrNameLst>
                                      </p:cBhvr>
                                      <p:tavLst>
                                        <p:tav tm="0">
                                          <p:val>
                                            <p:fltVal val="0"/>
                                          </p:val>
                                        </p:tav>
                                        <p:tav tm="100000">
                                          <p:val>
                                            <p:strVal val="#ppt_h"/>
                                          </p:val>
                                        </p:tav>
                                      </p:tavLst>
                                    </p:anim>
                                    <p:anim calcmode="lin" valueType="num">
                                      <p:cBhvr>
                                        <p:cTn id="112" dur="1000" fill="hold"/>
                                        <p:tgtEl>
                                          <p:spTgt spid="43"/>
                                        </p:tgtEl>
                                        <p:attrNameLst>
                                          <p:attrName>style.rotation</p:attrName>
                                        </p:attrNameLst>
                                      </p:cBhvr>
                                      <p:tavLst>
                                        <p:tav tm="0">
                                          <p:val>
                                            <p:fltVal val="90"/>
                                          </p:val>
                                        </p:tav>
                                        <p:tav tm="100000">
                                          <p:val>
                                            <p:fltVal val="0"/>
                                          </p:val>
                                        </p:tav>
                                      </p:tavLst>
                                    </p:anim>
                                    <p:animEffect transition="in" filter="fade">
                                      <p:cBhvr>
                                        <p:cTn id="113" dur="1000"/>
                                        <p:tgtEl>
                                          <p:spTgt spid="43"/>
                                        </p:tgtEl>
                                      </p:cBhvr>
                                    </p:animEffect>
                                  </p:childTnLst>
                                </p:cTn>
                              </p:par>
                              <p:par>
                                <p:cTn id="114" presetID="31" presetClass="entr" presetSubtype="0" fill="hold" nodeType="withEffect">
                                  <p:stCondLst>
                                    <p:cond delay="0"/>
                                  </p:stCondLst>
                                  <p:childTnLst>
                                    <p:set>
                                      <p:cBhvr>
                                        <p:cTn id="115" dur="1" fill="hold">
                                          <p:stCondLst>
                                            <p:cond delay="0"/>
                                          </p:stCondLst>
                                        </p:cTn>
                                        <p:tgtEl>
                                          <p:spTgt spid="28"/>
                                        </p:tgtEl>
                                        <p:attrNameLst>
                                          <p:attrName>style.visibility</p:attrName>
                                        </p:attrNameLst>
                                      </p:cBhvr>
                                      <p:to>
                                        <p:strVal val="visible"/>
                                      </p:to>
                                    </p:set>
                                    <p:anim calcmode="lin" valueType="num">
                                      <p:cBhvr>
                                        <p:cTn id="116" dur="1000" fill="hold"/>
                                        <p:tgtEl>
                                          <p:spTgt spid="28"/>
                                        </p:tgtEl>
                                        <p:attrNameLst>
                                          <p:attrName>ppt_w</p:attrName>
                                        </p:attrNameLst>
                                      </p:cBhvr>
                                      <p:tavLst>
                                        <p:tav tm="0">
                                          <p:val>
                                            <p:fltVal val="0"/>
                                          </p:val>
                                        </p:tav>
                                        <p:tav tm="100000">
                                          <p:val>
                                            <p:strVal val="#ppt_w"/>
                                          </p:val>
                                        </p:tav>
                                      </p:tavLst>
                                    </p:anim>
                                    <p:anim calcmode="lin" valueType="num">
                                      <p:cBhvr>
                                        <p:cTn id="117" dur="1000" fill="hold"/>
                                        <p:tgtEl>
                                          <p:spTgt spid="28"/>
                                        </p:tgtEl>
                                        <p:attrNameLst>
                                          <p:attrName>ppt_h</p:attrName>
                                        </p:attrNameLst>
                                      </p:cBhvr>
                                      <p:tavLst>
                                        <p:tav tm="0">
                                          <p:val>
                                            <p:fltVal val="0"/>
                                          </p:val>
                                        </p:tav>
                                        <p:tav tm="100000">
                                          <p:val>
                                            <p:strVal val="#ppt_h"/>
                                          </p:val>
                                        </p:tav>
                                      </p:tavLst>
                                    </p:anim>
                                    <p:anim calcmode="lin" valueType="num">
                                      <p:cBhvr>
                                        <p:cTn id="118" dur="1000" fill="hold"/>
                                        <p:tgtEl>
                                          <p:spTgt spid="28"/>
                                        </p:tgtEl>
                                        <p:attrNameLst>
                                          <p:attrName>style.rotation</p:attrName>
                                        </p:attrNameLst>
                                      </p:cBhvr>
                                      <p:tavLst>
                                        <p:tav tm="0">
                                          <p:val>
                                            <p:fltVal val="90"/>
                                          </p:val>
                                        </p:tav>
                                        <p:tav tm="100000">
                                          <p:val>
                                            <p:fltVal val="0"/>
                                          </p:val>
                                        </p:tav>
                                      </p:tavLst>
                                    </p:anim>
                                    <p:animEffect transition="in" filter="fade">
                                      <p:cBhvr>
                                        <p:cTn id="119" dur="1000"/>
                                        <p:tgtEl>
                                          <p:spTgt spid="28"/>
                                        </p:tgtEl>
                                      </p:cBhvr>
                                    </p:animEffect>
                                  </p:childTnLst>
                                </p:cTn>
                              </p:par>
                              <p:par>
                                <p:cTn id="120" presetID="31" presetClass="entr" presetSubtype="0" fill="hold" nodeType="with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1000" fill="hold"/>
                                        <p:tgtEl>
                                          <p:spTgt spid="26"/>
                                        </p:tgtEl>
                                        <p:attrNameLst>
                                          <p:attrName>ppt_w</p:attrName>
                                        </p:attrNameLst>
                                      </p:cBhvr>
                                      <p:tavLst>
                                        <p:tav tm="0">
                                          <p:val>
                                            <p:fltVal val="0"/>
                                          </p:val>
                                        </p:tav>
                                        <p:tav tm="100000">
                                          <p:val>
                                            <p:strVal val="#ppt_w"/>
                                          </p:val>
                                        </p:tav>
                                      </p:tavLst>
                                    </p:anim>
                                    <p:anim calcmode="lin" valueType="num">
                                      <p:cBhvr>
                                        <p:cTn id="123" dur="1000" fill="hold"/>
                                        <p:tgtEl>
                                          <p:spTgt spid="26"/>
                                        </p:tgtEl>
                                        <p:attrNameLst>
                                          <p:attrName>ppt_h</p:attrName>
                                        </p:attrNameLst>
                                      </p:cBhvr>
                                      <p:tavLst>
                                        <p:tav tm="0">
                                          <p:val>
                                            <p:fltVal val="0"/>
                                          </p:val>
                                        </p:tav>
                                        <p:tav tm="100000">
                                          <p:val>
                                            <p:strVal val="#ppt_h"/>
                                          </p:val>
                                        </p:tav>
                                      </p:tavLst>
                                    </p:anim>
                                    <p:anim calcmode="lin" valueType="num">
                                      <p:cBhvr>
                                        <p:cTn id="124" dur="1000" fill="hold"/>
                                        <p:tgtEl>
                                          <p:spTgt spid="26"/>
                                        </p:tgtEl>
                                        <p:attrNameLst>
                                          <p:attrName>style.rotation</p:attrName>
                                        </p:attrNameLst>
                                      </p:cBhvr>
                                      <p:tavLst>
                                        <p:tav tm="0">
                                          <p:val>
                                            <p:fltVal val="90"/>
                                          </p:val>
                                        </p:tav>
                                        <p:tav tm="100000">
                                          <p:val>
                                            <p:fltVal val="0"/>
                                          </p:val>
                                        </p:tav>
                                      </p:tavLst>
                                    </p:anim>
                                    <p:animEffect transition="in" filter="fade">
                                      <p:cBhvr>
                                        <p:cTn id="125" dur="1000"/>
                                        <p:tgtEl>
                                          <p:spTgt spid="26"/>
                                        </p:tgtEl>
                                      </p:cBhvr>
                                    </p:animEffect>
                                  </p:childTnLst>
                                </p:cTn>
                              </p:par>
                              <p:par>
                                <p:cTn id="126" presetID="31" presetClass="entr" presetSubtype="0" fill="hold" nodeType="with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p:cTn id="128" dur="1000" fill="hold"/>
                                        <p:tgtEl>
                                          <p:spTgt spid="25"/>
                                        </p:tgtEl>
                                        <p:attrNameLst>
                                          <p:attrName>ppt_w</p:attrName>
                                        </p:attrNameLst>
                                      </p:cBhvr>
                                      <p:tavLst>
                                        <p:tav tm="0">
                                          <p:val>
                                            <p:fltVal val="0"/>
                                          </p:val>
                                        </p:tav>
                                        <p:tav tm="100000">
                                          <p:val>
                                            <p:strVal val="#ppt_w"/>
                                          </p:val>
                                        </p:tav>
                                      </p:tavLst>
                                    </p:anim>
                                    <p:anim calcmode="lin" valueType="num">
                                      <p:cBhvr>
                                        <p:cTn id="129" dur="1000" fill="hold"/>
                                        <p:tgtEl>
                                          <p:spTgt spid="25"/>
                                        </p:tgtEl>
                                        <p:attrNameLst>
                                          <p:attrName>ppt_h</p:attrName>
                                        </p:attrNameLst>
                                      </p:cBhvr>
                                      <p:tavLst>
                                        <p:tav tm="0">
                                          <p:val>
                                            <p:fltVal val="0"/>
                                          </p:val>
                                        </p:tav>
                                        <p:tav tm="100000">
                                          <p:val>
                                            <p:strVal val="#ppt_h"/>
                                          </p:val>
                                        </p:tav>
                                      </p:tavLst>
                                    </p:anim>
                                    <p:anim calcmode="lin" valueType="num">
                                      <p:cBhvr>
                                        <p:cTn id="130" dur="1000" fill="hold"/>
                                        <p:tgtEl>
                                          <p:spTgt spid="25"/>
                                        </p:tgtEl>
                                        <p:attrNameLst>
                                          <p:attrName>style.rotation</p:attrName>
                                        </p:attrNameLst>
                                      </p:cBhvr>
                                      <p:tavLst>
                                        <p:tav tm="0">
                                          <p:val>
                                            <p:fltVal val="90"/>
                                          </p:val>
                                        </p:tav>
                                        <p:tav tm="100000">
                                          <p:val>
                                            <p:fltVal val="0"/>
                                          </p:val>
                                        </p:tav>
                                      </p:tavLst>
                                    </p:anim>
                                    <p:animEffect transition="in" filter="fade">
                                      <p:cBhvr>
                                        <p:cTn id="131" dur="1000"/>
                                        <p:tgtEl>
                                          <p:spTgt spid="25"/>
                                        </p:tgtEl>
                                      </p:cBhvr>
                                    </p:animEffect>
                                  </p:childTnLst>
                                </p:cTn>
                              </p:par>
                              <p:par>
                                <p:cTn id="132" presetID="31" presetClass="entr" presetSubtype="0" fill="hold" grpId="0" nodeType="withEffect">
                                  <p:stCondLst>
                                    <p:cond delay="0"/>
                                  </p:stCondLst>
                                  <p:childTnLst>
                                    <p:set>
                                      <p:cBhvr>
                                        <p:cTn id="133" dur="1" fill="hold">
                                          <p:stCondLst>
                                            <p:cond delay="0"/>
                                          </p:stCondLst>
                                        </p:cTn>
                                        <p:tgtEl>
                                          <p:spTgt spid="24"/>
                                        </p:tgtEl>
                                        <p:attrNameLst>
                                          <p:attrName>style.visibility</p:attrName>
                                        </p:attrNameLst>
                                      </p:cBhvr>
                                      <p:to>
                                        <p:strVal val="visible"/>
                                      </p:to>
                                    </p:set>
                                    <p:anim calcmode="lin" valueType="num">
                                      <p:cBhvr>
                                        <p:cTn id="134" dur="1000" fill="hold"/>
                                        <p:tgtEl>
                                          <p:spTgt spid="24"/>
                                        </p:tgtEl>
                                        <p:attrNameLst>
                                          <p:attrName>ppt_w</p:attrName>
                                        </p:attrNameLst>
                                      </p:cBhvr>
                                      <p:tavLst>
                                        <p:tav tm="0">
                                          <p:val>
                                            <p:fltVal val="0"/>
                                          </p:val>
                                        </p:tav>
                                        <p:tav tm="100000">
                                          <p:val>
                                            <p:strVal val="#ppt_w"/>
                                          </p:val>
                                        </p:tav>
                                      </p:tavLst>
                                    </p:anim>
                                    <p:anim calcmode="lin" valueType="num">
                                      <p:cBhvr>
                                        <p:cTn id="135" dur="1000" fill="hold"/>
                                        <p:tgtEl>
                                          <p:spTgt spid="24"/>
                                        </p:tgtEl>
                                        <p:attrNameLst>
                                          <p:attrName>ppt_h</p:attrName>
                                        </p:attrNameLst>
                                      </p:cBhvr>
                                      <p:tavLst>
                                        <p:tav tm="0">
                                          <p:val>
                                            <p:fltVal val="0"/>
                                          </p:val>
                                        </p:tav>
                                        <p:tav tm="100000">
                                          <p:val>
                                            <p:strVal val="#ppt_h"/>
                                          </p:val>
                                        </p:tav>
                                      </p:tavLst>
                                    </p:anim>
                                    <p:anim calcmode="lin" valueType="num">
                                      <p:cBhvr>
                                        <p:cTn id="136" dur="1000" fill="hold"/>
                                        <p:tgtEl>
                                          <p:spTgt spid="24"/>
                                        </p:tgtEl>
                                        <p:attrNameLst>
                                          <p:attrName>style.rotation</p:attrName>
                                        </p:attrNameLst>
                                      </p:cBhvr>
                                      <p:tavLst>
                                        <p:tav tm="0">
                                          <p:val>
                                            <p:fltVal val="90"/>
                                          </p:val>
                                        </p:tav>
                                        <p:tav tm="100000">
                                          <p:val>
                                            <p:fltVal val="0"/>
                                          </p:val>
                                        </p:tav>
                                      </p:tavLst>
                                    </p:anim>
                                    <p:animEffect transition="in" filter="fade">
                                      <p:cBhvr>
                                        <p:cTn id="137" dur="1000"/>
                                        <p:tgtEl>
                                          <p:spTgt spid="24"/>
                                        </p:tgtEl>
                                      </p:cBhvr>
                                    </p:animEffect>
                                  </p:childTnLst>
                                </p:cTn>
                              </p:par>
                              <p:par>
                                <p:cTn id="138" presetID="31" presetClass="entr" presetSubtype="0" fill="hold" nodeType="withEffect">
                                  <p:stCondLst>
                                    <p:cond delay="0"/>
                                  </p:stCondLst>
                                  <p:childTnLst>
                                    <p:set>
                                      <p:cBhvr>
                                        <p:cTn id="139" dur="1" fill="hold">
                                          <p:stCondLst>
                                            <p:cond delay="0"/>
                                          </p:stCondLst>
                                        </p:cTn>
                                        <p:tgtEl>
                                          <p:spTgt spid="30"/>
                                        </p:tgtEl>
                                        <p:attrNameLst>
                                          <p:attrName>style.visibility</p:attrName>
                                        </p:attrNameLst>
                                      </p:cBhvr>
                                      <p:to>
                                        <p:strVal val="visible"/>
                                      </p:to>
                                    </p:set>
                                    <p:anim calcmode="lin" valueType="num">
                                      <p:cBhvr>
                                        <p:cTn id="140" dur="1000" fill="hold"/>
                                        <p:tgtEl>
                                          <p:spTgt spid="30"/>
                                        </p:tgtEl>
                                        <p:attrNameLst>
                                          <p:attrName>ppt_w</p:attrName>
                                        </p:attrNameLst>
                                      </p:cBhvr>
                                      <p:tavLst>
                                        <p:tav tm="0">
                                          <p:val>
                                            <p:fltVal val="0"/>
                                          </p:val>
                                        </p:tav>
                                        <p:tav tm="100000">
                                          <p:val>
                                            <p:strVal val="#ppt_w"/>
                                          </p:val>
                                        </p:tav>
                                      </p:tavLst>
                                    </p:anim>
                                    <p:anim calcmode="lin" valueType="num">
                                      <p:cBhvr>
                                        <p:cTn id="141" dur="1000" fill="hold"/>
                                        <p:tgtEl>
                                          <p:spTgt spid="30"/>
                                        </p:tgtEl>
                                        <p:attrNameLst>
                                          <p:attrName>ppt_h</p:attrName>
                                        </p:attrNameLst>
                                      </p:cBhvr>
                                      <p:tavLst>
                                        <p:tav tm="0">
                                          <p:val>
                                            <p:fltVal val="0"/>
                                          </p:val>
                                        </p:tav>
                                        <p:tav tm="100000">
                                          <p:val>
                                            <p:strVal val="#ppt_h"/>
                                          </p:val>
                                        </p:tav>
                                      </p:tavLst>
                                    </p:anim>
                                    <p:anim calcmode="lin" valueType="num">
                                      <p:cBhvr>
                                        <p:cTn id="142" dur="1000" fill="hold"/>
                                        <p:tgtEl>
                                          <p:spTgt spid="30"/>
                                        </p:tgtEl>
                                        <p:attrNameLst>
                                          <p:attrName>style.rotation</p:attrName>
                                        </p:attrNameLst>
                                      </p:cBhvr>
                                      <p:tavLst>
                                        <p:tav tm="0">
                                          <p:val>
                                            <p:fltVal val="90"/>
                                          </p:val>
                                        </p:tav>
                                        <p:tav tm="100000">
                                          <p:val>
                                            <p:fltVal val="0"/>
                                          </p:val>
                                        </p:tav>
                                      </p:tavLst>
                                    </p:anim>
                                    <p:animEffect transition="in" filter="fade">
                                      <p:cBhvr>
                                        <p:cTn id="143" dur="1000"/>
                                        <p:tgtEl>
                                          <p:spTgt spid="30"/>
                                        </p:tgtEl>
                                      </p:cBhvr>
                                    </p:animEffect>
                                  </p:childTnLst>
                                </p:cTn>
                              </p:par>
                              <p:par>
                                <p:cTn id="144" presetID="31" presetClass="entr" presetSubtype="0" fill="hold" grpId="0" nodeType="withEffect">
                                  <p:stCondLst>
                                    <p:cond delay="0"/>
                                  </p:stCondLst>
                                  <p:childTnLst>
                                    <p:set>
                                      <p:cBhvr>
                                        <p:cTn id="145" dur="1" fill="hold">
                                          <p:stCondLst>
                                            <p:cond delay="0"/>
                                          </p:stCondLst>
                                        </p:cTn>
                                        <p:tgtEl>
                                          <p:spTgt spid="46"/>
                                        </p:tgtEl>
                                        <p:attrNameLst>
                                          <p:attrName>style.visibility</p:attrName>
                                        </p:attrNameLst>
                                      </p:cBhvr>
                                      <p:to>
                                        <p:strVal val="visible"/>
                                      </p:to>
                                    </p:set>
                                    <p:anim calcmode="lin" valueType="num">
                                      <p:cBhvr>
                                        <p:cTn id="146" dur="1000" fill="hold"/>
                                        <p:tgtEl>
                                          <p:spTgt spid="46"/>
                                        </p:tgtEl>
                                        <p:attrNameLst>
                                          <p:attrName>ppt_w</p:attrName>
                                        </p:attrNameLst>
                                      </p:cBhvr>
                                      <p:tavLst>
                                        <p:tav tm="0">
                                          <p:val>
                                            <p:fltVal val="0"/>
                                          </p:val>
                                        </p:tav>
                                        <p:tav tm="100000">
                                          <p:val>
                                            <p:strVal val="#ppt_w"/>
                                          </p:val>
                                        </p:tav>
                                      </p:tavLst>
                                    </p:anim>
                                    <p:anim calcmode="lin" valueType="num">
                                      <p:cBhvr>
                                        <p:cTn id="147" dur="1000" fill="hold"/>
                                        <p:tgtEl>
                                          <p:spTgt spid="46"/>
                                        </p:tgtEl>
                                        <p:attrNameLst>
                                          <p:attrName>ppt_h</p:attrName>
                                        </p:attrNameLst>
                                      </p:cBhvr>
                                      <p:tavLst>
                                        <p:tav tm="0">
                                          <p:val>
                                            <p:fltVal val="0"/>
                                          </p:val>
                                        </p:tav>
                                        <p:tav tm="100000">
                                          <p:val>
                                            <p:strVal val="#ppt_h"/>
                                          </p:val>
                                        </p:tav>
                                      </p:tavLst>
                                    </p:anim>
                                    <p:anim calcmode="lin" valueType="num">
                                      <p:cBhvr>
                                        <p:cTn id="148" dur="1000" fill="hold"/>
                                        <p:tgtEl>
                                          <p:spTgt spid="46"/>
                                        </p:tgtEl>
                                        <p:attrNameLst>
                                          <p:attrName>style.rotation</p:attrName>
                                        </p:attrNameLst>
                                      </p:cBhvr>
                                      <p:tavLst>
                                        <p:tav tm="0">
                                          <p:val>
                                            <p:fltVal val="90"/>
                                          </p:val>
                                        </p:tav>
                                        <p:tav tm="100000">
                                          <p:val>
                                            <p:fltVal val="0"/>
                                          </p:val>
                                        </p:tav>
                                      </p:tavLst>
                                    </p:anim>
                                    <p:animEffect transition="in" filter="fade">
                                      <p:cBhvr>
                                        <p:cTn id="149" dur="1000"/>
                                        <p:tgtEl>
                                          <p:spTgt spid="46"/>
                                        </p:tgtEl>
                                      </p:cBhvr>
                                    </p:animEffect>
                                  </p:childTnLst>
                                </p:cTn>
                              </p:par>
                              <p:par>
                                <p:cTn id="150" presetID="31" presetClass="entr" presetSubtype="0" fill="hold" nodeType="withEffect">
                                  <p:stCondLst>
                                    <p:cond delay="0"/>
                                  </p:stCondLst>
                                  <p:childTnLst>
                                    <p:set>
                                      <p:cBhvr>
                                        <p:cTn id="151" dur="1" fill="hold">
                                          <p:stCondLst>
                                            <p:cond delay="0"/>
                                          </p:stCondLst>
                                        </p:cTn>
                                        <p:tgtEl>
                                          <p:spTgt spid="36"/>
                                        </p:tgtEl>
                                        <p:attrNameLst>
                                          <p:attrName>style.visibility</p:attrName>
                                        </p:attrNameLst>
                                      </p:cBhvr>
                                      <p:to>
                                        <p:strVal val="visible"/>
                                      </p:to>
                                    </p:set>
                                    <p:anim calcmode="lin" valueType="num">
                                      <p:cBhvr>
                                        <p:cTn id="152" dur="1000" fill="hold"/>
                                        <p:tgtEl>
                                          <p:spTgt spid="36"/>
                                        </p:tgtEl>
                                        <p:attrNameLst>
                                          <p:attrName>ppt_w</p:attrName>
                                        </p:attrNameLst>
                                      </p:cBhvr>
                                      <p:tavLst>
                                        <p:tav tm="0">
                                          <p:val>
                                            <p:fltVal val="0"/>
                                          </p:val>
                                        </p:tav>
                                        <p:tav tm="100000">
                                          <p:val>
                                            <p:strVal val="#ppt_w"/>
                                          </p:val>
                                        </p:tav>
                                      </p:tavLst>
                                    </p:anim>
                                    <p:anim calcmode="lin" valueType="num">
                                      <p:cBhvr>
                                        <p:cTn id="153" dur="1000" fill="hold"/>
                                        <p:tgtEl>
                                          <p:spTgt spid="36"/>
                                        </p:tgtEl>
                                        <p:attrNameLst>
                                          <p:attrName>ppt_h</p:attrName>
                                        </p:attrNameLst>
                                      </p:cBhvr>
                                      <p:tavLst>
                                        <p:tav tm="0">
                                          <p:val>
                                            <p:fltVal val="0"/>
                                          </p:val>
                                        </p:tav>
                                        <p:tav tm="100000">
                                          <p:val>
                                            <p:strVal val="#ppt_h"/>
                                          </p:val>
                                        </p:tav>
                                      </p:tavLst>
                                    </p:anim>
                                    <p:anim calcmode="lin" valueType="num">
                                      <p:cBhvr>
                                        <p:cTn id="154" dur="1000" fill="hold"/>
                                        <p:tgtEl>
                                          <p:spTgt spid="36"/>
                                        </p:tgtEl>
                                        <p:attrNameLst>
                                          <p:attrName>style.rotation</p:attrName>
                                        </p:attrNameLst>
                                      </p:cBhvr>
                                      <p:tavLst>
                                        <p:tav tm="0">
                                          <p:val>
                                            <p:fltVal val="90"/>
                                          </p:val>
                                        </p:tav>
                                        <p:tav tm="100000">
                                          <p:val>
                                            <p:fltVal val="0"/>
                                          </p:val>
                                        </p:tav>
                                      </p:tavLst>
                                    </p:anim>
                                    <p:animEffect transition="in" filter="fade">
                                      <p:cBhvr>
                                        <p:cTn id="155" dur="1000"/>
                                        <p:tgtEl>
                                          <p:spTgt spid="36"/>
                                        </p:tgtEl>
                                      </p:cBhvr>
                                    </p:animEffect>
                                  </p:childTnLst>
                                </p:cTn>
                              </p:par>
                              <p:par>
                                <p:cTn id="156" presetID="31" presetClass="entr" presetSubtype="0" fill="hold" nodeType="withEffect">
                                  <p:stCondLst>
                                    <p:cond delay="0"/>
                                  </p:stCondLst>
                                  <p:childTnLst>
                                    <p:set>
                                      <p:cBhvr>
                                        <p:cTn id="157" dur="1" fill="hold">
                                          <p:stCondLst>
                                            <p:cond delay="0"/>
                                          </p:stCondLst>
                                        </p:cTn>
                                        <p:tgtEl>
                                          <p:spTgt spid="33"/>
                                        </p:tgtEl>
                                        <p:attrNameLst>
                                          <p:attrName>style.visibility</p:attrName>
                                        </p:attrNameLst>
                                      </p:cBhvr>
                                      <p:to>
                                        <p:strVal val="visible"/>
                                      </p:to>
                                    </p:set>
                                    <p:anim calcmode="lin" valueType="num">
                                      <p:cBhvr>
                                        <p:cTn id="158" dur="1000" fill="hold"/>
                                        <p:tgtEl>
                                          <p:spTgt spid="33"/>
                                        </p:tgtEl>
                                        <p:attrNameLst>
                                          <p:attrName>ppt_w</p:attrName>
                                        </p:attrNameLst>
                                      </p:cBhvr>
                                      <p:tavLst>
                                        <p:tav tm="0">
                                          <p:val>
                                            <p:fltVal val="0"/>
                                          </p:val>
                                        </p:tav>
                                        <p:tav tm="100000">
                                          <p:val>
                                            <p:strVal val="#ppt_w"/>
                                          </p:val>
                                        </p:tav>
                                      </p:tavLst>
                                    </p:anim>
                                    <p:anim calcmode="lin" valueType="num">
                                      <p:cBhvr>
                                        <p:cTn id="159" dur="1000" fill="hold"/>
                                        <p:tgtEl>
                                          <p:spTgt spid="33"/>
                                        </p:tgtEl>
                                        <p:attrNameLst>
                                          <p:attrName>ppt_h</p:attrName>
                                        </p:attrNameLst>
                                      </p:cBhvr>
                                      <p:tavLst>
                                        <p:tav tm="0">
                                          <p:val>
                                            <p:fltVal val="0"/>
                                          </p:val>
                                        </p:tav>
                                        <p:tav tm="100000">
                                          <p:val>
                                            <p:strVal val="#ppt_h"/>
                                          </p:val>
                                        </p:tav>
                                      </p:tavLst>
                                    </p:anim>
                                    <p:anim calcmode="lin" valueType="num">
                                      <p:cBhvr>
                                        <p:cTn id="160" dur="1000" fill="hold"/>
                                        <p:tgtEl>
                                          <p:spTgt spid="33"/>
                                        </p:tgtEl>
                                        <p:attrNameLst>
                                          <p:attrName>style.rotation</p:attrName>
                                        </p:attrNameLst>
                                      </p:cBhvr>
                                      <p:tavLst>
                                        <p:tav tm="0">
                                          <p:val>
                                            <p:fltVal val="90"/>
                                          </p:val>
                                        </p:tav>
                                        <p:tav tm="100000">
                                          <p:val>
                                            <p:fltVal val="0"/>
                                          </p:val>
                                        </p:tav>
                                      </p:tavLst>
                                    </p:anim>
                                    <p:animEffect transition="in" filter="fade">
                                      <p:cBhvr>
                                        <p:cTn id="161" dur="1000"/>
                                        <p:tgtEl>
                                          <p:spTgt spid="33"/>
                                        </p:tgtEl>
                                      </p:cBhvr>
                                    </p:animEffect>
                                  </p:childTnLst>
                                </p:cTn>
                              </p:par>
                            </p:childTnLst>
                          </p:cTn>
                        </p:par>
                        <p:par>
                          <p:cTn id="162" fill="hold">
                            <p:stCondLst>
                              <p:cond delay="2500"/>
                            </p:stCondLst>
                            <p:childTnLst>
                              <p:par>
                                <p:cTn id="163" presetID="6" presetClass="entr" presetSubtype="32" fill="hold" grpId="0" nodeType="afterEffect">
                                  <p:stCondLst>
                                    <p:cond delay="0"/>
                                  </p:stCondLst>
                                  <p:childTnLst>
                                    <p:set>
                                      <p:cBhvr>
                                        <p:cTn id="164" dur="1" fill="hold">
                                          <p:stCondLst>
                                            <p:cond delay="0"/>
                                          </p:stCondLst>
                                        </p:cTn>
                                        <p:tgtEl>
                                          <p:spTgt spid="62"/>
                                        </p:tgtEl>
                                        <p:attrNameLst>
                                          <p:attrName>style.visibility</p:attrName>
                                        </p:attrNameLst>
                                      </p:cBhvr>
                                      <p:to>
                                        <p:strVal val="visible"/>
                                      </p:to>
                                    </p:set>
                                    <p:animEffect transition="in" filter="circle(out)">
                                      <p:cBhvr>
                                        <p:cTn id="165" dur="2000"/>
                                        <p:tgtEl>
                                          <p:spTgt spid="62"/>
                                        </p:tgtEl>
                                      </p:cBhvr>
                                    </p:animEffect>
                                  </p:childTnLst>
                                </p:cTn>
                              </p:par>
                            </p:childTnLst>
                          </p:cTn>
                        </p:par>
                      </p:childTnLst>
                    </p:cTn>
                  </p:par>
                  <p:par>
                    <p:cTn id="166" fill="hold">
                      <p:stCondLst>
                        <p:cond delay="indefinite"/>
                      </p:stCondLst>
                      <p:childTnLst>
                        <p:par>
                          <p:cTn id="167" fill="hold">
                            <p:stCondLst>
                              <p:cond delay="0"/>
                            </p:stCondLst>
                            <p:childTnLst>
                              <p:par>
                                <p:cTn id="168" presetID="2" presetClass="entr" presetSubtype="4" fill="hold" grpId="0" nodeType="clickEffect">
                                  <p:stCondLst>
                                    <p:cond delay="0"/>
                                  </p:stCondLst>
                                  <p:childTnLst>
                                    <p:set>
                                      <p:cBhvr>
                                        <p:cTn id="169" dur="1" fill="hold">
                                          <p:stCondLst>
                                            <p:cond delay="0"/>
                                          </p:stCondLst>
                                        </p:cTn>
                                        <p:tgtEl>
                                          <p:spTgt spid="63"/>
                                        </p:tgtEl>
                                        <p:attrNameLst>
                                          <p:attrName>style.visibility</p:attrName>
                                        </p:attrNameLst>
                                      </p:cBhvr>
                                      <p:to>
                                        <p:strVal val="visible"/>
                                      </p:to>
                                    </p:set>
                                    <p:anim calcmode="lin" valueType="num">
                                      <p:cBhvr additive="base">
                                        <p:cTn id="170" dur="500" fill="hold"/>
                                        <p:tgtEl>
                                          <p:spTgt spid="63"/>
                                        </p:tgtEl>
                                        <p:attrNameLst>
                                          <p:attrName>ppt_x</p:attrName>
                                        </p:attrNameLst>
                                      </p:cBhvr>
                                      <p:tavLst>
                                        <p:tav tm="0">
                                          <p:val>
                                            <p:strVal val="#ppt_x"/>
                                          </p:val>
                                        </p:tav>
                                        <p:tav tm="100000">
                                          <p:val>
                                            <p:strVal val="#ppt_x"/>
                                          </p:val>
                                        </p:tav>
                                      </p:tavLst>
                                    </p:anim>
                                    <p:anim calcmode="lin" valueType="num">
                                      <p:cBhvr additive="base">
                                        <p:cTn id="171"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172" fill="hold">
                      <p:stCondLst>
                        <p:cond delay="indefinite"/>
                      </p:stCondLst>
                      <p:childTnLst>
                        <p:par>
                          <p:cTn id="173" fill="hold">
                            <p:stCondLst>
                              <p:cond delay="0"/>
                            </p:stCondLst>
                            <p:childTnLst>
                              <p:par>
                                <p:cTn id="174" presetID="2" presetClass="entr" presetSubtype="4" fill="hold" grpId="0" nodeType="clickEffect">
                                  <p:stCondLst>
                                    <p:cond delay="0"/>
                                  </p:stCondLst>
                                  <p:childTnLst>
                                    <p:set>
                                      <p:cBhvr>
                                        <p:cTn id="175" dur="1" fill="hold">
                                          <p:stCondLst>
                                            <p:cond delay="0"/>
                                          </p:stCondLst>
                                        </p:cTn>
                                        <p:tgtEl>
                                          <p:spTgt spid="64"/>
                                        </p:tgtEl>
                                        <p:attrNameLst>
                                          <p:attrName>style.visibility</p:attrName>
                                        </p:attrNameLst>
                                      </p:cBhvr>
                                      <p:to>
                                        <p:strVal val="visible"/>
                                      </p:to>
                                    </p:set>
                                    <p:anim calcmode="lin" valueType="num">
                                      <p:cBhvr additive="base">
                                        <p:cTn id="176" dur="500" fill="hold"/>
                                        <p:tgtEl>
                                          <p:spTgt spid="64"/>
                                        </p:tgtEl>
                                        <p:attrNameLst>
                                          <p:attrName>ppt_x</p:attrName>
                                        </p:attrNameLst>
                                      </p:cBhvr>
                                      <p:tavLst>
                                        <p:tav tm="0">
                                          <p:val>
                                            <p:strVal val="#ppt_x"/>
                                          </p:val>
                                        </p:tav>
                                        <p:tav tm="100000">
                                          <p:val>
                                            <p:strVal val="#ppt_x"/>
                                          </p:val>
                                        </p:tav>
                                      </p:tavLst>
                                    </p:anim>
                                    <p:anim calcmode="lin" valueType="num">
                                      <p:cBhvr additive="base">
                                        <p:cTn id="177"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178" fill="hold">
                      <p:stCondLst>
                        <p:cond delay="indefinite"/>
                      </p:stCondLst>
                      <p:childTnLst>
                        <p:par>
                          <p:cTn id="179" fill="hold">
                            <p:stCondLst>
                              <p:cond delay="0"/>
                            </p:stCondLst>
                            <p:childTnLst>
                              <p:par>
                                <p:cTn id="180" presetID="2" presetClass="entr" presetSubtype="4" fill="hold" grpId="0" nodeType="clickEffect">
                                  <p:stCondLst>
                                    <p:cond delay="0"/>
                                  </p:stCondLst>
                                  <p:childTnLst>
                                    <p:set>
                                      <p:cBhvr>
                                        <p:cTn id="181" dur="1" fill="hold">
                                          <p:stCondLst>
                                            <p:cond delay="0"/>
                                          </p:stCondLst>
                                        </p:cTn>
                                        <p:tgtEl>
                                          <p:spTgt spid="69"/>
                                        </p:tgtEl>
                                        <p:attrNameLst>
                                          <p:attrName>style.visibility</p:attrName>
                                        </p:attrNameLst>
                                      </p:cBhvr>
                                      <p:to>
                                        <p:strVal val="visible"/>
                                      </p:to>
                                    </p:set>
                                    <p:anim calcmode="lin" valueType="num">
                                      <p:cBhvr additive="base">
                                        <p:cTn id="182" dur="500" fill="hold"/>
                                        <p:tgtEl>
                                          <p:spTgt spid="69"/>
                                        </p:tgtEl>
                                        <p:attrNameLst>
                                          <p:attrName>ppt_x</p:attrName>
                                        </p:attrNameLst>
                                      </p:cBhvr>
                                      <p:tavLst>
                                        <p:tav tm="0">
                                          <p:val>
                                            <p:strVal val="#ppt_x"/>
                                          </p:val>
                                        </p:tav>
                                        <p:tav tm="100000">
                                          <p:val>
                                            <p:strVal val="#ppt_x"/>
                                          </p:val>
                                        </p:tav>
                                      </p:tavLst>
                                    </p:anim>
                                    <p:anim calcmode="lin" valueType="num">
                                      <p:cBhvr additive="base">
                                        <p:cTn id="183"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par>
                    <p:cTn id="184" fill="hold">
                      <p:stCondLst>
                        <p:cond delay="indefinite"/>
                      </p:stCondLst>
                      <p:childTnLst>
                        <p:par>
                          <p:cTn id="185" fill="hold">
                            <p:stCondLst>
                              <p:cond delay="0"/>
                            </p:stCondLst>
                            <p:childTnLst>
                              <p:par>
                                <p:cTn id="186" presetID="2" presetClass="entr" presetSubtype="4" fill="hold" grpId="0" nodeType="clickEffect">
                                  <p:stCondLst>
                                    <p:cond delay="0"/>
                                  </p:stCondLst>
                                  <p:childTnLst>
                                    <p:set>
                                      <p:cBhvr>
                                        <p:cTn id="187" dur="1" fill="hold">
                                          <p:stCondLst>
                                            <p:cond delay="0"/>
                                          </p:stCondLst>
                                        </p:cTn>
                                        <p:tgtEl>
                                          <p:spTgt spid="72"/>
                                        </p:tgtEl>
                                        <p:attrNameLst>
                                          <p:attrName>style.visibility</p:attrName>
                                        </p:attrNameLst>
                                      </p:cBhvr>
                                      <p:to>
                                        <p:strVal val="visible"/>
                                      </p:to>
                                    </p:set>
                                    <p:anim calcmode="lin" valueType="num">
                                      <p:cBhvr additive="base">
                                        <p:cTn id="188" dur="500" fill="hold"/>
                                        <p:tgtEl>
                                          <p:spTgt spid="72"/>
                                        </p:tgtEl>
                                        <p:attrNameLst>
                                          <p:attrName>ppt_x</p:attrName>
                                        </p:attrNameLst>
                                      </p:cBhvr>
                                      <p:tavLst>
                                        <p:tav tm="0">
                                          <p:val>
                                            <p:strVal val="#ppt_x"/>
                                          </p:val>
                                        </p:tav>
                                        <p:tav tm="100000">
                                          <p:val>
                                            <p:strVal val="#ppt_x"/>
                                          </p:val>
                                        </p:tav>
                                      </p:tavLst>
                                    </p:anim>
                                    <p:anim calcmode="lin" valueType="num">
                                      <p:cBhvr additive="base">
                                        <p:cTn id="189"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par>
                    <p:cTn id="190" fill="hold">
                      <p:stCondLst>
                        <p:cond delay="indefinite"/>
                      </p:stCondLst>
                      <p:childTnLst>
                        <p:par>
                          <p:cTn id="191" fill="hold">
                            <p:stCondLst>
                              <p:cond delay="0"/>
                            </p:stCondLst>
                            <p:childTnLst>
                              <p:par>
                                <p:cTn id="192" presetID="22" presetClass="entr" presetSubtype="1" fill="hold" nodeType="clickEffect">
                                  <p:stCondLst>
                                    <p:cond delay="0"/>
                                  </p:stCondLst>
                                  <p:childTnLst>
                                    <p:set>
                                      <p:cBhvr>
                                        <p:cTn id="193" dur="1" fill="hold">
                                          <p:stCondLst>
                                            <p:cond delay="0"/>
                                          </p:stCondLst>
                                        </p:cTn>
                                        <p:tgtEl>
                                          <p:spTgt spid="71"/>
                                        </p:tgtEl>
                                        <p:attrNameLst>
                                          <p:attrName>style.visibility</p:attrName>
                                        </p:attrNameLst>
                                      </p:cBhvr>
                                      <p:to>
                                        <p:strVal val="visible"/>
                                      </p:to>
                                    </p:set>
                                    <p:animEffect transition="in" filter="wipe(up)">
                                      <p:cBhvr>
                                        <p:cTn id="194" dur="500"/>
                                        <p:tgtEl>
                                          <p:spTgt spid="71"/>
                                        </p:tgtEl>
                                      </p:cBhvr>
                                    </p:animEffect>
                                  </p:childTnLst>
                                </p:cTn>
                              </p:par>
                            </p:childTnLst>
                          </p:cTn>
                        </p:par>
                        <p:par>
                          <p:cTn id="195" fill="hold">
                            <p:stCondLst>
                              <p:cond delay="500"/>
                            </p:stCondLst>
                            <p:childTnLst>
                              <p:par>
                                <p:cTn id="196" presetID="22" presetClass="entr" presetSubtype="1" fill="hold" nodeType="afterEffect">
                                  <p:stCondLst>
                                    <p:cond delay="0"/>
                                  </p:stCondLst>
                                  <p:childTnLst>
                                    <p:set>
                                      <p:cBhvr>
                                        <p:cTn id="197" dur="1" fill="hold">
                                          <p:stCondLst>
                                            <p:cond delay="0"/>
                                          </p:stCondLst>
                                        </p:cTn>
                                        <p:tgtEl>
                                          <p:spTgt spid="75"/>
                                        </p:tgtEl>
                                        <p:attrNameLst>
                                          <p:attrName>style.visibility</p:attrName>
                                        </p:attrNameLst>
                                      </p:cBhvr>
                                      <p:to>
                                        <p:strVal val="visible"/>
                                      </p:to>
                                    </p:set>
                                    <p:animEffect transition="in" filter="wipe(up)">
                                      <p:cBhvr>
                                        <p:cTn id="198" dur="500"/>
                                        <p:tgtEl>
                                          <p:spTgt spid="75"/>
                                        </p:tgtEl>
                                      </p:cBhvr>
                                    </p:animEffect>
                                  </p:childTnLst>
                                </p:cTn>
                              </p:par>
                            </p:childTnLst>
                          </p:cTn>
                        </p:par>
                      </p:childTnLst>
                    </p:cTn>
                  </p:par>
                  <p:par>
                    <p:cTn id="199" fill="hold">
                      <p:stCondLst>
                        <p:cond delay="indefinite"/>
                      </p:stCondLst>
                      <p:childTnLst>
                        <p:par>
                          <p:cTn id="200" fill="hold">
                            <p:stCondLst>
                              <p:cond delay="0"/>
                            </p:stCondLst>
                            <p:childTnLst>
                              <p:par>
                                <p:cTn id="201" presetID="22" presetClass="entr" presetSubtype="2" fill="hold" nodeType="clickEffect">
                                  <p:stCondLst>
                                    <p:cond delay="0"/>
                                  </p:stCondLst>
                                  <p:childTnLst>
                                    <p:set>
                                      <p:cBhvr>
                                        <p:cTn id="202" dur="1" fill="hold">
                                          <p:stCondLst>
                                            <p:cond delay="0"/>
                                          </p:stCondLst>
                                        </p:cTn>
                                        <p:tgtEl>
                                          <p:spTgt spid="77"/>
                                        </p:tgtEl>
                                        <p:attrNameLst>
                                          <p:attrName>style.visibility</p:attrName>
                                        </p:attrNameLst>
                                      </p:cBhvr>
                                      <p:to>
                                        <p:strVal val="visible"/>
                                      </p:to>
                                    </p:set>
                                    <p:animEffect transition="in" filter="wipe(right)">
                                      <p:cBhvr>
                                        <p:cTn id="203" dur="500"/>
                                        <p:tgtEl>
                                          <p:spTgt spid="77"/>
                                        </p:tgtEl>
                                      </p:cBhvr>
                                    </p:animEffect>
                                  </p:childTnLst>
                                </p:cTn>
                              </p:par>
                            </p:childTnLst>
                          </p:cTn>
                        </p:par>
                      </p:childTnLst>
                    </p:cTn>
                  </p:par>
                  <p:par>
                    <p:cTn id="204" fill="hold">
                      <p:stCondLst>
                        <p:cond delay="indefinite"/>
                      </p:stCondLst>
                      <p:childTnLst>
                        <p:par>
                          <p:cTn id="205" fill="hold">
                            <p:stCondLst>
                              <p:cond delay="0"/>
                            </p:stCondLst>
                            <p:childTnLst>
                              <p:par>
                                <p:cTn id="206" presetID="14" presetClass="entr" presetSubtype="10" fill="hold" nodeType="clickEffect">
                                  <p:stCondLst>
                                    <p:cond delay="0"/>
                                  </p:stCondLst>
                                  <p:childTnLst>
                                    <p:set>
                                      <p:cBhvr>
                                        <p:cTn id="207" dur="1" fill="hold">
                                          <p:stCondLst>
                                            <p:cond delay="0"/>
                                          </p:stCondLst>
                                        </p:cTn>
                                        <p:tgtEl>
                                          <p:spTgt spid="81"/>
                                        </p:tgtEl>
                                        <p:attrNameLst>
                                          <p:attrName>style.visibility</p:attrName>
                                        </p:attrNameLst>
                                      </p:cBhvr>
                                      <p:to>
                                        <p:strVal val="visible"/>
                                      </p:to>
                                    </p:set>
                                    <p:animEffect transition="in" filter="randombar(horizontal)">
                                      <p:cBhvr>
                                        <p:cTn id="208" dur="500"/>
                                        <p:tgtEl>
                                          <p:spTgt spid="81"/>
                                        </p:tgtEl>
                                      </p:cBhvr>
                                    </p:animEffect>
                                  </p:childTnLst>
                                </p:cTn>
                              </p:par>
                            </p:childTnLst>
                          </p:cTn>
                        </p:par>
                        <p:par>
                          <p:cTn id="209" fill="hold">
                            <p:stCondLst>
                              <p:cond delay="500"/>
                            </p:stCondLst>
                            <p:childTnLst>
                              <p:par>
                                <p:cTn id="210" presetID="22" presetClass="entr" presetSubtype="1" fill="hold" nodeType="afterEffect">
                                  <p:stCondLst>
                                    <p:cond delay="0"/>
                                  </p:stCondLst>
                                  <p:childTnLst>
                                    <p:set>
                                      <p:cBhvr>
                                        <p:cTn id="211" dur="1" fill="hold">
                                          <p:stCondLst>
                                            <p:cond delay="0"/>
                                          </p:stCondLst>
                                        </p:cTn>
                                        <p:tgtEl>
                                          <p:spTgt spid="82"/>
                                        </p:tgtEl>
                                        <p:attrNameLst>
                                          <p:attrName>style.visibility</p:attrName>
                                        </p:attrNameLst>
                                      </p:cBhvr>
                                      <p:to>
                                        <p:strVal val="visible"/>
                                      </p:to>
                                    </p:set>
                                    <p:animEffect transition="in" filter="wipe(up)">
                                      <p:cBhvr>
                                        <p:cTn id="212" dur="500"/>
                                        <p:tgtEl>
                                          <p:spTgt spid="82"/>
                                        </p:tgtEl>
                                      </p:cBhvr>
                                    </p:animEffect>
                                  </p:childTnLst>
                                </p:cTn>
                              </p:par>
                            </p:childTnLst>
                          </p:cTn>
                        </p:par>
                        <p:par>
                          <p:cTn id="213" fill="hold">
                            <p:stCondLst>
                              <p:cond delay="1000"/>
                            </p:stCondLst>
                            <p:childTnLst>
                              <p:par>
                                <p:cTn id="214" presetID="31" presetClass="entr" presetSubtype="0" fill="hold" grpId="0" nodeType="afterEffect">
                                  <p:stCondLst>
                                    <p:cond delay="0"/>
                                  </p:stCondLst>
                                  <p:childTnLst>
                                    <p:set>
                                      <p:cBhvr>
                                        <p:cTn id="215" dur="1" fill="hold">
                                          <p:stCondLst>
                                            <p:cond delay="0"/>
                                          </p:stCondLst>
                                        </p:cTn>
                                        <p:tgtEl>
                                          <p:spTgt spid="84"/>
                                        </p:tgtEl>
                                        <p:attrNameLst>
                                          <p:attrName>style.visibility</p:attrName>
                                        </p:attrNameLst>
                                      </p:cBhvr>
                                      <p:to>
                                        <p:strVal val="visible"/>
                                      </p:to>
                                    </p:set>
                                    <p:anim calcmode="lin" valueType="num">
                                      <p:cBhvr>
                                        <p:cTn id="216" dur="1000" fill="hold"/>
                                        <p:tgtEl>
                                          <p:spTgt spid="84"/>
                                        </p:tgtEl>
                                        <p:attrNameLst>
                                          <p:attrName>ppt_w</p:attrName>
                                        </p:attrNameLst>
                                      </p:cBhvr>
                                      <p:tavLst>
                                        <p:tav tm="0">
                                          <p:val>
                                            <p:fltVal val="0"/>
                                          </p:val>
                                        </p:tav>
                                        <p:tav tm="100000">
                                          <p:val>
                                            <p:strVal val="#ppt_w"/>
                                          </p:val>
                                        </p:tav>
                                      </p:tavLst>
                                    </p:anim>
                                    <p:anim calcmode="lin" valueType="num">
                                      <p:cBhvr>
                                        <p:cTn id="217" dur="1000" fill="hold"/>
                                        <p:tgtEl>
                                          <p:spTgt spid="84"/>
                                        </p:tgtEl>
                                        <p:attrNameLst>
                                          <p:attrName>ppt_h</p:attrName>
                                        </p:attrNameLst>
                                      </p:cBhvr>
                                      <p:tavLst>
                                        <p:tav tm="0">
                                          <p:val>
                                            <p:fltVal val="0"/>
                                          </p:val>
                                        </p:tav>
                                        <p:tav tm="100000">
                                          <p:val>
                                            <p:strVal val="#ppt_h"/>
                                          </p:val>
                                        </p:tav>
                                      </p:tavLst>
                                    </p:anim>
                                    <p:anim calcmode="lin" valueType="num">
                                      <p:cBhvr>
                                        <p:cTn id="218" dur="1000" fill="hold"/>
                                        <p:tgtEl>
                                          <p:spTgt spid="84"/>
                                        </p:tgtEl>
                                        <p:attrNameLst>
                                          <p:attrName>style.rotation</p:attrName>
                                        </p:attrNameLst>
                                      </p:cBhvr>
                                      <p:tavLst>
                                        <p:tav tm="0">
                                          <p:val>
                                            <p:fltVal val="90"/>
                                          </p:val>
                                        </p:tav>
                                        <p:tav tm="100000">
                                          <p:val>
                                            <p:fltVal val="0"/>
                                          </p:val>
                                        </p:tav>
                                      </p:tavLst>
                                    </p:anim>
                                    <p:animEffect transition="in" filter="fade">
                                      <p:cBhvr>
                                        <p:cTn id="219"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7" grpId="0" animBg="1"/>
      <p:bldP spid="11" grpId="0" animBg="1"/>
      <p:bldP spid="10"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3" grpId="0" animBg="1"/>
      <p:bldP spid="24" grpId="0" animBg="1"/>
      <p:bldP spid="46" grpId="0" animBg="1"/>
      <p:bldP spid="47" grpId="0" animBg="1"/>
      <p:bldP spid="62" grpId="0" animBg="1"/>
      <p:bldP spid="63" grpId="0" animBg="1"/>
      <p:bldP spid="64" grpId="0" animBg="1"/>
      <p:bldP spid="69" grpId="0" animBg="1"/>
      <p:bldP spid="72" grpId="0" animBg="1"/>
      <p:bldP spid="8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64141" y="283221"/>
            <a:ext cx="6902507" cy="6327972"/>
          </a:xfrm>
          <a:prstGeom prst="rect">
            <a:avLst/>
          </a:prstGeom>
          <a:solidFill>
            <a:srgbClr val="99CCFF">
              <a:alpha val="14902"/>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ctrTitle"/>
          </p:nvPr>
        </p:nvSpPr>
        <p:spPr>
          <a:xfrm>
            <a:off x="606903" y="419705"/>
            <a:ext cx="6214027" cy="543247"/>
          </a:xfrm>
        </p:spPr>
        <p:txBody>
          <a:bodyPr>
            <a:noAutofit/>
          </a:bodyPr>
          <a:lstStyle/>
          <a:p>
            <a:r>
              <a:rPr lang="ru-RU" sz="3200" b="1" dirty="0" smtClean="0">
                <a:latin typeface="Arial" panose="020B0604020202020204" pitchFamily="34" charset="0"/>
                <a:cs typeface="Arial" panose="020B0604020202020204" pitchFamily="34" charset="0"/>
              </a:rPr>
              <a:t>КСТАТИ</a:t>
            </a:r>
            <a:endParaRPr lang="ru-RU" sz="3200" b="1" dirty="0">
              <a:latin typeface="Arial" panose="020B0604020202020204" pitchFamily="34" charset="0"/>
              <a:cs typeface="Arial" panose="020B0604020202020204" pitchFamily="34" charset="0"/>
            </a:endParaRPr>
          </a:p>
        </p:txBody>
      </p:sp>
      <p:cxnSp>
        <p:nvCxnSpPr>
          <p:cNvPr id="6" name="Прямая соединительная линия 5"/>
          <p:cNvCxnSpPr/>
          <p:nvPr/>
        </p:nvCxnSpPr>
        <p:spPr>
          <a:xfrm>
            <a:off x="724783" y="962952"/>
            <a:ext cx="5343508" cy="0"/>
          </a:xfrm>
          <a:prstGeom prst="line">
            <a:avLst/>
          </a:prstGeom>
          <a:ln w="28575">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
        <p:nvSpPr>
          <p:cNvPr id="11" name="Подзаголовок 2"/>
          <p:cNvSpPr txBox="1">
            <a:spLocks/>
          </p:cNvSpPr>
          <p:nvPr/>
        </p:nvSpPr>
        <p:spPr>
          <a:xfrm>
            <a:off x="724783" y="1063144"/>
            <a:ext cx="10935840" cy="5364326"/>
          </a:xfrm>
          <a:prstGeom prst="rect">
            <a:avLst/>
          </a:prstGeom>
          <a:solidFill>
            <a:srgbClr val="77C2E8">
              <a:alpha val="85098"/>
            </a:srgbClr>
          </a:solidFill>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algn="just">
              <a:spcBef>
                <a:spcPts val="0"/>
              </a:spcBef>
            </a:pPr>
            <a:endParaRPr lang="ru-RU" sz="1800" dirty="0">
              <a:solidFill>
                <a:schemeClr val="bg1"/>
              </a:solidFill>
              <a:latin typeface="Arial" panose="020B0604020202020204" pitchFamily="34" charset="0"/>
              <a:cs typeface="Arial" panose="020B0604020202020204" pitchFamily="34" charset="0"/>
            </a:endParaRPr>
          </a:p>
        </p:txBody>
      </p:sp>
      <p:sp>
        <p:nvSpPr>
          <p:cNvPr id="7" name="Прямоугольник 6"/>
          <p:cNvSpPr/>
          <p:nvPr/>
        </p:nvSpPr>
        <p:spPr>
          <a:xfrm>
            <a:off x="724783" y="1063144"/>
            <a:ext cx="6331472" cy="288226"/>
          </a:xfrm>
          <a:prstGeom prst="rect">
            <a:avLst/>
          </a:prstGeom>
          <a:solidFill>
            <a:schemeClr val="tx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dirty="0" smtClean="0">
                <a:solidFill>
                  <a:schemeClr val="tx1"/>
                </a:solidFill>
                <a:latin typeface="Arial" panose="020B0604020202020204" pitchFamily="34" charset="0"/>
                <a:cs typeface="Arial" panose="020B0604020202020204" pitchFamily="34" charset="0"/>
              </a:rPr>
              <a:t>Перевод средств по просьбе мошенника = «</a:t>
            </a:r>
            <a:r>
              <a:rPr lang="ru-RU" b="1" dirty="0" err="1" smtClean="0">
                <a:solidFill>
                  <a:schemeClr val="tx1"/>
                </a:solidFill>
                <a:latin typeface="Arial" panose="020B0604020202020204" pitchFamily="34" charset="0"/>
                <a:cs typeface="Arial" panose="020B0604020202020204" pitchFamily="34" charset="0"/>
              </a:rPr>
              <a:t>дроп</a:t>
            </a:r>
            <a:r>
              <a:rPr lang="ru-RU" b="1" dirty="0" smtClean="0">
                <a:solidFill>
                  <a:schemeClr val="tx1"/>
                </a:solidFill>
                <a:latin typeface="Arial" panose="020B0604020202020204" pitchFamily="34" charset="0"/>
                <a:cs typeface="Arial" panose="020B0604020202020204" pitchFamily="34" charset="0"/>
              </a:rPr>
              <a:t>»</a:t>
            </a:r>
            <a:endParaRPr lang="ru-RU" b="1" dirty="0">
              <a:solidFill>
                <a:schemeClr val="tx1"/>
              </a:solidFill>
              <a:latin typeface="Arial" panose="020B0604020202020204" pitchFamily="34" charset="0"/>
              <a:cs typeface="Arial" panose="020B0604020202020204" pitchFamily="34" charset="0"/>
            </a:endParaRPr>
          </a:p>
        </p:txBody>
      </p:sp>
      <p:sp>
        <p:nvSpPr>
          <p:cNvPr id="48" name="Прямоугольник 47"/>
          <p:cNvSpPr/>
          <p:nvPr/>
        </p:nvSpPr>
        <p:spPr>
          <a:xfrm>
            <a:off x="724782" y="1394183"/>
            <a:ext cx="8581057" cy="348692"/>
          </a:xfrm>
          <a:prstGeom prst="rect">
            <a:avLst/>
          </a:prstGeom>
          <a:solidFill>
            <a:schemeClr val="tx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dirty="0" err="1" smtClean="0">
                <a:solidFill>
                  <a:schemeClr val="tx1"/>
                </a:solidFill>
                <a:latin typeface="Arial" panose="020B0604020202020204" pitchFamily="34" charset="0"/>
                <a:cs typeface="Arial" panose="020B0604020202020204" pitchFamily="34" charset="0"/>
              </a:rPr>
              <a:t>Дроппер</a:t>
            </a:r>
            <a:r>
              <a:rPr lang="ru-RU" b="1" dirty="0" smtClean="0">
                <a:solidFill>
                  <a:schemeClr val="tx1"/>
                </a:solidFill>
                <a:latin typeface="Arial" panose="020B0604020202020204" pitchFamily="34" charset="0"/>
                <a:cs typeface="Arial" panose="020B0604020202020204" pitchFamily="34" charset="0"/>
              </a:rPr>
              <a:t> – подставное лицо, предоставляющее услуги мошенникам</a:t>
            </a:r>
            <a:endParaRPr lang="ru-RU" b="1" dirty="0">
              <a:solidFill>
                <a:schemeClr val="tx1"/>
              </a:solidFill>
              <a:latin typeface="Arial" panose="020B0604020202020204" pitchFamily="34" charset="0"/>
              <a:cs typeface="Arial" panose="020B0604020202020204" pitchFamily="34" charset="0"/>
            </a:endParaRPr>
          </a:p>
        </p:txBody>
      </p:sp>
      <p:sp>
        <p:nvSpPr>
          <p:cNvPr id="49" name="Прямоугольник 48"/>
          <p:cNvSpPr/>
          <p:nvPr/>
        </p:nvSpPr>
        <p:spPr>
          <a:xfrm>
            <a:off x="724782" y="1788876"/>
            <a:ext cx="10822551" cy="1380550"/>
          </a:xfrm>
          <a:prstGeom prst="rect">
            <a:avLst/>
          </a:prstGeom>
          <a:solidFill>
            <a:schemeClr val="tx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b="1" dirty="0" smtClean="0">
                <a:solidFill>
                  <a:schemeClr val="tx1"/>
                </a:solidFill>
                <a:latin typeface="Arial Narrow" panose="020B0606020202030204" pitchFamily="34" charset="0"/>
                <a:cs typeface="Arial" panose="020B0604020202020204" pitchFamily="34" charset="0"/>
              </a:rPr>
              <a:t>Обычная схема: </a:t>
            </a:r>
            <a:r>
              <a:rPr lang="ru-RU" sz="1600" dirty="0" err="1" smtClean="0">
                <a:latin typeface="Arial Narrow" panose="020B0606020202030204" pitchFamily="34" charset="0"/>
              </a:rPr>
              <a:t>дроппер</a:t>
            </a:r>
            <a:r>
              <a:rPr lang="ru-RU" sz="1600" dirty="0" smtClean="0">
                <a:latin typeface="Arial Narrow" panose="020B0606020202030204" pitchFamily="34" charset="0"/>
              </a:rPr>
              <a:t> предоставляет </a:t>
            </a:r>
            <a:r>
              <a:rPr lang="ru-RU" sz="1600" dirty="0">
                <a:latin typeface="Arial Narrow" panose="020B0606020202030204" pitchFamily="34" charset="0"/>
              </a:rPr>
              <a:t>данные своей банковской </a:t>
            </a:r>
            <a:r>
              <a:rPr lang="ru-RU" sz="1600" dirty="0" smtClean="0">
                <a:latin typeface="Arial Narrow" panose="020B0606020202030204" pitchFamily="34" charset="0"/>
              </a:rPr>
              <a:t>карты мошенникам.</a:t>
            </a:r>
          </a:p>
          <a:p>
            <a:r>
              <a:rPr lang="ru-RU" sz="1600" dirty="0" smtClean="0">
                <a:latin typeface="Arial Narrow" panose="020B0606020202030204" pitchFamily="34" charset="0"/>
              </a:rPr>
              <a:t>На нее переводят денежные средства. </a:t>
            </a:r>
          </a:p>
          <a:p>
            <a:r>
              <a:rPr lang="ru-RU" sz="1600" dirty="0" err="1" smtClean="0">
                <a:latin typeface="Arial Narrow" panose="020B0606020202030204" pitchFamily="34" charset="0"/>
              </a:rPr>
              <a:t>Дроппер</a:t>
            </a:r>
            <a:r>
              <a:rPr lang="ru-RU" sz="1600" dirty="0" smtClean="0">
                <a:latin typeface="Arial Narrow" panose="020B0606020202030204" pitchFamily="34" charset="0"/>
              </a:rPr>
              <a:t> снимает эти деньги в банкомате и передает их мошенникам. </a:t>
            </a:r>
          </a:p>
          <a:p>
            <a:r>
              <a:rPr lang="ru-RU" sz="1600" dirty="0" smtClean="0">
                <a:latin typeface="Arial Narrow" panose="020B0606020202030204" pitchFamily="34" charset="0"/>
              </a:rPr>
              <a:t>За это он получает процент от снятых средств. </a:t>
            </a:r>
          </a:p>
          <a:p>
            <a:r>
              <a:rPr lang="ru-RU" sz="1600" b="1" dirty="0" smtClean="0">
                <a:solidFill>
                  <a:schemeClr val="tx1"/>
                </a:solidFill>
                <a:latin typeface="Arial Narrow" panose="020B0606020202030204" pitchFamily="34" charset="0"/>
                <a:cs typeface="Arial" panose="020B0604020202020204" pitchFamily="34" charset="0"/>
              </a:rPr>
              <a:t>Или вариант: </a:t>
            </a:r>
            <a:r>
              <a:rPr lang="ru-RU" sz="1600" dirty="0" err="1" smtClean="0">
                <a:solidFill>
                  <a:schemeClr val="tx1"/>
                </a:solidFill>
                <a:latin typeface="Arial Narrow" panose="020B0606020202030204" pitchFamily="34" charset="0"/>
                <a:cs typeface="Arial" panose="020B0604020202020204" pitchFamily="34" charset="0"/>
              </a:rPr>
              <a:t>дроппер</a:t>
            </a:r>
            <a:r>
              <a:rPr lang="ru-RU" sz="1600" dirty="0" smtClean="0">
                <a:solidFill>
                  <a:schemeClr val="tx1"/>
                </a:solidFill>
                <a:latin typeface="Arial Narrow" panose="020B0606020202030204" pitchFamily="34" charset="0"/>
                <a:cs typeface="Arial" panose="020B0604020202020204" pitchFamily="34" charset="0"/>
              </a:rPr>
              <a:t> предоставляет свою карту, через которую проходит поток средств</a:t>
            </a:r>
            <a:r>
              <a:rPr lang="ru-RU" dirty="0" smtClean="0">
                <a:solidFill>
                  <a:schemeClr val="tx1"/>
                </a:solidFill>
                <a:latin typeface="Arial Narrow" panose="020B0606020202030204" pitchFamily="34" charset="0"/>
                <a:cs typeface="Arial" panose="020B0604020202020204" pitchFamily="34" charset="0"/>
              </a:rPr>
              <a:t>. </a:t>
            </a:r>
            <a:endParaRPr lang="ru-RU" b="1" dirty="0">
              <a:solidFill>
                <a:schemeClr val="tx1"/>
              </a:solidFill>
              <a:latin typeface="Arial Narrow" panose="020B0606020202030204" pitchFamily="34" charset="0"/>
              <a:cs typeface="Arial" panose="020B0604020202020204" pitchFamily="34" charset="0"/>
            </a:endParaRPr>
          </a:p>
        </p:txBody>
      </p:sp>
      <p:pic>
        <p:nvPicPr>
          <p:cNvPr id="5" name="Рисунок 4"/>
          <p:cNvPicPr>
            <a:picLocks noChangeAspect="1"/>
          </p:cNvPicPr>
          <p:nvPr/>
        </p:nvPicPr>
        <p:blipFill>
          <a:blip r:embed="rId2"/>
          <a:stretch>
            <a:fillRect/>
          </a:stretch>
        </p:blipFill>
        <p:spPr>
          <a:xfrm>
            <a:off x="0" y="1063143"/>
            <a:ext cx="8983308" cy="5806464"/>
          </a:xfrm>
          <a:prstGeom prst="rect">
            <a:avLst/>
          </a:prstGeom>
        </p:spPr>
      </p:pic>
      <p:pic>
        <p:nvPicPr>
          <p:cNvPr id="12" name="Рисунок 11"/>
          <p:cNvPicPr>
            <a:picLocks noChangeAspect="1"/>
          </p:cNvPicPr>
          <p:nvPr/>
        </p:nvPicPr>
        <p:blipFill>
          <a:blip r:embed="rId3"/>
          <a:stretch>
            <a:fillRect/>
          </a:stretch>
        </p:blipFill>
        <p:spPr>
          <a:xfrm>
            <a:off x="3537528" y="1063142"/>
            <a:ext cx="8654472" cy="5804767"/>
          </a:xfrm>
          <a:prstGeom prst="rect">
            <a:avLst/>
          </a:prstGeom>
        </p:spPr>
      </p:pic>
      <p:sp>
        <p:nvSpPr>
          <p:cNvPr id="50" name="Прямоугольник 49"/>
          <p:cNvSpPr/>
          <p:nvPr/>
        </p:nvSpPr>
        <p:spPr>
          <a:xfrm>
            <a:off x="-1" y="1063142"/>
            <a:ext cx="12192001" cy="5906655"/>
          </a:xfrm>
          <a:prstGeom prst="rect">
            <a:avLst/>
          </a:prstGeom>
          <a:solidFill>
            <a:srgbClr val="77C2E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1" name="Заголовок 1"/>
          <p:cNvSpPr txBox="1">
            <a:spLocks/>
          </p:cNvSpPr>
          <p:nvPr/>
        </p:nvSpPr>
        <p:spPr>
          <a:xfrm>
            <a:off x="606902" y="1394183"/>
            <a:ext cx="10940431" cy="1478326"/>
          </a:xfrm>
          <a:prstGeom prst="rect">
            <a:avLst/>
          </a:prstGeom>
          <a:effectLst/>
        </p:spPr>
        <p:txBody>
          <a:bodyPr vert="horz" lIns="91440" tIns="45720" rIns="91440" bIns="45720" rtlCol="0" anchor="b">
            <a:noAutofit/>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3200" b="1" dirty="0" smtClean="0">
                <a:latin typeface="Arial" panose="020B0604020202020204" pitchFamily="34" charset="0"/>
                <a:cs typeface="Arial" panose="020B0604020202020204" pitchFamily="34" charset="0"/>
              </a:rPr>
              <a:t>ДРОППЕР НЕОБХОДИМ МОШЕННИКАМ ДЛЯ СДАЧИ ЕГО ПРАВОХРАНИТЕЛЬНЫМ ОРГАНАМ В СЛУЧАЕ РАСКРЫТИЯ СХЕМЫ</a:t>
            </a:r>
            <a:endParaRPr lang="ru-RU" sz="3200" b="1" dirty="0">
              <a:latin typeface="Arial" panose="020B0604020202020204" pitchFamily="34" charset="0"/>
              <a:cs typeface="Arial" panose="020B0604020202020204" pitchFamily="34" charset="0"/>
            </a:endParaRPr>
          </a:p>
        </p:txBody>
      </p:sp>
      <p:sp>
        <p:nvSpPr>
          <p:cNvPr id="52" name="Заголовок 1"/>
          <p:cNvSpPr txBox="1">
            <a:spLocks/>
          </p:cNvSpPr>
          <p:nvPr/>
        </p:nvSpPr>
        <p:spPr>
          <a:xfrm>
            <a:off x="606902" y="3284773"/>
            <a:ext cx="10940431" cy="2072318"/>
          </a:xfrm>
          <a:prstGeom prst="rect">
            <a:avLst/>
          </a:prstGeom>
          <a:effectLst/>
        </p:spPr>
        <p:txBody>
          <a:bodyPr vert="horz" lIns="91440" tIns="45720" rIns="91440" bIns="45720" rtlCol="0" anchor="b">
            <a:noAutofit/>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3200" b="1" dirty="0" smtClean="0">
                <a:latin typeface="Arial" panose="020B0604020202020204" pitchFamily="34" charset="0"/>
                <a:cs typeface="Arial" panose="020B0604020202020204" pitchFamily="34" charset="0"/>
              </a:rPr>
              <a:t>ПОМНИТЕ: ДРОППЕР НЕСЕТ УГОЛОВНУЮ ОТВЕТСТВЕННОСТЬ ЗА УЧАСТИЕ В МОШЕННИЧЕСТВЕ (ДО 7 ЛЕТ + ШТРАФ ДО 1 МЛН. РУБ.) </a:t>
            </a:r>
            <a:endParaRPr lang="ru-RU" sz="3200" b="1" dirty="0">
              <a:latin typeface="Arial" panose="020B0604020202020204" pitchFamily="34" charset="0"/>
              <a:cs typeface="Arial" panose="020B0604020202020204" pitchFamily="34" charset="0"/>
            </a:endParaRPr>
          </a:p>
        </p:txBody>
      </p:sp>
      <p:sp>
        <p:nvSpPr>
          <p:cNvPr id="13" name="Восьмиугольник 12"/>
          <p:cNvSpPr/>
          <p:nvPr/>
        </p:nvSpPr>
        <p:spPr>
          <a:xfrm>
            <a:off x="2818870" y="240291"/>
            <a:ext cx="6516494" cy="6614602"/>
          </a:xfrm>
          <a:prstGeom prst="octagon">
            <a:avLst/>
          </a:prstGeom>
          <a:solidFill>
            <a:srgbClr val="FF000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800" b="1" dirty="0" smtClean="0"/>
              <a:t>STOP</a:t>
            </a:r>
            <a:endParaRPr lang="ru-RU" sz="13800" b="1" dirty="0"/>
          </a:p>
        </p:txBody>
      </p:sp>
    </p:spTree>
    <p:extLst>
      <p:ext uri="{BB962C8B-B14F-4D97-AF65-F5344CB8AC3E}">
        <p14:creationId xmlns:p14="http://schemas.microsoft.com/office/powerpoint/2010/main" val="329080566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wipe(left)">
                                      <p:cBhvr>
                                        <p:cTn id="24" dur="500"/>
                                        <p:tgtEl>
                                          <p:spTgt spid="4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left)">
                                      <p:cBhvr>
                                        <p:cTn id="29" dur="500"/>
                                        <p:tgtEl>
                                          <p:spTgt spid="49"/>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1000"/>
                                        <p:tgtEl>
                                          <p:spTgt spid="5"/>
                                        </p:tgtEl>
                                      </p:cBhvr>
                                    </p:animEffect>
                                    <p:anim calcmode="lin" valueType="num">
                                      <p:cBhvr>
                                        <p:cTn id="35" dur="1000" fill="hold"/>
                                        <p:tgtEl>
                                          <p:spTgt spid="5"/>
                                        </p:tgtEl>
                                        <p:attrNameLst>
                                          <p:attrName>ppt_x</p:attrName>
                                        </p:attrNameLst>
                                      </p:cBhvr>
                                      <p:tavLst>
                                        <p:tav tm="0">
                                          <p:val>
                                            <p:strVal val="#ppt_x"/>
                                          </p:val>
                                        </p:tav>
                                        <p:tav tm="100000">
                                          <p:val>
                                            <p:strVal val="#ppt_x"/>
                                          </p:val>
                                        </p:tav>
                                      </p:tavLst>
                                    </p:anim>
                                    <p:anim calcmode="lin" valueType="num">
                                      <p:cBhvr>
                                        <p:cTn id="36" dur="1000" fill="hold"/>
                                        <p:tgtEl>
                                          <p:spTgt spid="5"/>
                                        </p:tgtEl>
                                        <p:attrNameLst>
                                          <p:attrName>ppt_y</p:attrName>
                                        </p:attrNameLst>
                                      </p:cBhvr>
                                      <p:tavLst>
                                        <p:tav tm="0">
                                          <p:val>
                                            <p:strVal val="#ppt_y+.1"/>
                                          </p:val>
                                        </p:tav>
                                        <p:tav tm="100000">
                                          <p:val>
                                            <p:strVal val="#ppt_y"/>
                                          </p:val>
                                        </p:tav>
                                      </p:tavLst>
                                    </p:anim>
                                  </p:childTnLst>
                                </p:cTn>
                              </p:par>
                            </p:childTnLst>
                          </p:cTn>
                        </p:par>
                        <p:par>
                          <p:cTn id="37" fill="hold">
                            <p:stCondLst>
                              <p:cond delay="1000"/>
                            </p:stCondLst>
                            <p:childTnLst>
                              <p:par>
                                <p:cTn id="38" presetID="42" presetClass="entr" presetSubtype="0" fill="hold"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1000"/>
                                        <p:tgtEl>
                                          <p:spTgt spid="12"/>
                                        </p:tgtEl>
                                      </p:cBhvr>
                                    </p:animEffect>
                                    <p:anim calcmode="lin" valueType="num">
                                      <p:cBhvr>
                                        <p:cTn id="41" dur="1000" fill="hold"/>
                                        <p:tgtEl>
                                          <p:spTgt spid="12"/>
                                        </p:tgtEl>
                                        <p:attrNameLst>
                                          <p:attrName>ppt_x</p:attrName>
                                        </p:attrNameLst>
                                      </p:cBhvr>
                                      <p:tavLst>
                                        <p:tav tm="0">
                                          <p:val>
                                            <p:strVal val="#ppt_x"/>
                                          </p:val>
                                        </p:tav>
                                        <p:tav tm="100000">
                                          <p:val>
                                            <p:strVal val="#ppt_x"/>
                                          </p:val>
                                        </p:tav>
                                      </p:tavLst>
                                    </p:anim>
                                    <p:anim calcmode="lin" valueType="num">
                                      <p:cBhvr>
                                        <p:cTn id="4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6" presetClass="entr" presetSubtype="32"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circle(out)">
                                      <p:cBhvr>
                                        <p:cTn id="47" dur="20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13"/>
                                        </p:tgtEl>
                                      </p:cBhvr>
                                    </p:animEffect>
                                    <p:set>
                                      <p:cBhvr>
                                        <p:cTn id="52" dur="1" fill="hold">
                                          <p:stCondLst>
                                            <p:cond delay="499"/>
                                          </p:stCondLst>
                                        </p:cTn>
                                        <p:tgtEl>
                                          <p:spTgt spid="13"/>
                                        </p:tgtEl>
                                        <p:attrNameLst>
                                          <p:attrName>style.visibility</p:attrName>
                                        </p:attrNameLst>
                                      </p:cBhvr>
                                      <p:to>
                                        <p:strVal val="hidden"/>
                                      </p:to>
                                    </p:set>
                                  </p:childTnLst>
                                </p:cTn>
                              </p:par>
                              <p:par>
                                <p:cTn id="53" presetID="10" presetClass="entr" presetSubtype="0" fill="hold" grpId="0" nodeType="with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fade">
                                      <p:cBhvr>
                                        <p:cTn id="55" dur="500"/>
                                        <p:tgtEl>
                                          <p:spTgt spid="50"/>
                                        </p:tgtEl>
                                      </p:cBhvr>
                                    </p:animEffect>
                                  </p:childTnLst>
                                </p:cTn>
                              </p:par>
                            </p:childTnLst>
                          </p:cTn>
                        </p:par>
                        <p:par>
                          <p:cTn id="56" fill="hold">
                            <p:stCondLst>
                              <p:cond delay="500"/>
                            </p:stCondLst>
                            <p:childTnLst>
                              <p:par>
                                <p:cTn id="57" presetID="22" presetClass="entr" presetSubtype="8" fill="hold" grpId="0" nodeType="afterEffect">
                                  <p:stCondLst>
                                    <p:cond delay="0"/>
                                  </p:stCondLst>
                                  <p:childTnLst>
                                    <p:set>
                                      <p:cBhvr>
                                        <p:cTn id="58" dur="1" fill="hold">
                                          <p:stCondLst>
                                            <p:cond delay="0"/>
                                          </p:stCondLst>
                                        </p:cTn>
                                        <p:tgtEl>
                                          <p:spTgt spid="51"/>
                                        </p:tgtEl>
                                        <p:attrNameLst>
                                          <p:attrName>style.visibility</p:attrName>
                                        </p:attrNameLst>
                                      </p:cBhvr>
                                      <p:to>
                                        <p:strVal val="visible"/>
                                      </p:to>
                                    </p:set>
                                    <p:animEffect transition="in" filter="wipe(left)">
                                      <p:cBhvr>
                                        <p:cTn id="59" dur="500"/>
                                        <p:tgtEl>
                                          <p:spTgt spid="51"/>
                                        </p:tgtEl>
                                      </p:cBhvr>
                                    </p:animEffect>
                                  </p:childTnLst>
                                </p:cTn>
                              </p:par>
                            </p:childTnLst>
                          </p:cTn>
                        </p:par>
                        <p:par>
                          <p:cTn id="60" fill="hold">
                            <p:stCondLst>
                              <p:cond delay="1000"/>
                            </p:stCondLst>
                            <p:childTnLst>
                              <p:par>
                                <p:cTn id="61" presetID="22" presetClass="entr" presetSubtype="8"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wipe(left)">
                                      <p:cBhvr>
                                        <p:cTn id="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7" grpId="0" animBg="1"/>
      <p:bldP spid="48" grpId="0" animBg="1"/>
      <p:bldP spid="49" grpId="0" animBg="1"/>
      <p:bldP spid="50" grpId="0" animBg="1"/>
      <p:bldP spid="51" grpId="0"/>
      <p:bldP spid="52" grpId="0"/>
      <p:bldP spid="13" grpId="0" animBg="1"/>
      <p:bldP spid="13"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62382" y="1287929"/>
            <a:ext cx="9661889" cy="55835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ru-RU" sz="3200" b="1" dirty="0" smtClean="0">
                <a:solidFill>
                  <a:schemeClr val="bg2">
                    <a:lumMod val="75000"/>
                  </a:schemeClr>
                </a:solidFill>
              </a:rPr>
              <a:t>НЕ ПОДТВЕРЖДАЙТЕ НИКАКУЮ ИНФОРМАЦИЮ</a:t>
            </a:r>
            <a:endParaRPr lang="ru-RU" sz="3200" b="1" dirty="0">
              <a:solidFill>
                <a:schemeClr val="bg2">
                  <a:lumMod val="75000"/>
                </a:schemeClr>
              </a:solidFill>
            </a:endParaRPr>
          </a:p>
        </p:txBody>
      </p:sp>
      <p:sp>
        <p:nvSpPr>
          <p:cNvPr id="5" name="Прямоугольник 4"/>
          <p:cNvSpPr/>
          <p:nvPr/>
        </p:nvSpPr>
        <p:spPr>
          <a:xfrm>
            <a:off x="762382" y="2633473"/>
            <a:ext cx="8464745" cy="55835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ru-RU" sz="3200" b="1" dirty="0" smtClean="0">
                <a:solidFill>
                  <a:schemeClr val="bg2">
                    <a:lumMod val="75000"/>
                  </a:schemeClr>
                </a:solidFill>
              </a:rPr>
              <a:t>ПЕРЕЗВОНИТЕ В БАНК САМОСТОЯТЕЛЬНО</a:t>
            </a:r>
            <a:endParaRPr lang="ru-RU" sz="3200" b="1" dirty="0">
              <a:solidFill>
                <a:schemeClr val="bg2">
                  <a:lumMod val="75000"/>
                </a:schemeClr>
              </a:solidFill>
            </a:endParaRPr>
          </a:p>
        </p:txBody>
      </p:sp>
      <p:sp>
        <p:nvSpPr>
          <p:cNvPr id="6" name="Прямоугольник 5"/>
          <p:cNvSpPr/>
          <p:nvPr/>
        </p:nvSpPr>
        <p:spPr>
          <a:xfrm>
            <a:off x="762382" y="1956932"/>
            <a:ext cx="4652920" cy="55835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ru-RU" sz="3200" b="1" dirty="0" smtClean="0">
                <a:solidFill>
                  <a:schemeClr val="bg2">
                    <a:lumMod val="75000"/>
                  </a:schemeClr>
                </a:solidFill>
              </a:rPr>
              <a:t>ЗАВЕРШИТЕ РАЗГОВОР</a:t>
            </a:r>
            <a:endParaRPr lang="ru-RU" sz="3200" b="1" dirty="0">
              <a:solidFill>
                <a:schemeClr val="bg2">
                  <a:lumMod val="75000"/>
                </a:schemeClr>
              </a:solidFill>
            </a:endParaRPr>
          </a:p>
        </p:txBody>
      </p:sp>
      <p:grpSp>
        <p:nvGrpSpPr>
          <p:cNvPr id="17" name="Группа 16"/>
          <p:cNvGrpSpPr/>
          <p:nvPr/>
        </p:nvGrpSpPr>
        <p:grpSpPr>
          <a:xfrm>
            <a:off x="2573985" y="3559524"/>
            <a:ext cx="4167398" cy="2209126"/>
            <a:chOff x="5284099" y="4000711"/>
            <a:chExt cx="4167398" cy="2586206"/>
          </a:xfrm>
          <a:scene3d>
            <a:camera prst="perspectiveContrastingLeftFacing"/>
            <a:lightRig rig="threePt" dir="t"/>
          </a:scene3d>
        </p:grpSpPr>
        <p:sp>
          <p:nvSpPr>
            <p:cNvPr id="7" name="Скругленный прямоугольник 6"/>
            <p:cNvSpPr/>
            <p:nvPr/>
          </p:nvSpPr>
          <p:spPr>
            <a:xfrm>
              <a:off x="5284099" y="4054110"/>
              <a:ext cx="4167398" cy="2532807"/>
            </a:xfrm>
            <a:prstGeom prst="roundRect">
              <a:avLst/>
            </a:prstGeom>
            <a:solidFill>
              <a:srgbClr val="00448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8" name="Прямоугольник 7"/>
            <p:cNvSpPr/>
            <p:nvPr/>
          </p:nvSpPr>
          <p:spPr>
            <a:xfrm>
              <a:off x="5284099" y="4450619"/>
              <a:ext cx="4167398" cy="4288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nvGrpSpPr>
            <p:cNvPr id="14" name="Группа 13"/>
            <p:cNvGrpSpPr/>
            <p:nvPr/>
          </p:nvGrpSpPr>
          <p:grpSpPr>
            <a:xfrm>
              <a:off x="6384252" y="5017862"/>
              <a:ext cx="2667000" cy="581025"/>
              <a:chOff x="5348472" y="5030000"/>
              <a:chExt cx="2667000" cy="581025"/>
            </a:xfrm>
          </p:grpSpPr>
          <p:pic>
            <p:nvPicPr>
              <p:cNvPr id="9" name="Рисунок 8"/>
              <p:cNvPicPr>
                <a:picLocks noChangeAspect="1"/>
              </p:cNvPicPr>
              <p:nvPr/>
            </p:nvPicPr>
            <p:blipFill>
              <a:blip r:embed="rId2"/>
              <a:stretch>
                <a:fillRect/>
              </a:stretch>
            </p:blipFill>
            <p:spPr>
              <a:xfrm>
                <a:off x="5348472" y="5030000"/>
                <a:ext cx="2667000" cy="581025"/>
              </a:xfrm>
              <a:prstGeom prst="rect">
                <a:avLst/>
              </a:prstGeom>
            </p:spPr>
          </p:pic>
          <p:sp>
            <p:nvSpPr>
              <p:cNvPr id="10" name="Прямоугольник 9"/>
              <p:cNvSpPr/>
              <p:nvPr/>
            </p:nvSpPr>
            <p:spPr>
              <a:xfrm>
                <a:off x="7477040" y="5210224"/>
                <a:ext cx="477430" cy="232470"/>
              </a:xfrm>
              <a:prstGeom prst="rect">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u-RU" sz="1200" b="1" dirty="0" smtClean="0">
                    <a:solidFill>
                      <a:schemeClr val="bg2">
                        <a:lumMod val="75000"/>
                      </a:schemeClr>
                    </a:solidFill>
                  </a:rPr>
                  <a:t>389</a:t>
                </a:r>
                <a:endParaRPr lang="ru-RU" sz="1200" b="1" dirty="0">
                  <a:solidFill>
                    <a:schemeClr val="bg2">
                      <a:lumMod val="75000"/>
                    </a:schemeClr>
                  </a:solidFill>
                </a:endParaRPr>
              </a:p>
            </p:txBody>
          </p:sp>
        </p:grpSp>
        <p:grpSp>
          <p:nvGrpSpPr>
            <p:cNvPr id="15" name="Группа 14"/>
            <p:cNvGrpSpPr/>
            <p:nvPr/>
          </p:nvGrpSpPr>
          <p:grpSpPr>
            <a:xfrm>
              <a:off x="5429574" y="5445939"/>
              <a:ext cx="809203" cy="574535"/>
              <a:chOff x="5413572" y="5737252"/>
              <a:chExt cx="809203" cy="574535"/>
            </a:xfrm>
          </p:grpSpPr>
          <p:sp>
            <p:nvSpPr>
              <p:cNvPr id="11" name="Скругленный прямоугольник 10"/>
              <p:cNvSpPr/>
              <p:nvPr/>
            </p:nvSpPr>
            <p:spPr>
              <a:xfrm>
                <a:off x="5413572" y="5737252"/>
                <a:ext cx="809203" cy="574535"/>
              </a:xfrm>
              <a:prstGeom prst="roundRect">
                <a:avLst/>
              </a:prstGeom>
              <a:blipFill>
                <a:blip r:embed="rId3"/>
                <a:tile tx="0" ty="0" sx="100000" sy="100000" flip="none" algn="tl"/>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2" name="Скругленный прямоугольник 11"/>
              <p:cNvSpPr/>
              <p:nvPr/>
            </p:nvSpPr>
            <p:spPr>
              <a:xfrm>
                <a:off x="5478309" y="5858634"/>
                <a:ext cx="679730" cy="307497"/>
              </a:xfrm>
              <a:prstGeom prst="roundRect">
                <a:avLst/>
              </a:prstGeom>
              <a:solidFill>
                <a:srgbClr val="DDDDDD">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sp>
          <p:nvSpPr>
            <p:cNvPr id="13" name="Прямоугольник 12"/>
            <p:cNvSpPr/>
            <p:nvPr/>
          </p:nvSpPr>
          <p:spPr>
            <a:xfrm>
              <a:off x="5290141" y="4000711"/>
              <a:ext cx="4072343" cy="3932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u-RU" sz="800" b="1" spc="-100" dirty="0" smtClean="0"/>
                <a:t>123589, Москва, ул. Ак. Королева, 12. Банк «Спокойной ночи, малыши!». </a:t>
              </a:r>
              <a:r>
                <a:rPr lang="ru-RU" sz="800" b="1" dirty="0" smtClean="0"/>
                <a:t>Филя, Степашка, </a:t>
              </a:r>
              <a:r>
                <a:rPr lang="ru-RU" sz="800" b="1" dirty="0" err="1" smtClean="0"/>
                <a:t>Хрюша</a:t>
              </a:r>
              <a:r>
                <a:rPr lang="ru-RU" sz="800" b="1" dirty="0"/>
                <a:t> </a:t>
              </a:r>
              <a:r>
                <a:rPr lang="ru-RU" sz="800" b="1" dirty="0" smtClean="0"/>
                <a:t>и </a:t>
              </a:r>
              <a:r>
                <a:rPr lang="ru-RU" sz="800" b="1" dirty="0" err="1" smtClean="0"/>
                <a:t>Каркуша</a:t>
              </a:r>
              <a:r>
                <a:rPr lang="ru-RU" sz="800" b="1" dirty="0" smtClean="0"/>
                <a:t>. 8 903 967 11 15</a:t>
              </a:r>
              <a:endParaRPr lang="ru-RU" sz="800" b="1" dirty="0"/>
            </a:p>
          </p:txBody>
        </p:sp>
        <p:pic>
          <p:nvPicPr>
            <p:cNvPr id="16" name="Рисунок 15"/>
            <p:cNvPicPr>
              <a:picLocks noChangeAspect="1"/>
            </p:cNvPicPr>
            <p:nvPr/>
          </p:nvPicPr>
          <p:blipFill>
            <a:blip r:embed="rId4">
              <a:clrChange>
                <a:clrFrom>
                  <a:srgbClr val="0066CC"/>
                </a:clrFrom>
                <a:clrTo>
                  <a:srgbClr val="0066CC">
                    <a:alpha val="0"/>
                  </a:srgbClr>
                </a:clrTo>
              </a:clrChange>
            </a:blip>
            <a:stretch>
              <a:fillRect/>
            </a:stretch>
          </p:blipFill>
          <p:spPr>
            <a:xfrm flipH="1">
              <a:off x="5656332" y="6073873"/>
              <a:ext cx="3212343" cy="304800"/>
            </a:xfrm>
            <a:prstGeom prst="rect">
              <a:avLst/>
            </a:prstGeom>
          </p:spPr>
        </p:pic>
      </p:grpSp>
      <p:sp>
        <p:nvSpPr>
          <p:cNvPr id="19" name="Пятиугольник 18"/>
          <p:cNvSpPr/>
          <p:nvPr/>
        </p:nvSpPr>
        <p:spPr>
          <a:xfrm rot="427162">
            <a:off x="784788" y="3502806"/>
            <a:ext cx="2998509" cy="548098"/>
          </a:xfrm>
          <a:prstGeom prst="homePlat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u-RU" sz="1400" dirty="0" smtClean="0">
                <a:solidFill>
                  <a:schemeClr val="bg1"/>
                </a:solidFill>
              </a:rPr>
              <a:t>По телефону, указанному на карте</a:t>
            </a:r>
            <a:endParaRPr lang="ru-RU" sz="1400" dirty="0">
              <a:solidFill>
                <a:schemeClr val="bg1"/>
              </a:solidFill>
            </a:endParaRPr>
          </a:p>
        </p:txBody>
      </p:sp>
      <p:grpSp>
        <p:nvGrpSpPr>
          <p:cNvPr id="24" name="Группа 23"/>
          <p:cNvGrpSpPr/>
          <p:nvPr/>
        </p:nvGrpSpPr>
        <p:grpSpPr>
          <a:xfrm>
            <a:off x="9248835" y="3370186"/>
            <a:ext cx="2476884" cy="3110166"/>
            <a:chOff x="8520913" y="3903349"/>
            <a:chExt cx="2476884" cy="3110166"/>
          </a:xfrm>
          <a:scene3d>
            <a:camera prst="perspectiveHeroicExtremeLeftFacing"/>
            <a:lightRig rig="threePt" dir="t"/>
          </a:scene3d>
        </p:grpSpPr>
        <p:sp>
          <p:nvSpPr>
            <p:cNvPr id="20" name="Прямоугольник 19"/>
            <p:cNvSpPr/>
            <p:nvPr/>
          </p:nvSpPr>
          <p:spPr>
            <a:xfrm rot="502934">
              <a:off x="8520913" y="3903349"/>
              <a:ext cx="2201034" cy="28535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2" spcCol="0" rtlCol="0" fromWordArt="0" anchor="t" anchorCtr="0" forceAA="0" compatLnSpc="1">
              <a:prstTxWarp prst="textNoShape">
                <a:avLst/>
              </a:prstTxWarp>
              <a:noAutofit/>
            </a:bodyPr>
            <a:lstStyle/>
            <a:p>
              <a:r>
                <a:rPr lang="ru-RU" sz="600" dirty="0">
                  <a:solidFill>
                    <a:schemeClr val="bg1"/>
                  </a:solidFill>
                </a:rPr>
                <a:t>В ответ сразу же говорили, что это Виталик, сообщали, что он попал в аварию, что вина его, есть жертвы. Сейчас его увезут в КПЗ, но есть вариант до суда быть дома. Потом трубка передавалась «товарищу майору», который говорил, что «Да, авария. Оформляем. Ну что мы не люди, что ли? Коллеги готовы отпустить его за скромные 50 </a:t>
              </a:r>
              <a:r>
                <a:rPr lang="ru-RU" sz="600" dirty="0" err="1">
                  <a:solidFill>
                    <a:schemeClr val="bg1"/>
                  </a:solidFill>
                </a:rPr>
                <a:t>т.р</a:t>
              </a:r>
              <a:r>
                <a:rPr lang="ru-RU" sz="600" dirty="0">
                  <a:solidFill>
                    <a:schemeClr val="bg1"/>
                  </a:solidFill>
                </a:rPr>
                <a:t>.». Далее предлагалась схема передачи денег. Это могла быть передача наличных через почтовый ящик в указанном подъезде, или метание пакета денег с балкона, либо перевод на карту.</a:t>
              </a:r>
            </a:p>
            <a:p>
              <a:r>
                <a:rPr lang="ru-RU" sz="600" dirty="0">
                  <a:solidFill>
                    <a:schemeClr val="bg1"/>
                  </a:solidFill>
                </a:rPr>
                <a:t>Кстати, могут позвонить от имени реального знакомого или родственника – как получить данные из вашей телефонной книги, расскажу через пять минут. Так вот, если вы в этот момент попробуете проверить и перезвонить своему знакомому, от имени которого с вами общаются, вы не сможете этого сделать – его телефон в это время будет подвергнут так называемой бомб-атаке. Для этого используются специальные программы: СМС-</a:t>
              </a:r>
              <a:r>
                <a:rPr lang="ru-RU" sz="600" dirty="0" err="1">
                  <a:solidFill>
                    <a:schemeClr val="bg1"/>
                  </a:solidFill>
                </a:rPr>
                <a:t>бомбер</a:t>
              </a:r>
              <a:r>
                <a:rPr lang="ru-RU" sz="600" dirty="0">
                  <a:solidFill>
                    <a:schemeClr val="bg1"/>
                  </a:solidFill>
                </a:rPr>
                <a:t>, </a:t>
              </a:r>
              <a:r>
                <a:rPr lang="ru-RU" sz="600" dirty="0" err="1">
                  <a:solidFill>
                    <a:schemeClr val="bg1"/>
                  </a:solidFill>
                </a:rPr>
                <a:t>Калл-Бомбер</a:t>
              </a:r>
              <a:r>
                <a:rPr lang="ru-RU" sz="600" dirty="0">
                  <a:solidFill>
                    <a:schemeClr val="bg1"/>
                  </a:solidFill>
                </a:rPr>
                <a:t>. Программы автоматически шлют ему СМС – до трехсот штук в минуту. Или столько же звонков</a:t>
              </a:r>
              <a:r>
                <a:rPr lang="ru-RU" sz="600" dirty="0" smtClean="0">
                  <a:solidFill>
                    <a:schemeClr val="bg1"/>
                  </a:solidFill>
                </a:rPr>
                <a:t>.</a:t>
              </a:r>
            </a:p>
            <a:p>
              <a:r>
                <a:rPr lang="ru-RU" sz="600" dirty="0">
                  <a:solidFill>
                    <a:schemeClr val="bg1"/>
                  </a:solidFill>
                </a:rPr>
                <a:t>программы: СМС-</a:t>
              </a:r>
              <a:r>
                <a:rPr lang="ru-RU" sz="600" dirty="0" err="1">
                  <a:solidFill>
                    <a:schemeClr val="bg1"/>
                  </a:solidFill>
                </a:rPr>
                <a:t>бомбер</a:t>
              </a:r>
              <a:r>
                <a:rPr lang="ru-RU" sz="600" dirty="0">
                  <a:solidFill>
                    <a:schemeClr val="bg1"/>
                  </a:solidFill>
                </a:rPr>
                <a:t>, </a:t>
              </a:r>
              <a:r>
                <a:rPr lang="ru-RU" sz="600" dirty="0" err="1">
                  <a:solidFill>
                    <a:schemeClr val="bg1"/>
                  </a:solidFill>
                </a:rPr>
                <a:t>Калл-Бомбер</a:t>
              </a:r>
              <a:r>
                <a:rPr lang="ru-RU" sz="600" dirty="0">
                  <a:solidFill>
                    <a:schemeClr val="bg1"/>
                  </a:solidFill>
                </a:rPr>
                <a:t>. Программы автоматически шлют ему СМС – до трехсот штук в минуту. Или столько же звонков.</a:t>
              </a:r>
            </a:p>
            <a:p>
              <a:endParaRPr lang="ru-RU" sz="600" dirty="0">
                <a:solidFill>
                  <a:schemeClr val="bg1"/>
                </a:solidFill>
              </a:endParaRPr>
            </a:p>
            <a:p>
              <a:pPr algn="ctr"/>
              <a:endParaRPr lang="ru-RU" sz="600" dirty="0">
                <a:solidFill>
                  <a:schemeClr val="bg1"/>
                </a:solidFill>
              </a:endParaRPr>
            </a:p>
          </p:txBody>
        </p:sp>
        <p:sp>
          <p:nvSpPr>
            <p:cNvPr id="21" name="Прямоугольник 20"/>
            <p:cNvSpPr/>
            <p:nvPr/>
          </p:nvSpPr>
          <p:spPr>
            <a:xfrm rot="757384">
              <a:off x="8658838" y="4004499"/>
              <a:ext cx="2201034" cy="2853501"/>
            </a:xfrm>
            <a:prstGeom prst="rect">
              <a:avLst/>
            </a:prstGeom>
            <a:solidFill>
              <a:schemeClr val="tx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2" spcCol="0" rtlCol="0" fromWordArt="0" anchor="t" anchorCtr="0" forceAA="0" compatLnSpc="1">
              <a:prstTxWarp prst="textNoShape">
                <a:avLst/>
              </a:prstTxWarp>
              <a:noAutofit/>
            </a:bodyPr>
            <a:lstStyle/>
            <a:p>
              <a:r>
                <a:rPr lang="ru-RU" sz="600" dirty="0">
                  <a:solidFill>
                    <a:schemeClr val="bg1"/>
                  </a:solidFill>
                </a:rPr>
                <a:t>В ответ сразу же говорили, что это Виталик, сообщали, что он попал в аварию, что вина его, есть жертвы. Сейчас его увезут в КПЗ, но есть вариант до суда быть дома. Потом трубка передавалась «товарищу майору», который говорил, что «Да, авария. Оформляем. Ну что мы не люди, что ли? Коллеги готовы отпустить его за скромные 50 </a:t>
              </a:r>
              <a:r>
                <a:rPr lang="ru-RU" sz="600" dirty="0" err="1">
                  <a:solidFill>
                    <a:schemeClr val="bg1"/>
                  </a:solidFill>
                </a:rPr>
                <a:t>т.р</a:t>
              </a:r>
              <a:r>
                <a:rPr lang="ru-RU" sz="600" dirty="0">
                  <a:solidFill>
                    <a:schemeClr val="bg1"/>
                  </a:solidFill>
                </a:rPr>
                <a:t>.». Далее предлагалась схема передачи денег. Это могла быть передача наличных через почтовый ящик в указанном подъезде, или метание пакета денег с балкона, либо перевод на карту.</a:t>
              </a:r>
            </a:p>
            <a:p>
              <a:r>
                <a:rPr lang="ru-RU" sz="600" dirty="0">
                  <a:solidFill>
                    <a:schemeClr val="bg1"/>
                  </a:solidFill>
                </a:rPr>
                <a:t>Кстати, могут позвонить от имени реального знакомого или родственника – как получить данные из вашей телефонной книги, расскажу через пять минут. Так вот, если вы в этот момент попробуете проверить и перезвонить своему знакомому, от имени которого с вами общаются, вы не сможете этого сделать – его телефон в это время будет подвергнут так называемой бомб-атаке. Для этого используются специальные программы: СМС-</a:t>
              </a:r>
              <a:r>
                <a:rPr lang="ru-RU" sz="600" dirty="0" err="1">
                  <a:solidFill>
                    <a:schemeClr val="bg1"/>
                  </a:solidFill>
                </a:rPr>
                <a:t>бомбер</a:t>
              </a:r>
              <a:r>
                <a:rPr lang="ru-RU" sz="600" dirty="0">
                  <a:solidFill>
                    <a:schemeClr val="bg1"/>
                  </a:solidFill>
                </a:rPr>
                <a:t>, </a:t>
              </a:r>
              <a:r>
                <a:rPr lang="ru-RU" sz="600" dirty="0" err="1">
                  <a:solidFill>
                    <a:schemeClr val="bg1"/>
                  </a:solidFill>
                </a:rPr>
                <a:t>Калл-Бомбер</a:t>
              </a:r>
              <a:r>
                <a:rPr lang="ru-RU" sz="600" dirty="0">
                  <a:solidFill>
                    <a:schemeClr val="bg1"/>
                  </a:solidFill>
                </a:rPr>
                <a:t>. Программы автоматически шлют ему СМС – до трехсот штук в минуту. Или столько же звонков</a:t>
              </a:r>
              <a:r>
                <a:rPr lang="ru-RU" sz="600" dirty="0" smtClean="0">
                  <a:solidFill>
                    <a:schemeClr val="bg1"/>
                  </a:solidFill>
                </a:rPr>
                <a:t>.</a:t>
              </a:r>
            </a:p>
            <a:p>
              <a:r>
                <a:rPr lang="ru-RU" sz="600" dirty="0">
                  <a:solidFill>
                    <a:schemeClr val="bg1"/>
                  </a:solidFill>
                </a:rPr>
                <a:t>программы: СМС-</a:t>
              </a:r>
              <a:r>
                <a:rPr lang="ru-RU" sz="600" dirty="0" err="1">
                  <a:solidFill>
                    <a:schemeClr val="bg1"/>
                  </a:solidFill>
                </a:rPr>
                <a:t>бомбер</a:t>
              </a:r>
              <a:r>
                <a:rPr lang="ru-RU" sz="600" dirty="0">
                  <a:solidFill>
                    <a:schemeClr val="bg1"/>
                  </a:solidFill>
                </a:rPr>
                <a:t>, </a:t>
              </a:r>
              <a:r>
                <a:rPr lang="ru-RU" sz="600" dirty="0" err="1">
                  <a:solidFill>
                    <a:schemeClr val="bg1"/>
                  </a:solidFill>
                </a:rPr>
                <a:t>Калл-Бомбер</a:t>
              </a:r>
              <a:r>
                <a:rPr lang="ru-RU" sz="600" dirty="0">
                  <a:solidFill>
                    <a:schemeClr val="bg1"/>
                  </a:solidFill>
                </a:rPr>
                <a:t>. Программы автоматически шлют ему СМС – до трехсот штук в минуту. Или столько же звонков.</a:t>
              </a:r>
            </a:p>
            <a:p>
              <a:endParaRPr lang="ru-RU" sz="600" dirty="0">
                <a:solidFill>
                  <a:schemeClr val="bg1"/>
                </a:solidFill>
              </a:endParaRPr>
            </a:p>
            <a:p>
              <a:pPr algn="ctr"/>
              <a:endParaRPr lang="ru-RU" sz="600" dirty="0">
                <a:solidFill>
                  <a:schemeClr val="bg1"/>
                </a:solidFill>
              </a:endParaRPr>
            </a:p>
          </p:txBody>
        </p:sp>
        <p:sp>
          <p:nvSpPr>
            <p:cNvPr id="22" name="Прямоугольник 21"/>
            <p:cNvSpPr/>
            <p:nvPr/>
          </p:nvSpPr>
          <p:spPr>
            <a:xfrm rot="1096807">
              <a:off x="8796763" y="4160014"/>
              <a:ext cx="2201034" cy="2853501"/>
            </a:xfrm>
            <a:prstGeom prst="rect">
              <a:avLst/>
            </a:prstGeom>
            <a:solidFill>
              <a:schemeClr val="tx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2" spcCol="0" rtlCol="0" fromWordArt="0" anchor="t" anchorCtr="0" forceAA="0" compatLnSpc="1">
              <a:prstTxWarp prst="textNoShape">
                <a:avLst/>
              </a:prstTxWarp>
              <a:noAutofit/>
            </a:bodyPr>
            <a:lstStyle/>
            <a:p>
              <a:r>
                <a:rPr lang="ru-RU" sz="400" dirty="0">
                  <a:solidFill>
                    <a:schemeClr val="bg1"/>
                  </a:solidFill>
                </a:rPr>
                <a:t>Д О Г О В О Р банковского счета № _________________________ ___________________________________ (место составления) "_____"________________20__ Публичное акционерное общество «Сбербанк России» (ПАО Сбербанк), именуемый в дальнейшем Банк, в лице _________________________________________________________________, (должность, фамилия, имя, отчество уполномоченного представителя Банка) действующего в соответствии с Уставом ПАО Сбербанк, Положением о __________________________ и на основании _______________________________________________ (доверенность либо генеральная доверенность) № ____________ от _____________, с одной стороны, и _______________________________________ _______________________________________________________________________________________, (полное наименование юридического лица в соответствии с учредительными документами/фамилия, имя, отчество физического лица, занимающегося в установленном законодательством РФ порядке частной практикой) именуем___ в дальнейшем Клиент, в лице __________________________________________________, (должность, фамилия, имя, отчество (если иное не вытекает из закона или национального обычая) уполномоченного представителя Клиента) действующего на основании _______________, с другой стороны, совместно именуемые Стороны, (название документа) заключили Договор о нижеследующем: 1. ПРЕДМЕТ ДОГОВОРА 1.1. Предметом настоящего договора (в дальнейшем – Договор) является открытие Банком счета/</a:t>
              </a:r>
              <a:r>
                <a:rPr lang="ru-RU" sz="400" dirty="0" err="1">
                  <a:solidFill>
                    <a:schemeClr val="bg1"/>
                  </a:solidFill>
                </a:rPr>
                <a:t>ов</a:t>
              </a:r>
              <a:r>
                <a:rPr lang="ru-RU" sz="400" dirty="0">
                  <a:solidFill>
                    <a:schemeClr val="bg1"/>
                  </a:solidFill>
                </a:rPr>
                <a:t> Клиенту в 1 : наименование валюты номер банковского счета номер транзитного счета2 (в дальнейшем – Счет) и осуществление расчетно-кассового обслуживания Клиента в соответствии с действующим законодательством Российской Федерации, нормативными актами Центрального банка Российской Федерации (Банк России), Перечнем тарифов и услуг, оказываемых клиентам Банка и его филиалами (в дальнейшем - Тарифы), а также другими условиями Договора. Список иностранных валют, в которых может быть открыт Счет Клиенту, определяется Банком и размещен на Официальном сайте Банка в сети интернет. 1.2. Если в период действия настоящего Договора, Банком России будет принят иной порядок открытия и ведения банковских счетов, отличный от условий настоящего Договора, обслуживание Клиента будет производиться в соответствии с принятым Банком России порядком. 1.3. Банк открывает Клиенту Счет по письменному заявлению Клиента на основании Договора при условии предоставления Банку документов, необходимых для открытия и ведения Счета (Приложение №1 к Договору). Перечень указанных документов размещается на Официальном сайте Банка в сети интернет. В течение срока действия Договора Банк открывает Клиенту дополнительные банковские счета по письменному заявлению Клиента. 2. ТЕРМИНЫ И ОПРЕДЕЛЕНИЯ </a:t>
              </a:r>
              <a:r>
                <a:rPr lang="ru-RU" sz="400" dirty="0" err="1">
                  <a:solidFill>
                    <a:schemeClr val="bg1"/>
                  </a:solidFill>
                </a:rPr>
                <a:t>Безотзывность</a:t>
              </a:r>
              <a:r>
                <a:rPr lang="ru-RU" sz="400" dirty="0">
                  <a:solidFill>
                    <a:schemeClr val="bg1"/>
                  </a:solidFill>
                </a:rPr>
                <a:t> перевода – характеристика перевода денежных средств, наступающая с момента списания </a:t>
              </a:r>
              <a:r>
                <a:rPr lang="ru-RU" sz="400" dirty="0" err="1" smtClean="0">
                  <a:solidFill>
                    <a:schemeClr val="bg1"/>
                  </a:solidFill>
                </a:rPr>
                <a:t>ден</a:t>
              </a:r>
              <a:endParaRPr lang="ru-RU" sz="400" dirty="0">
                <a:solidFill>
                  <a:schemeClr val="bg1"/>
                </a:solidFill>
              </a:endParaRPr>
            </a:p>
          </p:txBody>
        </p:sp>
        <p:sp>
          <p:nvSpPr>
            <p:cNvPr id="23" name="Прямоугольник 22"/>
            <p:cNvSpPr/>
            <p:nvPr/>
          </p:nvSpPr>
          <p:spPr>
            <a:xfrm rot="1067532">
              <a:off x="9252974" y="4141767"/>
              <a:ext cx="1595720" cy="2249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ru-RU" sz="600" dirty="0" smtClean="0">
                  <a:solidFill>
                    <a:schemeClr val="bg1"/>
                  </a:solidFill>
                </a:rPr>
                <a:t>Договор банковского вклада </a:t>
              </a:r>
              <a:endParaRPr lang="ru-RU" sz="600" dirty="0">
                <a:solidFill>
                  <a:schemeClr val="bg1"/>
                </a:solidFill>
              </a:endParaRPr>
            </a:p>
          </p:txBody>
        </p:sp>
      </p:grpSp>
      <p:sp>
        <p:nvSpPr>
          <p:cNvPr id="25" name="Пятиугольник 24"/>
          <p:cNvSpPr/>
          <p:nvPr/>
        </p:nvSpPr>
        <p:spPr>
          <a:xfrm rot="427162">
            <a:off x="6890497" y="3553885"/>
            <a:ext cx="2998509" cy="548098"/>
          </a:xfrm>
          <a:prstGeom prst="homePlat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u-RU" sz="1400" dirty="0" smtClean="0">
                <a:solidFill>
                  <a:schemeClr val="bg1"/>
                </a:solidFill>
              </a:rPr>
              <a:t>По телефону, указанному в договоре</a:t>
            </a:r>
            <a:endParaRPr lang="ru-RU" sz="1400" dirty="0">
              <a:solidFill>
                <a:schemeClr val="bg1"/>
              </a:solidFill>
            </a:endParaRPr>
          </a:p>
        </p:txBody>
      </p:sp>
      <p:sp>
        <p:nvSpPr>
          <p:cNvPr id="26" name="Заголовок 1"/>
          <p:cNvSpPr txBox="1">
            <a:spLocks/>
          </p:cNvSpPr>
          <p:nvPr/>
        </p:nvSpPr>
        <p:spPr>
          <a:xfrm>
            <a:off x="606903" y="419705"/>
            <a:ext cx="6214027" cy="543247"/>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3200" b="1" dirty="0" smtClean="0">
                <a:latin typeface="Arial" panose="020B0604020202020204" pitchFamily="34" charset="0"/>
                <a:cs typeface="Arial" panose="020B0604020202020204" pitchFamily="34" charset="0"/>
              </a:rPr>
              <a:t>Вам позвонили</a:t>
            </a:r>
            <a:endParaRPr lang="ru-RU" sz="3200" b="1" dirty="0">
              <a:latin typeface="Arial" panose="020B0604020202020204" pitchFamily="34" charset="0"/>
              <a:cs typeface="Arial" panose="020B0604020202020204" pitchFamily="34" charset="0"/>
            </a:endParaRPr>
          </a:p>
        </p:txBody>
      </p:sp>
      <p:cxnSp>
        <p:nvCxnSpPr>
          <p:cNvPr id="27" name="Прямая соединительная линия 26"/>
          <p:cNvCxnSpPr/>
          <p:nvPr/>
        </p:nvCxnSpPr>
        <p:spPr>
          <a:xfrm>
            <a:off x="724783" y="962952"/>
            <a:ext cx="3597835" cy="0"/>
          </a:xfrm>
          <a:prstGeom prst="line">
            <a:avLst/>
          </a:prstGeom>
          <a:ln w="28575">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52025"/>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left)">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500"/>
                                        <p:tgtEl>
                                          <p:spTgt spid="19"/>
                                        </p:tgtEl>
                                      </p:cBhvr>
                                    </p:animEffect>
                                  </p:childTnLst>
                                </p:cTn>
                              </p:par>
                              <p:par>
                                <p:cTn id="32" presetID="53" presetClass="entr" presetSubtype="16"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wipe(left)">
                                      <p:cBhvr>
                                        <p:cTn id="41" dur="500"/>
                                        <p:tgtEl>
                                          <p:spTgt spid="25"/>
                                        </p:tgtEl>
                                      </p:cBhvr>
                                    </p:animEffect>
                                  </p:childTnLst>
                                </p:cTn>
                              </p:par>
                              <p:par>
                                <p:cTn id="42" presetID="53" presetClass="entr" presetSubtype="16"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 calcmode="lin" valueType="num">
                                      <p:cBhvr>
                                        <p:cTn id="44" dur="500" fill="hold"/>
                                        <p:tgtEl>
                                          <p:spTgt spid="24"/>
                                        </p:tgtEl>
                                        <p:attrNameLst>
                                          <p:attrName>ppt_w</p:attrName>
                                        </p:attrNameLst>
                                      </p:cBhvr>
                                      <p:tavLst>
                                        <p:tav tm="0">
                                          <p:val>
                                            <p:fltVal val="0"/>
                                          </p:val>
                                        </p:tav>
                                        <p:tav tm="100000">
                                          <p:val>
                                            <p:strVal val="#ppt_w"/>
                                          </p:val>
                                        </p:tav>
                                      </p:tavLst>
                                    </p:anim>
                                    <p:anim calcmode="lin" valueType="num">
                                      <p:cBhvr>
                                        <p:cTn id="45" dur="500" fill="hold"/>
                                        <p:tgtEl>
                                          <p:spTgt spid="24"/>
                                        </p:tgtEl>
                                        <p:attrNameLst>
                                          <p:attrName>ppt_h</p:attrName>
                                        </p:attrNameLst>
                                      </p:cBhvr>
                                      <p:tavLst>
                                        <p:tav tm="0">
                                          <p:val>
                                            <p:fltVal val="0"/>
                                          </p:val>
                                        </p:tav>
                                        <p:tav tm="100000">
                                          <p:val>
                                            <p:strVal val="#ppt_h"/>
                                          </p:val>
                                        </p:tav>
                                      </p:tavLst>
                                    </p:anim>
                                    <p:animEffect transition="in" filter="fade">
                                      <p:cBhvr>
                                        <p:cTn id="4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9" grpId="0" animBg="1"/>
      <p:bldP spid="25" grpId="0" animBg="1"/>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Группа 70"/>
          <p:cNvGrpSpPr/>
          <p:nvPr/>
        </p:nvGrpSpPr>
        <p:grpSpPr>
          <a:xfrm>
            <a:off x="333375" y="1276350"/>
            <a:ext cx="5312682" cy="3632608"/>
            <a:chOff x="333375" y="1276350"/>
            <a:chExt cx="5312682" cy="3632608"/>
          </a:xfrm>
        </p:grpSpPr>
        <p:sp>
          <p:nvSpPr>
            <p:cNvPr id="51" name="Прямоугольник 50"/>
            <p:cNvSpPr/>
            <p:nvPr/>
          </p:nvSpPr>
          <p:spPr>
            <a:xfrm>
              <a:off x="333375" y="1276350"/>
              <a:ext cx="5312682" cy="36326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52" name="Прямоугольник 51"/>
            <p:cNvSpPr/>
            <p:nvPr/>
          </p:nvSpPr>
          <p:spPr>
            <a:xfrm>
              <a:off x="544334" y="1407782"/>
              <a:ext cx="4890761" cy="3078045"/>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sp>
        <p:nvSpPr>
          <p:cNvPr id="54" name="Прямоугольник 53"/>
          <p:cNvSpPr/>
          <p:nvPr/>
        </p:nvSpPr>
        <p:spPr>
          <a:xfrm>
            <a:off x="689470" y="2680909"/>
            <a:ext cx="1696135" cy="823488"/>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ru-RU" b="1" dirty="0" smtClean="0">
                <a:solidFill>
                  <a:schemeClr val="bg1"/>
                </a:solidFill>
              </a:rPr>
              <a:t>остаток</a:t>
            </a:r>
            <a:endParaRPr lang="ru-RU" b="1" dirty="0">
              <a:solidFill>
                <a:schemeClr val="bg1"/>
              </a:solidFill>
            </a:endParaRPr>
          </a:p>
        </p:txBody>
      </p:sp>
      <p:sp>
        <p:nvSpPr>
          <p:cNvPr id="55" name="Прямоугольник 54"/>
          <p:cNvSpPr/>
          <p:nvPr/>
        </p:nvSpPr>
        <p:spPr>
          <a:xfrm>
            <a:off x="689470" y="1632603"/>
            <a:ext cx="4604789" cy="823488"/>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u-RU" b="1" dirty="0" smtClean="0">
                <a:solidFill>
                  <a:schemeClr val="bg1"/>
                </a:solidFill>
              </a:rPr>
              <a:t>42301 840 0 00000000 111</a:t>
            </a:r>
            <a:endParaRPr lang="ru-RU" b="1" dirty="0">
              <a:solidFill>
                <a:schemeClr val="bg1"/>
              </a:solidFill>
            </a:endParaRPr>
          </a:p>
        </p:txBody>
      </p:sp>
      <p:sp>
        <p:nvSpPr>
          <p:cNvPr id="56" name="Прямоугольник 55"/>
          <p:cNvSpPr/>
          <p:nvPr/>
        </p:nvSpPr>
        <p:spPr>
          <a:xfrm>
            <a:off x="2446343" y="2680909"/>
            <a:ext cx="2847916" cy="823488"/>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ru-RU" b="1" dirty="0" smtClean="0">
                <a:solidFill>
                  <a:schemeClr val="bg1"/>
                </a:solidFill>
              </a:rPr>
              <a:t>1 000 000 000 </a:t>
            </a:r>
            <a:r>
              <a:rPr lang="en-US" b="1" dirty="0" smtClean="0">
                <a:solidFill>
                  <a:schemeClr val="bg1"/>
                </a:solidFill>
              </a:rPr>
              <a:t>$</a:t>
            </a:r>
            <a:endParaRPr lang="ru-RU" b="1" dirty="0">
              <a:solidFill>
                <a:schemeClr val="bg1"/>
              </a:solidFill>
            </a:endParaRPr>
          </a:p>
        </p:txBody>
      </p:sp>
      <p:sp>
        <p:nvSpPr>
          <p:cNvPr id="57" name="Прямоугольник 56"/>
          <p:cNvSpPr/>
          <p:nvPr/>
        </p:nvSpPr>
        <p:spPr>
          <a:xfrm>
            <a:off x="689468" y="3662339"/>
            <a:ext cx="4604789" cy="450557"/>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ru-RU" b="1" dirty="0">
              <a:solidFill>
                <a:schemeClr val="bg1"/>
              </a:solidFill>
            </a:endParaRPr>
          </a:p>
        </p:txBody>
      </p:sp>
      <p:grpSp>
        <p:nvGrpSpPr>
          <p:cNvPr id="72" name="Группа 71"/>
          <p:cNvGrpSpPr/>
          <p:nvPr/>
        </p:nvGrpSpPr>
        <p:grpSpPr>
          <a:xfrm>
            <a:off x="6499311" y="1276350"/>
            <a:ext cx="5312682" cy="3632608"/>
            <a:chOff x="6499311" y="1276350"/>
            <a:chExt cx="5312682" cy="3632608"/>
          </a:xfrm>
        </p:grpSpPr>
        <p:sp>
          <p:nvSpPr>
            <p:cNvPr id="65" name="Прямоугольник 64"/>
            <p:cNvSpPr/>
            <p:nvPr/>
          </p:nvSpPr>
          <p:spPr>
            <a:xfrm>
              <a:off x="6499311" y="1276350"/>
              <a:ext cx="5312682" cy="36326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66" name="Прямоугольник 65"/>
            <p:cNvSpPr/>
            <p:nvPr/>
          </p:nvSpPr>
          <p:spPr>
            <a:xfrm>
              <a:off x="6710270" y="1407782"/>
              <a:ext cx="4890761" cy="3078045"/>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sp>
        <p:nvSpPr>
          <p:cNvPr id="67" name="Прямоугольник 66"/>
          <p:cNvSpPr/>
          <p:nvPr/>
        </p:nvSpPr>
        <p:spPr>
          <a:xfrm>
            <a:off x="6855406" y="2680909"/>
            <a:ext cx="1696135" cy="823488"/>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ru-RU" b="1" dirty="0" smtClean="0">
                <a:solidFill>
                  <a:schemeClr val="bg1"/>
                </a:solidFill>
              </a:rPr>
              <a:t>остаток</a:t>
            </a:r>
            <a:endParaRPr lang="ru-RU" b="1" dirty="0">
              <a:solidFill>
                <a:schemeClr val="bg1"/>
              </a:solidFill>
            </a:endParaRPr>
          </a:p>
        </p:txBody>
      </p:sp>
      <p:sp>
        <p:nvSpPr>
          <p:cNvPr id="68" name="Прямоугольник 67"/>
          <p:cNvSpPr/>
          <p:nvPr/>
        </p:nvSpPr>
        <p:spPr>
          <a:xfrm>
            <a:off x="6855406" y="1632603"/>
            <a:ext cx="4604789" cy="823488"/>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u-RU" b="1" dirty="0" smtClean="0">
                <a:solidFill>
                  <a:schemeClr val="bg1"/>
                </a:solidFill>
              </a:rPr>
              <a:t>42301 840 0 00000000 333</a:t>
            </a:r>
            <a:endParaRPr lang="ru-RU" b="1" dirty="0">
              <a:solidFill>
                <a:schemeClr val="bg1"/>
              </a:solidFill>
            </a:endParaRPr>
          </a:p>
        </p:txBody>
      </p:sp>
      <p:sp>
        <p:nvSpPr>
          <p:cNvPr id="69" name="Прямоугольник 68"/>
          <p:cNvSpPr/>
          <p:nvPr/>
        </p:nvSpPr>
        <p:spPr>
          <a:xfrm>
            <a:off x="8612279" y="2680909"/>
            <a:ext cx="2847916" cy="823488"/>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ru-RU" b="1" dirty="0" smtClean="0">
                <a:solidFill>
                  <a:schemeClr val="bg1"/>
                </a:solidFill>
              </a:rPr>
              <a:t>0 </a:t>
            </a:r>
            <a:r>
              <a:rPr lang="en-US" b="1" dirty="0" smtClean="0">
                <a:solidFill>
                  <a:schemeClr val="bg1"/>
                </a:solidFill>
              </a:rPr>
              <a:t>$</a:t>
            </a:r>
            <a:endParaRPr lang="ru-RU" b="1" dirty="0">
              <a:solidFill>
                <a:schemeClr val="bg1"/>
              </a:solidFill>
            </a:endParaRPr>
          </a:p>
        </p:txBody>
      </p:sp>
      <p:sp>
        <p:nvSpPr>
          <p:cNvPr id="70" name="Прямоугольник 69"/>
          <p:cNvSpPr/>
          <p:nvPr/>
        </p:nvSpPr>
        <p:spPr>
          <a:xfrm>
            <a:off x="6855404" y="3662339"/>
            <a:ext cx="4604789" cy="450557"/>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ru-RU" b="1" dirty="0">
              <a:solidFill>
                <a:schemeClr val="bg1"/>
              </a:solidFill>
            </a:endParaRPr>
          </a:p>
        </p:txBody>
      </p:sp>
      <p:sp>
        <p:nvSpPr>
          <p:cNvPr id="73" name="Прямоугольник 72"/>
          <p:cNvSpPr/>
          <p:nvPr/>
        </p:nvSpPr>
        <p:spPr>
          <a:xfrm>
            <a:off x="1061884" y="5165904"/>
            <a:ext cx="3598606" cy="1154613"/>
          </a:xfrm>
          <a:prstGeom prst="rect">
            <a:avLst/>
          </a:prstGeom>
          <a:solidFill>
            <a:schemeClr val="accent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u-RU" sz="2400" b="1" dirty="0" smtClean="0">
                <a:solidFill>
                  <a:schemeClr val="bg1"/>
                </a:solidFill>
              </a:rPr>
              <a:t>БАНК 1</a:t>
            </a:r>
            <a:endParaRPr lang="ru-RU" sz="2400" b="1" dirty="0">
              <a:solidFill>
                <a:schemeClr val="bg1"/>
              </a:solidFill>
            </a:endParaRPr>
          </a:p>
        </p:txBody>
      </p:sp>
      <p:sp>
        <p:nvSpPr>
          <p:cNvPr id="74" name="Прямоугольник 73"/>
          <p:cNvSpPr/>
          <p:nvPr/>
        </p:nvSpPr>
        <p:spPr>
          <a:xfrm>
            <a:off x="7521849" y="5146509"/>
            <a:ext cx="3598606" cy="1154613"/>
          </a:xfrm>
          <a:prstGeom prst="rect">
            <a:avLst/>
          </a:prstGeom>
          <a:solidFill>
            <a:schemeClr val="accent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u-RU" sz="2400" b="1" dirty="0" smtClean="0">
                <a:solidFill>
                  <a:schemeClr val="bg1"/>
                </a:solidFill>
              </a:rPr>
              <a:t>БАНК 2</a:t>
            </a:r>
            <a:endParaRPr lang="ru-RU" sz="2400" b="1" dirty="0">
              <a:solidFill>
                <a:schemeClr val="bg1"/>
              </a:solidFill>
            </a:endParaRPr>
          </a:p>
        </p:txBody>
      </p:sp>
      <p:sp>
        <p:nvSpPr>
          <p:cNvPr id="75" name="Прямоугольник 74"/>
          <p:cNvSpPr/>
          <p:nvPr/>
        </p:nvSpPr>
        <p:spPr>
          <a:xfrm>
            <a:off x="6855404" y="3617346"/>
            <a:ext cx="4604789" cy="70316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ru-RU" b="1" dirty="0">
              <a:solidFill>
                <a:schemeClr val="bg1"/>
              </a:solidFill>
            </a:endParaRPr>
          </a:p>
        </p:txBody>
      </p:sp>
      <p:sp>
        <p:nvSpPr>
          <p:cNvPr id="76" name="Прямоугольник 75"/>
          <p:cNvSpPr/>
          <p:nvPr/>
        </p:nvSpPr>
        <p:spPr>
          <a:xfrm>
            <a:off x="2447412" y="2676880"/>
            <a:ext cx="2847916" cy="823488"/>
          </a:xfrm>
          <a:prstGeom prst="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ru-RU" b="1" dirty="0" smtClean="0">
                <a:solidFill>
                  <a:schemeClr val="bg1"/>
                </a:solidFill>
              </a:rPr>
              <a:t>0</a:t>
            </a:r>
            <a:r>
              <a:rPr lang="en-US" b="1" dirty="0" smtClean="0">
                <a:solidFill>
                  <a:schemeClr val="bg1"/>
                </a:solidFill>
              </a:rPr>
              <a:t>$</a:t>
            </a:r>
            <a:endParaRPr lang="ru-RU" b="1" dirty="0">
              <a:solidFill>
                <a:schemeClr val="bg1"/>
              </a:solidFill>
            </a:endParaRPr>
          </a:p>
        </p:txBody>
      </p:sp>
      <p:sp>
        <p:nvSpPr>
          <p:cNvPr id="77" name="Прямоугольник 76"/>
          <p:cNvSpPr/>
          <p:nvPr/>
        </p:nvSpPr>
        <p:spPr>
          <a:xfrm>
            <a:off x="8626876" y="2676880"/>
            <a:ext cx="2847916" cy="823488"/>
          </a:xfrm>
          <a:prstGeom prst="rect">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ru-RU" b="1" dirty="0" smtClean="0">
                <a:solidFill>
                  <a:schemeClr val="bg1"/>
                </a:solidFill>
              </a:rPr>
              <a:t>1 000 000 000 </a:t>
            </a:r>
            <a:r>
              <a:rPr lang="en-US" b="1" dirty="0" smtClean="0">
                <a:solidFill>
                  <a:schemeClr val="bg1"/>
                </a:solidFill>
              </a:rPr>
              <a:t>$</a:t>
            </a:r>
            <a:endParaRPr lang="ru-RU" b="1" dirty="0">
              <a:solidFill>
                <a:schemeClr val="bg1"/>
              </a:solidFill>
            </a:endParaRPr>
          </a:p>
        </p:txBody>
      </p:sp>
      <p:pic>
        <p:nvPicPr>
          <p:cNvPr id="86" name="Рисунок 85"/>
          <p:cNvPicPr>
            <a:picLocks noChangeAspect="1"/>
          </p:cNvPicPr>
          <p:nvPr/>
        </p:nvPicPr>
        <p:blipFill>
          <a:blip r:embed="rId2"/>
          <a:stretch>
            <a:fillRect/>
          </a:stretch>
        </p:blipFill>
        <p:spPr>
          <a:xfrm>
            <a:off x="9078540" y="1916481"/>
            <a:ext cx="2808659" cy="1952295"/>
          </a:xfrm>
          <a:prstGeom prst="rect">
            <a:avLst/>
          </a:prstGeom>
        </p:spPr>
      </p:pic>
      <p:pic>
        <p:nvPicPr>
          <p:cNvPr id="79" name="Рисунок 78"/>
          <p:cNvPicPr>
            <a:picLocks noChangeAspect="1"/>
          </p:cNvPicPr>
          <p:nvPr/>
        </p:nvPicPr>
        <p:blipFill>
          <a:blip r:embed="rId3"/>
          <a:stretch>
            <a:fillRect/>
          </a:stretch>
        </p:blipFill>
        <p:spPr>
          <a:xfrm>
            <a:off x="333375" y="1880653"/>
            <a:ext cx="2818612" cy="1986271"/>
          </a:xfrm>
          <a:prstGeom prst="rect">
            <a:avLst/>
          </a:prstGeom>
        </p:spPr>
      </p:pic>
      <p:pic>
        <p:nvPicPr>
          <p:cNvPr id="80" name="Рисунок 79"/>
          <p:cNvPicPr>
            <a:picLocks noChangeAspect="1"/>
          </p:cNvPicPr>
          <p:nvPr/>
        </p:nvPicPr>
        <p:blipFill>
          <a:blip r:embed="rId4"/>
          <a:stretch>
            <a:fillRect/>
          </a:stretch>
        </p:blipFill>
        <p:spPr>
          <a:xfrm>
            <a:off x="3252435" y="1867358"/>
            <a:ext cx="2819726" cy="1995348"/>
          </a:xfrm>
          <a:prstGeom prst="rect">
            <a:avLst/>
          </a:prstGeom>
        </p:spPr>
      </p:pic>
      <p:pic>
        <p:nvPicPr>
          <p:cNvPr id="81" name="Рисунок 80"/>
          <p:cNvPicPr>
            <a:picLocks noChangeAspect="1"/>
          </p:cNvPicPr>
          <p:nvPr/>
        </p:nvPicPr>
        <p:blipFill>
          <a:blip r:embed="rId5"/>
          <a:stretch>
            <a:fillRect/>
          </a:stretch>
        </p:blipFill>
        <p:spPr>
          <a:xfrm>
            <a:off x="6172609" y="1899422"/>
            <a:ext cx="2806405" cy="1963839"/>
          </a:xfrm>
          <a:prstGeom prst="rect">
            <a:avLst/>
          </a:prstGeom>
        </p:spPr>
      </p:pic>
      <p:pic>
        <p:nvPicPr>
          <p:cNvPr id="84" name="Рисунок 83"/>
          <p:cNvPicPr>
            <a:picLocks noChangeAspect="1"/>
          </p:cNvPicPr>
          <p:nvPr/>
        </p:nvPicPr>
        <p:blipFill>
          <a:blip r:embed="rId6"/>
          <a:stretch>
            <a:fillRect/>
          </a:stretch>
        </p:blipFill>
        <p:spPr>
          <a:xfrm>
            <a:off x="3252435" y="3936190"/>
            <a:ext cx="2819726" cy="1971685"/>
          </a:xfrm>
          <a:prstGeom prst="rect">
            <a:avLst/>
          </a:prstGeom>
        </p:spPr>
      </p:pic>
      <p:pic>
        <p:nvPicPr>
          <p:cNvPr id="85" name="Рисунок 84"/>
          <p:cNvPicPr>
            <a:picLocks noChangeAspect="1"/>
          </p:cNvPicPr>
          <p:nvPr/>
        </p:nvPicPr>
        <p:blipFill>
          <a:blip r:embed="rId7"/>
          <a:stretch>
            <a:fillRect/>
          </a:stretch>
        </p:blipFill>
        <p:spPr>
          <a:xfrm>
            <a:off x="6177877" y="3950123"/>
            <a:ext cx="2801137" cy="1957753"/>
          </a:xfrm>
          <a:prstGeom prst="rect">
            <a:avLst/>
          </a:prstGeom>
        </p:spPr>
      </p:pic>
      <p:pic>
        <p:nvPicPr>
          <p:cNvPr id="88" name="Рисунок 87"/>
          <p:cNvPicPr>
            <a:picLocks noChangeAspect="1"/>
          </p:cNvPicPr>
          <p:nvPr/>
        </p:nvPicPr>
        <p:blipFill>
          <a:blip r:embed="rId8"/>
          <a:stretch>
            <a:fillRect/>
          </a:stretch>
        </p:blipFill>
        <p:spPr>
          <a:xfrm>
            <a:off x="9084730" y="3950230"/>
            <a:ext cx="2792542" cy="1957645"/>
          </a:xfrm>
          <a:prstGeom prst="rect">
            <a:avLst/>
          </a:prstGeom>
        </p:spPr>
      </p:pic>
      <p:sp>
        <p:nvSpPr>
          <p:cNvPr id="30" name="Заголовок 1"/>
          <p:cNvSpPr txBox="1">
            <a:spLocks/>
          </p:cNvSpPr>
          <p:nvPr/>
        </p:nvSpPr>
        <p:spPr>
          <a:xfrm>
            <a:off x="606903" y="419705"/>
            <a:ext cx="10781533" cy="543247"/>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b="1" dirty="0" err="1" smtClean="0">
                <a:latin typeface="Arial" panose="020B0604020202020204" pitchFamily="34" charset="0"/>
                <a:cs typeface="Arial" panose="020B0604020202020204" pitchFamily="34" charset="0"/>
              </a:rPr>
              <a:t>hollywood</a:t>
            </a:r>
            <a:endParaRPr lang="ru-RU" sz="3200" b="1" dirty="0">
              <a:latin typeface="Arial" panose="020B0604020202020204" pitchFamily="34" charset="0"/>
              <a:cs typeface="Arial" panose="020B0604020202020204" pitchFamily="34" charset="0"/>
            </a:endParaRPr>
          </a:p>
        </p:txBody>
      </p:sp>
      <p:pic>
        <p:nvPicPr>
          <p:cNvPr id="82" name="Рисунок 81"/>
          <p:cNvPicPr>
            <a:picLocks noChangeAspect="1"/>
          </p:cNvPicPr>
          <p:nvPr/>
        </p:nvPicPr>
        <p:blipFill>
          <a:blip r:embed="rId9"/>
          <a:stretch>
            <a:fillRect/>
          </a:stretch>
        </p:blipFill>
        <p:spPr>
          <a:xfrm>
            <a:off x="333375" y="3943524"/>
            <a:ext cx="2818612" cy="1964351"/>
          </a:xfrm>
          <a:prstGeom prst="rect">
            <a:avLst/>
          </a:prstGeom>
        </p:spPr>
      </p:pic>
      <p:cxnSp>
        <p:nvCxnSpPr>
          <p:cNvPr id="32" name="Прямая соединительная линия 31"/>
          <p:cNvCxnSpPr/>
          <p:nvPr/>
        </p:nvCxnSpPr>
        <p:spPr>
          <a:xfrm>
            <a:off x="724783" y="962952"/>
            <a:ext cx="2646490" cy="0"/>
          </a:xfrm>
          <a:prstGeom prst="line">
            <a:avLst/>
          </a:prstGeom>
          <a:ln w="28575">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307826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wipe(up)">
                                      <p:cBhvr>
                                        <p:cTn id="12" dur="500"/>
                                        <p:tgtEl>
                                          <p:spTgt spid="71"/>
                                        </p:tgtEl>
                                      </p:cBhvr>
                                    </p:animEffect>
                                  </p:childTnLst>
                                </p:cTn>
                              </p:par>
                              <p:par>
                                <p:cTn id="13" presetID="2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Effect transition="in" filter="wipe(down)">
                                      <p:cBhvr>
                                        <p:cTn id="15" dur="500"/>
                                        <p:tgtEl>
                                          <p:spTgt spid="72"/>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75"/>
                                        </p:tgtEl>
                                        <p:attrNameLst>
                                          <p:attrName>style.visibility</p:attrName>
                                        </p:attrNameLst>
                                      </p:cBhvr>
                                      <p:to>
                                        <p:strVal val="visible"/>
                                      </p:to>
                                    </p:set>
                                  </p:childTnLst>
                                </p:cTn>
                              </p:par>
                              <p:par>
                                <p:cTn id="18" presetID="22" presetClass="entr" presetSubtype="1" fill="hold" grpId="0" nodeType="withEffect">
                                  <p:stCondLst>
                                    <p:cond delay="0"/>
                                  </p:stCondLst>
                                  <p:childTnLst>
                                    <p:set>
                                      <p:cBhvr>
                                        <p:cTn id="19" dur="1" fill="hold">
                                          <p:stCondLst>
                                            <p:cond delay="0"/>
                                          </p:stCondLst>
                                        </p:cTn>
                                        <p:tgtEl>
                                          <p:spTgt spid="73"/>
                                        </p:tgtEl>
                                        <p:attrNameLst>
                                          <p:attrName>style.visibility</p:attrName>
                                        </p:attrNameLst>
                                      </p:cBhvr>
                                      <p:to>
                                        <p:strVal val="visible"/>
                                      </p:to>
                                    </p:set>
                                    <p:animEffect transition="in" filter="wipe(up)">
                                      <p:cBhvr>
                                        <p:cTn id="20" dur="500"/>
                                        <p:tgtEl>
                                          <p:spTgt spid="73"/>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74"/>
                                        </p:tgtEl>
                                        <p:attrNameLst>
                                          <p:attrName>style.visibility</p:attrName>
                                        </p:attrNameLst>
                                      </p:cBhvr>
                                      <p:to>
                                        <p:strVal val="visible"/>
                                      </p:to>
                                    </p:set>
                                    <p:animEffect transition="in" filter="wipe(down)">
                                      <p:cBhvr>
                                        <p:cTn id="23" dur="500"/>
                                        <p:tgtEl>
                                          <p:spTgt spid="7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fade">
                                      <p:cBhvr>
                                        <p:cTn id="26" dur="500"/>
                                        <p:tgtEl>
                                          <p:spTgt spid="57"/>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wipe(up)">
                                      <p:cBhvr>
                                        <p:cTn id="29" dur="500"/>
                                        <p:tgtEl>
                                          <p:spTgt spid="55"/>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wipe(up)">
                                      <p:cBhvr>
                                        <p:cTn id="32" dur="500"/>
                                        <p:tgtEl>
                                          <p:spTgt spid="54"/>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56"/>
                                        </p:tgtEl>
                                        <p:attrNameLst>
                                          <p:attrName>style.visibility</p:attrName>
                                        </p:attrNameLst>
                                      </p:cBhvr>
                                      <p:to>
                                        <p:strVal val="visible"/>
                                      </p:to>
                                    </p:set>
                                    <p:animEffect transition="in" filter="wipe(up)">
                                      <p:cBhvr>
                                        <p:cTn id="35" dur="500"/>
                                        <p:tgtEl>
                                          <p:spTgt spid="56"/>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68"/>
                                        </p:tgtEl>
                                        <p:attrNameLst>
                                          <p:attrName>style.visibility</p:attrName>
                                        </p:attrNameLst>
                                      </p:cBhvr>
                                      <p:to>
                                        <p:strVal val="visible"/>
                                      </p:to>
                                    </p:set>
                                    <p:animEffect transition="in" filter="wipe(down)">
                                      <p:cBhvr>
                                        <p:cTn id="38" dur="500"/>
                                        <p:tgtEl>
                                          <p:spTgt spid="68"/>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67"/>
                                        </p:tgtEl>
                                        <p:attrNameLst>
                                          <p:attrName>style.visibility</p:attrName>
                                        </p:attrNameLst>
                                      </p:cBhvr>
                                      <p:to>
                                        <p:strVal val="visible"/>
                                      </p:to>
                                    </p:set>
                                    <p:animEffect transition="in" filter="wipe(down)">
                                      <p:cBhvr>
                                        <p:cTn id="41" dur="500"/>
                                        <p:tgtEl>
                                          <p:spTgt spid="67"/>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69"/>
                                        </p:tgtEl>
                                        <p:attrNameLst>
                                          <p:attrName>style.visibility</p:attrName>
                                        </p:attrNameLst>
                                      </p:cBhvr>
                                      <p:to>
                                        <p:strVal val="visible"/>
                                      </p:to>
                                    </p:set>
                                    <p:animEffect transition="in" filter="wipe(down)">
                                      <p:cBhvr>
                                        <p:cTn id="44" dur="500"/>
                                        <p:tgtEl>
                                          <p:spTgt spid="69"/>
                                        </p:tgtEl>
                                      </p:cBhvr>
                                    </p:animEffect>
                                  </p:childTnLst>
                                </p:cTn>
                              </p:par>
                              <p:par>
                                <p:cTn id="45" presetID="1" presetClass="entr" presetSubtype="0" fill="hold" grpId="0" nodeType="withEffect">
                                  <p:stCondLst>
                                    <p:cond delay="0"/>
                                  </p:stCondLst>
                                  <p:childTnLst>
                                    <p:set>
                                      <p:cBhvr>
                                        <p:cTn id="46" dur="1" fill="hold">
                                          <p:stCondLst>
                                            <p:cond delay="0"/>
                                          </p:stCondLst>
                                        </p:cTn>
                                        <p:tgtEl>
                                          <p:spTgt spid="7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2" presetClass="exit" presetSubtype="8" fill="hold" grpId="1" nodeType="clickEffect">
                                  <p:stCondLst>
                                    <p:cond delay="0"/>
                                  </p:stCondLst>
                                  <p:childTnLst>
                                    <p:animEffect transition="out" filter="wipe(left)">
                                      <p:cBhvr>
                                        <p:cTn id="50" dur="1000"/>
                                        <p:tgtEl>
                                          <p:spTgt spid="57"/>
                                        </p:tgtEl>
                                      </p:cBhvr>
                                    </p:animEffect>
                                    <p:set>
                                      <p:cBhvr>
                                        <p:cTn id="51" dur="1" fill="hold">
                                          <p:stCondLst>
                                            <p:cond delay="999"/>
                                          </p:stCondLst>
                                        </p:cTn>
                                        <p:tgtEl>
                                          <p:spTgt spid="57"/>
                                        </p:tgtEl>
                                        <p:attrNameLst>
                                          <p:attrName>style.visibility</p:attrName>
                                        </p:attrNameLst>
                                      </p:cBhvr>
                                      <p:to>
                                        <p:strVal val="hidden"/>
                                      </p:to>
                                    </p:set>
                                  </p:childTnLst>
                                </p:cTn>
                              </p:par>
                              <p:par>
                                <p:cTn id="52" presetID="22" presetClass="exit" presetSubtype="8" fill="hold" grpId="1" nodeType="withEffect">
                                  <p:stCondLst>
                                    <p:cond delay="0"/>
                                  </p:stCondLst>
                                  <p:childTnLst>
                                    <p:animEffect transition="out" filter="wipe(left)">
                                      <p:cBhvr>
                                        <p:cTn id="53" dur="1000"/>
                                        <p:tgtEl>
                                          <p:spTgt spid="75"/>
                                        </p:tgtEl>
                                      </p:cBhvr>
                                    </p:animEffect>
                                    <p:set>
                                      <p:cBhvr>
                                        <p:cTn id="54" dur="1" fill="hold">
                                          <p:stCondLst>
                                            <p:cond delay="999"/>
                                          </p:stCondLst>
                                        </p:cTn>
                                        <p:tgtEl>
                                          <p:spTgt spid="75"/>
                                        </p:tgtEl>
                                        <p:attrNameLst>
                                          <p:attrName>style.visibility</p:attrName>
                                        </p:attrNameLst>
                                      </p:cBhvr>
                                      <p:to>
                                        <p:strVal val="hidden"/>
                                      </p:to>
                                    </p:set>
                                  </p:childTnLst>
                                </p:cTn>
                              </p:par>
                              <p:par>
                                <p:cTn id="55" presetID="22" presetClass="entr" presetSubtype="1" fill="hold" grpId="0" nodeType="withEffect">
                                  <p:stCondLst>
                                    <p:cond delay="0"/>
                                  </p:stCondLst>
                                  <p:childTnLst>
                                    <p:set>
                                      <p:cBhvr>
                                        <p:cTn id="56" dur="1" fill="hold">
                                          <p:stCondLst>
                                            <p:cond delay="0"/>
                                          </p:stCondLst>
                                        </p:cTn>
                                        <p:tgtEl>
                                          <p:spTgt spid="76"/>
                                        </p:tgtEl>
                                        <p:attrNameLst>
                                          <p:attrName>style.visibility</p:attrName>
                                        </p:attrNameLst>
                                      </p:cBhvr>
                                      <p:to>
                                        <p:strVal val="visible"/>
                                      </p:to>
                                    </p:set>
                                    <p:animEffect transition="in" filter="wipe(up)">
                                      <p:cBhvr>
                                        <p:cTn id="57" dur="500"/>
                                        <p:tgtEl>
                                          <p:spTgt spid="76"/>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Effect transition="in" filter="wipe(left)">
                                      <p:cBhvr>
                                        <p:cTn id="60" dur="500"/>
                                        <p:tgtEl>
                                          <p:spTgt spid="77"/>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8" fill="hold" nodeType="clickEffect">
                                  <p:stCondLst>
                                    <p:cond delay="0"/>
                                  </p:stCondLst>
                                  <p:childTnLst>
                                    <p:set>
                                      <p:cBhvr>
                                        <p:cTn id="64" dur="1" fill="hold">
                                          <p:stCondLst>
                                            <p:cond delay="0"/>
                                          </p:stCondLst>
                                        </p:cTn>
                                        <p:tgtEl>
                                          <p:spTgt spid="79"/>
                                        </p:tgtEl>
                                        <p:attrNameLst>
                                          <p:attrName>style.visibility</p:attrName>
                                        </p:attrNameLst>
                                      </p:cBhvr>
                                      <p:to>
                                        <p:strVal val="visible"/>
                                      </p:to>
                                    </p:set>
                                    <p:anim calcmode="lin" valueType="num">
                                      <p:cBhvr additive="base">
                                        <p:cTn id="65" dur="500" fill="hold"/>
                                        <p:tgtEl>
                                          <p:spTgt spid="79"/>
                                        </p:tgtEl>
                                        <p:attrNameLst>
                                          <p:attrName>ppt_x</p:attrName>
                                        </p:attrNameLst>
                                      </p:cBhvr>
                                      <p:tavLst>
                                        <p:tav tm="0">
                                          <p:val>
                                            <p:strVal val="0-#ppt_w/2"/>
                                          </p:val>
                                        </p:tav>
                                        <p:tav tm="100000">
                                          <p:val>
                                            <p:strVal val="#ppt_x"/>
                                          </p:val>
                                        </p:tav>
                                      </p:tavLst>
                                    </p:anim>
                                    <p:anim calcmode="lin" valueType="num">
                                      <p:cBhvr additive="base">
                                        <p:cTn id="66" dur="500" fill="hold"/>
                                        <p:tgtEl>
                                          <p:spTgt spid="79"/>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86"/>
                                        </p:tgtEl>
                                        <p:attrNameLst>
                                          <p:attrName>style.visibility</p:attrName>
                                        </p:attrNameLst>
                                      </p:cBhvr>
                                      <p:to>
                                        <p:strVal val="visible"/>
                                      </p:to>
                                    </p:set>
                                    <p:anim calcmode="lin" valueType="num">
                                      <p:cBhvr additive="base">
                                        <p:cTn id="69" dur="500" fill="hold"/>
                                        <p:tgtEl>
                                          <p:spTgt spid="86"/>
                                        </p:tgtEl>
                                        <p:attrNameLst>
                                          <p:attrName>ppt_x</p:attrName>
                                        </p:attrNameLst>
                                      </p:cBhvr>
                                      <p:tavLst>
                                        <p:tav tm="0">
                                          <p:val>
                                            <p:strVal val="1+#ppt_w/2"/>
                                          </p:val>
                                        </p:tav>
                                        <p:tav tm="100000">
                                          <p:val>
                                            <p:strVal val="#ppt_x"/>
                                          </p:val>
                                        </p:tav>
                                      </p:tavLst>
                                    </p:anim>
                                    <p:anim calcmode="lin" valueType="num">
                                      <p:cBhvr additive="base">
                                        <p:cTn id="70" dur="500" fill="hold"/>
                                        <p:tgtEl>
                                          <p:spTgt spid="86"/>
                                        </p:tgtEl>
                                        <p:attrNameLst>
                                          <p:attrName>ppt_y</p:attrName>
                                        </p:attrNameLst>
                                      </p:cBhvr>
                                      <p:tavLst>
                                        <p:tav tm="0">
                                          <p:val>
                                            <p:strVal val="#ppt_y"/>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80"/>
                                        </p:tgtEl>
                                        <p:attrNameLst>
                                          <p:attrName>style.visibility</p:attrName>
                                        </p:attrNameLst>
                                      </p:cBhvr>
                                      <p:to>
                                        <p:strVal val="visible"/>
                                      </p:to>
                                    </p:set>
                                    <p:anim calcmode="lin" valueType="num">
                                      <p:cBhvr additive="base">
                                        <p:cTn id="73" dur="500" fill="hold"/>
                                        <p:tgtEl>
                                          <p:spTgt spid="80"/>
                                        </p:tgtEl>
                                        <p:attrNameLst>
                                          <p:attrName>ppt_x</p:attrName>
                                        </p:attrNameLst>
                                      </p:cBhvr>
                                      <p:tavLst>
                                        <p:tav tm="0">
                                          <p:val>
                                            <p:strVal val="#ppt_x"/>
                                          </p:val>
                                        </p:tav>
                                        <p:tav tm="100000">
                                          <p:val>
                                            <p:strVal val="#ppt_x"/>
                                          </p:val>
                                        </p:tav>
                                      </p:tavLst>
                                    </p:anim>
                                    <p:anim calcmode="lin" valueType="num">
                                      <p:cBhvr additive="base">
                                        <p:cTn id="74" dur="500" fill="hold"/>
                                        <p:tgtEl>
                                          <p:spTgt spid="80"/>
                                        </p:tgtEl>
                                        <p:attrNameLst>
                                          <p:attrName>ppt_y</p:attrName>
                                        </p:attrNameLst>
                                      </p:cBhvr>
                                      <p:tavLst>
                                        <p:tav tm="0">
                                          <p:val>
                                            <p:strVal val="0-#ppt_h/2"/>
                                          </p:val>
                                        </p:tav>
                                        <p:tav tm="100000">
                                          <p:val>
                                            <p:strVal val="#ppt_y"/>
                                          </p:val>
                                        </p:tav>
                                      </p:tavLst>
                                    </p:anim>
                                  </p:childTnLst>
                                </p:cTn>
                              </p:par>
                              <p:par>
                                <p:cTn id="75" presetID="2" presetClass="entr" presetSubtype="1" fill="hold" nodeType="withEffect">
                                  <p:stCondLst>
                                    <p:cond delay="0"/>
                                  </p:stCondLst>
                                  <p:childTnLst>
                                    <p:set>
                                      <p:cBhvr>
                                        <p:cTn id="76" dur="1" fill="hold">
                                          <p:stCondLst>
                                            <p:cond delay="0"/>
                                          </p:stCondLst>
                                        </p:cTn>
                                        <p:tgtEl>
                                          <p:spTgt spid="81"/>
                                        </p:tgtEl>
                                        <p:attrNameLst>
                                          <p:attrName>style.visibility</p:attrName>
                                        </p:attrNameLst>
                                      </p:cBhvr>
                                      <p:to>
                                        <p:strVal val="visible"/>
                                      </p:to>
                                    </p:set>
                                    <p:anim calcmode="lin" valueType="num">
                                      <p:cBhvr additive="base">
                                        <p:cTn id="77" dur="500" fill="hold"/>
                                        <p:tgtEl>
                                          <p:spTgt spid="81"/>
                                        </p:tgtEl>
                                        <p:attrNameLst>
                                          <p:attrName>ppt_x</p:attrName>
                                        </p:attrNameLst>
                                      </p:cBhvr>
                                      <p:tavLst>
                                        <p:tav tm="0">
                                          <p:val>
                                            <p:strVal val="#ppt_x"/>
                                          </p:val>
                                        </p:tav>
                                        <p:tav tm="100000">
                                          <p:val>
                                            <p:strVal val="#ppt_x"/>
                                          </p:val>
                                        </p:tav>
                                      </p:tavLst>
                                    </p:anim>
                                    <p:anim calcmode="lin" valueType="num">
                                      <p:cBhvr additive="base">
                                        <p:cTn id="78" dur="500" fill="hold"/>
                                        <p:tgtEl>
                                          <p:spTgt spid="81"/>
                                        </p:tgtEl>
                                        <p:attrNameLst>
                                          <p:attrName>ppt_y</p:attrName>
                                        </p:attrNameLst>
                                      </p:cBhvr>
                                      <p:tavLst>
                                        <p:tav tm="0">
                                          <p:val>
                                            <p:strVal val="0-#ppt_h/2"/>
                                          </p:val>
                                        </p:tav>
                                        <p:tav tm="100000">
                                          <p:val>
                                            <p:strVal val="#ppt_y"/>
                                          </p:val>
                                        </p:tav>
                                      </p:tavLst>
                                    </p:anim>
                                  </p:childTnLst>
                                </p:cTn>
                              </p:par>
                              <p:par>
                                <p:cTn id="79" presetID="2" presetClass="entr" presetSubtype="8" fill="hold" nodeType="withEffect">
                                  <p:stCondLst>
                                    <p:cond delay="0"/>
                                  </p:stCondLst>
                                  <p:childTnLst>
                                    <p:set>
                                      <p:cBhvr>
                                        <p:cTn id="80" dur="1" fill="hold">
                                          <p:stCondLst>
                                            <p:cond delay="0"/>
                                          </p:stCondLst>
                                        </p:cTn>
                                        <p:tgtEl>
                                          <p:spTgt spid="82"/>
                                        </p:tgtEl>
                                        <p:attrNameLst>
                                          <p:attrName>style.visibility</p:attrName>
                                        </p:attrNameLst>
                                      </p:cBhvr>
                                      <p:to>
                                        <p:strVal val="visible"/>
                                      </p:to>
                                    </p:set>
                                    <p:anim calcmode="lin" valueType="num">
                                      <p:cBhvr additive="base">
                                        <p:cTn id="81" dur="500" fill="hold"/>
                                        <p:tgtEl>
                                          <p:spTgt spid="82"/>
                                        </p:tgtEl>
                                        <p:attrNameLst>
                                          <p:attrName>ppt_x</p:attrName>
                                        </p:attrNameLst>
                                      </p:cBhvr>
                                      <p:tavLst>
                                        <p:tav tm="0">
                                          <p:val>
                                            <p:strVal val="0-#ppt_w/2"/>
                                          </p:val>
                                        </p:tav>
                                        <p:tav tm="100000">
                                          <p:val>
                                            <p:strVal val="#ppt_x"/>
                                          </p:val>
                                        </p:tav>
                                      </p:tavLst>
                                    </p:anim>
                                    <p:anim calcmode="lin" valueType="num">
                                      <p:cBhvr additive="base">
                                        <p:cTn id="82" dur="500" fill="hold"/>
                                        <p:tgtEl>
                                          <p:spTgt spid="82"/>
                                        </p:tgtEl>
                                        <p:attrNameLst>
                                          <p:attrName>ppt_y</p:attrName>
                                        </p:attrNameLst>
                                      </p:cBhvr>
                                      <p:tavLst>
                                        <p:tav tm="0">
                                          <p:val>
                                            <p:strVal val="#ppt_y"/>
                                          </p:val>
                                        </p:tav>
                                        <p:tav tm="100000">
                                          <p:val>
                                            <p:strVal val="#ppt_y"/>
                                          </p:val>
                                        </p:tav>
                                      </p:tavLst>
                                    </p:anim>
                                  </p:childTnLst>
                                </p:cTn>
                              </p:par>
                              <p:par>
                                <p:cTn id="83" presetID="2" presetClass="entr" presetSubtype="2" fill="hold" nodeType="with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par>
                                <p:cTn id="87" presetID="2" presetClass="entr" presetSubtype="4" fill="hold" nodeType="withEffect">
                                  <p:stCondLst>
                                    <p:cond delay="0"/>
                                  </p:stCondLst>
                                  <p:childTnLst>
                                    <p:set>
                                      <p:cBhvr>
                                        <p:cTn id="88" dur="1" fill="hold">
                                          <p:stCondLst>
                                            <p:cond delay="0"/>
                                          </p:stCondLst>
                                        </p:cTn>
                                        <p:tgtEl>
                                          <p:spTgt spid="85"/>
                                        </p:tgtEl>
                                        <p:attrNameLst>
                                          <p:attrName>style.visibility</p:attrName>
                                        </p:attrNameLst>
                                      </p:cBhvr>
                                      <p:to>
                                        <p:strVal val="visible"/>
                                      </p:to>
                                    </p:set>
                                    <p:anim calcmode="lin" valueType="num">
                                      <p:cBhvr additive="base">
                                        <p:cTn id="89" dur="500" fill="hold"/>
                                        <p:tgtEl>
                                          <p:spTgt spid="85"/>
                                        </p:tgtEl>
                                        <p:attrNameLst>
                                          <p:attrName>ppt_x</p:attrName>
                                        </p:attrNameLst>
                                      </p:cBhvr>
                                      <p:tavLst>
                                        <p:tav tm="0">
                                          <p:val>
                                            <p:strVal val="#ppt_x"/>
                                          </p:val>
                                        </p:tav>
                                        <p:tav tm="100000">
                                          <p:val>
                                            <p:strVal val="#ppt_x"/>
                                          </p:val>
                                        </p:tav>
                                      </p:tavLst>
                                    </p:anim>
                                    <p:anim calcmode="lin" valueType="num">
                                      <p:cBhvr additive="base">
                                        <p:cTn id="90" dur="500" fill="hold"/>
                                        <p:tgtEl>
                                          <p:spTgt spid="85"/>
                                        </p:tgtEl>
                                        <p:attrNameLst>
                                          <p:attrName>ppt_y</p:attrName>
                                        </p:attrNameLst>
                                      </p:cBhvr>
                                      <p:tavLst>
                                        <p:tav tm="0">
                                          <p:val>
                                            <p:strVal val="1+#ppt_h/2"/>
                                          </p:val>
                                        </p:tav>
                                        <p:tav tm="100000">
                                          <p:val>
                                            <p:strVal val="#ppt_y"/>
                                          </p:val>
                                        </p:tav>
                                      </p:tavLst>
                                    </p:anim>
                                  </p:childTnLst>
                                </p:cTn>
                              </p:par>
                              <p:par>
                                <p:cTn id="91" presetID="2" presetClass="entr" presetSubtype="4" fill="hold" nodeType="withEffect">
                                  <p:stCondLst>
                                    <p:cond delay="0"/>
                                  </p:stCondLst>
                                  <p:childTnLst>
                                    <p:set>
                                      <p:cBhvr>
                                        <p:cTn id="92" dur="1" fill="hold">
                                          <p:stCondLst>
                                            <p:cond delay="0"/>
                                          </p:stCondLst>
                                        </p:cTn>
                                        <p:tgtEl>
                                          <p:spTgt spid="84"/>
                                        </p:tgtEl>
                                        <p:attrNameLst>
                                          <p:attrName>style.visibility</p:attrName>
                                        </p:attrNameLst>
                                      </p:cBhvr>
                                      <p:to>
                                        <p:strVal val="visible"/>
                                      </p:to>
                                    </p:set>
                                    <p:anim calcmode="lin" valueType="num">
                                      <p:cBhvr additive="base">
                                        <p:cTn id="93" dur="500" fill="hold"/>
                                        <p:tgtEl>
                                          <p:spTgt spid="84"/>
                                        </p:tgtEl>
                                        <p:attrNameLst>
                                          <p:attrName>ppt_x</p:attrName>
                                        </p:attrNameLst>
                                      </p:cBhvr>
                                      <p:tavLst>
                                        <p:tav tm="0">
                                          <p:val>
                                            <p:strVal val="#ppt_x"/>
                                          </p:val>
                                        </p:tav>
                                        <p:tav tm="100000">
                                          <p:val>
                                            <p:strVal val="#ppt_x"/>
                                          </p:val>
                                        </p:tav>
                                      </p:tavLst>
                                    </p:anim>
                                    <p:anim calcmode="lin" valueType="num">
                                      <p:cBhvr additive="base">
                                        <p:cTn id="94" dur="500" fill="hold"/>
                                        <p:tgtEl>
                                          <p:spTgt spid="84"/>
                                        </p:tgtEl>
                                        <p:attrNameLst>
                                          <p:attrName>ppt_y</p:attrName>
                                        </p:attrNameLst>
                                      </p:cBhvr>
                                      <p:tavLst>
                                        <p:tav tm="0">
                                          <p:val>
                                            <p:strVal val="1+#ppt_h/2"/>
                                          </p:val>
                                        </p:tav>
                                        <p:tav tm="100000">
                                          <p:val>
                                            <p:strVal val="#ppt_y"/>
                                          </p:val>
                                        </p:tav>
                                      </p:tavLst>
                                    </p:anim>
                                  </p:childTnLst>
                                </p:cTn>
                              </p:par>
                              <p:par>
                                <p:cTn id="95" presetID="10" presetClass="entr" presetSubtype="0" fill="hold" nodeType="with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7" grpId="1" animBg="1"/>
      <p:bldP spid="67" grpId="0" animBg="1"/>
      <p:bldP spid="68" grpId="0" animBg="1"/>
      <p:bldP spid="69" grpId="0" animBg="1"/>
      <p:bldP spid="70" grpId="0" animBg="1"/>
      <p:bldP spid="73" grpId="0" animBg="1"/>
      <p:bldP spid="74" grpId="0" animBg="1"/>
      <p:bldP spid="75" grpId="0" animBg="1"/>
      <p:bldP spid="75" grpId="1" animBg="1"/>
      <p:bldP spid="76" grpId="0" animBg="1"/>
      <p:bldP spid="77" grpId="0" animBg="1"/>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646112" y="1974689"/>
            <a:ext cx="955516" cy="904175"/>
          </a:xfrm>
          <a:prstGeom prst="rect">
            <a:avLst/>
          </a:prstGeom>
          <a:effectLst>
            <a:reflection blurRad="6350" stA="50000" endA="275" endPos="40000" dist="101600" dir="5400000" sy="-100000" algn="bl" rotWithShape="0"/>
          </a:effectLst>
          <a:scene3d>
            <a:camera prst="perspectiveHeroicExtremeLeftFacing"/>
            <a:lightRig rig="threePt" dir="t"/>
          </a:scene3d>
        </p:spPr>
      </p:pic>
      <p:pic>
        <p:nvPicPr>
          <p:cNvPr id="5" name="Рисунок 4"/>
          <p:cNvPicPr>
            <a:picLocks noChangeAspect="1"/>
          </p:cNvPicPr>
          <p:nvPr/>
        </p:nvPicPr>
        <p:blipFill>
          <a:blip r:embed="rId3"/>
          <a:stretch>
            <a:fillRect/>
          </a:stretch>
        </p:blipFill>
        <p:spPr>
          <a:xfrm>
            <a:off x="4324991" y="1974690"/>
            <a:ext cx="955517" cy="908212"/>
          </a:xfrm>
          <a:prstGeom prst="rect">
            <a:avLst/>
          </a:prstGeom>
          <a:effectLst>
            <a:reflection blurRad="6350" stA="50000" endA="275" endPos="40000" dist="101600" dir="5400000" sy="-100000" algn="bl" rotWithShape="0"/>
          </a:effectLst>
          <a:scene3d>
            <a:camera prst="perspectiveHeroicExtremeLeftFacing"/>
            <a:lightRig rig="threePt" dir="t"/>
          </a:scene3d>
        </p:spPr>
      </p:pic>
      <p:pic>
        <p:nvPicPr>
          <p:cNvPr id="7" name="Рисунок 6"/>
          <p:cNvPicPr>
            <a:picLocks noChangeAspect="1"/>
          </p:cNvPicPr>
          <p:nvPr/>
        </p:nvPicPr>
        <p:blipFill>
          <a:blip r:embed="rId4"/>
          <a:stretch>
            <a:fillRect/>
          </a:stretch>
        </p:blipFill>
        <p:spPr>
          <a:xfrm>
            <a:off x="2498002" y="1969215"/>
            <a:ext cx="955517" cy="908212"/>
          </a:xfrm>
          <a:prstGeom prst="rect">
            <a:avLst/>
          </a:prstGeom>
          <a:effectLst>
            <a:reflection blurRad="6350" stA="50000" endA="275" endPos="40000" dist="101600" dir="5400000" sy="-100000" algn="bl" rotWithShape="0"/>
          </a:effectLst>
          <a:scene3d>
            <a:camera prst="perspectiveHeroicExtremeLeftFacing"/>
            <a:lightRig rig="threePt" dir="t"/>
          </a:scene3d>
        </p:spPr>
      </p:pic>
      <p:pic>
        <p:nvPicPr>
          <p:cNvPr id="8" name="Рисунок 7"/>
          <p:cNvPicPr>
            <a:picLocks noChangeAspect="1"/>
          </p:cNvPicPr>
          <p:nvPr/>
        </p:nvPicPr>
        <p:blipFill>
          <a:blip r:embed="rId5"/>
          <a:stretch>
            <a:fillRect/>
          </a:stretch>
        </p:blipFill>
        <p:spPr>
          <a:xfrm>
            <a:off x="6140371" y="1974689"/>
            <a:ext cx="955517" cy="908212"/>
          </a:xfrm>
          <a:prstGeom prst="rect">
            <a:avLst/>
          </a:prstGeom>
          <a:effectLst>
            <a:reflection blurRad="6350" stA="50000" endA="275" endPos="40000" dist="101600" dir="5400000" sy="-100000" algn="bl" rotWithShape="0"/>
          </a:effectLst>
          <a:scene3d>
            <a:camera prst="perspectiveHeroicExtremeLeftFacing"/>
            <a:lightRig rig="threePt" dir="t"/>
          </a:scene3d>
        </p:spPr>
      </p:pic>
      <p:pic>
        <p:nvPicPr>
          <p:cNvPr id="9" name="Рисунок 8"/>
          <p:cNvPicPr>
            <a:picLocks noChangeAspect="1"/>
          </p:cNvPicPr>
          <p:nvPr/>
        </p:nvPicPr>
        <p:blipFill>
          <a:blip r:embed="rId6"/>
          <a:stretch>
            <a:fillRect/>
          </a:stretch>
        </p:blipFill>
        <p:spPr>
          <a:xfrm>
            <a:off x="7967270" y="5388530"/>
            <a:ext cx="955517" cy="908212"/>
          </a:xfrm>
          <a:prstGeom prst="rect">
            <a:avLst/>
          </a:prstGeom>
          <a:effectLst>
            <a:reflection blurRad="6350" stA="50000" endA="275" endPos="40000" dist="101600" dir="5400000" sy="-100000" algn="bl" rotWithShape="0"/>
          </a:effectLst>
          <a:scene3d>
            <a:camera prst="perspectiveHeroicExtremeLeftFacing"/>
            <a:lightRig rig="threePt" dir="t"/>
          </a:scene3d>
        </p:spPr>
      </p:pic>
      <p:pic>
        <p:nvPicPr>
          <p:cNvPr id="10" name="Рисунок 9"/>
          <p:cNvPicPr>
            <a:picLocks noChangeAspect="1"/>
          </p:cNvPicPr>
          <p:nvPr/>
        </p:nvPicPr>
        <p:blipFill>
          <a:blip r:embed="rId7"/>
          <a:stretch>
            <a:fillRect/>
          </a:stretch>
        </p:blipFill>
        <p:spPr>
          <a:xfrm>
            <a:off x="654151" y="5433631"/>
            <a:ext cx="955517" cy="908212"/>
          </a:xfrm>
          <a:prstGeom prst="rect">
            <a:avLst/>
          </a:prstGeom>
          <a:effectLst>
            <a:reflection blurRad="6350" stA="50000" endA="275" endPos="40000" dist="101600" dir="5400000" sy="-100000" algn="bl" rotWithShape="0"/>
          </a:effectLst>
          <a:scene3d>
            <a:camera prst="perspectiveHeroicExtremeLeftFacing"/>
            <a:lightRig rig="threePt" dir="t"/>
          </a:scene3d>
        </p:spPr>
      </p:pic>
      <p:pic>
        <p:nvPicPr>
          <p:cNvPr id="11" name="Рисунок 10"/>
          <p:cNvPicPr>
            <a:picLocks noChangeAspect="1"/>
          </p:cNvPicPr>
          <p:nvPr/>
        </p:nvPicPr>
        <p:blipFill>
          <a:blip r:embed="rId8"/>
          <a:stretch>
            <a:fillRect/>
          </a:stretch>
        </p:blipFill>
        <p:spPr>
          <a:xfrm>
            <a:off x="6140371" y="3688980"/>
            <a:ext cx="955517" cy="908212"/>
          </a:xfrm>
          <a:prstGeom prst="rect">
            <a:avLst/>
          </a:prstGeom>
          <a:effectLst>
            <a:reflection blurRad="6350" stA="50000" endA="275" endPos="40000" dist="101600" dir="5400000" sy="-100000" algn="bl" rotWithShape="0"/>
          </a:effectLst>
          <a:scene3d>
            <a:camera prst="perspectiveHeroicExtremeLeftFacing"/>
            <a:lightRig rig="threePt" dir="t"/>
          </a:scene3d>
        </p:spPr>
      </p:pic>
      <p:pic>
        <p:nvPicPr>
          <p:cNvPr id="12" name="Рисунок 11"/>
          <p:cNvPicPr>
            <a:picLocks noChangeAspect="1"/>
          </p:cNvPicPr>
          <p:nvPr/>
        </p:nvPicPr>
        <p:blipFill>
          <a:blip r:embed="rId9"/>
          <a:stretch>
            <a:fillRect/>
          </a:stretch>
        </p:blipFill>
        <p:spPr>
          <a:xfrm>
            <a:off x="4324992" y="3720252"/>
            <a:ext cx="947023" cy="912249"/>
          </a:xfrm>
          <a:prstGeom prst="rect">
            <a:avLst/>
          </a:prstGeom>
          <a:effectLst>
            <a:reflection blurRad="6350" stA="50000" endA="275" endPos="40000" dist="101600" dir="5400000" sy="-100000" algn="bl" rotWithShape="0"/>
          </a:effectLst>
          <a:scene3d>
            <a:camera prst="perspectiveHeroicExtremeLeftFacing"/>
            <a:lightRig rig="threePt" dir="t"/>
          </a:scene3d>
        </p:spPr>
      </p:pic>
      <p:pic>
        <p:nvPicPr>
          <p:cNvPr id="13" name="Рисунок 12"/>
          <p:cNvPicPr>
            <a:picLocks noChangeAspect="1"/>
          </p:cNvPicPr>
          <p:nvPr/>
        </p:nvPicPr>
        <p:blipFill>
          <a:blip r:embed="rId10"/>
          <a:stretch>
            <a:fillRect/>
          </a:stretch>
        </p:blipFill>
        <p:spPr>
          <a:xfrm>
            <a:off x="2481050" y="3720253"/>
            <a:ext cx="955517" cy="908212"/>
          </a:xfrm>
          <a:prstGeom prst="rect">
            <a:avLst/>
          </a:prstGeom>
          <a:effectLst>
            <a:reflection blurRad="6350" stA="50000" endA="275" endPos="40000" dist="101600" dir="5400000" sy="-100000" algn="bl" rotWithShape="0"/>
          </a:effectLst>
          <a:scene3d>
            <a:camera prst="perspectiveHeroicExtremeLeftFacing"/>
            <a:lightRig rig="threePt" dir="t"/>
          </a:scene3d>
        </p:spPr>
      </p:pic>
      <p:pic>
        <p:nvPicPr>
          <p:cNvPr id="14" name="Рисунок 13"/>
          <p:cNvPicPr>
            <a:picLocks noChangeAspect="1"/>
          </p:cNvPicPr>
          <p:nvPr/>
        </p:nvPicPr>
        <p:blipFill>
          <a:blip r:embed="rId11"/>
          <a:stretch>
            <a:fillRect/>
          </a:stretch>
        </p:blipFill>
        <p:spPr>
          <a:xfrm>
            <a:off x="654151" y="3699969"/>
            <a:ext cx="955518" cy="908213"/>
          </a:xfrm>
          <a:prstGeom prst="rect">
            <a:avLst/>
          </a:prstGeom>
          <a:effectLst>
            <a:reflection blurRad="6350" stA="50000" endA="275" endPos="40000" dist="101600" dir="5400000" sy="-100000" algn="bl" rotWithShape="0"/>
          </a:effectLst>
          <a:scene3d>
            <a:camera prst="perspectiveHeroicExtremeLeftFacing"/>
            <a:lightRig rig="threePt" dir="t"/>
          </a:scene3d>
        </p:spPr>
      </p:pic>
      <p:pic>
        <p:nvPicPr>
          <p:cNvPr id="16" name="Рисунок 15"/>
          <p:cNvPicPr>
            <a:picLocks noChangeAspect="1"/>
          </p:cNvPicPr>
          <p:nvPr/>
        </p:nvPicPr>
        <p:blipFill>
          <a:blip r:embed="rId12"/>
          <a:stretch>
            <a:fillRect/>
          </a:stretch>
        </p:blipFill>
        <p:spPr>
          <a:xfrm>
            <a:off x="7955750" y="1974689"/>
            <a:ext cx="955517" cy="908212"/>
          </a:xfrm>
          <a:prstGeom prst="rect">
            <a:avLst/>
          </a:prstGeom>
          <a:effectLst>
            <a:reflection blurRad="6350" stA="50000" endA="275" endPos="40000" dist="101600" dir="5400000" sy="-100000" algn="bl" rotWithShape="0"/>
          </a:effectLst>
          <a:scene3d>
            <a:camera prst="perspectiveHeroicExtremeLeftFacing"/>
            <a:lightRig rig="threePt" dir="t"/>
          </a:scene3d>
        </p:spPr>
      </p:pic>
      <p:pic>
        <p:nvPicPr>
          <p:cNvPr id="17" name="Рисунок 16"/>
          <p:cNvPicPr>
            <a:picLocks noChangeAspect="1"/>
          </p:cNvPicPr>
          <p:nvPr/>
        </p:nvPicPr>
        <p:blipFill>
          <a:blip r:embed="rId13"/>
          <a:stretch>
            <a:fillRect/>
          </a:stretch>
        </p:blipFill>
        <p:spPr>
          <a:xfrm>
            <a:off x="4331029" y="5433632"/>
            <a:ext cx="942317" cy="895666"/>
          </a:xfrm>
          <a:prstGeom prst="rect">
            <a:avLst/>
          </a:prstGeom>
          <a:effectLst>
            <a:reflection blurRad="6350" stA="50000" endA="275" endPos="40000" dist="101600" dir="5400000" sy="-100000" algn="bl" rotWithShape="0"/>
          </a:effectLst>
          <a:scene3d>
            <a:camera prst="perspectiveHeroicExtremeLeftFacing"/>
            <a:lightRig rig="threePt" dir="t"/>
          </a:scene3d>
        </p:spPr>
      </p:pic>
      <p:pic>
        <p:nvPicPr>
          <p:cNvPr id="19" name="Рисунок 18"/>
          <p:cNvPicPr>
            <a:picLocks noChangeAspect="1"/>
          </p:cNvPicPr>
          <p:nvPr/>
        </p:nvPicPr>
        <p:blipFill>
          <a:blip r:embed="rId14"/>
          <a:stretch>
            <a:fillRect/>
          </a:stretch>
        </p:blipFill>
        <p:spPr>
          <a:xfrm>
            <a:off x="2498004" y="5433632"/>
            <a:ext cx="942304" cy="895653"/>
          </a:xfrm>
          <a:prstGeom prst="rect">
            <a:avLst/>
          </a:prstGeom>
          <a:effectLst>
            <a:reflection blurRad="6350" stA="50000" endA="275" endPos="40000" dist="101600" dir="5400000" sy="-100000" algn="bl" rotWithShape="0"/>
          </a:effectLst>
          <a:scene3d>
            <a:camera prst="perspectiveHeroicExtremeLeftFacing"/>
            <a:lightRig rig="threePt" dir="t"/>
          </a:scene3d>
        </p:spPr>
      </p:pic>
      <p:pic>
        <p:nvPicPr>
          <p:cNvPr id="21" name="Рисунок 20"/>
          <p:cNvPicPr>
            <a:picLocks noChangeAspect="1"/>
          </p:cNvPicPr>
          <p:nvPr/>
        </p:nvPicPr>
        <p:blipFill>
          <a:blip r:embed="rId15"/>
          <a:stretch>
            <a:fillRect/>
          </a:stretch>
        </p:blipFill>
        <p:spPr>
          <a:xfrm>
            <a:off x="6134226" y="5442179"/>
            <a:ext cx="960305" cy="923460"/>
          </a:xfrm>
          <a:prstGeom prst="rect">
            <a:avLst/>
          </a:prstGeom>
          <a:effectLst>
            <a:reflection blurRad="6350" stA="50000" endA="275" endPos="40000" dist="101600" dir="5400000" sy="-100000" algn="bl" rotWithShape="0"/>
          </a:effectLst>
          <a:scene3d>
            <a:camera prst="perspectiveHeroicExtremeLeftFacing"/>
            <a:lightRig rig="threePt" dir="t"/>
          </a:scene3d>
        </p:spPr>
      </p:pic>
      <p:grpSp>
        <p:nvGrpSpPr>
          <p:cNvPr id="36" name="Группа 35"/>
          <p:cNvGrpSpPr/>
          <p:nvPr/>
        </p:nvGrpSpPr>
        <p:grpSpPr>
          <a:xfrm>
            <a:off x="9793548" y="3699969"/>
            <a:ext cx="970536" cy="928771"/>
            <a:chOff x="9793547" y="3699969"/>
            <a:chExt cx="1225891" cy="1165201"/>
          </a:xfrm>
          <a:effectLst>
            <a:reflection blurRad="6350" stA="50000" endA="300" endPos="38500" dist="50800" dir="5400000" sy="-100000" algn="bl" rotWithShape="0"/>
          </a:effectLst>
          <a:scene3d>
            <a:camera prst="perspectiveHeroicExtremeLeftFacing"/>
            <a:lightRig rig="threePt" dir="t"/>
          </a:scene3d>
        </p:grpSpPr>
        <p:sp>
          <p:nvSpPr>
            <p:cNvPr id="35" name="Прямоугольник 34"/>
            <p:cNvSpPr/>
            <p:nvPr/>
          </p:nvSpPr>
          <p:spPr>
            <a:xfrm>
              <a:off x="9793547" y="3699969"/>
              <a:ext cx="1225891" cy="1165201"/>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8000" b="1" dirty="0">
                <a:solidFill>
                  <a:srgbClr val="00B0F0"/>
                </a:solidFill>
              </a:endParaRPr>
            </a:p>
          </p:txBody>
        </p:sp>
        <p:grpSp>
          <p:nvGrpSpPr>
            <p:cNvPr id="34" name="Группа 33"/>
            <p:cNvGrpSpPr/>
            <p:nvPr/>
          </p:nvGrpSpPr>
          <p:grpSpPr>
            <a:xfrm rot="1241501">
              <a:off x="9938134" y="3845301"/>
              <a:ext cx="915101" cy="915101"/>
              <a:chOff x="1450553" y="4382645"/>
              <a:chExt cx="557508" cy="557508"/>
            </a:xfrm>
          </p:grpSpPr>
          <p:sp>
            <p:nvSpPr>
              <p:cNvPr id="30" name="Овал 29"/>
              <p:cNvSpPr/>
              <p:nvPr/>
            </p:nvSpPr>
            <p:spPr>
              <a:xfrm rot="20518964">
                <a:off x="1450553" y="4382645"/>
                <a:ext cx="557508" cy="557508"/>
              </a:xfrm>
              <a:prstGeom prst="ellipse">
                <a:avLst/>
              </a:prstGeom>
              <a:solidFill>
                <a:srgbClr val="46BE4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31" name="Блок-схема: задержка 30"/>
              <p:cNvSpPr/>
              <p:nvPr/>
            </p:nvSpPr>
            <p:spPr>
              <a:xfrm rot="7243724">
                <a:off x="1578592" y="4534411"/>
                <a:ext cx="89880" cy="125487"/>
              </a:xfrm>
              <a:prstGeom prst="flowChartDelay">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32" name="Блок-схема: задержка 31"/>
              <p:cNvSpPr/>
              <p:nvPr/>
            </p:nvSpPr>
            <p:spPr>
              <a:xfrm rot="7243724">
                <a:off x="1794324" y="4662650"/>
                <a:ext cx="89880" cy="125487"/>
              </a:xfrm>
              <a:prstGeom prst="flowChartDelay">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33" name="Месяц 32"/>
              <p:cNvSpPr/>
              <p:nvPr/>
            </p:nvSpPr>
            <p:spPr>
              <a:xfrm rot="18043724">
                <a:off x="1661251" y="4514892"/>
                <a:ext cx="90548" cy="376457"/>
              </a:xfrm>
              <a:prstGeom prst="moon">
                <a:avLst>
                  <a:gd name="adj" fmla="val 8684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pic>
        <p:nvPicPr>
          <p:cNvPr id="37" name="Рисунок 36"/>
          <p:cNvPicPr>
            <a:picLocks noChangeAspect="1"/>
          </p:cNvPicPr>
          <p:nvPr/>
        </p:nvPicPr>
        <p:blipFill>
          <a:blip r:embed="rId16"/>
          <a:stretch>
            <a:fillRect/>
          </a:stretch>
        </p:blipFill>
        <p:spPr>
          <a:xfrm>
            <a:off x="9800308" y="5430725"/>
            <a:ext cx="963776" cy="911170"/>
          </a:xfrm>
          <a:prstGeom prst="rect">
            <a:avLst/>
          </a:prstGeom>
          <a:effectLst>
            <a:reflection blurRad="6350" stA="50000" endA="300" endPos="38500" dist="50800" dir="5400000" sy="-100000" algn="bl" rotWithShape="0"/>
          </a:effectLst>
          <a:scene3d>
            <a:camera prst="perspectiveHeroicExtremeLeftFacing"/>
            <a:lightRig rig="threePt" dir="t"/>
          </a:scene3d>
        </p:spPr>
      </p:pic>
      <p:pic>
        <p:nvPicPr>
          <p:cNvPr id="38" name="Рисунок 37"/>
          <p:cNvPicPr>
            <a:picLocks noChangeAspect="1"/>
          </p:cNvPicPr>
          <p:nvPr/>
        </p:nvPicPr>
        <p:blipFill>
          <a:blip r:embed="rId17"/>
          <a:stretch>
            <a:fillRect/>
          </a:stretch>
        </p:blipFill>
        <p:spPr>
          <a:xfrm>
            <a:off x="7939892" y="3694508"/>
            <a:ext cx="971375" cy="896893"/>
          </a:xfrm>
          <a:prstGeom prst="rect">
            <a:avLst/>
          </a:prstGeom>
          <a:effectLst>
            <a:reflection blurRad="6350" stA="50000" endA="300" endPos="38500" dist="50800" dir="5400000" sy="-100000" algn="bl" rotWithShape="0"/>
          </a:effectLst>
          <a:scene3d>
            <a:camera prst="perspectiveHeroicExtremeLeftFacing"/>
            <a:lightRig rig="threePt" dir="t"/>
          </a:scene3d>
        </p:spPr>
      </p:pic>
      <p:pic>
        <p:nvPicPr>
          <p:cNvPr id="40" name="Рисунок 39"/>
          <p:cNvPicPr>
            <a:picLocks noChangeAspect="1"/>
          </p:cNvPicPr>
          <p:nvPr/>
        </p:nvPicPr>
        <p:blipFill>
          <a:blip r:embed="rId18"/>
          <a:stretch>
            <a:fillRect/>
          </a:stretch>
        </p:blipFill>
        <p:spPr>
          <a:xfrm>
            <a:off x="9782740" y="2041001"/>
            <a:ext cx="952500" cy="904875"/>
          </a:xfrm>
          <a:prstGeom prst="rect">
            <a:avLst/>
          </a:prstGeom>
          <a:effectLst>
            <a:reflection blurRad="6350" stA="50000" endA="275" endPos="40000" dist="101600" dir="5400000" sy="-100000" algn="bl" rotWithShape="0"/>
          </a:effectLst>
          <a:scene3d>
            <a:camera prst="perspectiveHeroicExtremeLeftFacing"/>
            <a:lightRig rig="threePt" dir="t"/>
          </a:scene3d>
        </p:spPr>
      </p:pic>
      <p:sp>
        <p:nvSpPr>
          <p:cNvPr id="41" name="Прямоугольник 40"/>
          <p:cNvSpPr/>
          <p:nvPr/>
        </p:nvSpPr>
        <p:spPr>
          <a:xfrm>
            <a:off x="452582" y="1293092"/>
            <a:ext cx="11369963" cy="542203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ru-RU" b="1" dirty="0">
              <a:solidFill>
                <a:schemeClr val="tx1"/>
              </a:solidFill>
            </a:endParaRPr>
          </a:p>
        </p:txBody>
      </p:sp>
      <p:cxnSp>
        <p:nvCxnSpPr>
          <p:cNvPr id="53" name="Прямая со стрелкой 52"/>
          <p:cNvCxnSpPr/>
          <p:nvPr/>
        </p:nvCxnSpPr>
        <p:spPr>
          <a:xfrm>
            <a:off x="5420735" y="2333725"/>
            <a:ext cx="2124075" cy="80267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Прямая со стрелкой 53"/>
          <p:cNvCxnSpPr/>
          <p:nvPr/>
        </p:nvCxnSpPr>
        <p:spPr>
          <a:xfrm>
            <a:off x="5421121" y="3219685"/>
            <a:ext cx="2113154" cy="40404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Прямая со стрелкой 58"/>
          <p:cNvCxnSpPr/>
          <p:nvPr/>
        </p:nvCxnSpPr>
        <p:spPr>
          <a:xfrm>
            <a:off x="5397921" y="4051807"/>
            <a:ext cx="2136354" cy="3078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Прямая со стрелкой 66"/>
          <p:cNvCxnSpPr/>
          <p:nvPr/>
        </p:nvCxnSpPr>
        <p:spPr>
          <a:xfrm flipV="1">
            <a:off x="5413966" y="4519138"/>
            <a:ext cx="2136354" cy="32842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Прямая со стрелкой 68"/>
          <p:cNvCxnSpPr/>
          <p:nvPr/>
        </p:nvCxnSpPr>
        <p:spPr>
          <a:xfrm flipV="1">
            <a:off x="5392184" y="4966918"/>
            <a:ext cx="2123041" cy="62404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Прямоугольник 41"/>
          <p:cNvSpPr/>
          <p:nvPr/>
        </p:nvSpPr>
        <p:spPr>
          <a:xfrm>
            <a:off x="1066800" y="1969215"/>
            <a:ext cx="4324350" cy="729021"/>
          </a:xfrm>
          <a:prstGeom prst="rect">
            <a:avLst/>
          </a:prstGeom>
          <a:solidFill>
            <a:schemeClr val="tx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u-RU" dirty="0" smtClean="0">
                <a:solidFill>
                  <a:schemeClr val="bg1"/>
                </a:solidFill>
              </a:rPr>
              <a:t>Оформляете интернет-заказ?</a:t>
            </a:r>
            <a:endParaRPr lang="ru-RU" dirty="0">
              <a:solidFill>
                <a:schemeClr val="bg1"/>
              </a:solidFill>
            </a:endParaRPr>
          </a:p>
        </p:txBody>
      </p:sp>
      <p:sp>
        <p:nvSpPr>
          <p:cNvPr id="44" name="Прямоугольник 43"/>
          <p:cNvSpPr/>
          <p:nvPr/>
        </p:nvSpPr>
        <p:spPr>
          <a:xfrm>
            <a:off x="1066800" y="2837367"/>
            <a:ext cx="4324350" cy="729021"/>
          </a:xfrm>
          <a:prstGeom prst="rect">
            <a:avLst/>
          </a:prstGeom>
          <a:solidFill>
            <a:schemeClr val="tx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u-RU" dirty="0" smtClean="0">
                <a:solidFill>
                  <a:schemeClr val="bg1"/>
                </a:solidFill>
              </a:rPr>
              <a:t>Оплачиваете покупки он-</a:t>
            </a:r>
            <a:r>
              <a:rPr lang="ru-RU" dirty="0" err="1" smtClean="0">
                <a:solidFill>
                  <a:schemeClr val="bg1"/>
                </a:solidFill>
              </a:rPr>
              <a:t>лайн</a:t>
            </a:r>
            <a:r>
              <a:rPr lang="ru-RU" dirty="0" smtClean="0">
                <a:solidFill>
                  <a:schemeClr val="bg1"/>
                </a:solidFill>
              </a:rPr>
              <a:t>?</a:t>
            </a:r>
            <a:endParaRPr lang="ru-RU" dirty="0">
              <a:solidFill>
                <a:schemeClr val="bg1"/>
              </a:solidFill>
            </a:endParaRPr>
          </a:p>
        </p:txBody>
      </p:sp>
      <p:sp>
        <p:nvSpPr>
          <p:cNvPr id="46" name="Прямоугольник 45"/>
          <p:cNvSpPr/>
          <p:nvPr/>
        </p:nvSpPr>
        <p:spPr>
          <a:xfrm>
            <a:off x="1066800" y="3684628"/>
            <a:ext cx="4324350" cy="729021"/>
          </a:xfrm>
          <a:prstGeom prst="rect">
            <a:avLst/>
          </a:prstGeom>
          <a:solidFill>
            <a:schemeClr val="tx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u-RU" dirty="0" smtClean="0">
                <a:solidFill>
                  <a:schemeClr val="bg1"/>
                </a:solidFill>
              </a:rPr>
              <a:t>Участвуете в опросах?</a:t>
            </a:r>
            <a:endParaRPr lang="ru-RU" dirty="0">
              <a:solidFill>
                <a:schemeClr val="bg1"/>
              </a:solidFill>
            </a:endParaRPr>
          </a:p>
        </p:txBody>
      </p:sp>
      <p:sp>
        <p:nvSpPr>
          <p:cNvPr id="47" name="Прямоугольник 46"/>
          <p:cNvSpPr/>
          <p:nvPr/>
        </p:nvSpPr>
        <p:spPr>
          <a:xfrm>
            <a:off x="7528538" y="2717365"/>
            <a:ext cx="4120730" cy="2632947"/>
          </a:xfrm>
          <a:prstGeom prst="rect">
            <a:avLst/>
          </a:prstGeom>
          <a:solidFill>
            <a:schemeClr val="tx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u-RU" dirty="0" smtClean="0">
                <a:solidFill>
                  <a:schemeClr val="bg1"/>
                </a:solidFill>
              </a:rPr>
              <a:t>Имя/адрес/телефон/карта/банк/место работы/уровень дохода/информация об имуществе/о родственниках/о знакомых/об увлечениях</a:t>
            </a:r>
            <a:endParaRPr lang="ru-RU" dirty="0">
              <a:solidFill>
                <a:schemeClr val="bg1"/>
              </a:solidFill>
            </a:endParaRPr>
          </a:p>
        </p:txBody>
      </p:sp>
      <p:sp>
        <p:nvSpPr>
          <p:cNvPr id="48" name="Прямоугольник 47"/>
          <p:cNvSpPr/>
          <p:nvPr/>
        </p:nvSpPr>
        <p:spPr>
          <a:xfrm>
            <a:off x="1069554" y="4505733"/>
            <a:ext cx="4324350" cy="729021"/>
          </a:xfrm>
          <a:prstGeom prst="rect">
            <a:avLst/>
          </a:prstGeom>
          <a:solidFill>
            <a:schemeClr val="tx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u-RU" dirty="0" smtClean="0">
                <a:solidFill>
                  <a:schemeClr val="bg1"/>
                </a:solidFill>
              </a:rPr>
              <a:t>Оформляете карту лояльности?</a:t>
            </a:r>
            <a:endParaRPr lang="ru-RU" dirty="0">
              <a:solidFill>
                <a:schemeClr val="bg1"/>
              </a:solidFill>
            </a:endParaRPr>
          </a:p>
        </p:txBody>
      </p:sp>
      <p:sp>
        <p:nvSpPr>
          <p:cNvPr id="49" name="Прямоугольник 48"/>
          <p:cNvSpPr/>
          <p:nvPr/>
        </p:nvSpPr>
        <p:spPr>
          <a:xfrm>
            <a:off x="1060029" y="5331182"/>
            <a:ext cx="4324350" cy="729021"/>
          </a:xfrm>
          <a:prstGeom prst="rect">
            <a:avLst/>
          </a:prstGeom>
          <a:solidFill>
            <a:schemeClr val="tx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u-RU" dirty="0" smtClean="0">
                <a:solidFill>
                  <a:schemeClr val="bg1"/>
                </a:solidFill>
              </a:rPr>
              <a:t>Общаетесь на форумах?</a:t>
            </a:r>
            <a:endParaRPr lang="ru-RU" dirty="0">
              <a:solidFill>
                <a:schemeClr val="bg1"/>
              </a:solidFill>
            </a:endParaRPr>
          </a:p>
        </p:txBody>
      </p:sp>
      <p:sp>
        <p:nvSpPr>
          <p:cNvPr id="43" name="Заголовок 1"/>
          <p:cNvSpPr txBox="1">
            <a:spLocks/>
          </p:cNvSpPr>
          <p:nvPr/>
        </p:nvSpPr>
        <p:spPr>
          <a:xfrm>
            <a:off x="606903" y="419705"/>
            <a:ext cx="10781533" cy="543247"/>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3200" b="1" dirty="0" smtClean="0">
                <a:latin typeface="Arial" panose="020B0604020202020204" pitchFamily="34" charset="0"/>
                <a:cs typeface="Arial" panose="020B0604020202020204" pitchFamily="34" charset="0"/>
              </a:rPr>
              <a:t>Персональные данные</a:t>
            </a:r>
            <a:endParaRPr lang="ru-RU" sz="3200" b="1" dirty="0">
              <a:latin typeface="Arial" panose="020B0604020202020204" pitchFamily="34" charset="0"/>
              <a:cs typeface="Arial" panose="020B0604020202020204" pitchFamily="34" charset="0"/>
            </a:endParaRPr>
          </a:p>
        </p:txBody>
      </p:sp>
      <p:cxnSp>
        <p:nvCxnSpPr>
          <p:cNvPr id="45" name="Прямая соединительная линия 44"/>
          <p:cNvCxnSpPr/>
          <p:nvPr/>
        </p:nvCxnSpPr>
        <p:spPr>
          <a:xfrm>
            <a:off x="724783" y="962952"/>
            <a:ext cx="5482053" cy="0"/>
          </a:xfrm>
          <a:prstGeom prst="line">
            <a:avLst/>
          </a:prstGeom>
          <a:ln w="28575">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
        <p:nvSpPr>
          <p:cNvPr id="50" name="Прямоугольник 49"/>
          <p:cNvSpPr/>
          <p:nvPr/>
        </p:nvSpPr>
        <p:spPr>
          <a:xfrm>
            <a:off x="606903" y="1486509"/>
            <a:ext cx="11052605" cy="5012922"/>
          </a:xfrm>
          <a:prstGeom prst="rect">
            <a:avLst/>
          </a:prstGeom>
          <a:solidFill>
            <a:schemeClr val="accent1">
              <a:lumMod val="60000"/>
              <a:lumOff val="4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Arial" panose="020B0604020202020204" pitchFamily="34" charset="0"/>
                <a:cs typeface="Arial" panose="020B0604020202020204" pitchFamily="34" charset="0"/>
              </a:rPr>
              <a:t>GETCONTACT</a:t>
            </a:r>
            <a:endParaRPr lang="ru-RU" b="1" dirty="0">
              <a:solidFill>
                <a:schemeClr val="tx1"/>
              </a:solidFill>
              <a:latin typeface="Arial" panose="020B0604020202020204" pitchFamily="34" charset="0"/>
              <a:cs typeface="Arial" panose="020B0604020202020204" pitchFamily="34" charset="0"/>
            </a:endParaRPr>
          </a:p>
        </p:txBody>
      </p:sp>
      <p:sp>
        <p:nvSpPr>
          <p:cNvPr id="51" name="Прямоугольник 50"/>
          <p:cNvSpPr/>
          <p:nvPr/>
        </p:nvSpPr>
        <p:spPr>
          <a:xfrm>
            <a:off x="880955" y="5695692"/>
            <a:ext cx="10507482" cy="692727"/>
          </a:xfrm>
          <a:prstGeom prst="rect">
            <a:avLst/>
          </a:prstGeom>
          <a:solidFill>
            <a:schemeClr val="accent1">
              <a:lumMod val="60000"/>
              <a:lumOff val="4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latin typeface="Arial" panose="020B0604020202020204" pitchFamily="34" charset="0"/>
                <a:cs typeface="Arial" panose="020B0604020202020204" pitchFamily="34" charset="0"/>
              </a:rPr>
              <a:t>ЛЮБОПЫТСТВО</a:t>
            </a:r>
            <a:endParaRPr lang="ru-RU"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922283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par>
                                <p:cTn id="8" presetID="10" presetClass="entr" presetSubtype="0" fill="hold"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fade">
                                      <p:cBhvr>
                                        <p:cTn id="10" dur="500"/>
                                        <p:tgtEl>
                                          <p:spTgt spid="45"/>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par>
                                <p:cTn id="18" presetID="53" presetClass="entr" presetSubtype="16"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par>
                                <p:cTn id="23" presetID="53" presetClass="entr" presetSubtype="16"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fill="hold"/>
                                        <p:tgtEl>
                                          <p:spTgt spid="8"/>
                                        </p:tgtEl>
                                        <p:attrNameLst>
                                          <p:attrName>ppt_w</p:attrName>
                                        </p:attrNameLst>
                                      </p:cBhvr>
                                      <p:tavLst>
                                        <p:tav tm="0">
                                          <p:val>
                                            <p:fltVal val="0"/>
                                          </p:val>
                                        </p:tav>
                                        <p:tav tm="100000">
                                          <p:val>
                                            <p:strVal val="#ppt_w"/>
                                          </p:val>
                                        </p:tav>
                                      </p:tavLst>
                                    </p:anim>
                                    <p:anim calcmode="lin" valueType="num">
                                      <p:cBhvr>
                                        <p:cTn id="31" dur="500" fill="hold"/>
                                        <p:tgtEl>
                                          <p:spTgt spid="8"/>
                                        </p:tgtEl>
                                        <p:attrNameLst>
                                          <p:attrName>ppt_h</p:attrName>
                                        </p:attrNameLst>
                                      </p:cBhvr>
                                      <p:tavLst>
                                        <p:tav tm="0">
                                          <p:val>
                                            <p:fltVal val="0"/>
                                          </p:val>
                                        </p:tav>
                                        <p:tav tm="100000">
                                          <p:val>
                                            <p:strVal val="#ppt_h"/>
                                          </p:val>
                                        </p:tav>
                                      </p:tavLst>
                                    </p:anim>
                                    <p:animEffect transition="in" filter="fade">
                                      <p:cBhvr>
                                        <p:cTn id="32" dur="500"/>
                                        <p:tgtEl>
                                          <p:spTgt spid="8"/>
                                        </p:tgtEl>
                                      </p:cBhvr>
                                    </p:animEffect>
                                  </p:childTnLst>
                                </p:cTn>
                              </p:par>
                              <p:par>
                                <p:cTn id="33" presetID="53" presetClass="entr" presetSubtype="16"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par>
                                <p:cTn id="38" presetID="53" presetClass="entr" presetSubtype="16"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0">
                                          <p:val>
                                            <p:fltVal val="0"/>
                                          </p:val>
                                        </p:tav>
                                        <p:tav tm="100000">
                                          <p:val>
                                            <p:strVal val="#ppt_w"/>
                                          </p:val>
                                        </p:tav>
                                      </p:tavLst>
                                    </p:anim>
                                    <p:anim calcmode="lin" valueType="num">
                                      <p:cBhvr>
                                        <p:cTn id="41" dur="500" fill="hold"/>
                                        <p:tgtEl>
                                          <p:spTgt spid="10"/>
                                        </p:tgtEl>
                                        <p:attrNameLst>
                                          <p:attrName>ppt_h</p:attrName>
                                        </p:attrNameLst>
                                      </p:cBhvr>
                                      <p:tavLst>
                                        <p:tav tm="0">
                                          <p:val>
                                            <p:fltVal val="0"/>
                                          </p:val>
                                        </p:tav>
                                        <p:tav tm="100000">
                                          <p:val>
                                            <p:strVal val="#ppt_h"/>
                                          </p:val>
                                        </p:tav>
                                      </p:tavLst>
                                    </p:anim>
                                    <p:animEffect transition="in" filter="fade">
                                      <p:cBhvr>
                                        <p:cTn id="42" dur="500"/>
                                        <p:tgtEl>
                                          <p:spTgt spid="10"/>
                                        </p:tgtEl>
                                      </p:cBhvr>
                                    </p:animEffect>
                                  </p:childTnLst>
                                </p:cTn>
                              </p:par>
                              <p:par>
                                <p:cTn id="43" presetID="53" presetClass="entr" presetSubtype="16" fill="hold" nodeType="with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par>
                                <p:cTn id="48" presetID="53" presetClass="entr" presetSubtype="16" fill="hold"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par>
                                <p:cTn id="53" presetID="53" presetClass="entr" presetSubtype="16" fill="hold" nodeType="with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childTnLst>
                                </p:cTn>
                              </p:par>
                              <p:par>
                                <p:cTn id="58" presetID="53" presetClass="entr" presetSubtype="16" fill="hold" nodeType="with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500" fill="hold"/>
                                        <p:tgtEl>
                                          <p:spTgt spid="14"/>
                                        </p:tgtEl>
                                        <p:attrNameLst>
                                          <p:attrName>ppt_w</p:attrName>
                                        </p:attrNameLst>
                                      </p:cBhvr>
                                      <p:tavLst>
                                        <p:tav tm="0">
                                          <p:val>
                                            <p:fltVal val="0"/>
                                          </p:val>
                                        </p:tav>
                                        <p:tav tm="100000">
                                          <p:val>
                                            <p:strVal val="#ppt_w"/>
                                          </p:val>
                                        </p:tav>
                                      </p:tavLst>
                                    </p:anim>
                                    <p:anim calcmode="lin" valueType="num">
                                      <p:cBhvr>
                                        <p:cTn id="61" dur="500" fill="hold"/>
                                        <p:tgtEl>
                                          <p:spTgt spid="14"/>
                                        </p:tgtEl>
                                        <p:attrNameLst>
                                          <p:attrName>ppt_h</p:attrName>
                                        </p:attrNameLst>
                                      </p:cBhvr>
                                      <p:tavLst>
                                        <p:tav tm="0">
                                          <p:val>
                                            <p:fltVal val="0"/>
                                          </p:val>
                                        </p:tav>
                                        <p:tav tm="100000">
                                          <p:val>
                                            <p:strVal val="#ppt_h"/>
                                          </p:val>
                                        </p:tav>
                                      </p:tavLst>
                                    </p:anim>
                                    <p:animEffect transition="in" filter="fade">
                                      <p:cBhvr>
                                        <p:cTn id="62" dur="500"/>
                                        <p:tgtEl>
                                          <p:spTgt spid="14"/>
                                        </p:tgtEl>
                                      </p:cBhvr>
                                    </p:animEffect>
                                  </p:childTnLst>
                                </p:cTn>
                              </p:par>
                              <p:par>
                                <p:cTn id="63" presetID="53" presetClass="entr" presetSubtype="16" fill="hold"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Effect transition="in" filter="fade">
                                      <p:cBhvr>
                                        <p:cTn id="67" dur="500"/>
                                        <p:tgtEl>
                                          <p:spTgt spid="16"/>
                                        </p:tgtEl>
                                      </p:cBhvr>
                                    </p:animEffect>
                                  </p:childTnLst>
                                </p:cTn>
                              </p:par>
                              <p:par>
                                <p:cTn id="68" presetID="53" presetClass="entr" presetSubtype="16" fill="hold"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p:cTn id="70" dur="500" fill="hold"/>
                                        <p:tgtEl>
                                          <p:spTgt spid="17"/>
                                        </p:tgtEl>
                                        <p:attrNameLst>
                                          <p:attrName>ppt_w</p:attrName>
                                        </p:attrNameLst>
                                      </p:cBhvr>
                                      <p:tavLst>
                                        <p:tav tm="0">
                                          <p:val>
                                            <p:fltVal val="0"/>
                                          </p:val>
                                        </p:tav>
                                        <p:tav tm="100000">
                                          <p:val>
                                            <p:strVal val="#ppt_w"/>
                                          </p:val>
                                        </p:tav>
                                      </p:tavLst>
                                    </p:anim>
                                    <p:anim calcmode="lin" valueType="num">
                                      <p:cBhvr>
                                        <p:cTn id="71" dur="500" fill="hold"/>
                                        <p:tgtEl>
                                          <p:spTgt spid="17"/>
                                        </p:tgtEl>
                                        <p:attrNameLst>
                                          <p:attrName>ppt_h</p:attrName>
                                        </p:attrNameLst>
                                      </p:cBhvr>
                                      <p:tavLst>
                                        <p:tav tm="0">
                                          <p:val>
                                            <p:fltVal val="0"/>
                                          </p:val>
                                        </p:tav>
                                        <p:tav tm="100000">
                                          <p:val>
                                            <p:strVal val="#ppt_h"/>
                                          </p:val>
                                        </p:tav>
                                      </p:tavLst>
                                    </p:anim>
                                    <p:animEffect transition="in" filter="fade">
                                      <p:cBhvr>
                                        <p:cTn id="72" dur="500"/>
                                        <p:tgtEl>
                                          <p:spTgt spid="17"/>
                                        </p:tgtEl>
                                      </p:cBhvr>
                                    </p:animEffect>
                                  </p:childTnLst>
                                </p:cTn>
                              </p:par>
                              <p:par>
                                <p:cTn id="73" presetID="53" presetClass="entr" presetSubtype="16" fill="hold" nodeType="withEffect">
                                  <p:stCondLst>
                                    <p:cond delay="0"/>
                                  </p:stCondLst>
                                  <p:childTnLst>
                                    <p:set>
                                      <p:cBhvr>
                                        <p:cTn id="74" dur="1" fill="hold">
                                          <p:stCondLst>
                                            <p:cond delay="0"/>
                                          </p:stCondLst>
                                        </p:cTn>
                                        <p:tgtEl>
                                          <p:spTgt spid="19"/>
                                        </p:tgtEl>
                                        <p:attrNameLst>
                                          <p:attrName>style.visibility</p:attrName>
                                        </p:attrNameLst>
                                      </p:cBhvr>
                                      <p:to>
                                        <p:strVal val="visible"/>
                                      </p:to>
                                    </p:set>
                                    <p:anim calcmode="lin" valueType="num">
                                      <p:cBhvr>
                                        <p:cTn id="75" dur="500" fill="hold"/>
                                        <p:tgtEl>
                                          <p:spTgt spid="19"/>
                                        </p:tgtEl>
                                        <p:attrNameLst>
                                          <p:attrName>ppt_w</p:attrName>
                                        </p:attrNameLst>
                                      </p:cBhvr>
                                      <p:tavLst>
                                        <p:tav tm="0">
                                          <p:val>
                                            <p:fltVal val="0"/>
                                          </p:val>
                                        </p:tav>
                                        <p:tav tm="100000">
                                          <p:val>
                                            <p:strVal val="#ppt_w"/>
                                          </p:val>
                                        </p:tav>
                                      </p:tavLst>
                                    </p:anim>
                                    <p:anim calcmode="lin" valueType="num">
                                      <p:cBhvr>
                                        <p:cTn id="76" dur="500" fill="hold"/>
                                        <p:tgtEl>
                                          <p:spTgt spid="19"/>
                                        </p:tgtEl>
                                        <p:attrNameLst>
                                          <p:attrName>ppt_h</p:attrName>
                                        </p:attrNameLst>
                                      </p:cBhvr>
                                      <p:tavLst>
                                        <p:tav tm="0">
                                          <p:val>
                                            <p:fltVal val="0"/>
                                          </p:val>
                                        </p:tav>
                                        <p:tav tm="100000">
                                          <p:val>
                                            <p:strVal val="#ppt_h"/>
                                          </p:val>
                                        </p:tav>
                                      </p:tavLst>
                                    </p:anim>
                                    <p:animEffect transition="in" filter="fade">
                                      <p:cBhvr>
                                        <p:cTn id="77" dur="500"/>
                                        <p:tgtEl>
                                          <p:spTgt spid="19"/>
                                        </p:tgtEl>
                                      </p:cBhvr>
                                    </p:animEffect>
                                  </p:childTnLst>
                                </p:cTn>
                              </p:par>
                              <p:par>
                                <p:cTn id="78" presetID="53" presetClass="entr" presetSubtype="16" fill="hold" nodeType="with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fltVal val="0"/>
                                          </p:val>
                                        </p:tav>
                                        <p:tav tm="100000">
                                          <p:val>
                                            <p:strVal val="#ppt_w"/>
                                          </p:val>
                                        </p:tav>
                                      </p:tavLst>
                                    </p:anim>
                                    <p:anim calcmode="lin" valueType="num">
                                      <p:cBhvr>
                                        <p:cTn id="81" dur="500" fill="hold"/>
                                        <p:tgtEl>
                                          <p:spTgt spid="21"/>
                                        </p:tgtEl>
                                        <p:attrNameLst>
                                          <p:attrName>ppt_h</p:attrName>
                                        </p:attrNameLst>
                                      </p:cBhvr>
                                      <p:tavLst>
                                        <p:tav tm="0">
                                          <p:val>
                                            <p:fltVal val="0"/>
                                          </p:val>
                                        </p:tav>
                                        <p:tav tm="100000">
                                          <p:val>
                                            <p:strVal val="#ppt_h"/>
                                          </p:val>
                                        </p:tav>
                                      </p:tavLst>
                                    </p:anim>
                                    <p:animEffect transition="in" filter="fade">
                                      <p:cBhvr>
                                        <p:cTn id="82" dur="500"/>
                                        <p:tgtEl>
                                          <p:spTgt spid="21"/>
                                        </p:tgtEl>
                                      </p:cBhvr>
                                    </p:animEffect>
                                  </p:childTnLst>
                                </p:cTn>
                              </p:par>
                              <p:par>
                                <p:cTn id="83" presetID="22" presetClass="entr" presetSubtype="4" fill="hold"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down)">
                                      <p:cBhvr>
                                        <p:cTn id="85" dur="500"/>
                                        <p:tgtEl>
                                          <p:spTgt spid="38"/>
                                        </p:tgtEl>
                                      </p:cBhvr>
                                    </p:animEffect>
                                  </p:childTnLst>
                                </p:cTn>
                              </p:par>
                              <p:par>
                                <p:cTn id="86" presetID="22" presetClass="entr" presetSubtype="4" fill="hold" nodeType="with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down)">
                                      <p:cBhvr>
                                        <p:cTn id="88" dur="500"/>
                                        <p:tgtEl>
                                          <p:spTgt spid="36"/>
                                        </p:tgtEl>
                                      </p:cBhvr>
                                    </p:animEffect>
                                  </p:childTnLst>
                                </p:cTn>
                              </p:par>
                              <p:par>
                                <p:cTn id="89" presetID="22" presetClass="entr" presetSubtype="4" fill="hold" nodeType="with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wipe(down)">
                                      <p:cBhvr>
                                        <p:cTn id="91" dur="500"/>
                                        <p:tgtEl>
                                          <p:spTgt spid="40"/>
                                        </p:tgtEl>
                                      </p:cBhvr>
                                    </p:animEffect>
                                  </p:childTnLst>
                                </p:cTn>
                              </p:par>
                              <p:par>
                                <p:cTn id="92" presetID="22" presetClass="entr" presetSubtype="4" fill="hold" nodeType="with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wipe(down)">
                                      <p:cBhvr>
                                        <p:cTn id="94" dur="500"/>
                                        <p:tgtEl>
                                          <p:spTgt spid="37"/>
                                        </p:tgtEl>
                                      </p:cBhvr>
                                    </p:animEffect>
                                  </p:childTnLst>
                                </p:cTn>
                              </p:par>
                            </p:childTnLst>
                          </p:cTn>
                        </p:par>
                      </p:childTnLst>
                    </p:cTn>
                  </p:par>
                  <p:par>
                    <p:cTn id="95" fill="hold">
                      <p:stCondLst>
                        <p:cond delay="indefinite"/>
                      </p:stCondLst>
                      <p:childTnLst>
                        <p:par>
                          <p:cTn id="96" fill="hold">
                            <p:stCondLst>
                              <p:cond delay="0"/>
                            </p:stCondLst>
                            <p:childTnLst>
                              <p:par>
                                <p:cTn id="97" presetID="53" presetClass="entr" presetSubtype="16" fill="hold" grpId="0" nodeType="clickEffect">
                                  <p:stCondLst>
                                    <p:cond delay="0"/>
                                  </p:stCondLst>
                                  <p:childTnLst>
                                    <p:set>
                                      <p:cBhvr>
                                        <p:cTn id="98" dur="1" fill="hold">
                                          <p:stCondLst>
                                            <p:cond delay="0"/>
                                          </p:stCondLst>
                                        </p:cTn>
                                        <p:tgtEl>
                                          <p:spTgt spid="41"/>
                                        </p:tgtEl>
                                        <p:attrNameLst>
                                          <p:attrName>style.visibility</p:attrName>
                                        </p:attrNameLst>
                                      </p:cBhvr>
                                      <p:to>
                                        <p:strVal val="visible"/>
                                      </p:to>
                                    </p:set>
                                    <p:anim calcmode="lin" valueType="num">
                                      <p:cBhvr>
                                        <p:cTn id="99" dur="500" fill="hold"/>
                                        <p:tgtEl>
                                          <p:spTgt spid="41"/>
                                        </p:tgtEl>
                                        <p:attrNameLst>
                                          <p:attrName>ppt_w</p:attrName>
                                        </p:attrNameLst>
                                      </p:cBhvr>
                                      <p:tavLst>
                                        <p:tav tm="0">
                                          <p:val>
                                            <p:fltVal val="0"/>
                                          </p:val>
                                        </p:tav>
                                        <p:tav tm="100000">
                                          <p:val>
                                            <p:strVal val="#ppt_w"/>
                                          </p:val>
                                        </p:tav>
                                      </p:tavLst>
                                    </p:anim>
                                    <p:anim calcmode="lin" valueType="num">
                                      <p:cBhvr>
                                        <p:cTn id="100" dur="500" fill="hold"/>
                                        <p:tgtEl>
                                          <p:spTgt spid="41"/>
                                        </p:tgtEl>
                                        <p:attrNameLst>
                                          <p:attrName>ppt_h</p:attrName>
                                        </p:attrNameLst>
                                      </p:cBhvr>
                                      <p:tavLst>
                                        <p:tav tm="0">
                                          <p:val>
                                            <p:fltVal val="0"/>
                                          </p:val>
                                        </p:tav>
                                        <p:tav tm="100000">
                                          <p:val>
                                            <p:strVal val="#ppt_h"/>
                                          </p:val>
                                        </p:tav>
                                      </p:tavLst>
                                    </p:anim>
                                    <p:animEffect transition="in" filter="fade">
                                      <p:cBhvr>
                                        <p:cTn id="101" dur="500"/>
                                        <p:tgtEl>
                                          <p:spTgt spid="41"/>
                                        </p:tgtEl>
                                      </p:cBhvr>
                                    </p:animEffect>
                                  </p:childTnLst>
                                </p:cTn>
                              </p:par>
                            </p:childTnLst>
                          </p:cTn>
                        </p:par>
                        <p:par>
                          <p:cTn id="102" fill="hold">
                            <p:stCondLst>
                              <p:cond delay="500"/>
                            </p:stCondLst>
                            <p:childTnLst>
                              <p:par>
                                <p:cTn id="103" presetID="1" presetClass="exit" presetSubtype="0" fill="hold" nodeType="afterEffect">
                                  <p:stCondLst>
                                    <p:cond delay="0"/>
                                  </p:stCondLst>
                                  <p:childTnLst>
                                    <p:set>
                                      <p:cBhvr>
                                        <p:cTn id="104" dur="1" fill="hold">
                                          <p:stCondLst>
                                            <p:cond delay="0"/>
                                          </p:stCondLst>
                                        </p:cTn>
                                        <p:tgtEl>
                                          <p:spTgt spid="4"/>
                                        </p:tgtEl>
                                        <p:attrNameLst>
                                          <p:attrName>style.visibility</p:attrName>
                                        </p:attrNameLst>
                                      </p:cBhvr>
                                      <p:to>
                                        <p:strVal val="hidden"/>
                                      </p:to>
                                    </p:set>
                                  </p:childTnLst>
                                </p:cTn>
                              </p:par>
                            </p:childTnLst>
                          </p:cTn>
                        </p:par>
                        <p:par>
                          <p:cTn id="105" fill="hold">
                            <p:stCondLst>
                              <p:cond delay="500"/>
                            </p:stCondLst>
                            <p:childTnLst>
                              <p:par>
                                <p:cTn id="106" presetID="1" presetClass="exit" presetSubtype="0" fill="hold" nodeType="afterEffect">
                                  <p:stCondLst>
                                    <p:cond delay="0"/>
                                  </p:stCondLst>
                                  <p:childTnLst>
                                    <p:set>
                                      <p:cBhvr>
                                        <p:cTn id="107" dur="1" fill="hold">
                                          <p:stCondLst>
                                            <p:cond delay="0"/>
                                          </p:stCondLst>
                                        </p:cTn>
                                        <p:tgtEl>
                                          <p:spTgt spid="5"/>
                                        </p:tgtEl>
                                        <p:attrNameLst>
                                          <p:attrName>style.visibility</p:attrName>
                                        </p:attrNameLst>
                                      </p:cBhvr>
                                      <p:to>
                                        <p:strVal val="hidden"/>
                                      </p:to>
                                    </p:set>
                                  </p:childTnLst>
                                </p:cTn>
                              </p:par>
                            </p:childTnLst>
                          </p:cTn>
                        </p:par>
                        <p:par>
                          <p:cTn id="108" fill="hold">
                            <p:stCondLst>
                              <p:cond delay="500"/>
                            </p:stCondLst>
                            <p:childTnLst>
                              <p:par>
                                <p:cTn id="109" presetID="1" presetClass="exit" presetSubtype="0" fill="hold" nodeType="afterEffect">
                                  <p:stCondLst>
                                    <p:cond delay="0"/>
                                  </p:stCondLst>
                                  <p:childTnLst>
                                    <p:set>
                                      <p:cBhvr>
                                        <p:cTn id="110" dur="1" fill="hold">
                                          <p:stCondLst>
                                            <p:cond delay="0"/>
                                          </p:stCondLst>
                                        </p:cTn>
                                        <p:tgtEl>
                                          <p:spTgt spid="7"/>
                                        </p:tgtEl>
                                        <p:attrNameLst>
                                          <p:attrName>style.visibility</p:attrName>
                                        </p:attrNameLst>
                                      </p:cBhvr>
                                      <p:to>
                                        <p:strVal val="hidden"/>
                                      </p:to>
                                    </p:set>
                                  </p:childTnLst>
                                </p:cTn>
                              </p:par>
                            </p:childTnLst>
                          </p:cTn>
                        </p:par>
                        <p:par>
                          <p:cTn id="111" fill="hold">
                            <p:stCondLst>
                              <p:cond delay="500"/>
                            </p:stCondLst>
                            <p:childTnLst>
                              <p:par>
                                <p:cTn id="112" presetID="1" presetClass="exit" presetSubtype="0" fill="hold" nodeType="afterEffect">
                                  <p:stCondLst>
                                    <p:cond delay="0"/>
                                  </p:stCondLst>
                                  <p:childTnLst>
                                    <p:set>
                                      <p:cBhvr>
                                        <p:cTn id="113" dur="1" fill="hold">
                                          <p:stCondLst>
                                            <p:cond delay="0"/>
                                          </p:stCondLst>
                                        </p:cTn>
                                        <p:tgtEl>
                                          <p:spTgt spid="8"/>
                                        </p:tgtEl>
                                        <p:attrNameLst>
                                          <p:attrName>style.visibility</p:attrName>
                                        </p:attrNameLst>
                                      </p:cBhvr>
                                      <p:to>
                                        <p:strVal val="hidden"/>
                                      </p:to>
                                    </p:set>
                                  </p:childTnLst>
                                </p:cTn>
                              </p:par>
                            </p:childTnLst>
                          </p:cTn>
                        </p:par>
                        <p:par>
                          <p:cTn id="114" fill="hold">
                            <p:stCondLst>
                              <p:cond delay="500"/>
                            </p:stCondLst>
                            <p:childTnLst>
                              <p:par>
                                <p:cTn id="115" presetID="1" presetClass="exit" presetSubtype="0" fill="hold" nodeType="afterEffect">
                                  <p:stCondLst>
                                    <p:cond delay="0"/>
                                  </p:stCondLst>
                                  <p:childTnLst>
                                    <p:set>
                                      <p:cBhvr>
                                        <p:cTn id="116" dur="1" fill="hold">
                                          <p:stCondLst>
                                            <p:cond delay="0"/>
                                          </p:stCondLst>
                                        </p:cTn>
                                        <p:tgtEl>
                                          <p:spTgt spid="9"/>
                                        </p:tgtEl>
                                        <p:attrNameLst>
                                          <p:attrName>style.visibility</p:attrName>
                                        </p:attrNameLst>
                                      </p:cBhvr>
                                      <p:to>
                                        <p:strVal val="hidden"/>
                                      </p:to>
                                    </p:set>
                                  </p:childTnLst>
                                </p:cTn>
                              </p:par>
                            </p:childTnLst>
                          </p:cTn>
                        </p:par>
                        <p:par>
                          <p:cTn id="117" fill="hold">
                            <p:stCondLst>
                              <p:cond delay="500"/>
                            </p:stCondLst>
                            <p:childTnLst>
                              <p:par>
                                <p:cTn id="118" presetID="1" presetClass="exit" presetSubtype="0" fill="hold" nodeType="afterEffect">
                                  <p:stCondLst>
                                    <p:cond delay="0"/>
                                  </p:stCondLst>
                                  <p:childTnLst>
                                    <p:set>
                                      <p:cBhvr>
                                        <p:cTn id="119" dur="1" fill="hold">
                                          <p:stCondLst>
                                            <p:cond delay="0"/>
                                          </p:stCondLst>
                                        </p:cTn>
                                        <p:tgtEl>
                                          <p:spTgt spid="10"/>
                                        </p:tgtEl>
                                        <p:attrNameLst>
                                          <p:attrName>style.visibility</p:attrName>
                                        </p:attrNameLst>
                                      </p:cBhvr>
                                      <p:to>
                                        <p:strVal val="hidden"/>
                                      </p:to>
                                    </p:set>
                                  </p:childTnLst>
                                </p:cTn>
                              </p:par>
                            </p:childTnLst>
                          </p:cTn>
                        </p:par>
                        <p:par>
                          <p:cTn id="120" fill="hold">
                            <p:stCondLst>
                              <p:cond delay="500"/>
                            </p:stCondLst>
                            <p:childTnLst>
                              <p:par>
                                <p:cTn id="121" presetID="1" presetClass="exit" presetSubtype="0" fill="hold" nodeType="afterEffect">
                                  <p:stCondLst>
                                    <p:cond delay="0"/>
                                  </p:stCondLst>
                                  <p:childTnLst>
                                    <p:set>
                                      <p:cBhvr>
                                        <p:cTn id="122" dur="1" fill="hold">
                                          <p:stCondLst>
                                            <p:cond delay="0"/>
                                          </p:stCondLst>
                                        </p:cTn>
                                        <p:tgtEl>
                                          <p:spTgt spid="11"/>
                                        </p:tgtEl>
                                        <p:attrNameLst>
                                          <p:attrName>style.visibility</p:attrName>
                                        </p:attrNameLst>
                                      </p:cBhvr>
                                      <p:to>
                                        <p:strVal val="hidden"/>
                                      </p:to>
                                    </p:set>
                                  </p:childTnLst>
                                </p:cTn>
                              </p:par>
                            </p:childTnLst>
                          </p:cTn>
                        </p:par>
                        <p:par>
                          <p:cTn id="123" fill="hold">
                            <p:stCondLst>
                              <p:cond delay="500"/>
                            </p:stCondLst>
                            <p:childTnLst>
                              <p:par>
                                <p:cTn id="124" presetID="1" presetClass="exit" presetSubtype="0" fill="hold" nodeType="afterEffect">
                                  <p:stCondLst>
                                    <p:cond delay="0"/>
                                  </p:stCondLst>
                                  <p:childTnLst>
                                    <p:set>
                                      <p:cBhvr>
                                        <p:cTn id="125" dur="1" fill="hold">
                                          <p:stCondLst>
                                            <p:cond delay="0"/>
                                          </p:stCondLst>
                                        </p:cTn>
                                        <p:tgtEl>
                                          <p:spTgt spid="12"/>
                                        </p:tgtEl>
                                        <p:attrNameLst>
                                          <p:attrName>style.visibility</p:attrName>
                                        </p:attrNameLst>
                                      </p:cBhvr>
                                      <p:to>
                                        <p:strVal val="hidden"/>
                                      </p:to>
                                    </p:set>
                                  </p:childTnLst>
                                </p:cTn>
                              </p:par>
                            </p:childTnLst>
                          </p:cTn>
                        </p:par>
                        <p:par>
                          <p:cTn id="126" fill="hold">
                            <p:stCondLst>
                              <p:cond delay="500"/>
                            </p:stCondLst>
                            <p:childTnLst>
                              <p:par>
                                <p:cTn id="127" presetID="1" presetClass="exit" presetSubtype="0" fill="hold" nodeType="afterEffect">
                                  <p:stCondLst>
                                    <p:cond delay="0"/>
                                  </p:stCondLst>
                                  <p:childTnLst>
                                    <p:set>
                                      <p:cBhvr>
                                        <p:cTn id="128" dur="1" fill="hold">
                                          <p:stCondLst>
                                            <p:cond delay="0"/>
                                          </p:stCondLst>
                                        </p:cTn>
                                        <p:tgtEl>
                                          <p:spTgt spid="13"/>
                                        </p:tgtEl>
                                        <p:attrNameLst>
                                          <p:attrName>style.visibility</p:attrName>
                                        </p:attrNameLst>
                                      </p:cBhvr>
                                      <p:to>
                                        <p:strVal val="hidden"/>
                                      </p:to>
                                    </p:set>
                                  </p:childTnLst>
                                </p:cTn>
                              </p:par>
                            </p:childTnLst>
                          </p:cTn>
                        </p:par>
                        <p:par>
                          <p:cTn id="129" fill="hold">
                            <p:stCondLst>
                              <p:cond delay="500"/>
                            </p:stCondLst>
                            <p:childTnLst>
                              <p:par>
                                <p:cTn id="130" presetID="1" presetClass="exit" presetSubtype="0" fill="hold" nodeType="afterEffect">
                                  <p:stCondLst>
                                    <p:cond delay="0"/>
                                  </p:stCondLst>
                                  <p:childTnLst>
                                    <p:set>
                                      <p:cBhvr>
                                        <p:cTn id="131" dur="1" fill="hold">
                                          <p:stCondLst>
                                            <p:cond delay="0"/>
                                          </p:stCondLst>
                                        </p:cTn>
                                        <p:tgtEl>
                                          <p:spTgt spid="14"/>
                                        </p:tgtEl>
                                        <p:attrNameLst>
                                          <p:attrName>style.visibility</p:attrName>
                                        </p:attrNameLst>
                                      </p:cBhvr>
                                      <p:to>
                                        <p:strVal val="hidden"/>
                                      </p:to>
                                    </p:set>
                                  </p:childTnLst>
                                </p:cTn>
                              </p:par>
                            </p:childTnLst>
                          </p:cTn>
                        </p:par>
                        <p:par>
                          <p:cTn id="132" fill="hold">
                            <p:stCondLst>
                              <p:cond delay="500"/>
                            </p:stCondLst>
                            <p:childTnLst>
                              <p:par>
                                <p:cTn id="133" presetID="1" presetClass="exit" presetSubtype="0" fill="hold" nodeType="afterEffect">
                                  <p:stCondLst>
                                    <p:cond delay="0"/>
                                  </p:stCondLst>
                                  <p:childTnLst>
                                    <p:set>
                                      <p:cBhvr>
                                        <p:cTn id="134" dur="1" fill="hold">
                                          <p:stCondLst>
                                            <p:cond delay="0"/>
                                          </p:stCondLst>
                                        </p:cTn>
                                        <p:tgtEl>
                                          <p:spTgt spid="16"/>
                                        </p:tgtEl>
                                        <p:attrNameLst>
                                          <p:attrName>style.visibility</p:attrName>
                                        </p:attrNameLst>
                                      </p:cBhvr>
                                      <p:to>
                                        <p:strVal val="hidden"/>
                                      </p:to>
                                    </p:set>
                                  </p:childTnLst>
                                </p:cTn>
                              </p:par>
                            </p:childTnLst>
                          </p:cTn>
                        </p:par>
                        <p:par>
                          <p:cTn id="135" fill="hold">
                            <p:stCondLst>
                              <p:cond delay="500"/>
                            </p:stCondLst>
                            <p:childTnLst>
                              <p:par>
                                <p:cTn id="136" presetID="1" presetClass="exit" presetSubtype="0" fill="hold" nodeType="afterEffect">
                                  <p:stCondLst>
                                    <p:cond delay="0"/>
                                  </p:stCondLst>
                                  <p:childTnLst>
                                    <p:set>
                                      <p:cBhvr>
                                        <p:cTn id="137" dur="1" fill="hold">
                                          <p:stCondLst>
                                            <p:cond delay="0"/>
                                          </p:stCondLst>
                                        </p:cTn>
                                        <p:tgtEl>
                                          <p:spTgt spid="17"/>
                                        </p:tgtEl>
                                        <p:attrNameLst>
                                          <p:attrName>style.visibility</p:attrName>
                                        </p:attrNameLst>
                                      </p:cBhvr>
                                      <p:to>
                                        <p:strVal val="hidden"/>
                                      </p:to>
                                    </p:set>
                                  </p:childTnLst>
                                </p:cTn>
                              </p:par>
                            </p:childTnLst>
                          </p:cTn>
                        </p:par>
                        <p:par>
                          <p:cTn id="138" fill="hold">
                            <p:stCondLst>
                              <p:cond delay="500"/>
                            </p:stCondLst>
                            <p:childTnLst>
                              <p:par>
                                <p:cTn id="139" presetID="1" presetClass="exit" presetSubtype="0" fill="hold" nodeType="afterEffect">
                                  <p:stCondLst>
                                    <p:cond delay="0"/>
                                  </p:stCondLst>
                                  <p:childTnLst>
                                    <p:set>
                                      <p:cBhvr>
                                        <p:cTn id="140" dur="1" fill="hold">
                                          <p:stCondLst>
                                            <p:cond delay="0"/>
                                          </p:stCondLst>
                                        </p:cTn>
                                        <p:tgtEl>
                                          <p:spTgt spid="19"/>
                                        </p:tgtEl>
                                        <p:attrNameLst>
                                          <p:attrName>style.visibility</p:attrName>
                                        </p:attrNameLst>
                                      </p:cBhvr>
                                      <p:to>
                                        <p:strVal val="hidden"/>
                                      </p:to>
                                    </p:set>
                                  </p:childTnLst>
                                </p:cTn>
                              </p:par>
                            </p:childTnLst>
                          </p:cTn>
                        </p:par>
                        <p:par>
                          <p:cTn id="141" fill="hold">
                            <p:stCondLst>
                              <p:cond delay="500"/>
                            </p:stCondLst>
                            <p:childTnLst>
                              <p:par>
                                <p:cTn id="142" presetID="1" presetClass="exit" presetSubtype="0" fill="hold" nodeType="afterEffect">
                                  <p:stCondLst>
                                    <p:cond delay="0"/>
                                  </p:stCondLst>
                                  <p:childTnLst>
                                    <p:set>
                                      <p:cBhvr>
                                        <p:cTn id="143" dur="1" fill="hold">
                                          <p:stCondLst>
                                            <p:cond delay="0"/>
                                          </p:stCondLst>
                                        </p:cTn>
                                        <p:tgtEl>
                                          <p:spTgt spid="21"/>
                                        </p:tgtEl>
                                        <p:attrNameLst>
                                          <p:attrName>style.visibility</p:attrName>
                                        </p:attrNameLst>
                                      </p:cBhvr>
                                      <p:to>
                                        <p:strVal val="hidden"/>
                                      </p:to>
                                    </p:set>
                                  </p:childTnLst>
                                </p:cTn>
                              </p:par>
                            </p:childTnLst>
                          </p:cTn>
                        </p:par>
                        <p:par>
                          <p:cTn id="144" fill="hold">
                            <p:stCondLst>
                              <p:cond delay="500"/>
                            </p:stCondLst>
                            <p:childTnLst>
                              <p:par>
                                <p:cTn id="145" presetID="1" presetClass="exit" presetSubtype="0" fill="hold" nodeType="afterEffect">
                                  <p:stCondLst>
                                    <p:cond delay="0"/>
                                  </p:stCondLst>
                                  <p:childTnLst>
                                    <p:set>
                                      <p:cBhvr>
                                        <p:cTn id="146" dur="1" fill="hold">
                                          <p:stCondLst>
                                            <p:cond delay="0"/>
                                          </p:stCondLst>
                                        </p:cTn>
                                        <p:tgtEl>
                                          <p:spTgt spid="38"/>
                                        </p:tgtEl>
                                        <p:attrNameLst>
                                          <p:attrName>style.visibility</p:attrName>
                                        </p:attrNameLst>
                                      </p:cBhvr>
                                      <p:to>
                                        <p:strVal val="hidden"/>
                                      </p:to>
                                    </p:set>
                                  </p:childTnLst>
                                </p:cTn>
                              </p:par>
                            </p:childTnLst>
                          </p:cTn>
                        </p:par>
                        <p:par>
                          <p:cTn id="147" fill="hold">
                            <p:stCondLst>
                              <p:cond delay="500"/>
                            </p:stCondLst>
                            <p:childTnLst>
                              <p:par>
                                <p:cTn id="148" presetID="1" presetClass="exit" presetSubtype="0" fill="hold" nodeType="afterEffect">
                                  <p:stCondLst>
                                    <p:cond delay="0"/>
                                  </p:stCondLst>
                                  <p:childTnLst>
                                    <p:set>
                                      <p:cBhvr>
                                        <p:cTn id="149" dur="1" fill="hold">
                                          <p:stCondLst>
                                            <p:cond delay="0"/>
                                          </p:stCondLst>
                                        </p:cTn>
                                        <p:tgtEl>
                                          <p:spTgt spid="36"/>
                                        </p:tgtEl>
                                        <p:attrNameLst>
                                          <p:attrName>style.visibility</p:attrName>
                                        </p:attrNameLst>
                                      </p:cBhvr>
                                      <p:to>
                                        <p:strVal val="hidden"/>
                                      </p:to>
                                    </p:set>
                                  </p:childTnLst>
                                </p:cTn>
                              </p:par>
                            </p:childTnLst>
                          </p:cTn>
                        </p:par>
                        <p:par>
                          <p:cTn id="150" fill="hold">
                            <p:stCondLst>
                              <p:cond delay="500"/>
                            </p:stCondLst>
                            <p:childTnLst>
                              <p:par>
                                <p:cTn id="151" presetID="1" presetClass="exit" presetSubtype="0" fill="hold" nodeType="afterEffect">
                                  <p:stCondLst>
                                    <p:cond delay="0"/>
                                  </p:stCondLst>
                                  <p:childTnLst>
                                    <p:set>
                                      <p:cBhvr>
                                        <p:cTn id="152" dur="1" fill="hold">
                                          <p:stCondLst>
                                            <p:cond delay="0"/>
                                          </p:stCondLst>
                                        </p:cTn>
                                        <p:tgtEl>
                                          <p:spTgt spid="40"/>
                                        </p:tgtEl>
                                        <p:attrNameLst>
                                          <p:attrName>style.visibility</p:attrName>
                                        </p:attrNameLst>
                                      </p:cBhvr>
                                      <p:to>
                                        <p:strVal val="hidden"/>
                                      </p:to>
                                    </p:set>
                                  </p:childTnLst>
                                </p:cTn>
                              </p:par>
                            </p:childTnLst>
                          </p:cTn>
                        </p:par>
                        <p:par>
                          <p:cTn id="153" fill="hold">
                            <p:stCondLst>
                              <p:cond delay="500"/>
                            </p:stCondLst>
                            <p:childTnLst>
                              <p:par>
                                <p:cTn id="154" presetID="1" presetClass="exit" presetSubtype="0" fill="hold" nodeType="afterEffect">
                                  <p:stCondLst>
                                    <p:cond delay="0"/>
                                  </p:stCondLst>
                                  <p:childTnLst>
                                    <p:set>
                                      <p:cBhvr>
                                        <p:cTn id="155" dur="1" fill="hold">
                                          <p:stCondLst>
                                            <p:cond delay="0"/>
                                          </p:stCondLst>
                                        </p:cTn>
                                        <p:tgtEl>
                                          <p:spTgt spid="37"/>
                                        </p:tgtEl>
                                        <p:attrNameLst>
                                          <p:attrName>style.visibility</p:attrName>
                                        </p:attrNameLst>
                                      </p:cBhvr>
                                      <p:to>
                                        <p:strVal val="hidden"/>
                                      </p:to>
                                    </p:set>
                                  </p:childTnLst>
                                </p:cTn>
                              </p:par>
                            </p:childTnLst>
                          </p:cTn>
                        </p:par>
                        <p:par>
                          <p:cTn id="156" fill="hold">
                            <p:stCondLst>
                              <p:cond delay="500"/>
                            </p:stCondLst>
                            <p:childTnLst>
                              <p:par>
                                <p:cTn id="157" presetID="2" presetClass="entr" presetSubtype="8" fill="hold" grpId="0" nodeType="afterEffect">
                                  <p:stCondLst>
                                    <p:cond delay="0"/>
                                  </p:stCondLst>
                                  <p:childTnLst>
                                    <p:set>
                                      <p:cBhvr>
                                        <p:cTn id="158" dur="1" fill="hold">
                                          <p:stCondLst>
                                            <p:cond delay="0"/>
                                          </p:stCondLst>
                                        </p:cTn>
                                        <p:tgtEl>
                                          <p:spTgt spid="42"/>
                                        </p:tgtEl>
                                        <p:attrNameLst>
                                          <p:attrName>style.visibility</p:attrName>
                                        </p:attrNameLst>
                                      </p:cBhvr>
                                      <p:to>
                                        <p:strVal val="visible"/>
                                      </p:to>
                                    </p:set>
                                    <p:anim calcmode="lin" valueType="num">
                                      <p:cBhvr additive="base">
                                        <p:cTn id="159" dur="500" fill="hold"/>
                                        <p:tgtEl>
                                          <p:spTgt spid="42"/>
                                        </p:tgtEl>
                                        <p:attrNameLst>
                                          <p:attrName>ppt_x</p:attrName>
                                        </p:attrNameLst>
                                      </p:cBhvr>
                                      <p:tavLst>
                                        <p:tav tm="0">
                                          <p:val>
                                            <p:strVal val="0-#ppt_w/2"/>
                                          </p:val>
                                        </p:tav>
                                        <p:tav tm="100000">
                                          <p:val>
                                            <p:strVal val="#ppt_x"/>
                                          </p:val>
                                        </p:tav>
                                      </p:tavLst>
                                    </p:anim>
                                    <p:anim calcmode="lin" valueType="num">
                                      <p:cBhvr additive="base">
                                        <p:cTn id="160" dur="500" fill="hold"/>
                                        <p:tgtEl>
                                          <p:spTgt spid="42"/>
                                        </p:tgtEl>
                                        <p:attrNameLst>
                                          <p:attrName>ppt_y</p:attrName>
                                        </p:attrNameLst>
                                      </p:cBhvr>
                                      <p:tavLst>
                                        <p:tav tm="0">
                                          <p:val>
                                            <p:strVal val="#ppt_y"/>
                                          </p:val>
                                        </p:tav>
                                        <p:tav tm="100000">
                                          <p:val>
                                            <p:strVal val="#ppt_y"/>
                                          </p:val>
                                        </p:tav>
                                      </p:tavLst>
                                    </p:anim>
                                  </p:childTnLst>
                                </p:cTn>
                              </p:par>
                            </p:childTnLst>
                          </p:cTn>
                        </p:par>
                      </p:childTnLst>
                    </p:cTn>
                  </p:par>
                  <p:par>
                    <p:cTn id="161" fill="hold">
                      <p:stCondLst>
                        <p:cond delay="indefinite"/>
                      </p:stCondLst>
                      <p:childTnLst>
                        <p:par>
                          <p:cTn id="162" fill="hold">
                            <p:stCondLst>
                              <p:cond delay="0"/>
                            </p:stCondLst>
                            <p:childTnLst>
                              <p:par>
                                <p:cTn id="163" presetID="2" presetClass="entr" presetSubtype="8" fill="hold" grpId="0" nodeType="click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additive="base">
                                        <p:cTn id="165" dur="500" fill="hold"/>
                                        <p:tgtEl>
                                          <p:spTgt spid="44"/>
                                        </p:tgtEl>
                                        <p:attrNameLst>
                                          <p:attrName>ppt_x</p:attrName>
                                        </p:attrNameLst>
                                      </p:cBhvr>
                                      <p:tavLst>
                                        <p:tav tm="0">
                                          <p:val>
                                            <p:strVal val="0-#ppt_w/2"/>
                                          </p:val>
                                        </p:tav>
                                        <p:tav tm="100000">
                                          <p:val>
                                            <p:strVal val="#ppt_x"/>
                                          </p:val>
                                        </p:tav>
                                      </p:tavLst>
                                    </p:anim>
                                    <p:anim calcmode="lin" valueType="num">
                                      <p:cBhvr additive="base">
                                        <p:cTn id="166"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167" fill="hold">
                      <p:stCondLst>
                        <p:cond delay="indefinite"/>
                      </p:stCondLst>
                      <p:childTnLst>
                        <p:par>
                          <p:cTn id="168" fill="hold">
                            <p:stCondLst>
                              <p:cond delay="0"/>
                            </p:stCondLst>
                            <p:childTnLst>
                              <p:par>
                                <p:cTn id="169" presetID="2" presetClass="entr" presetSubtype="8" fill="hold" grpId="0" nodeType="clickEffect">
                                  <p:stCondLst>
                                    <p:cond delay="0"/>
                                  </p:stCondLst>
                                  <p:childTnLst>
                                    <p:set>
                                      <p:cBhvr>
                                        <p:cTn id="170" dur="1" fill="hold">
                                          <p:stCondLst>
                                            <p:cond delay="0"/>
                                          </p:stCondLst>
                                        </p:cTn>
                                        <p:tgtEl>
                                          <p:spTgt spid="46"/>
                                        </p:tgtEl>
                                        <p:attrNameLst>
                                          <p:attrName>style.visibility</p:attrName>
                                        </p:attrNameLst>
                                      </p:cBhvr>
                                      <p:to>
                                        <p:strVal val="visible"/>
                                      </p:to>
                                    </p:set>
                                    <p:anim calcmode="lin" valueType="num">
                                      <p:cBhvr additive="base">
                                        <p:cTn id="171" dur="500" fill="hold"/>
                                        <p:tgtEl>
                                          <p:spTgt spid="46"/>
                                        </p:tgtEl>
                                        <p:attrNameLst>
                                          <p:attrName>ppt_x</p:attrName>
                                        </p:attrNameLst>
                                      </p:cBhvr>
                                      <p:tavLst>
                                        <p:tav tm="0">
                                          <p:val>
                                            <p:strVal val="0-#ppt_w/2"/>
                                          </p:val>
                                        </p:tav>
                                        <p:tav tm="100000">
                                          <p:val>
                                            <p:strVal val="#ppt_x"/>
                                          </p:val>
                                        </p:tav>
                                      </p:tavLst>
                                    </p:anim>
                                    <p:anim calcmode="lin" valueType="num">
                                      <p:cBhvr additive="base">
                                        <p:cTn id="172" dur="50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173" fill="hold">
                      <p:stCondLst>
                        <p:cond delay="indefinite"/>
                      </p:stCondLst>
                      <p:childTnLst>
                        <p:par>
                          <p:cTn id="174" fill="hold">
                            <p:stCondLst>
                              <p:cond delay="0"/>
                            </p:stCondLst>
                            <p:childTnLst>
                              <p:par>
                                <p:cTn id="175" presetID="2" presetClass="entr" presetSubtype="8" fill="hold" grpId="0" nodeType="clickEffect">
                                  <p:stCondLst>
                                    <p:cond delay="0"/>
                                  </p:stCondLst>
                                  <p:childTnLst>
                                    <p:set>
                                      <p:cBhvr>
                                        <p:cTn id="176" dur="1" fill="hold">
                                          <p:stCondLst>
                                            <p:cond delay="0"/>
                                          </p:stCondLst>
                                        </p:cTn>
                                        <p:tgtEl>
                                          <p:spTgt spid="48"/>
                                        </p:tgtEl>
                                        <p:attrNameLst>
                                          <p:attrName>style.visibility</p:attrName>
                                        </p:attrNameLst>
                                      </p:cBhvr>
                                      <p:to>
                                        <p:strVal val="visible"/>
                                      </p:to>
                                    </p:set>
                                    <p:anim calcmode="lin" valueType="num">
                                      <p:cBhvr additive="base">
                                        <p:cTn id="177" dur="500" fill="hold"/>
                                        <p:tgtEl>
                                          <p:spTgt spid="48"/>
                                        </p:tgtEl>
                                        <p:attrNameLst>
                                          <p:attrName>ppt_x</p:attrName>
                                        </p:attrNameLst>
                                      </p:cBhvr>
                                      <p:tavLst>
                                        <p:tav tm="0">
                                          <p:val>
                                            <p:strVal val="0-#ppt_w/2"/>
                                          </p:val>
                                        </p:tav>
                                        <p:tav tm="100000">
                                          <p:val>
                                            <p:strVal val="#ppt_x"/>
                                          </p:val>
                                        </p:tav>
                                      </p:tavLst>
                                    </p:anim>
                                    <p:anim calcmode="lin" valueType="num">
                                      <p:cBhvr additive="base">
                                        <p:cTn id="178" dur="500" fill="hold"/>
                                        <p:tgtEl>
                                          <p:spTgt spid="48"/>
                                        </p:tgtEl>
                                        <p:attrNameLst>
                                          <p:attrName>ppt_y</p:attrName>
                                        </p:attrNameLst>
                                      </p:cBhvr>
                                      <p:tavLst>
                                        <p:tav tm="0">
                                          <p:val>
                                            <p:strVal val="#ppt_y"/>
                                          </p:val>
                                        </p:tav>
                                        <p:tav tm="100000">
                                          <p:val>
                                            <p:strVal val="#ppt_y"/>
                                          </p:val>
                                        </p:tav>
                                      </p:tavLst>
                                    </p:anim>
                                  </p:childTnLst>
                                </p:cTn>
                              </p:par>
                            </p:childTnLst>
                          </p:cTn>
                        </p:par>
                      </p:childTnLst>
                    </p:cTn>
                  </p:par>
                  <p:par>
                    <p:cTn id="179" fill="hold">
                      <p:stCondLst>
                        <p:cond delay="indefinite"/>
                      </p:stCondLst>
                      <p:childTnLst>
                        <p:par>
                          <p:cTn id="180" fill="hold">
                            <p:stCondLst>
                              <p:cond delay="0"/>
                            </p:stCondLst>
                            <p:childTnLst>
                              <p:par>
                                <p:cTn id="181" presetID="2" presetClass="entr" presetSubtype="8" fill="hold" grpId="0" nodeType="clickEffect">
                                  <p:stCondLst>
                                    <p:cond delay="0"/>
                                  </p:stCondLst>
                                  <p:childTnLst>
                                    <p:set>
                                      <p:cBhvr>
                                        <p:cTn id="182" dur="1" fill="hold">
                                          <p:stCondLst>
                                            <p:cond delay="0"/>
                                          </p:stCondLst>
                                        </p:cTn>
                                        <p:tgtEl>
                                          <p:spTgt spid="49"/>
                                        </p:tgtEl>
                                        <p:attrNameLst>
                                          <p:attrName>style.visibility</p:attrName>
                                        </p:attrNameLst>
                                      </p:cBhvr>
                                      <p:to>
                                        <p:strVal val="visible"/>
                                      </p:to>
                                    </p:set>
                                    <p:anim calcmode="lin" valueType="num">
                                      <p:cBhvr additive="base">
                                        <p:cTn id="183" dur="500" fill="hold"/>
                                        <p:tgtEl>
                                          <p:spTgt spid="49"/>
                                        </p:tgtEl>
                                        <p:attrNameLst>
                                          <p:attrName>ppt_x</p:attrName>
                                        </p:attrNameLst>
                                      </p:cBhvr>
                                      <p:tavLst>
                                        <p:tav tm="0">
                                          <p:val>
                                            <p:strVal val="0-#ppt_w/2"/>
                                          </p:val>
                                        </p:tav>
                                        <p:tav tm="100000">
                                          <p:val>
                                            <p:strVal val="#ppt_x"/>
                                          </p:val>
                                        </p:tav>
                                      </p:tavLst>
                                    </p:anim>
                                    <p:anim calcmode="lin" valueType="num">
                                      <p:cBhvr additive="base">
                                        <p:cTn id="184" dur="500" fill="hold"/>
                                        <p:tgtEl>
                                          <p:spTgt spid="49"/>
                                        </p:tgtEl>
                                        <p:attrNameLst>
                                          <p:attrName>ppt_y</p:attrName>
                                        </p:attrNameLst>
                                      </p:cBhvr>
                                      <p:tavLst>
                                        <p:tav tm="0">
                                          <p:val>
                                            <p:strVal val="#ppt_y"/>
                                          </p:val>
                                        </p:tav>
                                        <p:tav tm="100000">
                                          <p:val>
                                            <p:strVal val="#ppt_y"/>
                                          </p:val>
                                        </p:tav>
                                      </p:tavLst>
                                    </p:anim>
                                  </p:childTnLst>
                                </p:cTn>
                              </p:par>
                            </p:childTnLst>
                          </p:cTn>
                        </p:par>
                      </p:childTnLst>
                    </p:cTn>
                  </p:par>
                  <p:par>
                    <p:cTn id="185" fill="hold">
                      <p:stCondLst>
                        <p:cond delay="indefinite"/>
                      </p:stCondLst>
                      <p:childTnLst>
                        <p:par>
                          <p:cTn id="186" fill="hold">
                            <p:stCondLst>
                              <p:cond delay="0"/>
                            </p:stCondLst>
                            <p:childTnLst>
                              <p:par>
                                <p:cTn id="187" presetID="22" presetClass="entr" presetSubtype="8" fill="hold" nodeType="clickEffect">
                                  <p:stCondLst>
                                    <p:cond delay="0"/>
                                  </p:stCondLst>
                                  <p:childTnLst>
                                    <p:set>
                                      <p:cBhvr>
                                        <p:cTn id="188" dur="1" fill="hold">
                                          <p:stCondLst>
                                            <p:cond delay="0"/>
                                          </p:stCondLst>
                                        </p:cTn>
                                        <p:tgtEl>
                                          <p:spTgt spid="53"/>
                                        </p:tgtEl>
                                        <p:attrNameLst>
                                          <p:attrName>style.visibility</p:attrName>
                                        </p:attrNameLst>
                                      </p:cBhvr>
                                      <p:to>
                                        <p:strVal val="visible"/>
                                      </p:to>
                                    </p:set>
                                    <p:animEffect transition="in" filter="wipe(left)">
                                      <p:cBhvr>
                                        <p:cTn id="189" dur="500"/>
                                        <p:tgtEl>
                                          <p:spTgt spid="53"/>
                                        </p:tgtEl>
                                      </p:cBhvr>
                                    </p:animEffect>
                                  </p:childTnLst>
                                </p:cTn>
                              </p:par>
                              <p:par>
                                <p:cTn id="190" presetID="1" presetClass="entr" presetSubtype="0" fill="hold" grpId="0" nodeType="withEffect">
                                  <p:stCondLst>
                                    <p:cond delay="0"/>
                                  </p:stCondLst>
                                  <p:childTnLst>
                                    <p:set>
                                      <p:cBhvr>
                                        <p:cTn id="191" dur="1" fill="hold">
                                          <p:stCondLst>
                                            <p:cond delay="0"/>
                                          </p:stCondLst>
                                        </p:cTn>
                                        <p:tgtEl>
                                          <p:spTgt spid="47"/>
                                        </p:tgtEl>
                                        <p:attrNameLst>
                                          <p:attrName>style.visibility</p:attrName>
                                        </p:attrNameLst>
                                      </p:cBhvr>
                                      <p:to>
                                        <p:strVal val="visible"/>
                                      </p:to>
                                    </p:set>
                                  </p:childTnLst>
                                </p:cTn>
                              </p:par>
                              <p:par>
                                <p:cTn id="192" presetID="22" presetClass="entr" presetSubtype="8" fill="hold" nodeType="withEffect">
                                  <p:stCondLst>
                                    <p:cond delay="0"/>
                                  </p:stCondLst>
                                  <p:childTnLst>
                                    <p:set>
                                      <p:cBhvr>
                                        <p:cTn id="193" dur="1" fill="hold">
                                          <p:stCondLst>
                                            <p:cond delay="0"/>
                                          </p:stCondLst>
                                        </p:cTn>
                                        <p:tgtEl>
                                          <p:spTgt spid="54"/>
                                        </p:tgtEl>
                                        <p:attrNameLst>
                                          <p:attrName>style.visibility</p:attrName>
                                        </p:attrNameLst>
                                      </p:cBhvr>
                                      <p:to>
                                        <p:strVal val="visible"/>
                                      </p:to>
                                    </p:set>
                                    <p:animEffect transition="in" filter="wipe(left)">
                                      <p:cBhvr>
                                        <p:cTn id="194" dur="500"/>
                                        <p:tgtEl>
                                          <p:spTgt spid="54"/>
                                        </p:tgtEl>
                                      </p:cBhvr>
                                    </p:animEffect>
                                  </p:childTnLst>
                                </p:cTn>
                              </p:par>
                              <p:par>
                                <p:cTn id="195" presetID="22" presetClass="entr" presetSubtype="8" fill="hold" nodeType="withEffect">
                                  <p:stCondLst>
                                    <p:cond delay="0"/>
                                  </p:stCondLst>
                                  <p:childTnLst>
                                    <p:set>
                                      <p:cBhvr>
                                        <p:cTn id="196" dur="1" fill="hold">
                                          <p:stCondLst>
                                            <p:cond delay="0"/>
                                          </p:stCondLst>
                                        </p:cTn>
                                        <p:tgtEl>
                                          <p:spTgt spid="59"/>
                                        </p:tgtEl>
                                        <p:attrNameLst>
                                          <p:attrName>style.visibility</p:attrName>
                                        </p:attrNameLst>
                                      </p:cBhvr>
                                      <p:to>
                                        <p:strVal val="visible"/>
                                      </p:to>
                                    </p:set>
                                    <p:animEffect transition="in" filter="wipe(left)">
                                      <p:cBhvr>
                                        <p:cTn id="197" dur="500"/>
                                        <p:tgtEl>
                                          <p:spTgt spid="59"/>
                                        </p:tgtEl>
                                      </p:cBhvr>
                                    </p:animEffect>
                                  </p:childTnLst>
                                </p:cTn>
                              </p:par>
                              <p:par>
                                <p:cTn id="198" presetID="22" presetClass="entr" presetSubtype="8" fill="hold" nodeType="withEffect">
                                  <p:stCondLst>
                                    <p:cond delay="0"/>
                                  </p:stCondLst>
                                  <p:childTnLst>
                                    <p:set>
                                      <p:cBhvr>
                                        <p:cTn id="199" dur="1" fill="hold">
                                          <p:stCondLst>
                                            <p:cond delay="0"/>
                                          </p:stCondLst>
                                        </p:cTn>
                                        <p:tgtEl>
                                          <p:spTgt spid="67"/>
                                        </p:tgtEl>
                                        <p:attrNameLst>
                                          <p:attrName>style.visibility</p:attrName>
                                        </p:attrNameLst>
                                      </p:cBhvr>
                                      <p:to>
                                        <p:strVal val="visible"/>
                                      </p:to>
                                    </p:set>
                                    <p:animEffect transition="in" filter="wipe(left)">
                                      <p:cBhvr>
                                        <p:cTn id="200" dur="500"/>
                                        <p:tgtEl>
                                          <p:spTgt spid="67"/>
                                        </p:tgtEl>
                                      </p:cBhvr>
                                    </p:animEffect>
                                  </p:childTnLst>
                                </p:cTn>
                              </p:par>
                              <p:par>
                                <p:cTn id="201" presetID="22" presetClass="entr" presetSubtype="8" fill="hold"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wipe(left)">
                                      <p:cBhvr>
                                        <p:cTn id="203" dur="500"/>
                                        <p:tgtEl>
                                          <p:spTgt spid="69"/>
                                        </p:tgtEl>
                                      </p:cBhvr>
                                    </p:animEffect>
                                  </p:childTnLst>
                                </p:cTn>
                              </p:par>
                            </p:childTnLst>
                          </p:cTn>
                        </p:par>
                      </p:childTnLst>
                    </p:cTn>
                  </p:par>
                  <p:par>
                    <p:cTn id="204" fill="hold">
                      <p:stCondLst>
                        <p:cond delay="indefinite"/>
                      </p:stCondLst>
                      <p:childTnLst>
                        <p:par>
                          <p:cTn id="205" fill="hold">
                            <p:stCondLst>
                              <p:cond delay="0"/>
                            </p:stCondLst>
                            <p:childTnLst>
                              <p:par>
                                <p:cTn id="206" presetID="14" presetClass="entr" presetSubtype="10" fill="hold" grpId="0" nodeType="clickEffect">
                                  <p:stCondLst>
                                    <p:cond delay="0"/>
                                  </p:stCondLst>
                                  <p:childTnLst>
                                    <p:set>
                                      <p:cBhvr>
                                        <p:cTn id="207" dur="1" fill="hold">
                                          <p:stCondLst>
                                            <p:cond delay="0"/>
                                          </p:stCondLst>
                                        </p:cTn>
                                        <p:tgtEl>
                                          <p:spTgt spid="50"/>
                                        </p:tgtEl>
                                        <p:attrNameLst>
                                          <p:attrName>style.visibility</p:attrName>
                                        </p:attrNameLst>
                                      </p:cBhvr>
                                      <p:to>
                                        <p:strVal val="visible"/>
                                      </p:to>
                                    </p:set>
                                    <p:animEffect transition="in" filter="randombar(horizontal)">
                                      <p:cBhvr>
                                        <p:cTn id="208" dur="500"/>
                                        <p:tgtEl>
                                          <p:spTgt spid="50"/>
                                        </p:tgtEl>
                                      </p:cBhvr>
                                    </p:animEffect>
                                  </p:childTnLst>
                                </p:cTn>
                              </p:par>
                            </p:childTnLst>
                          </p:cTn>
                        </p:par>
                      </p:childTnLst>
                    </p:cTn>
                  </p:par>
                  <p:par>
                    <p:cTn id="209" fill="hold">
                      <p:stCondLst>
                        <p:cond delay="indefinite"/>
                      </p:stCondLst>
                      <p:childTnLst>
                        <p:par>
                          <p:cTn id="210" fill="hold">
                            <p:stCondLst>
                              <p:cond delay="0"/>
                            </p:stCondLst>
                            <p:childTnLst>
                              <p:par>
                                <p:cTn id="211" presetID="14" presetClass="entr" presetSubtype="10" fill="hold" grpId="0" nodeType="clickEffect">
                                  <p:stCondLst>
                                    <p:cond delay="0"/>
                                  </p:stCondLst>
                                  <p:childTnLst>
                                    <p:set>
                                      <p:cBhvr>
                                        <p:cTn id="212" dur="1" fill="hold">
                                          <p:stCondLst>
                                            <p:cond delay="0"/>
                                          </p:stCondLst>
                                        </p:cTn>
                                        <p:tgtEl>
                                          <p:spTgt spid="51"/>
                                        </p:tgtEl>
                                        <p:attrNameLst>
                                          <p:attrName>style.visibility</p:attrName>
                                        </p:attrNameLst>
                                      </p:cBhvr>
                                      <p:to>
                                        <p:strVal val="visible"/>
                                      </p:to>
                                    </p:set>
                                    <p:animEffect transition="in" filter="randombar(horizontal)">
                                      <p:cBhvr>
                                        <p:cTn id="21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4" grpId="0" animBg="1"/>
      <p:bldP spid="46" grpId="0" animBg="1"/>
      <p:bldP spid="47" grpId="0" animBg="1"/>
      <p:bldP spid="48" grpId="0" animBg="1"/>
      <p:bldP spid="49" grpId="0" animBg="1"/>
      <p:bldP spid="43" grpId="0"/>
      <p:bldP spid="50" grpId="0" animBg="1"/>
      <p:bldP spid="5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 name="Группа 119"/>
          <p:cNvGrpSpPr/>
          <p:nvPr/>
        </p:nvGrpSpPr>
        <p:grpSpPr>
          <a:xfrm>
            <a:off x="7621517" y="815405"/>
            <a:ext cx="5165651" cy="5000538"/>
            <a:chOff x="7621517" y="815405"/>
            <a:chExt cx="5165651" cy="5000538"/>
          </a:xfrm>
        </p:grpSpPr>
        <p:grpSp>
          <p:nvGrpSpPr>
            <p:cNvPr id="117" name="Группа 116"/>
            <p:cNvGrpSpPr/>
            <p:nvPr/>
          </p:nvGrpSpPr>
          <p:grpSpPr>
            <a:xfrm>
              <a:off x="7621517" y="815405"/>
              <a:ext cx="2111241" cy="4182602"/>
              <a:chOff x="7621517" y="815405"/>
              <a:chExt cx="2111241" cy="4182602"/>
            </a:xfrm>
          </p:grpSpPr>
          <p:sp>
            <p:nvSpPr>
              <p:cNvPr id="91" name="Скругленный прямоугольник 90"/>
              <p:cNvSpPr/>
              <p:nvPr/>
            </p:nvSpPr>
            <p:spPr>
              <a:xfrm rot="684980">
                <a:off x="8295957" y="4607832"/>
                <a:ext cx="162847" cy="390175"/>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92" name="Скругленный прямоугольник 91"/>
              <p:cNvSpPr/>
              <p:nvPr/>
            </p:nvSpPr>
            <p:spPr>
              <a:xfrm rot="20694345">
                <a:off x="8533480" y="4496972"/>
                <a:ext cx="215576" cy="390175"/>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93" name="Скругленный прямоугольник 92"/>
              <p:cNvSpPr/>
              <p:nvPr/>
            </p:nvSpPr>
            <p:spPr>
              <a:xfrm rot="19250927">
                <a:off x="8796649" y="4327359"/>
                <a:ext cx="140239" cy="390175"/>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90" name="Скругленный прямоугольник 89"/>
              <p:cNvSpPr/>
              <p:nvPr/>
            </p:nvSpPr>
            <p:spPr>
              <a:xfrm rot="2287654">
                <a:off x="7938562" y="4378890"/>
                <a:ext cx="204448" cy="4002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89" name="Скругленный прямоугольник 88"/>
              <p:cNvSpPr/>
              <p:nvPr/>
            </p:nvSpPr>
            <p:spPr>
              <a:xfrm rot="3356610">
                <a:off x="7715791" y="4273755"/>
                <a:ext cx="197658" cy="237344"/>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35" name="Равнобедренный треугольник 34"/>
              <p:cNvSpPr/>
              <p:nvPr/>
            </p:nvSpPr>
            <p:spPr>
              <a:xfrm rot="19988053">
                <a:off x="7869761" y="815405"/>
                <a:ext cx="709670" cy="1004200"/>
              </a:xfrm>
              <a:prstGeom prst="triangle">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36" name="Равнобедренный треугольник 35"/>
              <p:cNvSpPr/>
              <p:nvPr/>
            </p:nvSpPr>
            <p:spPr>
              <a:xfrm rot="2584115">
                <a:off x="9023088" y="1022240"/>
                <a:ext cx="709670" cy="1004200"/>
              </a:xfrm>
              <a:prstGeom prst="triangle">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68" name="Овал 67"/>
              <p:cNvSpPr/>
              <p:nvPr/>
            </p:nvSpPr>
            <p:spPr>
              <a:xfrm rot="21353305">
                <a:off x="7621517" y="2811833"/>
                <a:ext cx="1597644" cy="2032543"/>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69" name="Блок-схема: задержка 68"/>
              <p:cNvSpPr/>
              <p:nvPr/>
            </p:nvSpPr>
            <p:spPr>
              <a:xfrm rot="16997762">
                <a:off x="7656942" y="1776854"/>
                <a:ext cx="2020929" cy="1506937"/>
              </a:xfrm>
              <a:prstGeom prst="flowChartDelay">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71" name="Овал 70"/>
              <p:cNvSpPr/>
              <p:nvPr/>
            </p:nvSpPr>
            <p:spPr>
              <a:xfrm rot="1625352">
                <a:off x="8104049" y="1819059"/>
                <a:ext cx="497206" cy="775722"/>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72" name="Овал 71"/>
              <p:cNvSpPr/>
              <p:nvPr/>
            </p:nvSpPr>
            <p:spPr>
              <a:xfrm rot="21370342">
                <a:off x="8818953" y="2276209"/>
                <a:ext cx="497206" cy="13254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73" name="Овал 72"/>
              <p:cNvSpPr/>
              <p:nvPr/>
            </p:nvSpPr>
            <p:spPr>
              <a:xfrm rot="1625352">
                <a:off x="8791424" y="4089311"/>
                <a:ext cx="206986" cy="361125"/>
              </a:xfrm>
              <a:prstGeom prst="ellipse">
                <a:avLst/>
              </a:prstGeom>
              <a:solidFill>
                <a:schemeClr val="bg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74" name="Овал 73"/>
              <p:cNvSpPr/>
              <p:nvPr/>
            </p:nvSpPr>
            <p:spPr>
              <a:xfrm rot="20566025">
                <a:off x="7704223" y="3780227"/>
                <a:ext cx="158053" cy="384213"/>
              </a:xfrm>
              <a:prstGeom prst="ellipse">
                <a:avLst/>
              </a:prstGeom>
              <a:solidFill>
                <a:schemeClr val="bg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77" name="Овал 76"/>
              <p:cNvSpPr/>
              <p:nvPr/>
            </p:nvSpPr>
            <p:spPr>
              <a:xfrm>
                <a:off x="8284649" y="2085843"/>
                <a:ext cx="195744" cy="27475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75" name="Блок-схема: задержка 74"/>
              <p:cNvSpPr/>
              <p:nvPr/>
            </p:nvSpPr>
            <p:spPr>
              <a:xfrm rot="17626381">
                <a:off x="8187828" y="1751686"/>
                <a:ext cx="475785" cy="503651"/>
              </a:xfrm>
              <a:prstGeom prst="flowChartDelay">
                <a:avLst/>
              </a:prstGeom>
              <a:solidFill>
                <a:schemeClr val="tx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78" name="Овал 77"/>
              <p:cNvSpPr/>
              <p:nvPr/>
            </p:nvSpPr>
            <p:spPr>
              <a:xfrm>
                <a:off x="8984526" y="2287893"/>
                <a:ext cx="96962" cy="12407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115" name="Группа 114"/>
            <p:cNvGrpSpPr/>
            <p:nvPr/>
          </p:nvGrpSpPr>
          <p:grpSpPr>
            <a:xfrm>
              <a:off x="9204054" y="2838831"/>
              <a:ext cx="3583114" cy="2977112"/>
              <a:chOff x="8608886" y="2585503"/>
              <a:chExt cx="3583114" cy="2977112"/>
            </a:xfrm>
          </p:grpSpPr>
          <p:grpSp>
            <p:nvGrpSpPr>
              <p:cNvPr id="114" name="Группа 113"/>
              <p:cNvGrpSpPr/>
              <p:nvPr/>
            </p:nvGrpSpPr>
            <p:grpSpPr>
              <a:xfrm>
                <a:off x="8608886" y="2585503"/>
                <a:ext cx="3583114" cy="2977112"/>
                <a:chOff x="8608886" y="2585503"/>
                <a:chExt cx="3583114" cy="2977112"/>
              </a:xfrm>
            </p:grpSpPr>
            <p:cxnSp>
              <p:nvCxnSpPr>
                <p:cNvPr id="6" name="Прямая соединительная линия 5"/>
                <p:cNvCxnSpPr/>
                <p:nvPr/>
              </p:nvCxnSpPr>
              <p:spPr>
                <a:xfrm>
                  <a:off x="9038915" y="3467817"/>
                  <a:ext cx="199554" cy="1655189"/>
                </a:xfrm>
                <a:prstGeom prst="line">
                  <a:avLst/>
                </a:prstGeom>
                <a:ln w="7620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2" name="Прямая соединительная линия 11"/>
                <p:cNvCxnSpPr/>
                <p:nvPr/>
              </p:nvCxnSpPr>
              <p:spPr>
                <a:xfrm flipH="1">
                  <a:off x="10708080" y="3844861"/>
                  <a:ext cx="142439" cy="1205415"/>
                </a:xfrm>
                <a:prstGeom prst="line">
                  <a:avLst/>
                </a:prstGeom>
                <a:ln w="7620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0" name="Прямая соединительная линия 19"/>
                <p:cNvCxnSpPr/>
                <p:nvPr/>
              </p:nvCxnSpPr>
              <p:spPr>
                <a:xfrm flipV="1">
                  <a:off x="10981826" y="2585503"/>
                  <a:ext cx="1061906" cy="180550"/>
                </a:xfrm>
                <a:prstGeom prst="line">
                  <a:avLst/>
                </a:prstGeom>
                <a:ln w="571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2" name="Прямая соединительная линия 21"/>
                <p:cNvCxnSpPr/>
                <p:nvPr/>
              </p:nvCxnSpPr>
              <p:spPr>
                <a:xfrm>
                  <a:off x="11103372" y="2903837"/>
                  <a:ext cx="1020908" cy="185523"/>
                </a:xfrm>
                <a:prstGeom prst="line">
                  <a:avLst/>
                </a:prstGeom>
                <a:ln w="57150">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4" name="Скругленный прямоугольник 3"/>
                <p:cNvSpPr/>
                <p:nvPr/>
              </p:nvSpPr>
              <p:spPr>
                <a:xfrm>
                  <a:off x="8686303" y="2659037"/>
                  <a:ext cx="2531783" cy="1929082"/>
                </a:xfrm>
                <a:custGeom>
                  <a:avLst/>
                  <a:gdLst>
                    <a:gd name="connsiteX0" fmla="*/ 0 w 3428654"/>
                    <a:gd name="connsiteY0" fmla="*/ 223150 h 1338874"/>
                    <a:gd name="connsiteX1" fmla="*/ 223150 w 3428654"/>
                    <a:gd name="connsiteY1" fmla="*/ 0 h 1338874"/>
                    <a:gd name="connsiteX2" fmla="*/ 3205504 w 3428654"/>
                    <a:gd name="connsiteY2" fmla="*/ 0 h 1338874"/>
                    <a:gd name="connsiteX3" fmla="*/ 3428654 w 3428654"/>
                    <a:gd name="connsiteY3" fmla="*/ 223150 h 1338874"/>
                    <a:gd name="connsiteX4" fmla="*/ 3428654 w 3428654"/>
                    <a:gd name="connsiteY4" fmla="*/ 1115724 h 1338874"/>
                    <a:gd name="connsiteX5" fmla="*/ 3205504 w 3428654"/>
                    <a:gd name="connsiteY5" fmla="*/ 1338874 h 1338874"/>
                    <a:gd name="connsiteX6" fmla="*/ 223150 w 3428654"/>
                    <a:gd name="connsiteY6" fmla="*/ 1338874 h 1338874"/>
                    <a:gd name="connsiteX7" fmla="*/ 0 w 3428654"/>
                    <a:gd name="connsiteY7" fmla="*/ 1115724 h 1338874"/>
                    <a:gd name="connsiteX8" fmla="*/ 0 w 3428654"/>
                    <a:gd name="connsiteY8" fmla="*/ 223150 h 1338874"/>
                    <a:gd name="connsiteX0" fmla="*/ 88900 w 3517554"/>
                    <a:gd name="connsiteY0" fmla="*/ 223150 h 1338874"/>
                    <a:gd name="connsiteX1" fmla="*/ 312050 w 3517554"/>
                    <a:gd name="connsiteY1" fmla="*/ 0 h 1338874"/>
                    <a:gd name="connsiteX2" fmla="*/ 3294404 w 3517554"/>
                    <a:gd name="connsiteY2" fmla="*/ 0 h 1338874"/>
                    <a:gd name="connsiteX3" fmla="*/ 3517554 w 3517554"/>
                    <a:gd name="connsiteY3" fmla="*/ 223150 h 1338874"/>
                    <a:gd name="connsiteX4" fmla="*/ 3517554 w 3517554"/>
                    <a:gd name="connsiteY4" fmla="*/ 1115724 h 1338874"/>
                    <a:gd name="connsiteX5" fmla="*/ 3294404 w 3517554"/>
                    <a:gd name="connsiteY5" fmla="*/ 1338874 h 1338874"/>
                    <a:gd name="connsiteX6" fmla="*/ 312050 w 3517554"/>
                    <a:gd name="connsiteY6" fmla="*/ 1338874 h 1338874"/>
                    <a:gd name="connsiteX7" fmla="*/ 88900 w 3517554"/>
                    <a:gd name="connsiteY7" fmla="*/ 1115724 h 1338874"/>
                    <a:gd name="connsiteX8" fmla="*/ 88900 w 3517554"/>
                    <a:gd name="connsiteY8" fmla="*/ 223150 h 1338874"/>
                    <a:gd name="connsiteX0" fmla="*/ 129468 w 3558122"/>
                    <a:gd name="connsiteY0" fmla="*/ 223150 h 1338874"/>
                    <a:gd name="connsiteX1" fmla="*/ 352618 w 3558122"/>
                    <a:gd name="connsiteY1" fmla="*/ 0 h 1338874"/>
                    <a:gd name="connsiteX2" fmla="*/ 3334972 w 3558122"/>
                    <a:gd name="connsiteY2" fmla="*/ 0 h 1338874"/>
                    <a:gd name="connsiteX3" fmla="*/ 3558122 w 3558122"/>
                    <a:gd name="connsiteY3" fmla="*/ 223150 h 1338874"/>
                    <a:gd name="connsiteX4" fmla="*/ 3558122 w 3558122"/>
                    <a:gd name="connsiteY4" fmla="*/ 1115724 h 1338874"/>
                    <a:gd name="connsiteX5" fmla="*/ 3334972 w 3558122"/>
                    <a:gd name="connsiteY5" fmla="*/ 1338874 h 1338874"/>
                    <a:gd name="connsiteX6" fmla="*/ 352618 w 3558122"/>
                    <a:gd name="connsiteY6" fmla="*/ 1338874 h 1338874"/>
                    <a:gd name="connsiteX7" fmla="*/ 129468 w 3558122"/>
                    <a:gd name="connsiteY7" fmla="*/ 1115724 h 1338874"/>
                    <a:gd name="connsiteX8" fmla="*/ 129468 w 3558122"/>
                    <a:gd name="connsiteY8" fmla="*/ 223150 h 1338874"/>
                    <a:gd name="connsiteX0" fmla="*/ 129468 w 3558122"/>
                    <a:gd name="connsiteY0" fmla="*/ 223150 h 1338874"/>
                    <a:gd name="connsiteX1" fmla="*/ 352618 w 3558122"/>
                    <a:gd name="connsiteY1" fmla="*/ 0 h 1338874"/>
                    <a:gd name="connsiteX2" fmla="*/ 3334972 w 3558122"/>
                    <a:gd name="connsiteY2" fmla="*/ 0 h 1338874"/>
                    <a:gd name="connsiteX3" fmla="*/ 3558122 w 3558122"/>
                    <a:gd name="connsiteY3" fmla="*/ 223150 h 1338874"/>
                    <a:gd name="connsiteX4" fmla="*/ 3558122 w 3558122"/>
                    <a:gd name="connsiteY4" fmla="*/ 1115724 h 1338874"/>
                    <a:gd name="connsiteX5" fmla="*/ 3334972 w 3558122"/>
                    <a:gd name="connsiteY5" fmla="*/ 1338874 h 1338874"/>
                    <a:gd name="connsiteX6" fmla="*/ 352618 w 3558122"/>
                    <a:gd name="connsiteY6" fmla="*/ 1338874 h 1338874"/>
                    <a:gd name="connsiteX7" fmla="*/ 129468 w 3558122"/>
                    <a:gd name="connsiteY7" fmla="*/ 1115724 h 1338874"/>
                    <a:gd name="connsiteX8" fmla="*/ 129468 w 3558122"/>
                    <a:gd name="connsiteY8" fmla="*/ 223150 h 1338874"/>
                    <a:gd name="connsiteX0" fmla="*/ 112476 w 3583992"/>
                    <a:gd name="connsiteY0" fmla="*/ 137425 h 1338874"/>
                    <a:gd name="connsiteX1" fmla="*/ 378488 w 3583992"/>
                    <a:gd name="connsiteY1" fmla="*/ 0 h 1338874"/>
                    <a:gd name="connsiteX2" fmla="*/ 3360842 w 3583992"/>
                    <a:gd name="connsiteY2" fmla="*/ 0 h 1338874"/>
                    <a:gd name="connsiteX3" fmla="*/ 3583992 w 3583992"/>
                    <a:gd name="connsiteY3" fmla="*/ 223150 h 1338874"/>
                    <a:gd name="connsiteX4" fmla="*/ 3583992 w 3583992"/>
                    <a:gd name="connsiteY4" fmla="*/ 1115724 h 1338874"/>
                    <a:gd name="connsiteX5" fmla="*/ 3360842 w 3583992"/>
                    <a:gd name="connsiteY5" fmla="*/ 1338874 h 1338874"/>
                    <a:gd name="connsiteX6" fmla="*/ 378488 w 3583992"/>
                    <a:gd name="connsiteY6" fmla="*/ 1338874 h 1338874"/>
                    <a:gd name="connsiteX7" fmla="*/ 155338 w 3583992"/>
                    <a:gd name="connsiteY7" fmla="*/ 1115724 h 1338874"/>
                    <a:gd name="connsiteX8" fmla="*/ 112476 w 3583992"/>
                    <a:gd name="connsiteY8" fmla="*/ 137425 h 1338874"/>
                    <a:gd name="connsiteX0" fmla="*/ 131582 w 3603098"/>
                    <a:gd name="connsiteY0" fmla="*/ 137425 h 1338874"/>
                    <a:gd name="connsiteX1" fmla="*/ 397594 w 3603098"/>
                    <a:gd name="connsiteY1" fmla="*/ 0 h 1338874"/>
                    <a:gd name="connsiteX2" fmla="*/ 3379948 w 3603098"/>
                    <a:gd name="connsiteY2" fmla="*/ 0 h 1338874"/>
                    <a:gd name="connsiteX3" fmla="*/ 3603098 w 3603098"/>
                    <a:gd name="connsiteY3" fmla="*/ 223150 h 1338874"/>
                    <a:gd name="connsiteX4" fmla="*/ 3603098 w 3603098"/>
                    <a:gd name="connsiteY4" fmla="*/ 1115724 h 1338874"/>
                    <a:gd name="connsiteX5" fmla="*/ 3379948 w 3603098"/>
                    <a:gd name="connsiteY5" fmla="*/ 1338874 h 1338874"/>
                    <a:gd name="connsiteX6" fmla="*/ 397594 w 3603098"/>
                    <a:gd name="connsiteY6" fmla="*/ 1338874 h 1338874"/>
                    <a:gd name="connsiteX7" fmla="*/ 126819 w 3603098"/>
                    <a:gd name="connsiteY7" fmla="*/ 1149062 h 1338874"/>
                    <a:gd name="connsiteX8" fmla="*/ 131582 w 3603098"/>
                    <a:gd name="connsiteY8" fmla="*/ 137425 h 1338874"/>
                    <a:gd name="connsiteX0" fmla="*/ 131582 w 3603098"/>
                    <a:gd name="connsiteY0" fmla="*/ 137425 h 1338874"/>
                    <a:gd name="connsiteX1" fmla="*/ 397594 w 3603098"/>
                    <a:gd name="connsiteY1" fmla="*/ 0 h 1338874"/>
                    <a:gd name="connsiteX2" fmla="*/ 3379948 w 3603098"/>
                    <a:gd name="connsiteY2" fmla="*/ 0 h 1338874"/>
                    <a:gd name="connsiteX3" fmla="*/ 3603098 w 3603098"/>
                    <a:gd name="connsiteY3" fmla="*/ 223150 h 1338874"/>
                    <a:gd name="connsiteX4" fmla="*/ 3603098 w 3603098"/>
                    <a:gd name="connsiteY4" fmla="*/ 1115724 h 1338874"/>
                    <a:gd name="connsiteX5" fmla="*/ 3379948 w 3603098"/>
                    <a:gd name="connsiteY5" fmla="*/ 1338874 h 1338874"/>
                    <a:gd name="connsiteX6" fmla="*/ 397594 w 3603098"/>
                    <a:gd name="connsiteY6" fmla="*/ 1338874 h 1338874"/>
                    <a:gd name="connsiteX7" fmla="*/ 126819 w 3603098"/>
                    <a:gd name="connsiteY7" fmla="*/ 1149062 h 1338874"/>
                    <a:gd name="connsiteX8" fmla="*/ 131582 w 3603098"/>
                    <a:gd name="connsiteY8" fmla="*/ 137425 h 1338874"/>
                    <a:gd name="connsiteX0" fmla="*/ 131582 w 3603098"/>
                    <a:gd name="connsiteY0" fmla="*/ 137425 h 1338874"/>
                    <a:gd name="connsiteX1" fmla="*/ 397594 w 3603098"/>
                    <a:gd name="connsiteY1" fmla="*/ 0 h 1338874"/>
                    <a:gd name="connsiteX2" fmla="*/ 3379948 w 3603098"/>
                    <a:gd name="connsiteY2" fmla="*/ 0 h 1338874"/>
                    <a:gd name="connsiteX3" fmla="*/ 3603098 w 3603098"/>
                    <a:gd name="connsiteY3" fmla="*/ 223150 h 1338874"/>
                    <a:gd name="connsiteX4" fmla="*/ 3603098 w 3603098"/>
                    <a:gd name="connsiteY4" fmla="*/ 1115724 h 1338874"/>
                    <a:gd name="connsiteX5" fmla="*/ 3379948 w 3603098"/>
                    <a:gd name="connsiteY5" fmla="*/ 1338874 h 1338874"/>
                    <a:gd name="connsiteX6" fmla="*/ 397594 w 3603098"/>
                    <a:gd name="connsiteY6" fmla="*/ 1338874 h 1338874"/>
                    <a:gd name="connsiteX7" fmla="*/ 126819 w 3603098"/>
                    <a:gd name="connsiteY7" fmla="*/ 1149062 h 1338874"/>
                    <a:gd name="connsiteX8" fmla="*/ 131582 w 3603098"/>
                    <a:gd name="connsiteY8" fmla="*/ 137425 h 1338874"/>
                    <a:gd name="connsiteX0" fmla="*/ 131582 w 3603098"/>
                    <a:gd name="connsiteY0" fmla="*/ 137425 h 1338874"/>
                    <a:gd name="connsiteX1" fmla="*/ 397594 w 3603098"/>
                    <a:gd name="connsiteY1" fmla="*/ 0 h 1338874"/>
                    <a:gd name="connsiteX2" fmla="*/ 3379948 w 3603098"/>
                    <a:gd name="connsiteY2" fmla="*/ 0 h 1338874"/>
                    <a:gd name="connsiteX3" fmla="*/ 3603098 w 3603098"/>
                    <a:gd name="connsiteY3" fmla="*/ 223150 h 1338874"/>
                    <a:gd name="connsiteX4" fmla="*/ 3603098 w 3603098"/>
                    <a:gd name="connsiteY4" fmla="*/ 1115724 h 1338874"/>
                    <a:gd name="connsiteX5" fmla="*/ 3379948 w 3603098"/>
                    <a:gd name="connsiteY5" fmla="*/ 1338874 h 1338874"/>
                    <a:gd name="connsiteX6" fmla="*/ 549994 w 3603098"/>
                    <a:gd name="connsiteY6" fmla="*/ 1338874 h 1338874"/>
                    <a:gd name="connsiteX7" fmla="*/ 126819 w 3603098"/>
                    <a:gd name="connsiteY7" fmla="*/ 1149062 h 1338874"/>
                    <a:gd name="connsiteX8" fmla="*/ 131582 w 3603098"/>
                    <a:gd name="connsiteY8" fmla="*/ 137425 h 1338874"/>
                    <a:gd name="connsiteX0" fmla="*/ 131582 w 3603098"/>
                    <a:gd name="connsiteY0" fmla="*/ 137425 h 1338874"/>
                    <a:gd name="connsiteX1" fmla="*/ 397594 w 3603098"/>
                    <a:gd name="connsiteY1" fmla="*/ 0 h 1338874"/>
                    <a:gd name="connsiteX2" fmla="*/ 3379948 w 3603098"/>
                    <a:gd name="connsiteY2" fmla="*/ 0 h 1338874"/>
                    <a:gd name="connsiteX3" fmla="*/ 3603098 w 3603098"/>
                    <a:gd name="connsiteY3" fmla="*/ 223150 h 1338874"/>
                    <a:gd name="connsiteX4" fmla="*/ 3603098 w 3603098"/>
                    <a:gd name="connsiteY4" fmla="*/ 1115724 h 1338874"/>
                    <a:gd name="connsiteX5" fmla="*/ 3379948 w 3603098"/>
                    <a:gd name="connsiteY5" fmla="*/ 1338874 h 1338874"/>
                    <a:gd name="connsiteX6" fmla="*/ 549994 w 3603098"/>
                    <a:gd name="connsiteY6" fmla="*/ 1338874 h 1338874"/>
                    <a:gd name="connsiteX7" fmla="*/ 126819 w 3603098"/>
                    <a:gd name="connsiteY7" fmla="*/ 1149062 h 1338874"/>
                    <a:gd name="connsiteX8" fmla="*/ 131582 w 3603098"/>
                    <a:gd name="connsiteY8" fmla="*/ 137425 h 1338874"/>
                    <a:gd name="connsiteX0" fmla="*/ 131582 w 3603098"/>
                    <a:gd name="connsiteY0" fmla="*/ 137425 h 1338874"/>
                    <a:gd name="connsiteX1" fmla="*/ 673819 w 3603098"/>
                    <a:gd name="connsiteY1" fmla="*/ 14288 h 1338874"/>
                    <a:gd name="connsiteX2" fmla="*/ 3379948 w 3603098"/>
                    <a:gd name="connsiteY2" fmla="*/ 0 h 1338874"/>
                    <a:gd name="connsiteX3" fmla="*/ 3603098 w 3603098"/>
                    <a:gd name="connsiteY3" fmla="*/ 223150 h 1338874"/>
                    <a:gd name="connsiteX4" fmla="*/ 3603098 w 3603098"/>
                    <a:gd name="connsiteY4" fmla="*/ 1115724 h 1338874"/>
                    <a:gd name="connsiteX5" fmla="*/ 3379948 w 3603098"/>
                    <a:gd name="connsiteY5" fmla="*/ 1338874 h 1338874"/>
                    <a:gd name="connsiteX6" fmla="*/ 549994 w 3603098"/>
                    <a:gd name="connsiteY6" fmla="*/ 1338874 h 1338874"/>
                    <a:gd name="connsiteX7" fmla="*/ 126819 w 3603098"/>
                    <a:gd name="connsiteY7" fmla="*/ 1149062 h 1338874"/>
                    <a:gd name="connsiteX8" fmla="*/ 131582 w 3603098"/>
                    <a:gd name="connsiteY8" fmla="*/ 137425 h 1338874"/>
                    <a:gd name="connsiteX0" fmla="*/ 131582 w 3603098"/>
                    <a:gd name="connsiteY0" fmla="*/ 137425 h 1338874"/>
                    <a:gd name="connsiteX1" fmla="*/ 673819 w 3603098"/>
                    <a:gd name="connsiteY1" fmla="*/ 14288 h 1338874"/>
                    <a:gd name="connsiteX2" fmla="*/ 3379948 w 3603098"/>
                    <a:gd name="connsiteY2" fmla="*/ 0 h 1338874"/>
                    <a:gd name="connsiteX3" fmla="*/ 3603098 w 3603098"/>
                    <a:gd name="connsiteY3" fmla="*/ 223150 h 1338874"/>
                    <a:gd name="connsiteX4" fmla="*/ 3603098 w 3603098"/>
                    <a:gd name="connsiteY4" fmla="*/ 1115724 h 1338874"/>
                    <a:gd name="connsiteX5" fmla="*/ 3379948 w 3603098"/>
                    <a:gd name="connsiteY5" fmla="*/ 1338874 h 1338874"/>
                    <a:gd name="connsiteX6" fmla="*/ 549994 w 3603098"/>
                    <a:gd name="connsiteY6" fmla="*/ 1338874 h 1338874"/>
                    <a:gd name="connsiteX7" fmla="*/ 126819 w 3603098"/>
                    <a:gd name="connsiteY7" fmla="*/ 1149062 h 1338874"/>
                    <a:gd name="connsiteX8" fmla="*/ 131582 w 3603098"/>
                    <a:gd name="connsiteY8" fmla="*/ 137425 h 1338874"/>
                    <a:gd name="connsiteX0" fmla="*/ 131582 w 3603098"/>
                    <a:gd name="connsiteY0" fmla="*/ 127900 h 1329349"/>
                    <a:gd name="connsiteX1" fmla="*/ 673819 w 3603098"/>
                    <a:gd name="connsiteY1" fmla="*/ 4763 h 1329349"/>
                    <a:gd name="connsiteX2" fmla="*/ 2927510 w 3603098"/>
                    <a:gd name="connsiteY2" fmla="*/ 0 h 1329349"/>
                    <a:gd name="connsiteX3" fmla="*/ 3603098 w 3603098"/>
                    <a:gd name="connsiteY3" fmla="*/ 213625 h 1329349"/>
                    <a:gd name="connsiteX4" fmla="*/ 3603098 w 3603098"/>
                    <a:gd name="connsiteY4" fmla="*/ 1106199 h 1329349"/>
                    <a:gd name="connsiteX5" fmla="*/ 3379948 w 3603098"/>
                    <a:gd name="connsiteY5" fmla="*/ 1329349 h 1329349"/>
                    <a:gd name="connsiteX6" fmla="*/ 549994 w 3603098"/>
                    <a:gd name="connsiteY6" fmla="*/ 1329349 h 1329349"/>
                    <a:gd name="connsiteX7" fmla="*/ 126819 w 3603098"/>
                    <a:gd name="connsiteY7" fmla="*/ 1139537 h 1329349"/>
                    <a:gd name="connsiteX8" fmla="*/ 131582 w 3603098"/>
                    <a:gd name="connsiteY8" fmla="*/ 127900 h 1329349"/>
                    <a:gd name="connsiteX0" fmla="*/ 131582 w 3603098"/>
                    <a:gd name="connsiteY0" fmla="*/ 130067 h 1331516"/>
                    <a:gd name="connsiteX1" fmla="*/ 673819 w 3603098"/>
                    <a:gd name="connsiteY1" fmla="*/ 6930 h 1331516"/>
                    <a:gd name="connsiteX2" fmla="*/ 2927510 w 3603098"/>
                    <a:gd name="connsiteY2" fmla="*/ 2167 h 1331516"/>
                    <a:gd name="connsiteX3" fmla="*/ 3603098 w 3603098"/>
                    <a:gd name="connsiteY3" fmla="*/ 215792 h 1331516"/>
                    <a:gd name="connsiteX4" fmla="*/ 3603098 w 3603098"/>
                    <a:gd name="connsiteY4" fmla="*/ 1108366 h 1331516"/>
                    <a:gd name="connsiteX5" fmla="*/ 3379948 w 3603098"/>
                    <a:gd name="connsiteY5" fmla="*/ 1331516 h 1331516"/>
                    <a:gd name="connsiteX6" fmla="*/ 549994 w 3603098"/>
                    <a:gd name="connsiteY6" fmla="*/ 1331516 h 1331516"/>
                    <a:gd name="connsiteX7" fmla="*/ 126819 w 3603098"/>
                    <a:gd name="connsiteY7" fmla="*/ 1141704 h 1331516"/>
                    <a:gd name="connsiteX8" fmla="*/ 131582 w 3603098"/>
                    <a:gd name="connsiteY8" fmla="*/ 130067 h 1331516"/>
                    <a:gd name="connsiteX0" fmla="*/ 131582 w 3603098"/>
                    <a:gd name="connsiteY0" fmla="*/ 128674 h 1330123"/>
                    <a:gd name="connsiteX1" fmla="*/ 673819 w 3603098"/>
                    <a:gd name="connsiteY1" fmla="*/ 5537 h 1330123"/>
                    <a:gd name="connsiteX2" fmla="*/ 2927510 w 3603098"/>
                    <a:gd name="connsiteY2" fmla="*/ 774 h 1330123"/>
                    <a:gd name="connsiteX3" fmla="*/ 3588810 w 3603098"/>
                    <a:gd name="connsiteY3" fmla="*/ 442999 h 1330123"/>
                    <a:gd name="connsiteX4" fmla="*/ 3603098 w 3603098"/>
                    <a:gd name="connsiteY4" fmla="*/ 1106973 h 1330123"/>
                    <a:gd name="connsiteX5" fmla="*/ 3379948 w 3603098"/>
                    <a:gd name="connsiteY5" fmla="*/ 1330123 h 1330123"/>
                    <a:gd name="connsiteX6" fmla="*/ 549994 w 3603098"/>
                    <a:gd name="connsiteY6" fmla="*/ 1330123 h 1330123"/>
                    <a:gd name="connsiteX7" fmla="*/ 126819 w 3603098"/>
                    <a:gd name="connsiteY7" fmla="*/ 1140311 h 1330123"/>
                    <a:gd name="connsiteX8" fmla="*/ 131582 w 3603098"/>
                    <a:gd name="connsiteY8" fmla="*/ 128674 h 1330123"/>
                    <a:gd name="connsiteX0" fmla="*/ 131582 w 3603098"/>
                    <a:gd name="connsiteY0" fmla="*/ 129533 h 1330982"/>
                    <a:gd name="connsiteX1" fmla="*/ 673819 w 3603098"/>
                    <a:gd name="connsiteY1" fmla="*/ 6396 h 1330982"/>
                    <a:gd name="connsiteX2" fmla="*/ 2927510 w 3603098"/>
                    <a:gd name="connsiteY2" fmla="*/ 1633 h 1330982"/>
                    <a:gd name="connsiteX3" fmla="*/ 3588810 w 3603098"/>
                    <a:gd name="connsiteY3" fmla="*/ 443858 h 1330982"/>
                    <a:gd name="connsiteX4" fmla="*/ 3603098 w 3603098"/>
                    <a:gd name="connsiteY4" fmla="*/ 1107832 h 1330982"/>
                    <a:gd name="connsiteX5" fmla="*/ 3379948 w 3603098"/>
                    <a:gd name="connsiteY5" fmla="*/ 1330982 h 1330982"/>
                    <a:gd name="connsiteX6" fmla="*/ 549994 w 3603098"/>
                    <a:gd name="connsiteY6" fmla="*/ 1330982 h 1330982"/>
                    <a:gd name="connsiteX7" fmla="*/ 126819 w 3603098"/>
                    <a:gd name="connsiteY7" fmla="*/ 1141170 h 1330982"/>
                    <a:gd name="connsiteX8" fmla="*/ 131582 w 3603098"/>
                    <a:gd name="connsiteY8" fmla="*/ 129533 h 1330982"/>
                    <a:gd name="connsiteX0" fmla="*/ 131582 w 3588810"/>
                    <a:gd name="connsiteY0" fmla="*/ 129533 h 1330982"/>
                    <a:gd name="connsiteX1" fmla="*/ 673819 w 3588810"/>
                    <a:gd name="connsiteY1" fmla="*/ 6396 h 1330982"/>
                    <a:gd name="connsiteX2" fmla="*/ 2927510 w 3588810"/>
                    <a:gd name="connsiteY2" fmla="*/ 1633 h 1330982"/>
                    <a:gd name="connsiteX3" fmla="*/ 3588810 w 3588810"/>
                    <a:gd name="connsiteY3" fmla="*/ 443858 h 1330982"/>
                    <a:gd name="connsiteX4" fmla="*/ 3584048 w 3588810"/>
                    <a:gd name="connsiteY4" fmla="*/ 888757 h 1330982"/>
                    <a:gd name="connsiteX5" fmla="*/ 3379948 w 3588810"/>
                    <a:gd name="connsiteY5" fmla="*/ 1330982 h 1330982"/>
                    <a:gd name="connsiteX6" fmla="*/ 549994 w 3588810"/>
                    <a:gd name="connsiteY6" fmla="*/ 1330982 h 1330982"/>
                    <a:gd name="connsiteX7" fmla="*/ 126819 w 3588810"/>
                    <a:gd name="connsiteY7" fmla="*/ 1141170 h 1330982"/>
                    <a:gd name="connsiteX8" fmla="*/ 131582 w 3588810"/>
                    <a:gd name="connsiteY8" fmla="*/ 129533 h 1330982"/>
                    <a:gd name="connsiteX0" fmla="*/ 131582 w 3588810"/>
                    <a:gd name="connsiteY0" fmla="*/ 129533 h 1330982"/>
                    <a:gd name="connsiteX1" fmla="*/ 673819 w 3588810"/>
                    <a:gd name="connsiteY1" fmla="*/ 6396 h 1330982"/>
                    <a:gd name="connsiteX2" fmla="*/ 2927510 w 3588810"/>
                    <a:gd name="connsiteY2" fmla="*/ 1633 h 1330982"/>
                    <a:gd name="connsiteX3" fmla="*/ 3588810 w 3588810"/>
                    <a:gd name="connsiteY3" fmla="*/ 443858 h 1330982"/>
                    <a:gd name="connsiteX4" fmla="*/ 3584048 w 3588810"/>
                    <a:gd name="connsiteY4" fmla="*/ 888757 h 1330982"/>
                    <a:gd name="connsiteX5" fmla="*/ 3379948 w 3588810"/>
                    <a:gd name="connsiteY5" fmla="*/ 1330982 h 1330982"/>
                    <a:gd name="connsiteX6" fmla="*/ 549994 w 3588810"/>
                    <a:gd name="connsiteY6" fmla="*/ 1330982 h 1330982"/>
                    <a:gd name="connsiteX7" fmla="*/ 126819 w 3588810"/>
                    <a:gd name="connsiteY7" fmla="*/ 1141170 h 1330982"/>
                    <a:gd name="connsiteX8" fmla="*/ 131582 w 3588810"/>
                    <a:gd name="connsiteY8" fmla="*/ 129533 h 1330982"/>
                    <a:gd name="connsiteX0" fmla="*/ 131582 w 3588810"/>
                    <a:gd name="connsiteY0" fmla="*/ 129533 h 1345269"/>
                    <a:gd name="connsiteX1" fmla="*/ 673819 w 3588810"/>
                    <a:gd name="connsiteY1" fmla="*/ 6396 h 1345269"/>
                    <a:gd name="connsiteX2" fmla="*/ 2927510 w 3588810"/>
                    <a:gd name="connsiteY2" fmla="*/ 1633 h 1345269"/>
                    <a:gd name="connsiteX3" fmla="*/ 3588810 w 3588810"/>
                    <a:gd name="connsiteY3" fmla="*/ 443858 h 1345269"/>
                    <a:gd name="connsiteX4" fmla="*/ 3584048 w 3588810"/>
                    <a:gd name="connsiteY4" fmla="*/ 888757 h 1345269"/>
                    <a:gd name="connsiteX5" fmla="*/ 3065623 w 3588810"/>
                    <a:gd name="connsiteY5" fmla="*/ 1345269 h 1345269"/>
                    <a:gd name="connsiteX6" fmla="*/ 549994 w 3588810"/>
                    <a:gd name="connsiteY6" fmla="*/ 1330982 h 1345269"/>
                    <a:gd name="connsiteX7" fmla="*/ 126819 w 3588810"/>
                    <a:gd name="connsiteY7" fmla="*/ 1141170 h 1345269"/>
                    <a:gd name="connsiteX8" fmla="*/ 131582 w 3588810"/>
                    <a:gd name="connsiteY8" fmla="*/ 129533 h 1345269"/>
                    <a:gd name="connsiteX0" fmla="*/ 131582 w 3588810"/>
                    <a:gd name="connsiteY0" fmla="*/ 129533 h 1345269"/>
                    <a:gd name="connsiteX1" fmla="*/ 673819 w 3588810"/>
                    <a:gd name="connsiteY1" fmla="*/ 6396 h 1345269"/>
                    <a:gd name="connsiteX2" fmla="*/ 2927510 w 3588810"/>
                    <a:gd name="connsiteY2" fmla="*/ 1633 h 1345269"/>
                    <a:gd name="connsiteX3" fmla="*/ 3588810 w 3588810"/>
                    <a:gd name="connsiteY3" fmla="*/ 443858 h 1345269"/>
                    <a:gd name="connsiteX4" fmla="*/ 3584048 w 3588810"/>
                    <a:gd name="connsiteY4" fmla="*/ 888757 h 1345269"/>
                    <a:gd name="connsiteX5" fmla="*/ 3065623 w 3588810"/>
                    <a:gd name="connsiteY5" fmla="*/ 1345269 h 1345269"/>
                    <a:gd name="connsiteX6" fmla="*/ 549994 w 3588810"/>
                    <a:gd name="connsiteY6" fmla="*/ 1330982 h 1345269"/>
                    <a:gd name="connsiteX7" fmla="*/ 126819 w 3588810"/>
                    <a:gd name="connsiteY7" fmla="*/ 1141170 h 1345269"/>
                    <a:gd name="connsiteX8" fmla="*/ 131582 w 3588810"/>
                    <a:gd name="connsiteY8" fmla="*/ 129533 h 1345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88810" h="1345269">
                      <a:moveTo>
                        <a:pt x="131582" y="129533"/>
                      </a:moveTo>
                      <a:cubicBezTo>
                        <a:pt x="188732" y="44390"/>
                        <a:pt x="307690" y="-3129"/>
                        <a:pt x="673819" y="6396"/>
                      </a:cubicBezTo>
                      <a:lnTo>
                        <a:pt x="2927510" y="1633"/>
                      </a:lnTo>
                      <a:cubicBezTo>
                        <a:pt x="3284115" y="-17417"/>
                        <a:pt x="3588810" y="130116"/>
                        <a:pt x="3588810" y="443858"/>
                      </a:cubicBezTo>
                      <a:cubicBezTo>
                        <a:pt x="3587223" y="592158"/>
                        <a:pt x="3585635" y="740457"/>
                        <a:pt x="3584048" y="888757"/>
                      </a:cubicBezTo>
                      <a:cubicBezTo>
                        <a:pt x="3584048" y="1088199"/>
                        <a:pt x="3446040" y="1311932"/>
                        <a:pt x="3065623" y="1345269"/>
                      </a:cubicBezTo>
                      <a:lnTo>
                        <a:pt x="549994" y="1330982"/>
                      </a:lnTo>
                      <a:cubicBezTo>
                        <a:pt x="283877" y="1311932"/>
                        <a:pt x="203019" y="1221550"/>
                        <a:pt x="126819" y="1141170"/>
                      </a:cubicBezTo>
                      <a:cubicBezTo>
                        <a:pt x="-16056" y="910320"/>
                        <a:pt x="-68443" y="431821"/>
                        <a:pt x="131582" y="129533"/>
                      </a:cubicBezTo>
                      <a:close/>
                    </a:path>
                  </a:pathLst>
                </a:cu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cxnSp>
              <p:nvCxnSpPr>
                <p:cNvPr id="8" name="Прямая соединительная линия 7"/>
                <p:cNvCxnSpPr/>
                <p:nvPr/>
              </p:nvCxnSpPr>
              <p:spPr>
                <a:xfrm flipH="1">
                  <a:off x="8875217" y="4400249"/>
                  <a:ext cx="145988" cy="796857"/>
                </a:xfrm>
                <a:prstGeom prst="line">
                  <a:avLst/>
                </a:prstGeom>
                <a:ln w="7620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 name="Прямая соединительная линия 9"/>
                <p:cNvCxnSpPr/>
                <p:nvPr/>
              </p:nvCxnSpPr>
              <p:spPr>
                <a:xfrm>
                  <a:off x="10850519" y="4304923"/>
                  <a:ext cx="157511" cy="798097"/>
                </a:xfrm>
                <a:prstGeom prst="line">
                  <a:avLst/>
                </a:prstGeom>
                <a:ln w="76200">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3" name="Трапеция 12"/>
                <p:cNvSpPr/>
                <p:nvPr/>
              </p:nvSpPr>
              <p:spPr>
                <a:xfrm rot="21088919">
                  <a:off x="9055767" y="5115448"/>
                  <a:ext cx="498413" cy="428925"/>
                </a:xfrm>
                <a:prstGeom prst="trapezoid">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4" name="Трапеция 13"/>
                <p:cNvSpPr/>
                <p:nvPr/>
              </p:nvSpPr>
              <p:spPr>
                <a:xfrm>
                  <a:off x="8608886" y="5128185"/>
                  <a:ext cx="529805" cy="434430"/>
                </a:xfrm>
                <a:prstGeom prst="trapezoid">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5" name="Трапеция 14"/>
                <p:cNvSpPr/>
                <p:nvPr/>
              </p:nvSpPr>
              <p:spPr>
                <a:xfrm>
                  <a:off x="10488537" y="5084140"/>
                  <a:ext cx="431948" cy="418260"/>
                </a:xfrm>
                <a:prstGeom prst="trapezoid">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6" name="Трапеция 15"/>
                <p:cNvSpPr/>
                <p:nvPr/>
              </p:nvSpPr>
              <p:spPr>
                <a:xfrm rot="19701479">
                  <a:off x="10870619" y="4987669"/>
                  <a:ext cx="487188" cy="475884"/>
                </a:xfrm>
                <a:prstGeom prst="trapezoid">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cxnSp>
              <p:nvCxnSpPr>
                <p:cNvPr id="21" name="Прямая соединительная линия 20"/>
                <p:cNvCxnSpPr/>
                <p:nvPr/>
              </p:nvCxnSpPr>
              <p:spPr>
                <a:xfrm flipV="1">
                  <a:off x="11103372" y="2761466"/>
                  <a:ext cx="1088628" cy="57862"/>
                </a:xfrm>
                <a:prstGeom prst="line">
                  <a:avLst/>
                </a:prstGeom>
                <a:ln w="57150">
                  <a:headEnd type="none" w="med" len="med"/>
                  <a:tailEnd type="none" w="med" len="med"/>
                </a:ln>
              </p:spPr>
              <p:style>
                <a:lnRef idx="1">
                  <a:schemeClr val="dk1"/>
                </a:lnRef>
                <a:fillRef idx="0">
                  <a:schemeClr val="dk1"/>
                </a:fillRef>
                <a:effectRef idx="0">
                  <a:schemeClr val="dk1"/>
                </a:effectRef>
                <a:fontRef idx="minor">
                  <a:schemeClr val="tx1"/>
                </a:fontRef>
              </p:style>
            </p:cxnSp>
            <p:grpSp>
              <p:nvGrpSpPr>
                <p:cNvPr id="99" name="Группа 98"/>
                <p:cNvGrpSpPr/>
                <p:nvPr/>
              </p:nvGrpSpPr>
              <p:grpSpPr>
                <a:xfrm>
                  <a:off x="9485337" y="3042264"/>
                  <a:ext cx="1004178" cy="1129617"/>
                  <a:chOff x="5348472" y="2264968"/>
                  <a:chExt cx="1480953" cy="1907075"/>
                </a:xfrm>
              </p:grpSpPr>
              <p:sp>
                <p:nvSpPr>
                  <p:cNvPr id="96" name="Овал 95"/>
                  <p:cNvSpPr/>
                  <p:nvPr/>
                </p:nvSpPr>
                <p:spPr>
                  <a:xfrm>
                    <a:off x="5348472" y="2691204"/>
                    <a:ext cx="1480953" cy="148083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97" name="Прямоугольник 96"/>
                  <p:cNvSpPr/>
                  <p:nvPr/>
                </p:nvSpPr>
                <p:spPr>
                  <a:xfrm>
                    <a:off x="5981700" y="2565522"/>
                    <a:ext cx="228600" cy="3155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98" name="Полилиния 97"/>
                  <p:cNvSpPr/>
                  <p:nvPr/>
                </p:nvSpPr>
                <p:spPr>
                  <a:xfrm rot="20632649">
                    <a:off x="5991349" y="2264968"/>
                    <a:ext cx="609600" cy="467571"/>
                  </a:xfrm>
                  <a:custGeom>
                    <a:avLst/>
                    <a:gdLst>
                      <a:gd name="connsiteX0" fmla="*/ 0 w 609600"/>
                      <a:gd name="connsiteY0" fmla="*/ 467571 h 467571"/>
                      <a:gd name="connsiteX1" fmla="*/ 295275 w 609600"/>
                      <a:gd name="connsiteY1" fmla="*/ 846 h 467571"/>
                      <a:gd name="connsiteX2" fmla="*/ 609600 w 609600"/>
                      <a:gd name="connsiteY2" fmla="*/ 343746 h 467571"/>
                      <a:gd name="connsiteX3" fmla="*/ 609600 w 609600"/>
                      <a:gd name="connsiteY3" fmla="*/ 343746 h 467571"/>
                    </a:gdLst>
                    <a:ahLst/>
                    <a:cxnLst>
                      <a:cxn ang="0">
                        <a:pos x="connsiteX0" y="connsiteY0"/>
                      </a:cxn>
                      <a:cxn ang="0">
                        <a:pos x="connsiteX1" y="connsiteY1"/>
                      </a:cxn>
                      <a:cxn ang="0">
                        <a:pos x="connsiteX2" y="connsiteY2"/>
                      </a:cxn>
                      <a:cxn ang="0">
                        <a:pos x="connsiteX3" y="connsiteY3"/>
                      </a:cxn>
                    </a:cxnLst>
                    <a:rect l="l" t="t" r="r" b="b"/>
                    <a:pathLst>
                      <a:path w="609600" h="467571">
                        <a:moveTo>
                          <a:pt x="0" y="467571"/>
                        </a:moveTo>
                        <a:cubicBezTo>
                          <a:pt x="96837" y="244527"/>
                          <a:pt x="193675" y="21484"/>
                          <a:pt x="295275" y="846"/>
                        </a:cubicBezTo>
                        <a:cubicBezTo>
                          <a:pt x="396875" y="-19792"/>
                          <a:pt x="609600" y="343746"/>
                          <a:pt x="609600" y="343746"/>
                        </a:cubicBezTo>
                        <a:lnTo>
                          <a:pt x="609600" y="343746"/>
                        </a:lnTo>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sp>
            <p:nvSpPr>
              <p:cNvPr id="101" name="Полилиния 100"/>
              <p:cNvSpPr/>
              <p:nvPr/>
            </p:nvSpPr>
            <p:spPr>
              <a:xfrm>
                <a:off x="10187578" y="3040617"/>
                <a:ext cx="308396" cy="290560"/>
              </a:xfrm>
              <a:custGeom>
                <a:avLst/>
                <a:gdLst>
                  <a:gd name="connsiteX0" fmla="*/ 161925 w 454819"/>
                  <a:gd name="connsiteY0" fmla="*/ 247650 h 490537"/>
                  <a:gd name="connsiteX1" fmla="*/ 0 w 454819"/>
                  <a:gd name="connsiteY1" fmla="*/ 352425 h 490537"/>
                  <a:gd name="connsiteX2" fmla="*/ 183357 w 454819"/>
                  <a:gd name="connsiteY2" fmla="*/ 307181 h 490537"/>
                  <a:gd name="connsiteX3" fmla="*/ 207169 w 454819"/>
                  <a:gd name="connsiteY3" fmla="*/ 490537 h 490537"/>
                  <a:gd name="connsiteX4" fmla="*/ 252413 w 454819"/>
                  <a:gd name="connsiteY4" fmla="*/ 328612 h 490537"/>
                  <a:gd name="connsiteX5" fmla="*/ 423863 w 454819"/>
                  <a:gd name="connsiteY5" fmla="*/ 383381 h 490537"/>
                  <a:gd name="connsiteX6" fmla="*/ 316707 w 454819"/>
                  <a:gd name="connsiteY6" fmla="*/ 273843 h 490537"/>
                  <a:gd name="connsiteX7" fmla="*/ 454819 w 454819"/>
                  <a:gd name="connsiteY7" fmla="*/ 197643 h 490537"/>
                  <a:gd name="connsiteX8" fmla="*/ 328613 w 454819"/>
                  <a:gd name="connsiteY8" fmla="*/ 211931 h 490537"/>
                  <a:gd name="connsiteX9" fmla="*/ 323850 w 454819"/>
                  <a:gd name="connsiteY9" fmla="*/ 35718 h 490537"/>
                  <a:gd name="connsiteX10" fmla="*/ 259557 w 454819"/>
                  <a:gd name="connsiteY10" fmla="*/ 188118 h 490537"/>
                  <a:gd name="connsiteX11" fmla="*/ 116682 w 454819"/>
                  <a:gd name="connsiteY11" fmla="*/ 0 h 490537"/>
                  <a:gd name="connsiteX12" fmla="*/ 192882 w 454819"/>
                  <a:gd name="connsiteY12" fmla="*/ 178593 h 490537"/>
                  <a:gd name="connsiteX13" fmla="*/ 23813 w 454819"/>
                  <a:gd name="connsiteY13" fmla="*/ 161925 h 490537"/>
                  <a:gd name="connsiteX14" fmla="*/ 161925 w 454819"/>
                  <a:gd name="connsiteY14" fmla="*/ 247650 h 49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4819" h="490537">
                    <a:moveTo>
                      <a:pt x="161925" y="247650"/>
                    </a:moveTo>
                    <a:lnTo>
                      <a:pt x="0" y="352425"/>
                    </a:lnTo>
                    <a:lnTo>
                      <a:pt x="183357" y="307181"/>
                    </a:lnTo>
                    <a:lnTo>
                      <a:pt x="207169" y="490537"/>
                    </a:lnTo>
                    <a:lnTo>
                      <a:pt x="252413" y="328612"/>
                    </a:lnTo>
                    <a:lnTo>
                      <a:pt x="423863" y="383381"/>
                    </a:lnTo>
                    <a:lnTo>
                      <a:pt x="316707" y="273843"/>
                    </a:lnTo>
                    <a:lnTo>
                      <a:pt x="454819" y="197643"/>
                    </a:lnTo>
                    <a:lnTo>
                      <a:pt x="328613" y="211931"/>
                    </a:lnTo>
                    <a:lnTo>
                      <a:pt x="323850" y="35718"/>
                    </a:lnTo>
                    <a:lnTo>
                      <a:pt x="259557" y="188118"/>
                    </a:lnTo>
                    <a:lnTo>
                      <a:pt x="116682" y="0"/>
                    </a:lnTo>
                    <a:lnTo>
                      <a:pt x="192882" y="178593"/>
                    </a:lnTo>
                    <a:lnTo>
                      <a:pt x="23813" y="161925"/>
                    </a:lnTo>
                    <a:lnTo>
                      <a:pt x="161925" y="247650"/>
                    </a:lnTo>
                    <a:close/>
                  </a:path>
                </a:pathLst>
              </a:custGeom>
              <a:solidFill>
                <a:schemeClr val="accent2">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sp>
        <p:nvSpPr>
          <p:cNvPr id="76" name="Блок-схема: задержка 75"/>
          <p:cNvSpPr/>
          <p:nvPr/>
        </p:nvSpPr>
        <p:spPr>
          <a:xfrm rot="15524253">
            <a:off x="8996583" y="1948111"/>
            <a:ext cx="203475" cy="596505"/>
          </a:xfrm>
          <a:prstGeom prst="flowChartDelay">
            <a:avLst/>
          </a:prstGeom>
          <a:solidFill>
            <a:schemeClr val="tx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04" name="Прямоугольник 103"/>
          <p:cNvSpPr/>
          <p:nvPr/>
        </p:nvSpPr>
        <p:spPr>
          <a:xfrm>
            <a:off x="827947" y="1266600"/>
            <a:ext cx="4520525" cy="880656"/>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u-RU" sz="4000" dirty="0" smtClean="0">
                <a:solidFill>
                  <a:schemeClr val="bg1"/>
                </a:solidFill>
              </a:rPr>
              <a:t>ЛЮБОПЫТСТВО</a:t>
            </a:r>
            <a:endParaRPr lang="ru-RU" sz="4000" dirty="0">
              <a:solidFill>
                <a:schemeClr val="bg1"/>
              </a:solidFill>
            </a:endParaRPr>
          </a:p>
        </p:txBody>
      </p:sp>
      <p:sp>
        <p:nvSpPr>
          <p:cNvPr id="105" name="Прямоугольник 104"/>
          <p:cNvSpPr/>
          <p:nvPr/>
        </p:nvSpPr>
        <p:spPr>
          <a:xfrm>
            <a:off x="1739544" y="2667130"/>
            <a:ext cx="4520525" cy="880656"/>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u-RU" sz="4000" dirty="0" smtClean="0">
                <a:solidFill>
                  <a:schemeClr val="bg1"/>
                </a:solidFill>
              </a:rPr>
              <a:t>ЛЕНЬ</a:t>
            </a:r>
            <a:endParaRPr lang="ru-RU" sz="4000" dirty="0">
              <a:solidFill>
                <a:schemeClr val="bg1"/>
              </a:solidFill>
            </a:endParaRPr>
          </a:p>
        </p:txBody>
      </p:sp>
      <p:sp>
        <p:nvSpPr>
          <p:cNvPr id="106" name="Прямоугольник 105"/>
          <p:cNvSpPr/>
          <p:nvPr/>
        </p:nvSpPr>
        <p:spPr>
          <a:xfrm>
            <a:off x="2751597" y="4173971"/>
            <a:ext cx="4520525" cy="880656"/>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u-RU" sz="4000" dirty="0" smtClean="0">
                <a:solidFill>
                  <a:schemeClr val="bg1"/>
                </a:solidFill>
              </a:rPr>
              <a:t>ЖАДНОСТЬ </a:t>
            </a:r>
            <a:endParaRPr lang="ru-RU" sz="4000" dirty="0">
              <a:solidFill>
                <a:schemeClr val="bg1"/>
              </a:solidFill>
            </a:endParaRPr>
          </a:p>
        </p:txBody>
      </p:sp>
      <p:pic>
        <p:nvPicPr>
          <p:cNvPr id="121" name="Рисунок 120"/>
          <p:cNvPicPr>
            <a:picLocks noChangeAspect="1"/>
          </p:cNvPicPr>
          <p:nvPr/>
        </p:nvPicPr>
        <p:blipFill>
          <a:blip r:embed="rId2"/>
          <a:stretch>
            <a:fillRect/>
          </a:stretch>
        </p:blipFill>
        <p:spPr>
          <a:xfrm>
            <a:off x="190032" y="1289205"/>
            <a:ext cx="2308744" cy="4104785"/>
          </a:xfrm>
          <a:prstGeom prst="rect">
            <a:avLst/>
          </a:prstGeom>
          <a:effectLst>
            <a:outerShdw blurRad="50800" dist="38100" dir="10800000" algn="r" rotWithShape="0">
              <a:prstClr val="black">
                <a:alpha val="40000"/>
              </a:prstClr>
            </a:outerShdw>
            <a:reflection blurRad="6350" stA="50000" endA="275" endPos="40000" dist="101600" dir="5400000" sy="-100000" algn="bl" rotWithShape="0"/>
          </a:effectLst>
        </p:spPr>
      </p:pic>
      <p:pic>
        <p:nvPicPr>
          <p:cNvPr id="122" name="Рисунок 121"/>
          <p:cNvPicPr>
            <a:picLocks noChangeAspect="1"/>
          </p:cNvPicPr>
          <p:nvPr/>
        </p:nvPicPr>
        <p:blipFill>
          <a:blip r:embed="rId3"/>
          <a:stretch>
            <a:fillRect/>
          </a:stretch>
        </p:blipFill>
        <p:spPr>
          <a:xfrm>
            <a:off x="2534111" y="1289208"/>
            <a:ext cx="2296601" cy="4106958"/>
          </a:xfrm>
          <a:prstGeom prst="rect">
            <a:avLst/>
          </a:prstGeom>
          <a:effectLst>
            <a:outerShdw blurRad="50800" dist="38100" dir="10800000" algn="r" rotWithShape="0">
              <a:prstClr val="black">
                <a:alpha val="40000"/>
              </a:prstClr>
            </a:outerShdw>
            <a:reflection blurRad="6350" stA="50000" endA="275" endPos="40000" dist="101600" dir="5400000" sy="-100000" algn="bl" rotWithShape="0"/>
          </a:effectLst>
        </p:spPr>
      </p:pic>
      <p:pic>
        <p:nvPicPr>
          <p:cNvPr id="123" name="Рисунок 122"/>
          <p:cNvPicPr>
            <a:picLocks noChangeAspect="1"/>
          </p:cNvPicPr>
          <p:nvPr/>
        </p:nvPicPr>
        <p:blipFill>
          <a:blip r:embed="rId4"/>
          <a:stretch>
            <a:fillRect/>
          </a:stretch>
        </p:blipFill>
        <p:spPr>
          <a:xfrm>
            <a:off x="4856720" y="1289205"/>
            <a:ext cx="2323929" cy="4106961"/>
          </a:xfrm>
          <a:prstGeom prst="rect">
            <a:avLst/>
          </a:prstGeom>
          <a:effectLst>
            <a:outerShdw blurRad="50800" dist="38100" dir="10800000" algn="r" rotWithShape="0">
              <a:prstClr val="black">
                <a:alpha val="40000"/>
              </a:prstClr>
            </a:outerShdw>
            <a:reflection blurRad="6350" stA="50000" endA="275" endPos="40000" dist="101600" dir="5400000" sy="-100000" algn="bl" rotWithShape="0"/>
          </a:effectLst>
        </p:spPr>
      </p:pic>
      <p:pic>
        <p:nvPicPr>
          <p:cNvPr id="125" name="Рисунок 124"/>
          <p:cNvPicPr>
            <a:picLocks noChangeAspect="1"/>
          </p:cNvPicPr>
          <p:nvPr/>
        </p:nvPicPr>
        <p:blipFill>
          <a:blip r:embed="rId5"/>
          <a:stretch>
            <a:fillRect/>
          </a:stretch>
        </p:blipFill>
        <p:spPr>
          <a:xfrm>
            <a:off x="7205269" y="1279056"/>
            <a:ext cx="2327624" cy="4106958"/>
          </a:xfrm>
          <a:prstGeom prst="rect">
            <a:avLst/>
          </a:prstGeom>
          <a:effectLst>
            <a:outerShdw blurRad="50800" dist="38100" dir="10800000" algn="r" rotWithShape="0">
              <a:prstClr val="black">
                <a:alpha val="40000"/>
              </a:prstClr>
            </a:outerShdw>
            <a:reflection blurRad="6350" stA="50000" endA="275" endPos="40000" dist="101600" dir="5400000" sy="-100000" algn="bl" rotWithShape="0"/>
          </a:effectLst>
        </p:spPr>
      </p:pic>
      <p:sp>
        <p:nvSpPr>
          <p:cNvPr id="127" name="Прямоугольник 126"/>
          <p:cNvSpPr/>
          <p:nvPr/>
        </p:nvSpPr>
        <p:spPr>
          <a:xfrm>
            <a:off x="725704" y="5868831"/>
            <a:ext cx="1245536" cy="429250"/>
          </a:xfrm>
          <a:prstGeom prst="rect">
            <a:avLst/>
          </a:prstGeom>
          <a:solidFill>
            <a:schemeClr val="tx1"/>
          </a:solidFill>
          <a:ln>
            <a:solidFill>
              <a:schemeClr val="bg1"/>
            </a:solidFill>
          </a:ln>
          <a:effectLst>
            <a:glow rad="63500">
              <a:schemeClr val="accent1">
                <a:satMod val="175000"/>
                <a:alpha val="40000"/>
              </a:schemeClr>
            </a:glow>
            <a:outerShdw blurRad="50800" dist="38100" dir="16200000" rotWithShape="0">
              <a:prstClr val="black">
                <a:alpha val="40000"/>
              </a:prstClr>
            </a:outerShdw>
            <a:reflection blurRad="6350" stA="50000" endA="275" endPos="400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b="1" dirty="0" smtClean="0">
                <a:solidFill>
                  <a:schemeClr val="bg1"/>
                </a:solidFill>
              </a:rPr>
              <a:t>10 000</a:t>
            </a:r>
            <a:endParaRPr lang="ru-RU" b="1" dirty="0">
              <a:solidFill>
                <a:schemeClr val="bg1"/>
              </a:solidFill>
            </a:endParaRPr>
          </a:p>
        </p:txBody>
      </p:sp>
      <p:sp>
        <p:nvSpPr>
          <p:cNvPr id="128" name="Прямоугольник 127"/>
          <p:cNvSpPr/>
          <p:nvPr/>
        </p:nvSpPr>
        <p:spPr>
          <a:xfrm>
            <a:off x="3051051" y="5868831"/>
            <a:ext cx="1245536" cy="429250"/>
          </a:xfrm>
          <a:prstGeom prst="rect">
            <a:avLst/>
          </a:prstGeom>
          <a:solidFill>
            <a:schemeClr val="tx1"/>
          </a:solidFill>
          <a:ln>
            <a:solidFill>
              <a:schemeClr val="bg1"/>
            </a:solidFill>
          </a:ln>
          <a:effectLst>
            <a:glow rad="63500">
              <a:schemeClr val="accent1">
                <a:satMod val="175000"/>
                <a:alpha val="40000"/>
              </a:schemeClr>
            </a:glow>
            <a:outerShdw blurRad="50800" dist="38100" dir="16200000" rotWithShape="0">
              <a:prstClr val="black">
                <a:alpha val="40000"/>
              </a:prstClr>
            </a:outerShdw>
            <a:reflection blurRad="6350" stA="50000" endA="275" endPos="400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b="1" dirty="0" smtClean="0">
                <a:solidFill>
                  <a:schemeClr val="bg1"/>
                </a:solidFill>
              </a:rPr>
              <a:t>50 000</a:t>
            </a:r>
            <a:endParaRPr lang="ru-RU" b="1" dirty="0">
              <a:solidFill>
                <a:schemeClr val="bg1"/>
              </a:solidFill>
            </a:endParaRPr>
          </a:p>
        </p:txBody>
      </p:sp>
      <p:sp>
        <p:nvSpPr>
          <p:cNvPr id="129" name="Прямоугольник 128"/>
          <p:cNvSpPr/>
          <p:nvPr/>
        </p:nvSpPr>
        <p:spPr>
          <a:xfrm>
            <a:off x="5376398" y="5868831"/>
            <a:ext cx="1245536" cy="429250"/>
          </a:xfrm>
          <a:prstGeom prst="rect">
            <a:avLst/>
          </a:prstGeom>
          <a:solidFill>
            <a:schemeClr val="tx1"/>
          </a:solidFill>
          <a:ln>
            <a:solidFill>
              <a:schemeClr val="bg1"/>
            </a:solidFill>
          </a:ln>
          <a:effectLst>
            <a:glow rad="63500">
              <a:schemeClr val="accent1">
                <a:satMod val="175000"/>
                <a:alpha val="40000"/>
              </a:schemeClr>
            </a:glow>
            <a:outerShdw blurRad="50800" dist="38100" dir="16200000" rotWithShape="0">
              <a:prstClr val="black">
                <a:alpha val="40000"/>
              </a:prstClr>
            </a:outerShdw>
            <a:reflection blurRad="6350" stA="50000" endA="275" endPos="400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b="1" dirty="0" smtClean="0">
                <a:solidFill>
                  <a:schemeClr val="bg1"/>
                </a:solidFill>
              </a:rPr>
              <a:t>10 000</a:t>
            </a:r>
            <a:endParaRPr lang="ru-RU" b="1" dirty="0">
              <a:solidFill>
                <a:schemeClr val="bg1"/>
              </a:solidFill>
            </a:endParaRPr>
          </a:p>
        </p:txBody>
      </p:sp>
      <p:sp>
        <p:nvSpPr>
          <p:cNvPr id="130" name="Прямоугольник 129"/>
          <p:cNvSpPr/>
          <p:nvPr/>
        </p:nvSpPr>
        <p:spPr>
          <a:xfrm>
            <a:off x="7701745" y="5879532"/>
            <a:ext cx="1245536" cy="429250"/>
          </a:xfrm>
          <a:prstGeom prst="rect">
            <a:avLst/>
          </a:prstGeom>
          <a:solidFill>
            <a:schemeClr val="tx1"/>
          </a:solidFill>
          <a:ln>
            <a:solidFill>
              <a:schemeClr val="bg1"/>
            </a:solidFill>
          </a:ln>
          <a:effectLst>
            <a:glow rad="63500">
              <a:schemeClr val="accent1">
                <a:satMod val="175000"/>
                <a:alpha val="40000"/>
              </a:schemeClr>
            </a:glow>
            <a:outerShdw blurRad="50800" dist="38100" dir="16200000" rotWithShape="0">
              <a:prstClr val="black">
                <a:alpha val="40000"/>
              </a:prstClr>
            </a:outerShdw>
            <a:reflection blurRad="6350" stA="50000" endA="275" endPos="400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b="1" dirty="0" smtClean="0">
                <a:solidFill>
                  <a:schemeClr val="bg1"/>
                </a:solidFill>
              </a:rPr>
              <a:t>100 000</a:t>
            </a:r>
            <a:endParaRPr lang="ru-RU" b="1" dirty="0">
              <a:solidFill>
                <a:schemeClr val="bg1"/>
              </a:solidFill>
            </a:endParaRPr>
          </a:p>
        </p:txBody>
      </p:sp>
      <p:sp>
        <p:nvSpPr>
          <p:cNvPr id="52" name="Заголовок 1"/>
          <p:cNvSpPr txBox="1">
            <a:spLocks/>
          </p:cNvSpPr>
          <p:nvPr/>
        </p:nvSpPr>
        <p:spPr>
          <a:xfrm>
            <a:off x="606903" y="419705"/>
            <a:ext cx="6214027" cy="543247"/>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3200" b="1" dirty="0" smtClean="0">
                <a:latin typeface="Arial" panose="020B0604020202020204" pitchFamily="34" charset="0"/>
                <a:cs typeface="Arial" panose="020B0604020202020204" pitchFamily="34" charset="0"/>
              </a:rPr>
              <a:t>ТРОЯНСКИЙ КОНЬ</a:t>
            </a:r>
            <a:endParaRPr lang="ru-RU" sz="3200" b="1" dirty="0">
              <a:latin typeface="Arial" panose="020B0604020202020204" pitchFamily="34" charset="0"/>
              <a:cs typeface="Arial" panose="020B0604020202020204" pitchFamily="34" charset="0"/>
            </a:endParaRPr>
          </a:p>
        </p:txBody>
      </p:sp>
      <p:cxnSp>
        <p:nvCxnSpPr>
          <p:cNvPr id="53" name="Прямая соединительная линия 52"/>
          <p:cNvCxnSpPr/>
          <p:nvPr/>
        </p:nvCxnSpPr>
        <p:spPr>
          <a:xfrm>
            <a:off x="724783" y="962952"/>
            <a:ext cx="3754853" cy="0"/>
          </a:xfrm>
          <a:prstGeom prst="line">
            <a:avLst/>
          </a:prstGeom>
          <a:ln w="28575">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904475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10" presetClass="entr" presetSubtype="0" fill="hold"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fade">
                                      <p:cBhvr>
                                        <p:cTn id="10" dur="500"/>
                                        <p:tgtEl>
                                          <p:spTgt spid="5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04"/>
                                        </p:tgtEl>
                                        <p:attrNameLst>
                                          <p:attrName>style.visibility</p:attrName>
                                        </p:attrNameLst>
                                      </p:cBhvr>
                                      <p:to>
                                        <p:strVal val="visible"/>
                                      </p:to>
                                    </p:set>
                                    <p:animEffect transition="in" filter="wipe(left)">
                                      <p:cBhvr>
                                        <p:cTn id="15" dur="500"/>
                                        <p:tgtEl>
                                          <p:spTgt spid="104"/>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105"/>
                                        </p:tgtEl>
                                        <p:attrNameLst>
                                          <p:attrName>style.visibility</p:attrName>
                                        </p:attrNameLst>
                                      </p:cBhvr>
                                      <p:to>
                                        <p:strVal val="visible"/>
                                      </p:to>
                                    </p:set>
                                    <p:animEffect transition="in" filter="wipe(left)">
                                      <p:cBhvr>
                                        <p:cTn id="19" dur="500"/>
                                        <p:tgtEl>
                                          <p:spTgt spid="105"/>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106"/>
                                        </p:tgtEl>
                                        <p:attrNameLst>
                                          <p:attrName>style.visibility</p:attrName>
                                        </p:attrNameLst>
                                      </p:cBhvr>
                                      <p:to>
                                        <p:strVal val="visible"/>
                                      </p:to>
                                    </p:set>
                                    <p:animEffect transition="in" filter="wipe(left)">
                                      <p:cBhvr>
                                        <p:cTn id="23" dur="500"/>
                                        <p:tgtEl>
                                          <p:spTgt spid="106"/>
                                        </p:tgtEl>
                                      </p:cBhvr>
                                    </p:animEffect>
                                  </p:childTnLst>
                                </p:cTn>
                              </p:par>
                            </p:childTnLst>
                          </p:cTn>
                        </p:par>
                        <p:par>
                          <p:cTn id="24" fill="hold">
                            <p:stCondLst>
                              <p:cond delay="1500"/>
                            </p:stCondLst>
                            <p:childTnLst>
                              <p:par>
                                <p:cTn id="25" presetID="2" presetClass="entr" presetSubtype="2" fill="hold" nodeType="afterEffect">
                                  <p:stCondLst>
                                    <p:cond delay="0"/>
                                  </p:stCondLst>
                                  <p:childTnLst>
                                    <p:set>
                                      <p:cBhvr>
                                        <p:cTn id="26" dur="1" fill="hold">
                                          <p:stCondLst>
                                            <p:cond delay="0"/>
                                          </p:stCondLst>
                                        </p:cTn>
                                        <p:tgtEl>
                                          <p:spTgt spid="120"/>
                                        </p:tgtEl>
                                        <p:attrNameLst>
                                          <p:attrName>style.visibility</p:attrName>
                                        </p:attrNameLst>
                                      </p:cBhvr>
                                      <p:to>
                                        <p:strVal val="visible"/>
                                      </p:to>
                                    </p:set>
                                    <p:anim calcmode="lin" valueType="num">
                                      <p:cBhvr additive="base">
                                        <p:cTn id="27" dur="500" fill="hold"/>
                                        <p:tgtEl>
                                          <p:spTgt spid="120"/>
                                        </p:tgtEl>
                                        <p:attrNameLst>
                                          <p:attrName>ppt_x</p:attrName>
                                        </p:attrNameLst>
                                      </p:cBhvr>
                                      <p:tavLst>
                                        <p:tav tm="0">
                                          <p:val>
                                            <p:strVal val="1+#ppt_w/2"/>
                                          </p:val>
                                        </p:tav>
                                        <p:tav tm="100000">
                                          <p:val>
                                            <p:strVal val="#ppt_x"/>
                                          </p:val>
                                        </p:tav>
                                      </p:tavLst>
                                    </p:anim>
                                    <p:anim calcmode="lin" valueType="num">
                                      <p:cBhvr additive="base">
                                        <p:cTn id="28" dur="500" fill="hold"/>
                                        <p:tgtEl>
                                          <p:spTgt spid="120"/>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additive="base">
                                        <p:cTn id="31" dur="500" fill="hold"/>
                                        <p:tgtEl>
                                          <p:spTgt spid="76"/>
                                        </p:tgtEl>
                                        <p:attrNameLst>
                                          <p:attrName>ppt_x</p:attrName>
                                        </p:attrNameLst>
                                      </p:cBhvr>
                                      <p:tavLst>
                                        <p:tav tm="0">
                                          <p:val>
                                            <p:strVal val="1+#ppt_w/2"/>
                                          </p:val>
                                        </p:tav>
                                        <p:tav tm="100000">
                                          <p:val>
                                            <p:strVal val="#ppt_x"/>
                                          </p:val>
                                        </p:tav>
                                      </p:tavLst>
                                    </p:anim>
                                    <p:anim calcmode="lin" valueType="num">
                                      <p:cBhvr additive="base">
                                        <p:cTn id="32" dur="500" fill="hold"/>
                                        <p:tgtEl>
                                          <p:spTgt spid="76"/>
                                        </p:tgtEl>
                                        <p:attrNameLst>
                                          <p:attrName>ppt_y</p:attrName>
                                        </p:attrNameLst>
                                      </p:cBhvr>
                                      <p:tavLst>
                                        <p:tav tm="0">
                                          <p:val>
                                            <p:strVal val="#ppt_y"/>
                                          </p:val>
                                        </p:tav>
                                        <p:tav tm="100000">
                                          <p:val>
                                            <p:strVal val="#ppt_y"/>
                                          </p:val>
                                        </p:tav>
                                      </p:tavLst>
                                    </p:anim>
                                  </p:childTnLst>
                                </p:cTn>
                              </p:par>
                            </p:childTnLst>
                          </p:cTn>
                        </p:par>
                        <p:par>
                          <p:cTn id="33" fill="hold">
                            <p:stCondLst>
                              <p:cond delay="2000"/>
                            </p:stCondLst>
                            <p:childTnLst>
                              <p:par>
                                <p:cTn id="34" presetID="42" presetClass="path" presetSubtype="0" accel="50000" decel="50000" fill="hold" grpId="1" nodeType="afterEffect">
                                  <p:stCondLst>
                                    <p:cond delay="0"/>
                                  </p:stCondLst>
                                  <p:childTnLst>
                                    <p:animMotion origin="layout" path="M -3.95833E-6 3.7037E-6 L -0.00234 -0.03449 " pathEditMode="relative" rAng="0" ptsTypes="AA">
                                      <p:cBhvr>
                                        <p:cTn id="35" dur="2000" fill="hold"/>
                                        <p:tgtEl>
                                          <p:spTgt spid="76"/>
                                        </p:tgtEl>
                                        <p:attrNameLst>
                                          <p:attrName>ppt_x</p:attrName>
                                          <p:attrName>ppt_y</p:attrName>
                                        </p:attrNameLst>
                                      </p:cBhvr>
                                      <p:rCtr x="-117" y="-1736"/>
                                    </p:animMotion>
                                  </p:childTnLst>
                                </p:cTn>
                              </p:par>
                            </p:childTnLst>
                          </p:cTn>
                        </p:par>
                        <p:par>
                          <p:cTn id="36" fill="hold">
                            <p:stCondLst>
                              <p:cond delay="4000"/>
                            </p:stCondLst>
                            <p:childTnLst>
                              <p:par>
                                <p:cTn id="37" presetID="42" presetClass="path" presetSubtype="0" accel="50000" decel="50000" fill="hold" grpId="2" nodeType="afterEffect">
                                  <p:stCondLst>
                                    <p:cond delay="0"/>
                                  </p:stCondLst>
                                  <p:childTnLst>
                                    <p:animMotion origin="layout" path="M -3.95833E-6 3.7037E-6 L -1.66667E-6 4.44444E-6 " pathEditMode="relative" rAng="0" ptsTypes="AA">
                                      <p:cBhvr>
                                        <p:cTn id="38" dur="2000" fill="hold"/>
                                        <p:tgtEl>
                                          <p:spTgt spid="76"/>
                                        </p:tgtEl>
                                        <p:attrNameLst>
                                          <p:attrName>ppt_x</p:attrName>
                                          <p:attrName>ppt_y</p:attrName>
                                        </p:attrNameLst>
                                      </p:cBhvr>
                                      <p:rCtr x="-78" y="139"/>
                                    </p:animMotion>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120"/>
                                        </p:tgtEl>
                                        <p:attrNameLst>
                                          <p:attrName>style.visibility</p:attrName>
                                        </p:attrNameLst>
                                      </p:cBhvr>
                                      <p:to>
                                        <p:strVal val="hidden"/>
                                      </p:to>
                                    </p:set>
                                  </p:childTnLst>
                                </p:cTn>
                              </p:par>
                              <p:par>
                                <p:cTn id="43" presetID="1" presetClass="exit" presetSubtype="0" fill="hold" grpId="3" nodeType="withEffect">
                                  <p:stCondLst>
                                    <p:cond delay="0"/>
                                  </p:stCondLst>
                                  <p:childTnLst>
                                    <p:set>
                                      <p:cBhvr>
                                        <p:cTn id="44" dur="1" fill="hold">
                                          <p:stCondLst>
                                            <p:cond delay="0"/>
                                          </p:stCondLst>
                                        </p:cTn>
                                        <p:tgtEl>
                                          <p:spTgt spid="76"/>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104"/>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105"/>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106"/>
                                        </p:tgtEl>
                                        <p:attrNameLst>
                                          <p:attrName>style.visibility</p:attrName>
                                        </p:attrNameLst>
                                      </p:cBhvr>
                                      <p:to>
                                        <p:strVal val="hidden"/>
                                      </p:to>
                                    </p:set>
                                  </p:childTnLst>
                                </p:cTn>
                              </p:par>
                            </p:childTnLst>
                          </p:cTn>
                        </p:par>
                        <p:par>
                          <p:cTn id="51" fill="hold">
                            <p:stCondLst>
                              <p:cond delay="0"/>
                            </p:stCondLst>
                            <p:childTnLst>
                              <p:par>
                                <p:cTn id="52" presetID="22" presetClass="entr" presetSubtype="4" fill="hold" nodeType="afterEffect">
                                  <p:stCondLst>
                                    <p:cond delay="0"/>
                                  </p:stCondLst>
                                  <p:childTnLst>
                                    <p:set>
                                      <p:cBhvr>
                                        <p:cTn id="53" dur="1" fill="hold">
                                          <p:stCondLst>
                                            <p:cond delay="0"/>
                                          </p:stCondLst>
                                        </p:cTn>
                                        <p:tgtEl>
                                          <p:spTgt spid="121"/>
                                        </p:tgtEl>
                                        <p:attrNameLst>
                                          <p:attrName>style.visibility</p:attrName>
                                        </p:attrNameLst>
                                      </p:cBhvr>
                                      <p:to>
                                        <p:strVal val="visible"/>
                                      </p:to>
                                    </p:set>
                                    <p:animEffect transition="in" filter="wipe(down)">
                                      <p:cBhvr>
                                        <p:cTn id="54" dur="500"/>
                                        <p:tgtEl>
                                          <p:spTgt spid="121"/>
                                        </p:tgtEl>
                                      </p:cBhvr>
                                    </p:animEffect>
                                  </p:childTnLst>
                                </p:cTn>
                              </p:par>
                            </p:childTnLst>
                          </p:cTn>
                        </p:par>
                        <p:par>
                          <p:cTn id="55" fill="hold">
                            <p:stCondLst>
                              <p:cond delay="500"/>
                            </p:stCondLst>
                            <p:childTnLst>
                              <p:par>
                                <p:cTn id="56" presetID="22" presetClass="entr" presetSubtype="4" fill="hold" nodeType="afterEffect">
                                  <p:stCondLst>
                                    <p:cond delay="0"/>
                                  </p:stCondLst>
                                  <p:childTnLst>
                                    <p:set>
                                      <p:cBhvr>
                                        <p:cTn id="57" dur="1" fill="hold">
                                          <p:stCondLst>
                                            <p:cond delay="0"/>
                                          </p:stCondLst>
                                        </p:cTn>
                                        <p:tgtEl>
                                          <p:spTgt spid="122"/>
                                        </p:tgtEl>
                                        <p:attrNameLst>
                                          <p:attrName>style.visibility</p:attrName>
                                        </p:attrNameLst>
                                      </p:cBhvr>
                                      <p:to>
                                        <p:strVal val="visible"/>
                                      </p:to>
                                    </p:set>
                                    <p:animEffect transition="in" filter="wipe(down)">
                                      <p:cBhvr>
                                        <p:cTn id="58" dur="500"/>
                                        <p:tgtEl>
                                          <p:spTgt spid="122"/>
                                        </p:tgtEl>
                                      </p:cBhvr>
                                    </p:animEffect>
                                  </p:childTnLst>
                                </p:cTn>
                              </p:par>
                            </p:childTnLst>
                          </p:cTn>
                        </p:par>
                        <p:par>
                          <p:cTn id="59" fill="hold">
                            <p:stCondLst>
                              <p:cond delay="1000"/>
                            </p:stCondLst>
                            <p:childTnLst>
                              <p:par>
                                <p:cTn id="60" presetID="22" presetClass="entr" presetSubtype="4"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down)">
                                      <p:cBhvr>
                                        <p:cTn id="62" dur="500"/>
                                        <p:tgtEl>
                                          <p:spTgt spid="123"/>
                                        </p:tgtEl>
                                      </p:cBhvr>
                                    </p:animEffect>
                                  </p:childTnLst>
                                </p:cTn>
                              </p:par>
                            </p:childTnLst>
                          </p:cTn>
                        </p:par>
                        <p:par>
                          <p:cTn id="63" fill="hold">
                            <p:stCondLst>
                              <p:cond delay="1500"/>
                            </p:stCondLst>
                            <p:childTnLst>
                              <p:par>
                                <p:cTn id="64" presetID="22" presetClass="entr" presetSubtype="4" fill="hold" nodeType="afterEffect">
                                  <p:stCondLst>
                                    <p:cond delay="0"/>
                                  </p:stCondLst>
                                  <p:childTnLst>
                                    <p:set>
                                      <p:cBhvr>
                                        <p:cTn id="65" dur="1" fill="hold">
                                          <p:stCondLst>
                                            <p:cond delay="0"/>
                                          </p:stCondLst>
                                        </p:cTn>
                                        <p:tgtEl>
                                          <p:spTgt spid="125"/>
                                        </p:tgtEl>
                                        <p:attrNameLst>
                                          <p:attrName>style.visibility</p:attrName>
                                        </p:attrNameLst>
                                      </p:cBhvr>
                                      <p:to>
                                        <p:strVal val="visible"/>
                                      </p:to>
                                    </p:set>
                                    <p:animEffect transition="in" filter="wipe(down)">
                                      <p:cBhvr>
                                        <p:cTn id="66" dur="500"/>
                                        <p:tgtEl>
                                          <p:spTgt spid="125"/>
                                        </p:tgtEl>
                                      </p:cBhvr>
                                    </p:animEffect>
                                  </p:childTnLst>
                                </p:cTn>
                              </p:par>
                            </p:childTnLst>
                          </p:cTn>
                        </p:par>
                        <p:par>
                          <p:cTn id="67" fill="hold">
                            <p:stCondLst>
                              <p:cond delay="2000"/>
                            </p:stCondLst>
                            <p:childTnLst>
                              <p:par>
                                <p:cTn id="68" presetID="2" presetClass="entr" presetSubtype="4" fill="hold" grpId="0"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ppt_x"/>
                                          </p:val>
                                        </p:tav>
                                        <p:tav tm="100000">
                                          <p:val>
                                            <p:strVal val="#ppt_x"/>
                                          </p:val>
                                        </p:tav>
                                      </p:tavLst>
                                    </p:anim>
                                    <p:anim calcmode="lin" valueType="num">
                                      <p:cBhvr additive="base">
                                        <p:cTn id="71" dur="500" fill="hold"/>
                                        <p:tgtEl>
                                          <p:spTgt spid="130"/>
                                        </p:tgtEl>
                                        <p:attrNameLst>
                                          <p:attrName>ppt_y</p:attrName>
                                        </p:attrNameLst>
                                      </p:cBhvr>
                                      <p:tavLst>
                                        <p:tav tm="0">
                                          <p:val>
                                            <p:strVal val="1+#ppt_h/2"/>
                                          </p:val>
                                        </p:tav>
                                        <p:tav tm="100000">
                                          <p:val>
                                            <p:strVal val="#ppt_y"/>
                                          </p:val>
                                        </p:tav>
                                      </p:tavLst>
                                    </p:anim>
                                  </p:childTnLst>
                                </p:cTn>
                              </p:par>
                            </p:childTnLst>
                          </p:cTn>
                        </p:par>
                        <p:par>
                          <p:cTn id="72" fill="hold">
                            <p:stCondLst>
                              <p:cond delay="2500"/>
                            </p:stCondLst>
                            <p:childTnLst>
                              <p:par>
                                <p:cTn id="73" presetID="2" presetClass="entr" presetSubtype="4" fill="hold" grpId="0" nodeType="afterEffect">
                                  <p:stCondLst>
                                    <p:cond delay="0"/>
                                  </p:stCondLst>
                                  <p:childTnLst>
                                    <p:set>
                                      <p:cBhvr>
                                        <p:cTn id="74" dur="1" fill="hold">
                                          <p:stCondLst>
                                            <p:cond delay="0"/>
                                          </p:stCondLst>
                                        </p:cTn>
                                        <p:tgtEl>
                                          <p:spTgt spid="129"/>
                                        </p:tgtEl>
                                        <p:attrNameLst>
                                          <p:attrName>style.visibility</p:attrName>
                                        </p:attrNameLst>
                                      </p:cBhvr>
                                      <p:to>
                                        <p:strVal val="visible"/>
                                      </p:to>
                                    </p:set>
                                    <p:anim calcmode="lin" valueType="num">
                                      <p:cBhvr additive="base">
                                        <p:cTn id="75" dur="500" fill="hold"/>
                                        <p:tgtEl>
                                          <p:spTgt spid="129"/>
                                        </p:tgtEl>
                                        <p:attrNameLst>
                                          <p:attrName>ppt_x</p:attrName>
                                        </p:attrNameLst>
                                      </p:cBhvr>
                                      <p:tavLst>
                                        <p:tav tm="0">
                                          <p:val>
                                            <p:strVal val="#ppt_x"/>
                                          </p:val>
                                        </p:tav>
                                        <p:tav tm="100000">
                                          <p:val>
                                            <p:strVal val="#ppt_x"/>
                                          </p:val>
                                        </p:tav>
                                      </p:tavLst>
                                    </p:anim>
                                    <p:anim calcmode="lin" valueType="num">
                                      <p:cBhvr additive="base">
                                        <p:cTn id="76" dur="500" fill="hold"/>
                                        <p:tgtEl>
                                          <p:spTgt spid="129"/>
                                        </p:tgtEl>
                                        <p:attrNameLst>
                                          <p:attrName>ppt_y</p:attrName>
                                        </p:attrNameLst>
                                      </p:cBhvr>
                                      <p:tavLst>
                                        <p:tav tm="0">
                                          <p:val>
                                            <p:strVal val="1+#ppt_h/2"/>
                                          </p:val>
                                        </p:tav>
                                        <p:tav tm="100000">
                                          <p:val>
                                            <p:strVal val="#ppt_y"/>
                                          </p:val>
                                        </p:tav>
                                      </p:tavLst>
                                    </p:anim>
                                  </p:childTnLst>
                                </p:cTn>
                              </p:par>
                            </p:childTnLst>
                          </p:cTn>
                        </p:par>
                        <p:par>
                          <p:cTn id="77" fill="hold">
                            <p:stCondLst>
                              <p:cond delay="3000"/>
                            </p:stCondLst>
                            <p:childTnLst>
                              <p:par>
                                <p:cTn id="78" presetID="2" presetClass="entr" presetSubtype="4" fill="hold" grpId="0" nodeType="afterEffect">
                                  <p:stCondLst>
                                    <p:cond delay="0"/>
                                  </p:stCondLst>
                                  <p:childTnLst>
                                    <p:set>
                                      <p:cBhvr>
                                        <p:cTn id="79" dur="1" fill="hold">
                                          <p:stCondLst>
                                            <p:cond delay="0"/>
                                          </p:stCondLst>
                                        </p:cTn>
                                        <p:tgtEl>
                                          <p:spTgt spid="128"/>
                                        </p:tgtEl>
                                        <p:attrNameLst>
                                          <p:attrName>style.visibility</p:attrName>
                                        </p:attrNameLst>
                                      </p:cBhvr>
                                      <p:to>
                                        <p:strVal val="visible"/>
                                      </p:to>
                                    </p:set>
                                    <p:anim calcmode="lin" valueType="num">
                                      <p:cBhvr additive="base">
                                        <p:cTn id="80" dur="500" fill="hold"/>
                                        <p:tgtEl>
                                          <p:spTgt spid="128"/>
                                        </p:tgtEl>
                                        <p:attrNameLst>
                                          <p:attrName>ppt_x</p:attrName>
                                        </p:attrNameLst>
                                      </p:cBhvr>
                                      <p:tavLst>
                                        <p:tav tm="0">
                                          <p:val>
                                            <p:strVal val="#ppt_x"/>
                                          </p:val>
                                        </p:tav>
                                        <p:tav tm="100000">
                                          <p:val>
                                            <p:strVal val="#ppt_x"/>
                                          </p:val>
                                        </p:tav>
                                      </p:tavLst>
                                    </p:anim>
                                    <p:anim calcmode="lin" valueType="num">
                                      <p:cBhvr additive="base">
                                        <p:cTn id="81" dur="500" fill="hold"/>
                                        <p:tgtEl>
                                          <p:spTgt spid="128"/>
                                        </p:tgtEl>
                                        <p:attrNameLst>
                                          <p:attrName>ppt_y</p:attrName>
                                        </p:attrNameLst>
                                      </p:cBhvr>
                                      <p:tavLst>
                                        <p:tav tm="0">
                                          <p:val>
                                            <p:strVal val="1+#ppt_h/2"/>
                                          </p:val>
                                        </p:tav>
                                        <p:tav tm="100000">
                                          <p:val>
                                            <p:strVal val="#ppt_y"/>
                                          </p:val>
                                        </p:tav>
                                      </p:tavLst>
                                    </p:anim>
                                  </p:childTnLst>
                                </p:cTn>
                              </p:par>
                            </p:childTnLst>
                          </p:cTn>
                        </p:par>
                        <p:par>
                          <p:cTn id="82" fill="hold">
                            <p:stCondLst>
                              <p:cond delay="3500"/>
                            </p:stCondLst>
                            <p:childTnLst>
                              <p:par>
                                <p:cTn id="83" presetID="2" presetClass="entr" presetSubtype="4" fill="hold" grpId="0" nodeType="afterEffect">
                                  <p:stCondLst>
                                    <p:cond delay="0"/>
                                  </p:stCondLst>
                                  <p:childTnLst>
                                    <p:set>
                                      <p:cBhvr>
                                        <p:cTn id="84" dur="1" fill="hold">
                                          <p:stCondLst>
                                            <p:cond delay="0"/>
                                          </p:stCondLst>
                                        </p:cTn>
                                        <p:tgtEl>
                                          <p:spTgt spid="127"/>
                                        </p:tgtEl>
                                        <p:attrNameLst>
                                          <p:attrName>style.visibility</p:attrName>
                                        </p:attrNameLst>
                                      </p:cBhvr>
                                      <p:to>
                                        <p:strVal val="visible"/>
                                      </p:to>
                                    </p:set>
                                    <p:anim calcmode="lin" valueType="num">
                                      <p:cBhvr additive="base">
                                        <p:cTn id="85" dur="500" fill="hold"/>
                                        <p:tgtEl>
                                          <p:spTgt spid="127"/>
                                        </p:tgtEl>
                                        <p:attrNameLst>
                                          <p:attrName>ppt_x</p:attrName>
                                        </p:attrNameLst>
                                      </p:cBhvr>
                                      <p:tavLst>
                                        <p:tav tm="0">
                                          <p:val>
                                            <p:strVal val="#ppt_x"/>
                                          </p:val>
                                        </p:tav>
                                        <p:tav tm="100000">
                                          <p:val>
                                            <p:strVal val="#ppt_x"/>
                                          </p:val>
                                        </p:tav>
                                      </p:tavLst>
                                    </p:anim>
                                    <p:anim calcmode="lin" valueType="num">
                                      <p:cBhvr additive="base">
                                        <p:cTn id="86" dur="500" fill="hold"/>
                                        <p:tgtEl>
                                          <p:spTgt spid="1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6" grpId="1" animBg="1"/>
      <p:bldP spid="76" grpId="2" animBg="1"/>
      <p:bldP spid="76" grpId="3" animBg="1"/>
      <p:bldP spid="104" grpId="0" animBg="1"/>
      <p:bldP spid="104" grpId="1" animBg="1"/>
      <p:bldP spid="105" grpId="0" animBg="1"/>
      <p:bldP spid="105" grpId="1" animBg="1"/>
      <p:bldP spid="106" grpId="0" animBg="1"/>
      <p:bldP spid="106" grpId="1" animBg="1"/>
      <p:bldP spid="127" grpId="0" animBg="1"/>
      <p:bldP spid="128" grpId="0" animBg="1"/>
      <p:bldP spid="129" grpId="0" animBg="1"/>
      <p:bldP spid="130" grpId="0" animBg="1"/>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64141" y="283221"/>
            <a:ext cx="6902507" cy="6327972"/>
          </a:xfrm>
          <a:prstGeom prst="rect">
            <a:avLst/>
          </a:prstGeom>
          <a:solidFill>
            <a:srgbClr val="99CCFF">
              <a:alpha val="14902"/>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ctrTitle"/>
          </p:nvPr>
        </p:nvSpPr>
        <p:spPr>
          <a:xfrm>
            <a:off x="606903" y="419705"/>
            <a:ext cx="6214027" cy="543247"/>
          </a:xfrm>
        </p:spPr>
        <p:txBody>
          <a:bodyPr>
            <a:noAutofit/>
          </a:bodyPr>
          <a:lstStyle/>
          <a:p>
            <a:r>
              <a:rPr lang="ru-RU" sz="3200" b="1" dirty="0" smtClean="0">
                <a:latin typeface="Arial" panose="020B0604020202020204" pitchFamily="34" charset="0"/>
                <a:cs typeface="Arial" panose="020B0604020202020204" pitchFamily="34" charset="0"/>
              </a:rPr>
              <a:t>ЭТО ВСЕ?</a:t>
            </a:r>
            <a:endParaRPr lang="ru-RU" sz="3200" b="1" dirty="0">
              <a:latin typeface="Arial" panose="020B0604020202020204" pitchFamily="34" charset="0"/>
              <a:cs typeface="Arial" panose="020B0604020202020204" pitchFamily="34" charset="0"/>
            </a:endParaRPr>
          </a:p>
        </p:txBody>
      </p:sp>
      <p:cxnSp>
        <p:nvCxnSpPr>
          <p:cNvPr id="6" name="Прямая соединительная линия 5"/>
          <p:cNvCxnSpPr/>
          <p:nvPr/>
        </p:nvCxnSpPr>
        <p:spPr>
          <a:xfrm>
            <a:off x="724783" y="962952"/>
            <a:ext cx="1999367" cy="0"/>
          </a:xfrm>
          <a:prstGeom prst="line">
            <a:avLst/>
          </a:prstGeom>
          <a:ln w="28575">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
        <p:nvSpPr>
          <p:cNvPr id="24" name="Прямоугольник 23"/>
          <p:cNvSpPr/>
          <p:nvPr/>
        </p:nvSpPr>
        <p:spPr>
          <a:xfrm>
            <a:off x="851855" y="530028"/>
            <a:ext cx="11054395" cy="6081165"/>
          </a:xfrm>
          <a:prstGeom prst="rect">
            <a:avLst/>
          </a:prstGeom>
          <a:solidFill>
            <a:srgbClr val="99CCFF">
              <a:alpha val="14902"/>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одзаголовок 2"/>
          <p:cNvSpPr txBox="1">
            <a:spLocks/>
          </p:cNvSpPr>
          <p:nvPr/>
        </p:nvSpPr>
        <p:spPr>
          <a:xfrm>
            <a:off x="364142" y="1099436"/>
            <a:ext cx="2855308" cy="553873"/>
          </a:xfrm>
          <a:prstGeom prst="rect">
            <a:avLst/>
          </a:prstGeom>
          <a:solidFill>
            <a:srgbClr val="77C2E8">
              <a:alpha val="85098"/>
            </a:srgbClr>
          </a:solidFill>
        </p:spPr>
        <p:txBody>
          <a:bodyPr vert="horz" lIns="91440" tIns="45720" rIns="91440" bIns="45720" rtlCol="0" anchor="ctr" anchorCtr="0">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algn="ctr"/>
            <a:r>
              <a:rPr lang="ru-RU" sz="1800" dirty="0" smtClean="0"/>
              <a:t>УВЫ, НЕТ</a:t>
            </a:r>
            <a:endParaRPr lang="ru-RU" sz="1800" dirty="0"/>
          </a:p>
        </p:txBody>
      </p:sp>
      <p:sp>
        <p:nvSpPr>
          <p:cNvPr id="16" name="Подзаголовок 2"/>
          <p:cNvSpPr txBox="1">
            <a:spLocks/>
          </p:cNvSpPr>
          <p:nvPr/>
        </p:nvSpPr>
        <p:spPr>
          <a:xfrm>
            <a:off x="724783" y="1915651"/>
            <a:ext cx="10933816" cy="553873"/>
          </a:xfrm>
          <a:prstGeom prst="rect">
            <a:avLst/>
          </a:prstGeom>
          <a:solidFill>
            <a:srgbClr val="77C2E8">
              <a:alpha val="85098"/>
            </a:srgbClr>
          </a:solidFill>
        </p:spPr>
        <p:txBody>
          <a:bodyPr vert="horz" lIns="91440" tIns="45720" rIns="91440" bIns="45720" rtlCol="0" anchor="ctr" anchorCtr="0">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r>
              <a:rPr lang="ru-RU" sz="1800" dirty="0" smtClean="0"/>
              <a:t>ОБМАН С БАНКОМАТАМИ</a:t>
            </a:r>
            <a:endParaRPr lang="ru-RU" sz="1800" dirty="0"/>
          </a:p>
        </p:txBody>
      </p:sp>
      <p:sp>
        <p:nvSpPr>
          <p:cNvPr id="18" name="Подзаголовок 2"/>
          <p:cNvSpPr txBox="1">
            <a:spLocks/>
          </p:cNvSpPr>
          <p:nvPr/>
        </p:nvSpPr>
        <p:spPr>
          <a:xfrm>
            <a:off x="1447800" y="3548081"/>
            <a:ext cx="10210796" cy="553873"/>
          </a:xfrm>
          <a:prstGeom prst="rect">
            <a:avLst/>
          </a:prstGeom>
          <a:solidFill>
            <a:srgbClr val="77C2E8">
              <a:alpha val="85098"/>
            </a:srgbClr>
          </a:solidFill>
        </p:spPr>
        <p:txBody>
          <a:bodyPr vert="horz" lIns="91440" tIns="45720" rIns="91440" bIns="45720" rtlCol="0" anchor="ctr" anchorCtr="0">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r>
              <a:rPr lang="ru-RU" sz="1800" dirty="0" smtClean="0"/>
              <a:t>МОБИЛЬНОЕ МОШЕННИЧЕСТВО</a:t>
            </a:r>
            <a:endParaRPr lang="ru-RU" sz="1800" dirty="0"/>
          </a:p>
        </p:txBody>
      </p:sp>
      <p:sp>
        <p:nvSpPr>
          <p:cNvPr id="20" name="Подзаголовок 2"/>
          <p:cNvSpPr txBox="1">
            <a:spLocks/>
          </p:cNvSpPr>
          <p:nvPr/>
        </p:nvSpPr>
        <p:spPr>
          <a:xfrm>
            <a:off x="1123950" y="2731866"/>
            <a:ext cx="10534646" cy="553873"/>
          </a:xfrm>
          <a:prstGeom prst="rect">
            <a:avLst/>
          </a:prstGeom>
          <a:solidFill>
            <a:srgbClr val="77C2E8">
              <a:alpha val="85098"/>
            </a:srgbClr>
          </a:solidFill>
        </p:spPr>
        <p:txBody>
          <a:bodyPr vert="horz" lIns="91440" tIns="45720" rIns="91440" bIns="45720" rtlCol="0" anchor="ctr" anchorCtr="0">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r>
              <a:rPr lang="ru-RU" sz="1800" dirty="0" smtClean="0"/>
              <a:t>ИНТЕРНЕТ-МОШЕННИЧЕСТВО </a:t>
            </a:r>
            <a:endParaRPr lang="ru-RU" sz="1800" dirty="0"/>
          </a:p>
        </p:txBody>
      </p:sp>
      <p:sp>
        <p:nvSpPr>
          <p:cNvPr id="21" name="Подзаголовок 2"/>
          <p:cNvSpPr txBox="1">
            <a:spLocks/>
          </p:cNvSpPr>
          <p:nvPr/>
        </p:nvSpPr>
        <p:spPr>
          <a:xfrm>
            <a:off x="1819275" y="4364296"/>
            <a:ext cx="9839320" cy="553873"/>
          </a:xfrm>
          <a:prstGeom prst="rect">
            <a:avLst/>
          </a:prstGeom>
          <a:solidFill>
            <a:srgbClr val="77C2E8">
              <a:alpha val="85098"/>
            </a:srgbClr>
          </a:solidFill>
        </p:spPr>
        <p:txBody>
          <a:bodyPr vert="horz" lIns="91440" tIns="45720" rIns="91440" bIns="45720" rtlCol="0" anchor="ctr" anchorCtr="0">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r>
              <a:rPr lang="ru-RU" sz="1800" dirty="0" smtClean="0"/>
              <a:t>«ЮРИДИЧЕСКАЯ ПОМОЩЬ» ПОСТРАДАВШИМ</a:t>
            </a:r>
            <a:endParaRPr lang="ru-RU" sz="1800" dirty="0"/>
          </a:p>
        </p:txBody>
      </p:sp>
      <p:sp>
        <p:nvSpPr>
          <p:cNvPr id="22" name="Подзаголовок 2"/>
          <p:cNvSpPr txBox="1">
            <a:spLocks/>
          </p:cNvSpPr>
          <p:nvPr/>
        </p:nvSpPr>
        <p:spPr>
          <a:xfrm>
            <a:off x="2238375" y="5180511"/>
            <a:ext cx="9420220" cy="553873"/>
          </a:xfrm>
          <a:prstGeom prst="rect">
            <a:avLst/>
          </a:prstGeom>
          <a:solidFill>
            <a:srgbClr val="77C2E8">
              <a:alpha val="85098"/>
            </a:srgbClr>
          </a:solidFill>
        </p:spPr>
        <p:txBody>
          <a:bodyPr vert="horz" lIns="91440" tIns="45720" rIns="91440" bIns="45720" rtlCol="0" anchor="ctr" anchorCtr="0">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r>
              <a:rPr lang="ru-RU" sz="1800" dirty="0" smtClean="0"/>
              <a:t>ФИНАНСОВЫЕ ПИРАМИДЫ </a:t>
            </a:r>
            <a:endParaRPr lang="ru-RU" sz="1800" dirty="0"/>
          </a:p>
        </p:txBody>
      </p:sp>
      <p:sp>
        <p:nvSpPr>
          <p:cNvPr id="23" name="Подзаголовок 2"/>
          <p:cNvSpPr txBox="1">
            <a:spLocks/>
          </p:cNvSpPr>
          <p:nvPr/>
        </p:nvSpPr>
        <p:spPr>
          <a:xfrm>
            <a:off x="2647950" y="5996726"/>
            <a:ext cx="9010644" cy="553873"/>
          </a:xfrm>
          <a:prstGeom prst="rect">
            <a:avLst/>
          </a:prstGeom>
          <a:solidFill>
            <a:srgbClr val="77C2E8">
              <a:alpha val="85098"/>
            </a:srgbClr>
          </a:solidFill>
        </p:spPr>
        <p:txBody>
          <a:bodyPr vert="horz" lIns="91440" tIns="45720" rIns="91440" bIns="45720" rtlCol="0" anchor="ctr" anchorCtr="0">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r>
              <a:rPr lang="ru-RU" sz="1800" dirty="0" smtClean="0"/>
              <a:t>НЕДОБРОСОВЕСТНЫЕ ПРАКТИКИ</a:t>
            </a:r>
            <a:endParaRPr lang="ru-RU" sz="1800" dirty="0"/>
          </a:p>
        </p:txBody>
      </p:sp>
    </p:spTree>
    <p:extLst>
      <p:ext uri="{BB962C8B-B14F-4D97-AF65-F5344CB8AC3E}">
        <p14:creationId xmlns:p14="http://schemas.microsoft.com/office/powerpoint/2010/main" val="2893329775"/>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right)">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500"/>
                                        <p:tgtEl>
                                          <p:spTgt spid="16"/>
                                        </p:tgtEl>
                                      </p:cBhvr>
                                    </p:animEffect>
                                  </p:childTnLst>
                                </p:cTn>
                              </p:par>
                            </p:childTnLst>
                          </p:cTn>
                        </p:par>
                        <p:par>
                          <p:cTn id="26" fill="hold">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left)">
                                      <p:cBhvr>
                                        <p:cTn id="29" dur="500"/>
                                        <p:tgtEl>
                                          <p:spTgt spid="20"/>
                                        </p:tgtEl>
                                      </p:cBhvr>
                                    </p:animEffect>
                                  </p:childTnLst>
                                </p:cTn>
                              </p:par>
                            </p:childTnLst>
                          </p:cTn>
                        </p:par>
                        <p:par>
                          <p:cTn id="30" fill="hold">
                            <p:stCondLst>
                              <p:cond delay="1500"/>
                            </p:stCondLst>
                            <p:childTnLst>
                              <p:par>
                                <p:cTn id="31" presetID="22" presetClass="entr" presetSubtype="8"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left)">
                                      <p:cBhvr>
                                        <p:cTn id="33" dur="500"/>
                                        <p:tgtEl>
                                          <p:spTgt spid="18"/>
                                        </p:tgtEl>
                                      </p:cBhvr>
                                    </p:animEffect>
                                  </p:childTnLst>
                                </p:cTn>
                              </p:par>
                            </p:childTnLst>
                          </p:cTn>
                        </p:par>
                        <p:par>
                          <p:cTn id="34" fill="hold">
                            <p:stCondLst>
                              <p:cond delay="2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2500"/>
                            </p:stCondLst>
                            <p:childTnLst>
                              <p:par>
                                <p:cTn id="39" presetID="22" presetClass="entr" presetSubtype="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ipe(left)">
                                      <p:cBhvr>
                                        <p:cTn id="41" dur="500"/>
                                        <p:tgtEl>
                                          <p:spTgt spid="22"/>
                                        </p:tgtEl>
                                      </p:cBhvr>
                                    </p:animEffect>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wipe(left)">
                                      <p:cBhvr>
                                        <p:cTn id="4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24" grpId="0" animBg="1"/>
      <p:bldP spid="7" grpId="0" animBg="1"/>
      <p:bldP spid="16" grpId="0" animBg="1"/>
      <p:bldP spid="18" grpId="0" animBg="1"/>
      <p:bldP spid="20" grpId="0" animBg="1"/>
      <p:bldP spid="21" grpId="0" animBg="1"/>
      <p:bldP spid="22" grpId="0" animBg="1"/>
      <p:bldP spid="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64141" y="283221"/>
            <a:ext cx="6902507" cy="6327972"/>
          </a:xfrm>
          <a:prstGeom prst="rect">
            <a:avLst/>
          </a:prstGeom>
          <a:solidFill>
            <a:srgbClr val="99CCFF">
              <a:alpha val="14902"/>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ctrTitle"/>
          </p:nvPr>
        </p:nvSpPr>
        <p:spPr>
          <a:xfrm>
            <a:off x="606903" y="419705"/>
            <a:ext cx="6214027" cy="543247"/>
          </a:xfrm>
        </p:spPr>
        <p:txBody>
          <a:bodyPr>
            <a:noAutofit/>
          </a:bodyPr>
          <a:lstStyle/>
          <a:p>
            <a:r>
              <a:rPr lang="ru-RU" sz="3200" b="1" dirty="0" smtClean="0">
                <a:latin typeface="Arial" panose="020B0604020202020204" pitchFamily="34" charset="0"/>
                <a:cs typeface="Arial" panose="020B0604020202020204" pitchFamily="34" charset="0"/>
              </a:rPr>
              <a:t>КАК БОРОТЬСЯ?</a:t>
            </a:r>
            <a:endParaRPr lang="ru-RU" sz="3200" b="1" dirty="0">
              <a:latin typeface="Arial" panose="020B0604020202020204" pitchFamily="34" charset="0"/>
              <a:cs typeface="Arial" panose="020B0604020202020204" pitchFamily="34" charset="0"/>
            </a:endParaRPr>
          </a:p>
        </p:txBody>
      </p:sp>
      <p:cxnSp>
        <p:nvCxnSpPr>
          <p:cNvPr id="6" name="Прямая соединительная линия 5"/>
          <p:cNvCxnSpPr/>
          <p:nvPr/>
        </p:nvCxnSpPr>
        <p:spPr>
          <a:xfrm>
            <a:off x="724783" y="962952"/>
            <a:ext cx="3357690" cy="0"/>
          </a:xfrm>
          <a:prstGeom prst="line">
            <a:avLst/>
          </a:prstGeom>
          <a:ln w="28575">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
        <p:nvSpPr>
          <p:cNvPr id="7" name="Подзаголовок 2"/>
          <p:cNvSpPr txBox="1">
            <a:spLocks/>
          </p:cNvSpPr>
          <p:nvPr/>
        </p:nvSpPr>
        <p:spPr>
          <a:xfrm>
            <a:off x="364141" y="1099436"/>
            <a:ext cx="11449168" cy="553873"/>
          </a:xfrm>
          <a:prstGeom prst="rect">
            <a:avLst/>
          </a:prstGeom>
          <a:solidFill>
            <a:srgbClr val="77C2E8">
              <a:alpha val="85098"/>
            </a:srgbClr>
          </a:solidFill>
        </p:spPr>
        <p:txBody>
          <a:bodyPr vert="horz" lIns="91440" tIns="45720" rIns="91440" bIns="45720" rtlCol="0" anchor="ctr" anchorCtr="0">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r>
              <a:rPr lang="ru-RU" sz="1800" dirty="0" smtClean="0"/>
              <a:t>1. Относитесь серьезнее к вашим деньгам, независимо от их количества</a:t>
            </a:r>
            <a:endParaRPr lang="ru-RU" sz="1800" dirty="0"/>
          </a:p>
        </p:txBody>
      </p:sp>
      <p:sp>
        <p:nvSpPr>
          <p:cNvPr id="8" name="Подзаголовок 2"/>
          <p:cNvSpPr txBox="1">
            <a:spLocks/>
          </p:cNvSpPr>
          <p:nvPr/>
        </p:nvSpPr>
        <p:spPr>
          <a:xfrm>
            <a:off x="364141" y="1789792"/>
            <a:ext cx="11449168" cy="553873"/>
          </a:xfrm>
          <a:prstGeom prst="rect">
            <a:avLst/>
          </a:prstGeom>
          <a:solidFill>
            <a:srgbClr val="77C2E8">
              <a:alpha val="85098"/>
            </a:srgbClr>
          </a:solidFill>
        </p:spPr>
        <p:txBody>
          <a:bodyPr vert="horz" lIns="91440" tIns="45720" rIns="91440" bIns="45720" rtlCol="0" anchor="ctr" anchorCtr="0">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r>
              <a:rPr lang="ru-RU" sz="1800" dirty="0" smtClean="0"/>
              <a:t>2. Вы всегда, в любой момент времени, должны знать, где находятся ваши деньги</a:t>
            </a:r>
            <a:endParaRPr lang="ru-RU" sz="1800" dirty="0"/>
          </a:p>
        </p:txBody>
      </p:sp>
      <p:sp>
        <p:nvSpPr>
          <p:cNvPr id="10" name="Подзаголовок 2"/>
          <p:cNvSpPr txBox="1">
            <a:spLocks/>
          </p:cNvSpPr>
          <p:nvPr/>
        </p:nvSpPr>
        <p:spPr>
          <a:xfrm>
            <a:off x="364141" y="2480148"/>
            <a:ext cx="11449168" cy="553873"/>
          </a:xfrm>
          <a:prstGeom prst="rect">
            <a:avLst/>
          </a:prstGeom>
          <a:solidFill>
            <a:srgbClr val="77C2E8">
              <a:alpha val="85098"/>
            </a:srgbClr>
          </a:solidFill>
        </p:spPr>
        <p:txBody>
          <a:bodyPr vert="horz" lIns="91440" tIns="45720" rIns="91440" bIns="45720" rtlCol="0" anchor="ctr" anchorCtr="0">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r>
              <a:rPr lang="ru-RU" sz="1800" dirty="0" smtClean="0"/>
              <a:t>3. </a:t>
            </a:r>
            <a:r>
              <a:rPr lang="en-US" sz="1800" dirty="0" smtClean="0"/>
              <a:t>PIN</a:t>
            </a:r>
            <a:r>
              <a:rPr lang="ru-RU" sz="1800" dirty="0" smtClean="0"/>
              <a:t>-коды, пароли, явки – храните надежно. Банку они не нужны</a:t>
            </a:r>
            <a:endParaRPr lang="ru-RU" sz="1800" dirty="0"/>
          </a:p>
        </p:txBody>
      </p:sp>
      <p:sp>
        <p:nvSpPr>
          <p:cNvPr id="11" name="Подзаголовок 2"/>
          <p:cNvSpPr txBox="1">
            <a:spLocks/>
          </p:cNvSpPr>
          <p:nvPr/>
        </p:nvSpPr>
        <p:spPr>
          <a:xfrm>
            <a:off x="364141" y="4610173"/>
            <a:ext cx="11449168" cy="553873"/>
          </a:xfrm>
          <a:prstGeom prst="rect">
            <a:avLst/>
          </a:prstGeom>
          <a:solidFill>
            <a:srgbClr val="77C2E8">
              <a:alpha val="85098"/>
            </a:srgbClr>
          </a:solidFill>
        </p:spPr>
        <p:txBody>
          <a:bodyPr vert="horz" lIns="91440" tIns="45720" rIns="91440" bIns="45720" rtlCol="0" anchor="ctr" anchorCtr="0">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r>
              <a:rPr lang="ru-RU" sz="1800" dirty="0" smtClean="0"/>
              <a:t>6. Берегите нервы – не общайтесь с неизвестными</a:t>
            </a:r>
            <a:endParaRPr lang="ru-RU" sz="1800" dirty="0"/>
          </a:p>
        </p:txBody>
      </p:sp>
      <p:sp>
        <p:nvSpPr>
          <p:cNvPr id="12" name="Подзаголовок 2"/>
          <p:cNvSpPr txBox="1">
            <a:spLocks/>
          </p:cNvSpPr>
          <p:nvPr/>
        </p:nvSpPr>
        <p:spPr>
          <a:xfrm>
            <a:off x="364141" y="3897086"/>
            <a:ext cx="11449168" cy="553873"/>
          </a:xfrm>
          <a:prstGeom prst="rect">
            <a:avLst/>
          </a:prstGeom>
          <a:solidFill>
            <a:srgbClr val="77C2E8">
              <a:alpha val="85098"/>
            </a:srgbClr>
          </a:solidFill>
        </p:spPr>
        <p:txBody>
          <a:bodyPr vert="horz" lIns="91440" tIns="45720" rIns="91440" bIns="45720" rtlCol="0" anchor="ctr" anchorCtr="0">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r>
              <a:rPr lang="ru-RU" sz="1800" dirty="0" smtClean="0"/>
              <a:t>5. Если вам непонятно, что хочет собеседник или вы просто сомневаетесь в его предложении  – возьмите паузу и посоветуйтесь с родными либо с вашим банком. Не спешите</a:t>
            </a:r>
            <a:endParaRPr lang="ru-RU" sz="1800" dirty="0"/>
          </a:p>
        </p:txBody>
      </p:sp>
      <p:sp>
        <p:nvSpPr>
          <p:cNvPr id="14" name="Подзаголовок 2"/>
          <p:cNvSpPr txBox="1">
            <a:spLocks/>
          </p:cNvSpPr>
          <p:nvPr/>
        </p:nvSpPr>
        <p:spPr>
          <a:xfrm>
            <a:off x="364141" y="3183999"/>
            <a:ext cx="11449168" cy="553873"/>
          </a:xfrm>
          <a:prstGeom prst="rect">
            <a:avLst/>
          </a:prstGeom>
          <a:solidFill>
            <a:srgbClr val="77C2E8">
              <a:alpha val="85098"/>
            </a:srgbClr>
          </a:solidFill>
        </p:spPr>
        <p:txBody>
          <a:bodyPr vert="horz" lIns="91440" tIns="45720" rIns="91440" bIns="45720" rtlCol="0" anchor="ctr" anchorCtr="0">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r>
              <a:rPr lang="ru-RU" sz="1800" dirty="0" smtClean="0"/>
              <a:t>4. Берегите ваши персональные данные</a:t>
            </a:r>
            <a:endParaRPr lang="ru-RU" sz="1800" dirty="0"/>
          </a:p>
        </p:txBody>
      </p:sp>
      <p:sp>
        <p:nvSpPr>
          <p:cNvPr id="15" name="Подзаголовок 2"/>
          <p:cNvSpPr txBox="1">
            <a:spLocks/>
          </p:cNvSpPr>
          <p:nvPr/>
        </p:nvSpPr>
        <p:spPr>
          <a:xfrm>
            <a:off x="364141" y="5333746"/>
            <a:ext cx="11449168" cy="553873"/>
          </a:xfrm>
          <a:prstGeom prst="rect">
            <a:avLst/>
          </a:prstGeom>
          <a:solidFill>
            <a:srgbClr val="77C2E8">
              <a:alpha val="85098"/>
            </a:srgbClr>
          </a:solidFill>
        </p:spPr>
        <p:txBody>
          <a:bodyPr vert="horz" lIns="91440" tIns="45720" rIns="91440" bIns="45720" rtlCol="0" anchor="ctr" anchorCtr="0">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r>
              <a:rPr lang="ru-RU" sz="1800" dirty="0" smtClean="0"/>
              <a:t>7. В любой непонятно ситуации задавайте вопросы. Даже если «съехала нумерация». Не стесняйтесь</a:t>
            </a:r>
            <a:endParaRPr lang="ru-RU" sz="1800" dirty="0"/>
          </a:p>
        </p:txBody>
      </p:sp>
      <p:sp>
        <p:nvSpPr>
          <p:cNvPr id="17" name="Подзаголовок 2"/>
          <p:cNvSpPr txBox="1">
            <a:spLocks/>
          </p:cNvSpPr>
          <p:nvPr/>
        </p:nvSpPr>
        <p:spPr>
          <a:xfrm>
            <a:off x="364141" y="6057319"/>
            <a:ext cx="11449168" cy="553873"/>
          </a:xfrm>
          <a:prstGeom prst="rect">
            <a:avLst/>
          </a:prstGeom>
          <a:solidFill>
            <a:srgbClr val="77C2E8">
              <a:alpha val="85098"/>
            </a:srgbClr>
          </a:solidFill>
        </p:spPr>
        <p:txBody>
          <a:bodyPr vert="horz" lIns="91440" tIns="45720" rIns="91440" bIns="45720" rtlCol="0" anchor="ctr" anchorCtr="0">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r>
              <a:rPr lang="ru-RU" sz="1800" dirty="0" smtClean="0"/>
              <a:t>8. Соблюдайте правила информационной безопасности </a:t>
            </a:r>
            <a:endParaRPr lang="ru-RU" sz="1800" dirty="0"/>
          </a:p>
        </p:txBody>
      </p:sp>
    </p:spTree>
    <p:extLst>
      <p:ext uri="{BB962C8B-B14F-4D97-AF65-F5344CB8AC3E}">
        <p14:creationId xmlns:p14="http://schemas.microsoft.com/office/powerpoint/2010/main" val="250258385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animBg="1"/>
      <p:bldP spid="10" grpId="0" animBg="1"/>
      <p:bldP spid="11" grpId="0" animBg="1"/>
      <p:bldP spid="12" grpId="0" animBg="1"/>
      <p:bldP spid="14" grpId="0" animBg="1"/>
      <p:bldP spid="15"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041236" y="1258652"/>
            <a:ext cx="9564636" cy="971231"/>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ru-RU" sz="3200" b="1" dirty="0" smtClean="0">
                <a:solidFill>
                  <a:schemeClr val="bg2">
                    <a:lumMod val="75000"/>
                  </a:schemeClr>
                </a:solidFill>
              </a:rPr>
              <a:t>ЗАБЛОКИРУЙТЕ КАРТЫ И ДОСТУП К СЧЕТУ</a:t>
            </a:r>
            <a:endParaRPr lang="ru-RU" sz="3200" b="1" dirty="0">
              <a:solidFill>
                <a:schemeClr val="bg2">
                  <a:lumMod val="75000"/>
                </a:schemeClr>
              </a:solidFill>
            </a:endParaRPr>
          </a:p>
        </p:txBody>
      </p:sp>
      <p:sp>
        <p:nvSpPr>
          <p:cNvPr id="6" name="Прямоугольник 5"/>
          <p:cNvSpPr/>
          <p:nvPr/>
        </p:nvSpPr>
        <p:spPr>
          <a:xfrm>
            <a:off x="2041236" y="2414750"/>
            <a:ext cx="9564636" cy="956518"/>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ru-RU" sz="3200" b="1" dirty="0" smtClean="0">
                <a:solidFill>
                  <a:schemeClr val="bg2">
                    <a:lumMod val="75000"/>
                  </a:schemeClr>
                </a:solidFill>
              </a:rPr>
              <a:t>В ТЕЧЕНИЕ СУТОК ОПРОТЕСТУЙТЕ ОПЕРАЦИЮ</a:t>
            </a:r>
            <a:endParaRPr lang="ru-RU" sz="3200" b="1" dirty="0">
              <a:solidFill>
                <a:schemeClr val="bg2">
                  <a:lumMod val="75000"/>
                </a:schemeClr>
              </a:solidFill>
            </a:endParaRPr>
          </a:p>
        </p:txBody>
      </p:sp>
      <p:sp>
        <p:nvSpPr>
          <p:cNvPr id="26" name="Заголовок 1"/>
          <p:cNvSpPr txBox="1">
            <a:spLocks/>
          </p:cNvSpPr>
          <p:nvPr/>
        </p:nvSpPr>
        <p:spPr>
          <a:xfrm>
            <a:off x="606903" y="419705"/>
            <a:ext cx="8998915" cy="543247"/>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3200" b="1" dirty="0" smtClean="0">
                <a:latin typeface="Arial" panose="020B0604020202020204" pitchFamily="34" charset="0"/>
                <a:cs typeface="Arial" panose="020B0604020202020204" pitchFamily="34" charset="0"/>
              </a:rPr>
              <a:t>ВЫ СТАЛИ ЖЕРТВОЙ МОШЕННИКОВ</a:t>
            </a:r>
            <a:endParaRPr lang="ru-RU" sz="3200" b="1" dirty="0">
              <a:latin typeface="Arial" panose="020B0604020202020204" pitchFamily="34" charset="0"/>
              <a:cs typeface="Arial" panose="020B0604020202020204" pitchFamily="34" charset="0"/>
            </a:endParaRPr>
          </a:p>
        </p:txBody>
      </p:sp>
      <p:cxnSp>
        <p:nvCxnSpPr>
          <p:cNvPr id="27" name="Прямая соединительная линия 26"/>
          <p:cNvCxnSpPr/>
          <p:nvPr/>
        </p:nvCxnSpPr>
        <p:spPr>
          <a:xfrm>
            <a:off x="724783" y="962952"/>
            <a:ext cx="7467872" cy="0"/>
          </a:xfrm>
          <a:prstGeom prst="line">
            <a:avLst/>
          </a:prstGeom>
          <a:ln w="28575">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
        <p:nvSpPr>
          <p:cNvPr id="28" name="Прямоугольник 27"/>
          <p:cNvSpPr/>
          <p:nvPr/>
        </p:nvSpPr>
        <p:spPr>
          <a:xfrm>
            <a:off x="724783" y="1258653"/>
            <a:ext cx="1140962" cy="971231"/>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u-RU" sz="4800" b="1" dirty="0" smtClean="0">
                <a:solidFill>
                  <a:srgbClr val="FF0000"/>
                </a:solidFill>
              </a:rPr>
              <a:t>1</a:t>
            </a:r>
            <a:endParaRPr lang="ru-RU" sz="4800" b="1" dirty="0">
              <a:solidFill>
                <a:srgbClr val="FF0000"/>
              </a:solidFill>
            </a:endParaRPr>
          </a:p>
        </p:txBody>
      </p:sp>
      <p:sp>
        <p:nvSpPr>
          <p:cNvPr id="34" name="Прямоугольник 33"/>
          <p:cNvSpPr/>
          <p:nvPr/>
        </p:nvSpPr>
        <p:spPr>
          <a:xfrm>
            <a:off x="724783" y="2400037"/>
            <a:ext cx="1140962" cy="971231"/>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u-RU" sz="4800" b="1" dirty="0" smtClean="0">
                <a:solidFill>
                  <a:srgbClr val="FF0000"/>
                </a:solidFill>
              </a:rPr>
              <a:t>2</a:t>
            </a:r>
            <a:endParaRPr lang="ru-RU" sz="4800" b="1" dirty="0">
              <a:solidFill>
                <a:srgbClr val="FF0000"/>
              </a:solidFill>
            </a:endParaRPr>
          </a:p>
        </p:txBody>
      </p:sp>
      <p:sp>
        <p:nvSpPr>
          <p:cNvPr id="35" name="Прямоугольник 34"/>
          <p:cNvSpPr/>
          <p:nvPr/>
        </p:nvSpPr>
        <p:spPr>
          <a:xfrm>
            <a:off x="2041236" y="3570848"/>
            <a:ext cx="9564636" cy="956518"/>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ru-RU" sz="3200" b="1" dirty="0" smtClean="0">
                <a:solidFill>
                  <a:schemeClr val="bg2">
                    <a:lumMod val="75000"/>
                  </a:schemeClr>
                </a:solidFill>
              </a:rPr>
              <a:t>ОБРАТИТЕСЬ В ПОЛИЦИЮ</a:t>
            </a:r>
            <a:endParaRPr lang="ru-RU" sz="3200" b="1" dirty="0">
              <a:solidFill>
                <a:schemeClr val="bg2">
                  <a:lumMod val="75000"/>
                </a:schemeClr>
              </a:solidFill>
            </a:endParaRPr>
          </a:p>
        </p:txBody>
      </p:sp>
      <p:sp>
        <p:nvSpPr>
          <p:cNvPr id="36" name="Прямоугольник 35"/>
          <p:cNvSpPr/>
          <p:nvPr/>
        </p:nvSpPr>
        <p:spPr>
          <a:xfrm>
            <a:off x="724783" y="3556135"/>
            <a:ext cx="1140962" cy="971231"/>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u-RU" sz="4800" b="1" dirty="0" smtClean="0">
                <a:solidFill>
                  <a:srgbClr val="FF0000"/>
                </a:solidFill>
              </a:rPr>
              <a:t>3</a:t>
            </a:r>
            <a:endParaRPr lang="ru-RU" sz="4800" b="1" dirty="0">
              <a:solidFill>
                <a:srgbClr val="FF0000"/>
              </a:solidFill>
            </a:endParaRPr>
          </a:p>
        </p:txBody>
      </p:sp>
      <p:sp>
        <p:nvSpPr>
          <p:cNvPr id="37" name="Прямоугольник 36"/>
          <p:cNvSpPr/>
          <p:nvPr/>
        </p:nvSpPr>
        <p:spPr>
          <a:xfrm>
            <a:off x="2041236" y="4741659"/>
            <a:ext cx="9564636" cy="956518"/>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ru-RU" sz="3200" b="1" dirty="0" smtClean="0">
                <a:solidFill>
                  <a:schemeClr val="bg2">
                    <a:lumMod val="75000"/>
                  </a:schemeClr>
                </a:solidFill>
              </a:rPr>
              <a:t>ИЗМЕНИТЕ ПАРОЛИ И ОБНОВИТЕ АНТИВИРУС</a:t>
            </a:r>
            <a:endParaRPr lang="ru-RU" sz="3200" b="1" dirty="0">
              <a:solidFill>
                <a:schemeClr val="bg2">
                  <a:lumMod val="75000"/>
                </a:schemeClr>
              </a:solidFill>
            </a:endParaRPr>
          </a:p>
        </p:txBody>
      </p:sp>
      <p:sp>
        <p:nvSpPr>
          <p:cNvPr id="38" name="Прямоугольник 37"/>
          <p:cNvSpPr/>
          <p:nvPr/>
        </p:nvSpPr>
        <p:spPr>
          <a:xfrm>
            <a:off x="724783" y="4726946"/>
            <a:ext cx="1140962" cy="971231"/>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u-RU" sz="4800" b="1" dirty="0" smtClean="0">
                <a:solidFill>
                  <a:srgbClr val="FF0000"/>
                </a:solidFill>
              </a:rPr>
              <a:t>4</a:t>
            </a:r>
            <a:endParaRPr lang="ru-RU" sz="4800" b="1" dirty="0">
              <a:solidFill>
                <a:srgbClr val="FF0000"/>
              </a:solidFill>
            </a:endParaRPr>
          </a:p>
        </p:txBody>
      </p:sp>
    </p:spTree>
    <p:extLst>
      <p:ext uri="{BB962C8B-B14F-4D97-AF65-F5344CB8AC3E}">
        <p14:creationId xmlns:p14="http://schemas.microsoft.com/office/powerpoint/2010/main" val="426965142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left)">
                                      <p:cBhvr>
                                        <p:cTn id="24" dur="500"/>
                                        <p:tgtEl>
                                          <p:spTgt spid="34"/>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wipe(left)">
                                      <p:cBhvr>
                                        <p:cTn id="37" dur="500"/>
                                        <p:tgtEl>
                                          <p:spTgt spid="3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wipe(left)">
                                      <p:cBhvr>
                                        <p:cTn id="42" dur="500"/>
                                        <p:tgtEl>
                                          <p:spTgt spid="38"/>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wipe(left)">
                                      <p:cBhvr>
                                        <p:cTn id="4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26" grpId="0"/>
      <p:bldP spid="28" grpId="0" animBg="1"/>
      <p:bldP spid="34" grpId="0" animBg="1"/>
      <p:bldP spid="35" grpId="0" animBg="1"/>
      <p:bldP spid="36" grpId="0" animBg="1"/>
      <p:bldP spid="37" grpId="0" animBg="1"/>
      <p:bldP spid="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gradFill>
        <a:effectLst/>
      </p:bgPr>
    </p:bg>
    <p:spTree>
      <p:nvGrpSpPr>
        <p:cNvPr id="1" name=""/>
        <p:cNvGrpSpPr/>
        <p:nvPr/>
      </p:nvGrpSpPr>
      <p:grpSpPr>
        <a:xfrm>
          <a:off x="0" y="0"/>
          <a:ext cx="0" cy="0"/>
          <a:chOff x="0" y="0"/>
          <a:chExt cx="0" cy="0"/>
        </a:xfrm>
      </p:grpSpPr>
      <p:sp>
        <p:nvSpPr>
          <p:cNvPr id="4" name="Прямоугольник 3"/>
          <p:cNvSpPr/>
          <p:nvPr/>
        </p:nvSpPr>
        <p:spPr>
          <a:xfrm>
            <a:off x="364141" y="283221"/>
            <a:ext cx="6902507" cy="6327972"/>
          </a:xfrm>
          <a:prstGeom prst="rect">
            <a:avLst/>
          </a:prstGeom>
          <a:solidFill>
            <a:srgbClr val="99CCFF">
              <a:alpha val="14902"/>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ctrTitle"/>
          </p:nvPr>
        </p:nvSpPr>
        <p:spPr>
          <a:xfrm>
            <a:off x="606903" y="419705"/>
            <a:ext cx="10956616" cy="543247"/>
          </a:xfrm>
        </p:spPr>
        <p:txBody>
          <a:bodyPr>
            <a:noAutofit/>
          </a:bodyPr>
          <a:lstStyle/>
          <a:p>
            <a:r>
              <a:rPr lang="ru-RU" sz="3200" b="1" dirty="0" smtClean="0">
                <a:latin typeface="Arial" panose="020B0604020202020204" pitchFamily="34" charset="0"/>
                <a:cs typeface="Arial" panose="020B0604020202020204" pitchFamily="34" charset="0"/>
              </a:rPr>
              <a:t>АССОЦИАЦИЯ РОССИЙСКИХ БАНКОВ</a:t>
            </a:r>
            <a:endParaRPr lang="ru-RU" sz="3200" b="1" dirty="0">
              <a:latin typeface="Arial" panose="020B0604020202020204" pitchFamily="34" charset="0"/>
              <a:cs typeface="Arial" panose="020B0604020202020204" pitchFamily="34" charset="0"/>
            </a:endParaRPr>
          </a:p>
        </p:txBody>
      </p:sp>
      <p:cxnSp>
        <p:nvCxnSpPr>
          <p:cNvPr id="6" name="Прямая соединительная линия 5"/>
          <p:cNvCxnSpPr/>
          <p:nvPr/>
        </p:nvCxnSpPr>
        <p:spPr>
          <a:xfrm>
            <a:off x="724783" y="962952"/>
            <a:ext cx="7698781" cy="0"/>
          </a:xfrm>
          <a:prstGeom prst="line">
            <a:avLst/>
          </a:prstGeom>
          <a:ln w="28575">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
        <p:nvSpPr>
          <p:cNvPr id="7" name="Подзаголовок 2"/>
          <p:cNvSpPr txBox="1">
            <a:spLocks/>
          </p:cNvSpPr>
          <p:nvPr/>
        </p:nvSpPr>
        <p:spPr>
          <a:xfrm>
            <a:off x="364141" y="1099435"/>
            <a:ext cx="11490691" cy="2510875"/>
          </a:xfrm>
          <a:prstGeom prst="rect">
            <a:avLst/>
          </a:prstGeom>
          <a:solidFill>
            <a:srgbClr val="77C2E8">
              <a:alpha val="85098"/>
            </a:srgbClr>
          </a:solidFill>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algn="just">
              <a:spcBef>
                <a:spcPts val="0"/>
              </a:spcBef>
            </a:pPr>
            <a:r>
              <a:rPr lang="ru-RU" sz="1800" dirty="0">
                <a:solidFill>
                  <a:schemeClr val="bg1"/>
                </a:solidFill>
                <a:latin typeface="Arial" panose="020B0604020202020204" pitchFamily="34" charset="0"/>
                <a:cs typeface="Arial" panose="020B0604020202020204" pitchFamily="34" charset="0"/>
              </a:rPr>
              <a:t>Негосударственная некоммерческая организация, выражающая интересы российского банковского сообщества.</a:t>
            </a:r>
          </a:p>
          <a:p>
            <a:pPr algn="just">
              <a:spcBef>
                <a:spcPts val="0"/>
              </a:spcBef>
            </a:pPr>
            <a:r>
              <a:rPr lang="ru-RU" sz="1800" dirty="0" smtClean="0">
                <a:solidFill>
                  <a:schemeClr val="bg1"/>
                </a:solidFill>
                <a:latin typeface="Arial" panose="020B0604020202020204" pitchFamily="34" charset="0"/>
                <a:cs typeface="Arial" panose="020B0604020202020204" pitchFamily="34" charset="0"/>
              </a:rPr>
              <a:t>Ассоциация </a:t>
            </a:r>
            <a:r>
              <a:rPr lang="ru-RU" sz="1800" dirty="0">
                <a:solidFill>
                  <a:schemeClr val="bg1"/>
                </a:solidFill>
                <a:latin typeface="Arial" panose="020B0604020202020204" pitchFamily="34" charset="0"/>
                <a:cs typeface="Arial" panose="020B0604020202020204" pitchFamily="34" charset="0"/>
              </a:rPr>
              <a:t>российских банков учреждена в марте 1991 года и в настоящий момент насчитывает 107 </a:t>
            </a:r>
            <a:r>
              <a:rPr lang="ru-RU" sz="1800" dirty="0" smtClean="0">
                <a:solidFill>
                  <a:schemeClr val="bg1"/>
                </a:solidFill>
                <a:latin typeface="Arial" panose="020B0604020202020204" pitchFamily="34" charset="0"/>
                <a:cs typeface="Arial" panose="020B0604020202020204" pitchFamily="34" charset="0"/>
              </a:rPr>
              <a:t>членов. </a:t>
            </a:r>
            <a:r>
              <a:rPr lang="ru-RU" sz="1800" dirty="0">
                <a:solidFill>
                  <a:schemeClr val="bg1"/>
                </a:solidFill>
                <a:latin typeface="Arial" panose="020B0604020202020204" pitchFamily="34" charset="0"/>
                <a:cs typeface="Arial" panose="020B0604020202020204" pitchFamily="34" charset="0"/>
              </a:rPr>
              <a:t>Ассоциация сотрудничает с региональными банковскими объединениями в 23 субъектах Российской Федерации и с </a:t>
            </a:r>
            <a:r>
              <a:rPr lang="ru-RU" sz="1800" dirty="0" smtClean="0">
                <a:solidFill>
                  <a:schemeClr val="bg1"/>
                </a:solidFill>
                <a:latin typeface="Arial" panose="020B0604020202020204" pitchFamily="34" charset="0"/>
                <a:cs typeface="Arial" panose="020B0604020202020204" pitchFamily="34" charset="0"/>
              </a:rPr>
              <a:t>представителями </a:t>
            </a:r>
            <a:r>
              <a:rPr lang="ru-RU" sz="1800" dirty="0">
                <a:solidFill>
                  <a:schemeClr val="bg1"/>
                </a:solidFill>
                <a:latin typeface="Arial" panose="020B0604020202020204" pitchFamily="34" charset="0"/>
                <a:cs typeface="Arial" panose="020B0604020202020204" pitchFamily="34" charset="0"/>
              </a:rPr>
              <a:t>АРБ в других регионах России</a:t>
            </a:r>
            <a:r>
              <a:rPr lang="ru-RU" sz="1800" dirty="0" smtClean="0">
                <a:solidFill>
                  <a:schemeClr val="bg1"/>
                </a:solidFill>
                <a:latin typeface="Arial" panose="020B0604020202020204" pitchFamily="34" charset="0"/>
                <a:cs typeface="Arial" panose="020B0604020202020204" pitchFamily="34" charset="0"/>
              </a:rPr>
              <a:t>.</a:t>
            </a:r>
          </a:p>
          <a:p>
            <a:pPr algn="just">
              <a:spcBef>
                <a:spcPts val="0"/>
              </a:spcBef>
            </a:pPr>
            <a:r>
              <a:rPr lang="ru-RU" sz="1800" dirty="0" smtClean="0">
                <a:solidFill>
                  <a:schemeClr val="bg1"/>
                </a:solidFill>
                <a:latin typeface="Arial" panose="020B0604020202020204" pitchFamily="34" charset="0"/>
                <a:cs typeface="Arial" panose="020B0604020202020204" pitchFamily="34" charset="0"/>
              </a:rPr>
              <a:t>Для </a:t>
            </a:r>
            <a:r>
              <a:rPr lang="ru-RU" sz="1800" dirty="0">
                <a:solidFill>
                  <a:schemeClr val="bg1"/>
                </a:solidFill>
                <a:latin typeface="Arial" panose="020B0604020202020204" pitchFamily="34" charset="0"/>
                <a:cs typeface="Arial" panose="020B0604020202020204" pitchFamily="34" charset="0"/>
              </a:rPr>
              <a:t>потребителей финансовых услуг, всего населения страны </a:t>
            </a:r>
            <a:r>
              <a:rPr lang="ru-RU" sz="1800" dirty="0" smtClean="0">
                <a:solidFill>
                  <a:schemeClr val="bg1"/>
                </a:solidFill>
                <a:latin typeface="Arial" panose="020B0604020202020204" pitchFamily="34" charset="0"/>
                <a:cs typeface="Arial" panose="020B0604020202020204" pitchFamily="34" charset="0"/>
              </a:rPr>
              <a:t>Ассоциация ведет просветительскую </a:t>
            </a:r>
            <a:r>
              <a:rPr lang="ru-RU" sz="1800" dirty="0">
                <a:solidFill>
                  <a:schemeClr val="bg1"/>
                </a:solidFill>
                <a:latin typeface="Arial" panose="020B0604020202020204" pitchFamily="34" charset="0"/>
                <a:cs typeface="Arial" panose="020B0604020202020204" pitchFamily="34" charset="0"/>
              </a:rPr>
              <a:t>деятельность по финансовой </a:t>
            </a:r>
            <a:r>
              <a:rPr lang="ru-RU" sz="1800" dirty="0" smtClean="0">
                <a:solidFill>
                  <a:schemeClr val="bg1"/>
                </a:solidFill>
                <a:latin typeface="Arial" panose="020B0604020202020204" pitchFamily="34" charset="0"/>
                <a:cs typeface="Arial" panose="020B0604020202020204" pitchFamily="34" charset="0"/>
              </a:rPr>
              <a:t>грамотности.</a:t>
            </a:r>
            <a:endParaRPr lang="ru-RU" sz="1800" dirty="0">
              <a:solidFill>
                <a:schemeClr val="bg1"/>
              </a:solidFill>
              <a:latin typeface="Arial" panose="020B0604020202020204" pitchFamily="34" charset="0"/>
              <a:cs typeface="Arial" panose="020B0604020202020204" pitchFamily="34" charset="0"/>
            </a:endParaRPr>
          </a:p>
        </p:txBody>
      </p:sp>
      <p:sp>
        <p:nvSpPr>
          <p:cNvPr id="11" name="Подзаголовок 2"/>
          <p:cNvSpPr txBox="1">
            <a:spLocks/>
          </p:cNvSpPr>
          <p:nvPr/>
        </p:nvSpPr>
        <p:spPr>
          <a:xfrm>
            <a:off x="364141" y="4052700"/>
            <a:ext cx="11490691" cy="1110427"/>
          </a:xfrm>
          <a:prstGeom prst="rect">
            <a:avLst/>
          </a:prstGeom>
          <a:solidFill>
            <a:srgbClr val="77C2E8">
              <a:alpha val="85098"/>
            </a:srgbClr>
          </a:solidFill>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algn="just">
              <a:spcBef>
                <a:spcPts val="0"/>
              </a:spcBef>
            </a:pPr>
            <a:r>
              <a:rPr lang="ru-RU" sz="1800" dirty="0" smtClean="0">
                <a:solidFill>
                  <a:schemeClr val="bg1"/>
                </a:solidFill>
                <a:latin typeface="Arial" panose="020B0604020202020204" pitchFamily="34" charset="0"/>
                <a:cs typeface="Arial" panose="020B0604020202020204" pitchFamily="34" charset="0"/>
              </a:rPr>
              <a:t>В 2022 году на базе Ассоциации создан Комитет повышения финансовой грамотности, в задачи которого входит, в том числе, работа с населением, банковским сообществом, государственными органами.</a:t>
            </a:r>
          </a:p>
          <a:p>
            <a:pPr algn="just">
              <a:spcBef>
                <a:spcPts val="0"/>
              </a:spcBef>
            </a:pPr>
            <a:r>
              <a:rPr lang="ru-RU" sz="1800" dirty="0" smtClean="0">
                <a:solidFill>
                  <a:schemeClr val="bg1"/>
                </a:solidFill>
                <a:latin typeface="Arial" panose="020B0604020202020204" pitchFamily="34" charset="0"/>
                <a:cs typeface="Arial" panose="020B0604020202020204" pitchFamily="34" charset="0"/>
              </a:rPr>
              <a:t>Данная встреча проводится в рамках работы указанного Комитета. </a:t>
            </a:r>
            <a:endParaRPr lang="ru-RU" sz="1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061463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gradFill>
        <a:effectLst/>
      </p:bgPr>
    </p:bg>
    <p:spTree>
      <p:nvGrpSpPr>
        <p:cNvPr id="1" name=""/>
        <p:cNvGrpSpPr/>
        <p:nvPr/>
      </p:nvGrpSpPr>
      <p:grpSpPr>
        <a:xfrm>
          <a:off x="0" y="0"/>
          <a:ext cx="0" cy="0"/>
          <a:chOff x="0" y="0"/>
          <a:chExt cx="0" cy="0"/>
        </a:xfrm>
      </p:grpSpPr>
      <p:sp>
        <p:nvSpPr>
          <p:cNvPr id="4" name="Прямоугольник 3"/>
          <p:cNvSpPr/>
          <p:nvPr/>
        </p:nvSpPr>
        <p:spPr>
          <a:xfrm>
            <a:off x="364142" y="283221"/>
            <a:ext cx="11498782" cy="6327972"/>
          </a:xfrm>
          <a:prstGeom prst="rect">
            <a:avLst/>
          </a:prstGeom>
          <a:solidFill>
            <a:srgbClr val="99CCFF">
              <a:alpha val="14902"/>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ctrTitle"/>
          </p:nvPr>
        </p:nvSpPr>
        <p:spPr>
          <a:xfrm>
            <a:off x="364142" y="283221"/>
            <a:ext cx="7930194" cy="596704"/>
          </a:xfrm>
        </p:spPr>
        <p:txBody>
          <a:bodyPr>
            <a:noAutofit/>
          </a:bodyPr>
          <a:lstStyle/>
          <a:p>
            <a:r>
              <a:rPr lang="ru-RU" sz="3200" b="1" dirty="0" smtClean="0">
                <a:latin typeface="Arial" panose="020B0604020202020204" pitchFamily="34" charset="0"/>
                <a:cs typeface="Arial" panose="020B0604020202020204" pitchFamily="34" charset="0"/>
              </a:rPr>
              <a:t>СПАСИБО ЗА ВНИМАНИЕ</a:t>
            </a:r>
            <a:endParaRPr lang="ru-RU" sz="3200" b="1" dirty="0">
              <a:latin typeface="Arial" panose="020B0604020202020204" pitchFamily="34" charset="0"/>
              <a:cs typeface="Arial" panose="020B0604020202020204" pitchFamily="34" charset="0"/>
            </a:endParaRPr>
          </a:p>
        </p:txBody>
      </p:sp>
      <p:sp>
        <p:nvSpPr>
          <p:cNvPr id="3" name="Подзаголовок 2"/>
          <p:cNvSpPr>
            <a:spLocks noGrp="1"/>
          </p:cNvSpPr>
          <p:nvPr>
            <p:ph type="subTitle" idx="1"/>
          </p:nvPr>
        </p:nvSpPr>
        <p:spPr>
          <a:xfrm>
            <a:off x="606903" y="3244905"/>
            <a:ext cx="11175522" cy="3108269"/>
          </a:xfrm>
        </p:spPr>
        <p:txBody>
          <a:bodyPr>
            <a:normAutofit lnSpcReduction="10000"/>
          </a:bodyPr>
          <a:lstStyle/>
          <a:p>
            <a:pPr>
              <a:lnSpc>
                <a:spcPct val="100000"/>
              </a:lnSpc>
              <a:spcBef>
                <a:spcPts val="0"/>
              </a:spcBef>
            </a:pPr>
            <a:r>
              <a:rPr lang="ru-RU" b="1" dirty="0" smtClean="0">
                <a:latin typeface="Arial" panose="020B0604020202020204" pitchFamily="34" charset="0"/>
                <a:cs typeface="Arial" panose="020B0604020202020204" pitchFamily="34" charset="0"/>
              </a:rPr>
              <a:t>Сёмов Максим</a:t>
            </a:r>
            <a:endParaRPr lang="ru-RU" b="1" dirty="0">
              <a:latin typeface="Arial" panose="020B0604020202020204" pitchFamily="34" charset="0"/>
              <a:cs typeface="Arial" panose="020B0604020202020204" pitchFamily="34" charset="0"/>
            </a:endParaRPr>
          </a:p>
          <a:p>
            <a:pPr>
              <a:lnSpc>
                <a:spcPct val="100000"/>
              </a:lnSpc>
              <a:spcBef>
                <a:spcPts val="0"/>
              </a:spcBef>
            </a:pPr>
            <a:r>
              <a:rPr lang="ru-RU" b="1" dirty="0" smtClean="0">
                <a:latin typeface="Arial" panose="020B0604020202020204" pitchFamily="34" charset="0"/>
                <a:cs typeface="Arial" panose="020B0604020202020204" pitchFamily="34" charset="0"/>
              </a:rPr>
              <a:t>Председатель Комитета </a:t>
            </a:r>
          </a:p>
          <a:p>
            <a:pPr>
              <a:lnSpc>
                <a:spcPct val="100000"/>
              </a:lnSpc>
              <a:spcBef>
                <a:spcPts val="0"/>
              </a:spcBef>
            </a:pPr>
            <a:r>
              <a:rPr lang="ru-RU" b="1" dirty="0" smtClean="0">
                <a:latin typeface="Arial" panose="020B0604020202020204" pitchFamily="34" charset="0"/>
                <a:cs typeface="Arial" panose="020B0604020202020204" pitchFamily="34" charset="0"/>
              </a:rPr>
              <a:t>Ассоциации Российских Банков по повышению финансовой грамотности</a:t>
            </a:r>
          </a:p>
          <a:p>
            <a:pPr>
              <a:lnSpc>
                <a:spcPct val="100000"/>
              </a:lnSpc>
              <a:spcBef>
                <a:spcPts val="0"/>
              </a:spcBef>
            </a:pPr>
            <a:endParaRPr lang="ru-RU" b="1" dirty="0">
              <a:latin typeface="Arial" panose="020B0604020202020204" pitchFamily="34" charset="0"/>
              <a:cs typeface="Arial" panose="020B0604020202020204" pitchFamily="34" charset="0"/>
            </a:endParaRPr>
          </a:p>
          <a:p>
            <a:pPr>
              <a:lnSpc>
                <a:spcPct val="100000"/>
              </a:lnSpc>
              <a:spcBef>
                <a:spcPts val="0"/>
              </a:spcBef>
            </a:pPr>
            <a:r>
              <a:rPr lang="ru-RU" b="1" dirty="0" smtClean="0">
                <a:latin typeface="Arial" panose="020B0604020202020204" pitchFamily="34" charset="0"/>
                <a:cs typeface="Arial" panose="020B0604020202020204" pitchFamily="34" charset="0"/>
              </a:rPr>
              <a:t>Ответственный сотрудник за функционирование </a:t>
            </a:r>
          </a:p>
          <a:p>
            <a:pPr>
              <a:lnSpc>
                <a:spcPct val="100000"/>
              </a:lnSpc>
              <a:spcBef>
                <a:spcPts val="0"/>
              </a:spcBef>
            </a:pPr>
            <a:r>
              <a:rPr lang="ru-RU" b="1" dirty="0" smtClean="0">
                <a:latin typeface="Arial" panose="020B0604020202020204" pitchFamily="34" charset="0"/>
                <a:cs typeface="Arial" panose="020B0604020202020204" pitchFamily="34" charset="0"/>
              </a:rPr>
              <a:t>Системы повышения финансовой грамотности </a:t>
            </a:r>
          </a:p>
          <a:p>
            <a:pPr>
              <a:lnSpc>
                <a:spcPct val="100000"/>
              </a:lnSpc>
              <a:spcBef>
                <a:spcPts val="0"/>
              </a:spcBef>
            </a:pPr>
            <a:r>
              <a:rPr lang="ru-RU" b="1" dirty="0" smtClean="0">
                <a:latin typeface="Arial" panose="020B0604020202020204" pitchFamily="34" charset="0"/>
                <a:cs typeface="Arial" panose="020B0604020202020204" pitchFamily="34" charset="0"/>
              </a:rPr>
              <a:t>АЗИАТСКО-ТИХООКЕАНСКИЙ БАНК (АО)</a:t>
            </a:r>
            <a:endParaRPr lang="ru-RU" b="1" dirty="0">
              <a:latin typeface="Arial" panose="020B0604020202020204" pitchFamily="34" charset="0"/>
              <a:cs typeface="Arial" panose="020B0604020202020204" pitchFamily="34" charset="0"/>
            </a:endParaRPr>
          </a:p>
          <a:p>
            <a:pPr>
              <a:lnSpc>
                <a:spcPct val="100000"/>
              </a:lnSpc>
              <a:spcBef>
                <a:spcPts val="0"/>
              </a:spcBef>
            </a:pPr>
            <a:r>
              <a:rPr lang="en-US" b="1" dirty="0" smtClean="0">
                <a:latin typeface="Arial" panose="020B0604020202020204" pitchFamily="34" charset="0"/>
                <a:cs typeface="Arial" panose="020B0604020202020204" pitchFamily="34" charset="0"/>
              </a:rPr>
              <a:t>semov@msk.atb.su</a:t>
            </a:r>
            <a:endParaRPr lang="ru-RU" dirty="0">
              <a:latin typeface="Arial" panose="020B0604020202020204" pitchFamily="34" charset="0"/>
              <a:cs typeface="Arial" panose="020B0604020202020204" pitchFamily="34" charset="0"/>
            </a:endParaRPr>
          </a:p>
        </p:txBody>
      </p:sp>
      <p:cxnSp>
        <p:nvCxnSpPr>
          <p:cNvPr id="6" name="Прямая соединительная линия 5"/>
          <p:cNvCxnSpPr/>
          <p:nvPr/>
        </p:nvCxnSpPr>
        <p:spPr>
          <a:xfrm>
            <a:off x="469338" y="786024"/>
            <a:ext cx="5188512" cy="4551"/>
          </a:xfrm>
          <a:prstGeom prst="line">
            <a:avLst/>
          </a:prstGeom>
          <a:ln w="28575">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131865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500"/>
                                        <p:tgtEl>
                                          <p:spTgt spid="3">
                                            <p:txEl>
                                              <p:pRg st="1" end="1"/>
                                            </p:txEl>
                                          </p:spTgt>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par>
                          <p:cTn id="23" fill="hold">
                            <p:stCondLst>
                              <p:cond delay="2000"/>
                            </p:stCondLst>
                            <p:childTnLst>
                              <p:par>
                                <p:cTn id="24" presetID="22" presetClass="entr" presetSubtype="4" fill="hold" grpId="0"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wipe(down)">
                                      <p:cBhvr>
                                        <p:cTn id="26" dur="500"/>
                                        <p:tgtEl>
                                          <p:spTgt spid="3">
                                            <p:txEl>
                                              <p:pRg st="4" end="4"/>
                                            </p:txEl>
                                          </p:spTgt>
                                        </p:tgtEl>
                                      </p:cBhvr>
                                    </p:animEffect>
                                  </p:childTnLst>
                                </p:cTn>
                              </p:par>
                            </p:childTnLst>
                          </p:cTn>
                        </p:par>
                        <p:par>
                          <p:cTn id="27" fill="hold">
                            <p:stCondLst>
                              <p:cond delay="2500"/>
                            </p:stCondLst>
                            <p:childTnLst>
                              <p:par>
                                <p:cTn id="28" presetID="22" presetClass="entr" presetSubtype="4" fill="hold" grpId="0" nodeType="after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wipe(down)">
                                      <p:cBhvr>
                                        <p:cTn id="30" dur="500"/>
                                        <p:tgtEl>
                                          <p:spTgt spid="3">
                                            <p:txEl>
                                              <p:pRg st="5" end="5"/>
                                            </p:txEl>
                                          </p:spTgt>
                                        </p:tgtEl>
                                      </p:cBhvr>
                                    </p:animEffect>
                                  </p:childTnLst>
                                </p:cTn>
                              </p:par>
                            </p:childTnLst>
                          </p:cTn>
                        </p:par>
                        <p:par>
                          <p:cTn id="31" fill="hold">
                            <p:stCondLst>
                              <p:cond delay="3000"/>
                            </p:stCondLst>
                            <p:childTnLst>
                              <p:par>
                                <p:cTn id="32" presetID="22" presetClass="entr" presetSubtype="4" fill="hold" grpId="0" nodeType="after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wipe(down)">
                                      <p:cBhvr>
                                        <p:cTn id="34" dur="500"/>
                                        <p:tgtEl>
                                          <p:spTgt spid="3">
                                            <p:txEl>
                                              <p:pRg st="6" end="6"/>
                                            </p:txEl>
                                          </p:spTgt>
                                        </p:tgtEl>
                                      </p:cBhvr>
                                    </p:animEffect>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wipe(down)">
                                      <p:cBhvr>
                                        <p:cTn id="3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gradFill>
        <a:effectLst/>
      </p:bgPr>
    </p:bg>
    <p:spTree>
      <p:nvGrpSpPr>
        <p:cNvPr id="1" name=""/>
        <p:cNvGrpSpPr/>
        <p:nvPr/>
      </p:nvGrpSpPr>
      <p:grpSpPr>
        <a:xfrm>
          <a:off x="0" y="0"/>
          <a:ext cx="0" cy="0"/>
          <a:chOff x="0" y="0"/>
          <a:chExt cx="0" cy="0"/>
        </a:xfrm>
      </p:grpSpPr>
      <p:sp>
        <p:nvSpPr>
          <p:cNvPr id="4" name="Прямоугольник 3"/>
          <p:cNvSpPr/>
          <p:nvPr/>
        </p:nvSpPr>
        <p:spPr>
          <a:xfrm>
            <a:off x="364141" y="283221"/>
            <a:ext cx="6902507" cy="6327972"/>
          </a:xfrm>
          <a:prstGeom prst="rect">
            <a:avLst/>
          </a:prstGeom>
          <a:solidFill>
            <a:srgbClr val="99CCFF">
              <a:alpha val="14902"/>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ctrTitle"/>
          </p:nvPr>
        </p:nvSpPr>
        <p:spPr>
          <a:xfrm>
            <a:off x="606903" y="419705"/>
            <a:ext cx="10956616" cy="543247"/>
          </a:xfrm>
        </p:spPr>
        <p:txBody>
          <a:bodyPr>
            <a:noAutofit/>
          </a:bodyPr>
          <a:lstStyle/>
          <a:p>
            <a:r>
              <a:rPr lang="ru-RU" sz="3200" b="1" dirty="0" smtClean="0">
                <a:latin typeface="Arial" panose="020B0604020202020204" pitchFamily="34" charset="0"/>
                <a:cs typeface="Arial" panose="020B0604020202020204" pitchFamily="34" charset="0"/>
              </a:rPr>
              <a:t>ПРОБЛЕМА ФИНАНСОВОЙ ГРАМОТНОСТИ </a:t>
            </a:r>
            <a:endParaRPr lang="ru-RU" sz="3200" b="1" dirty="0">
              <a:latin typeface="Arial" panose="020B0604020202020204" pitchFamily="34" charset="0"/>
              <a:cs typeface="Arial" panose="020B0604020202020204" pitchFamily="34" charset="0"/>
            </a:endParaRPr>
          </a:p>
        </p:txBody>
      </p:sp>
      <p:sp>
        <p:nvSpPr>
          <p:cNvPr id="3" name="Подзаголовок 2"/>
          <p:cNvSpPr>
            <a:spLocks noGrp="1"/>
          </p:cNvSpPr>
          <p:nvPr>
            <p:ph type="subTitle" idx="1"/>
          </p:nvPr>
        </p:nvSpPr>
        <p:spPr>
          <a:xfrm>
            <a:off x="606903" y="1099436"/>
            <a:ext cx="11400370" cy="3634405"/>
          </a:xfrm>
        </p:spPr>
        <p:txBody>
          <a:bodyPr>
            <a:normAutofit/>
          </a:bodyPr>
          <a:lstStyle/>
          <a:p>
            <a:pPr algn="just">
              <a:lnSpc>
                <a:spcPct val="100000"/>
              </a:lnSpc>
              <a:spcBef>
                <a:spcPts val="0"/>
              </a:spcBef>
            </a:pPr>
            <a:r>
              <a:rPr lang="ru-RU" sz="1600" b="1" dirty="0">
                <a:latin typeface="Arial" panose="020B0604020202020204" pitchFamily="34" charset="0"/>
                <a:cs typeface="Arial" panose="020B0604020202020204" pitchFamily="34" charset="0"/>
              </a:rPr>
              <a:t>Не смотря на рост показателей уровня финансовой грамотности </a:t>
            </a:r>
            <a:r>
              <a:rPr lang="ru-RU" sz="1600" b="1" dirty="0" smtClean="0">
                <a:latin typeface="Arial" panose="020B0604020202020204" pitchFamily="34" charset="0"/>
                <a:cs typeface="Arial" panose="020B0604020202020204" pitchFamily="34" charset="0"/>
              </a:rPr>
              <a:t>населения, </a:t>
            </a:r>
            <a:r>
              <a:rPr lang="ru-RU" sz="1600" b="1" dirty="0">
                <a:latin typeface="Arial" panose="020B0604020202020204" pitchFamily="34" charset="0"/>
                <a:cs typeface="Arial" panose="020B0604020202020204" pitchFamily="34" charset="0"/>
              </a:rPr>
              <a:t>доля </a:t>
            </a:r>
            <a:r>
              <a:rPr lang="ru-RU" sz="1600" b="1" dirty="0" smtClean="0">
                <a:latin typeface="Arial" panose="020B0604020202020204" pitchFamily="34" charset="0"/>
                <a:cs typeface="Arial" panose="020B0604020202020204" pitchFamily="34" charset="0"/>
              </a:rPr>
              <a:t>методов социальной </a:t>
            </a:r>
            <a:r>
              <a:rPr lang="ru-RU" sz="1600" b="1" dirty="0">
                <a:latin typeface="Arial" panose="020B0604020202020204" pitchFamily="34" charset="0"/>
                <a:cs typeface="Arial" panose="020B0604020202020204" pitchFamily="34" charset="0"/>
              </a:rPr>
              <a:t>инженерии в хищениях средств </a:t>
            </a:r>
            <a:r>
              <a:rPr lang="ru-RU" sz="1600" b="1" dirty="0" smtClean="0">
                <a:latin typeface="Arial" panose="020B0604020202020204" pitchFamily="34" charset="0"/>
                <a:cs typeface="Arial" panose="020B0604020202020204" pitchFamily="34" charset="0"/>
              </a:rPr>
              <a:t>граждан (то есть использование невысокого уровня финансовой грамотности) остается высокой</a:t>
            </a:r>
          </a:p>
          <a:p>
            <a:pPr>
              <a:lnSpc>
                <a:spcPct val="100000"/>
              </a:lnSpc>
              <a:spcBef>
                <a:spcPts val="0"/>
              </a:spcBef>
            </a:pPr>
            <a:endParaRPr lang="ru-RU" sz="1600" b="1" dirty="0" smtClean="0">
              <a:latin typeface="Arial" panose="020B0604020202020204" pitchFamily="34" charset="0"/>
              <a:cs typeface="Arial" panose="020B0604020202020204" pitchFamily="34" charset="0"/>
            </a:endParaRPr>
          </a:p>
          <a:p>
            <a:pPr>
              <a:spcBef>
                <a:spcPts val="0"/>
              </a:spcBef>
            </a:pPr>
            <a:endParaRPr lang="ru-RU" sz="1600" b="1" dirty="0" smtClean="0">
              <a:latin typeface="Arial" panose="020B0604020202020204" pitchFamily="34" charset="0"/>
              <a:cs typeface="Arial" panose="020B0604020202020204" pitchFamily="34" charset="0"/>
            </a:endParaRPr>
          </a:p>
          <a:p>
            <a:pPr>
              <a:spcBef>
                <a:spcPts val="0"/>
              </a:spcBef>
            </a:pPr>
            <a:endParaRPr lang="ru-RU" sz="1600" b="1" dirty="0">
              <a:latin typeface="Arial" panose="020B0604020202020204" pitchFamily="34" charset="0"/>
              <a:cs typeface="Arial" panose="020B0604020202020204" pitchFamily="34" charset="0"/>
            </a:endParaRPr>
          </a:p>
          <a:p>
            <a:pPr>
              <a:spcBef>
                <a:spcPts val="0"/>
              </a:spcBef>
            </a:pPr>
            <a:endParaRPr lang="ru-RU" sz="1600" b="1" dirty="0" smtClean="0">
              <a:latin typeface="Arial" panose="020B0604020202020204" pitchFamily="34" charset="0"/>
              <a:cs typeface="Arial" panose="020B0604020202020204" pitchFamily="34" charset="0"/>
            </a:endParaRPr>
          </a:p>
          <a:p>
            <a:pPr>
              <a:spcBef>
                <a:spcPts val="0"/>
              </a:spcBef>
            </a:pPr>
            <a:endParaRPr lang="ru-RU" sz="1600" b="1" dirty="0">
              <a:latin typeface="Arial" panose="020B0604020202020204" pitchFamily="34" charset="0"/>
              <a:cs typeface="Arial" panose="020B0604020202020204" pitchFamily="34" charset="0"/>
            </a:endParaRPr>
          </a:p>
          <a:p>
            <a:pPr>
              <a:spcBef>
                <a:spcPts val="0"/>
              </a:spcBef>
            </a:pPr>
            <a:endParaRPr lang="ru-RU" sz="1600" b="1" dirty="0" smtClean="0">
              <a:latin typeface="Arial" panose="020B0604020202020204" pitchFamily="34" charset="0"/>
              <a:cs typeface="Arial" panose="020B0604020202020204" pitchFamily="34" charset="0"/>
            </a:endParaRPr>
          </a:p>
          <a:p>
            <a:pPr>
              <a:spcBef>
                <a:spcPts val="0"/>
              </a:spcBef>
            </a:pPr>
            <a:endParaRPr lang="ru-RU" sz="1600" b="1" dirty="0" smtClean="0">
              <a:latin typeface="Arial" panose="020B0604020202020204" pitchFamily="34" charset="0"/>
              <a:cs typeface="Arial" panose="020B0604020202020204" pitchFamily="34" charset="0"/>
            </a:endParaRPr>
          </a:p>
        </p:txBody>
      </p:sp>
      <p:cxnSp>
        <p:nvCxnSpPr>
          <p:cNvPr id="6" name="Прямая соединительная линия 5"/>
          <p:cNvCxnSpPr/>
          <p:nvPr/>
        </p:nvCxnSpPr>
        <p:spPr>
          <a:xfrm>
            <a:off x="724783" y="962952"/>
            <a:ext cx="8659362" cy="0"/>
          </a:xfrm>
          <a:prstGeom prst="line">
            <a:avLst/>
          </a:prstGeom>
          <a:ln w="28575">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graphicFrame>
        <p:nvGraphicFramePr>
          <p:cNvPr id="8" name="Таблица 7"/>
          <p:cNvGraphicFramePr>
            <a:graphicFrameLocks noGrp="1"/>
          </p:cNvGraphicFramePr>
          <p:nvPr>
            <p:extLst>
              <p:ext uri="{D42A27DB-BD31-4B8C-83A1-F6EECF244321}">
                <p14:modId xmlns:p14="http://schemas.microsoft.com/office/powerpoint/2010/main" val="1185234530"/>
              </p:ext>
            </p:extLst>
          </p:nvPr>
        </p:nvGraphicFramePr>
        <p:xfrm>
          <a:off x="707498" y="1945430"/>
          <a:ext cx="11142756" cy="3525676"/>
        </p:xfrm>
        <a:graphic>
          <a:graphicData uri="http://schemas.openxmlformats.org/drawingml/2006/table">
            <a:tbl>
              <a:tblPr firstRow="1" firstCol="1" bandRow="1">
                <a:tableStyleId>{9D7B26C5-4107-4FEC-AEDC-1716B250A1EF}</a:tableStyleId>
              </a:tblPr>
              <a:tblGrid>
                <a:gridCol w="2367142"/>
                <a:gridCol w="2040428"/>
                <a:gridCol w="2040428"/>
                <a:gridCol w="2347379"/>
                <a:gridCol w="2347379"/>
              </a:tblGrid>
              <a:tr h="387942">
                <a:tc gridSpan="5">
                  <a:txBody>
                    <a:bodyPr/>
                    <a:lstStyle/>
                    <a:p>
                      <a:pPr algn="ctr">
                        <a:lnSpc>
                          <a:spcPct val="107000"/>
                        </a:lnSpc>
                        <a:spcAft>
                          <a:spcPts val="0"/>
                        </a:spcAft>
                      </a:pPr>
                      <a:r>
                        <a:rPr lang="ru-RU" sz="1400" dirty="0">
                          <a:effectLst/>
                          <a:latin typeface="Arial" panose="020B0604020202020204" pitchFamily="34" charset="0"/>
                          <a:cs typeface="Arial" panose="020B0604020202020204" pitchFamily="34" charset="0"/>
                        </a:rPr>
                        <a:t>Операции без согласия </a:t>
                      </a:r>
                      <a:r>
                        <a:rPr lang="ru-RU" sz="1400" dirty="0" smtClean="0">
                          <a:effectLst/>
                          <a:latin typeface="Arial" panose="020B0604020202020204" pitchFamily="34" charset="0"/>
                          <a:cs typeface="Arial" panose="020B0604020202020204" pitchFamily="34" charset="0"/>
                        </a:rPr>
                        <a:t>клиентов</a:t>
                      </a:r>
                      <a:endParaRPr lang="ru-RU"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420103">
                <a:tc rowSpan="2">
                  <a:txBody>
                    <a:bodyPr/>
                    <a:lstStyle/>
                    <a:p>
                      <a:pPr algn="ctr">
                        <a:lnSpc>
                          <a:spcPct val="107000"/>
                        </a:lnSpc>
                        <a:spcAft>
                          <a:spcPts val="0"/>
                        </a:spcAft>
                      </a:pPr>
                      <a:r>
                        <a:rPr lang="ru-RU" sz="1400" dirty="0">
                          <a:effectLst/>
                          <a:latin typeface="Arial" panose="020B0604020202020204" pitchFamily="34" charset="0"/>
                          <a:cs typeface="Arial" panose="020B0604020202020204" pitchFamily="34" charset="0"/>
                        </a:rPr>
                        <a:t>Период</a:t>
                      </a:r>
                      <a:endParaRPr lang="ru-RU"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07000"/>
                        </a:lnSpc>
                        <a:spcAft>
                          <a:spcPts val="0"/>
                        </a:spcAft>
                      </a:pPr>
                      <a:r>
                        <a:rPr lang="ru-RU" sz="1400" dirty="0">
                          <a:effectLst/>
                          <a:latin typeface="Arial" panose="020B0604020202020204" pitchFamily="34" charset="0"/>
                          <a:cs typeface="Arial" panose="020B0604020202020204" pitchFamily="34" charset="0"/>
                        </a:rPr>
                        <a:t>Количество случаев</a:t>
                      </a:r>
                      <a:endParaRPr lang="ru-RU"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07000"/>
                        </a:lnSpc>
                        <a:spcAft>
                          <a:spcPts val="0"/>
                        </a:spcAft>
                      </a:pPr>
                      <a:r>
                        <a:rPr lang="ru-RU" sz="1400" dirty="0">
                          <a:effectLst/>
                          <a:latin typeface="Arial" panose="020B0604020202020204" pitchFamily="34" charset="0"/>
                          <a:cs typeface="Arial" panose="020B0604020202020204" pitchFamily="34" charset="0"/>
                        </a:rPr>
                        <a:t>Объем </a:t>
                      </a:r>
                      <a:endParaRPr lang="ru-RU" sz="1400" dirty="0" smtClean="0">
                        <a:effectLst/>
                        <a:latin typeface="Arial" panose="020B0604020202020204" pitchFamily="34" charset="0"/>
                        <a:cs typeface="Arial" panose="020B0604020202020204" pitchFamily="34" charset="0"/>
                      </a:endParaRPr>
                    </a:p>
                    <a:p>
                      <a:pPr algn="ctr">
                        <a:lnSpc>
                          <a:spcPct val="107000"/>
                        </a:lnSpc>
                        <a:spcAft>
                          <a:spcPts val="0"/>
                        </a:spcAft>
                      </a:pPr>
                      <a:r>
                        <a:rPr lang="ru-RU" sz="1400" dirty="0" smtClean="0">
                          <a:effectLst/>
                          <a:latin typeface="Arial" panose="020B0604020202020204" pitchFamily="34" charset="0"/>
                          <a:cs typeface="Arial" panose="020B0604020202020204" pitchFamily="34" charset="0"/>
                        </a:rPr>
                        <a:t>(</a:t>
                      </a:r>
                      <a:r>
                        <a:rPr lang="ru-RU" sz="1400" dirty="0">
                          <a:effectLst/>
                          <a:latin typeface="Arial" panose="020B0604020202020204" pitchFamily="34" charset="0"/>
                          <a:cs typeface="Arial" panose="020B0604020202020204" pitchFamily="34" charset="0"/>
                        </a:rPr>
                        <a:t>тыс. руб.)</a:t>
                      </a:r>
                      <a:endParaRPr lang="ru-RU"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lnSpc>
                          <a:spcPct val="107000"/>
                        </a:lnSpc>
                        <a:spcAft>
                          <a:spcPts val="0"/>
                        </a:spcAft>
                      </a:pPr>
                      <a:r>
                        <a:rPr lang="ru-RU" sz="1400" b="1" dirty="0">
                          <a:effectLst/>
                          <a:latin typeface="Arial" panose="020B0604020202020204" pitchFamily="34" charset="0"/>
                          <a:cs typeface="Arial" panose="020B0604020202020204" pitchFamily="34" charset="0"/>
                        </a:rPr>
                        <a:t>Доля социальной инженерии</a:t>
                      </a:r>
                      <a:endParaRPr lang="ru-RU"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69804"/>
                      </a:srgbClr>
                    </a:solidFill>
                  </a:tcPr>
                </a:tc>
                <a:tc hMerge="1">
                  <a:txBody>
                    <a:bodyPr/>
                    <a:lstStyle/>
                    <a:p>
                      <a:endParaRPr lang="ru-RU"/>
                    </a:p>
                  </a:txBody>
                  <a:tcPr/>
                </a:tc>
              </a:tr>
              <a:tr h="388233">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07000"/>
                        </a:lnSpc>
                        <a:spcAft>
                          <a:spcPts val="0"/>
                        </a:spcAft>
                      </a:pPr>
                      <a:r>
                        <a:rPr lang="ru-RU" sz="1400" b="1" dirty="0">
                          <a:effectLst/>
                          <a:latin typeface="Arial" panose="020B0604020202020204" pitchFamily="34" charset="0"/>
                          <a:cs typeface="Arial" panose="020B0604020202020204" pitchFamily="34" charset="0"/>
                        </a:rPr>
                        <a:t>Всего</a:t>
                      </a:r>
                      <a:endParaRPr lang="ru-RU"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69804"/>
                      </a:srgbClr>
                    </a:solidFill>
                  </a:tcPr>
                </a:tc>
                <a:tc>
                  <a:txBody>
                    <a:bodyPr/>
                    <a:lstStyle/>
                    <a:p>
                      <a:pPr algn="ctr">
                        <a:lnSpc>
                          <a:spcPct val="107000"/>
                        </a:lnSpc>
                        <a:spcAft>
                          <a:spcPts val="0"/>
                        </a:spcAft>
                      </a:pPr>
                      <a:r>
                        <a:rPr lang="ru-RU" sz="1400" b="1" dirty="0">
                          <a:effectLst/>
                          <a:latin typeface="Arial" panose="020B0604020202020204" pitchFamily="34" charset="0"/>
                          <a:cs typeface="Arial" panose="020B0604020202020204" pitchFamily="34" charset="0"/>
                        </a:rPr>
                        <a:t>В каналах ДБО</a:t>
                      </a:r>
                      <a:endParaRPr lang="ru-RU"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69804"/>
                      </a:srgbClr>
                    </a:solidFill>
                  </a:tcPr>
                </a:tc>
              </a:tr>
              <a:tr h="388233">
                <a:tc>
                  <a:txBody>
                    <a:bodyPr/>
                    <a:lstStyle/>
                    <a:p>
                      <a:pPr algn="ctr">
                        <a:lnSpc>
                          <a:spcPct val="107000"/>
                        </a:lnSpc>
                        <a:spcAft>
                          <a:spcPts val="0"/>
                        </a:spcAft>
                      </a:pPr>
                      <a:r>
                        <a:rPr lang="ru-RU" sz="1400" dirty="0">
                          <a:effectLst/>
                          <a:latin typeface="Arial" panose="020B0604020202020204" pitchFamily="34" charset="0"/>
                          <a:cs typeface="Arial" panose="020B0604020202020204" pitchFamily="34" charset="0"/>
                        </a:rPr>
                        <a:t>I квартал 2021</a:t>
                      </a:r>
                      <a:endParaRPr lang="ru-RU"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spcAft>
                          <a:spcPts val="0"/>
                        </a:spcAft>
                      </a:pPr>
                      <a:r>
                        <a:rPr lang="ru-RU" sz="1400" dirty="0">
                          <a:effectLst/>
                          <a:latin typeface="Arial" panose="020B0604020202020204" pitchFamily="34" charset="0"/>
                          <a:cs typeface="Arial" panose="020B0604020202020204" pitchFamily="34" charset="0"/>
                        </a:rPr>
                        <a:t>237 737</a:t>
                      </a:r>
                      <a:endParaRPr lang="ru-RU"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spcAft>
                          <a:spcPts val="0"/>
                        </a:spcAft>
                      </a:pPr>
                      <a:r>
                        <a:rPr lang="ru-RU" sz="1400" dirty="0">
                          <a:effectLst/>
                          <a:latin typeface="Arial" panose="020B0604020202020204" pitchFamily="34" charset="0"/>
                          <a:cs typeface="Arial" panose="020B0604020202020204" pitchFamily="34" charset="0"/>
                        </a:rPr>
                        <a:t>2 873 356.49</a:t>
                      </a:r>
                      <a:endParaRPr lang="ru-RU"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spcAft>
                          <a:spcPts val="0"/>
                        </a:spcAft>
                      </a:pPr>
                      <a:r>
                        <a:rPr lang="ru-RU" sz="1400" b="1" dirty="0">
                          <a:effectLst/>
                          <a:latin typeface="Arial" panose="020B0604020202020204" pitchFamily="34" charset="0"/>
                          <a:cs typeface="Arial" panose="020B0604020202020204" pitchFamily="34" charset="0"/>
                        </a:rPr>
                        <a:t>56.2%</a:t>
                      </a:r>
                      <a:endParaRPr lang="ru-RU"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69804"/>
                      </a:srgbClr>
                    </a:solidFill>
                  </a:tcPr>
                </a:tc>
                <a:tc>
                  <a:txBody>
                    <a:bodyPr/>
                    <a:lstStyle/>
                    <a:p>
                      <a:pPr algn="r">
                        <a:lnSpc>
                          <a:spcPct val="107000"/>
                        </a:lnSpc>
                        <a:spcAft>
                          <a:spcPts val="0"/>
                        </a:spcAft>
                      </a:pPr>
                      <a:r>
                        <a:rPr lang="ru-RU" sz="1400" b="1" dirty="0">
                          <a:effectLst/>
                          <a:latin typeface="Arial" panose="020B0604020202020204" pitchFamily="34" charset="0"/>
                          <a:cs typeface="Arial" panose="020B0604020202020204" pitchFamily="34" charset="0"/>
                        </a:rPr>
                        <a:t>81.9%</a:t>
                      </a:r>
                      <a:endParaRPr lang="ru-RU"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69804"/>
                      </a:srgbClr>
                    </a:solidFill>
                  </a:tcPr>
                </a:tc>
              </a:tr>
              <a:tr h="388233">
                <a:tc>
                  <a:txBody>
                    <a:bodyPr/>
                    <a:lstStyle/>
                    <a:p>
                      <a:pPr algn="ctr">
                        <a:lnSpc>
                          <a:spcPct val="107000"/>
                        </a:lnSpc>
                        <a:spcAft>
                          <a:spcPts val="0"/>
                        </a:spcAft>
                      </a:pPr>
                      <a:r>
                        <a:rPr lang="ru-RU" sz="1400" dirty="0">
                          <a:effectLst/>
                          <a:latin typeface="Arial" panose="020B0604020202020204" pitchFamily="34" charset="0"/>
                          <a:cs typeface="Arial" panose="020B0604020202020204" pitchFamily="34" charset="0"/>
                        </a:rPr>
                        <a:t>II квартал 2021</a:t>
                      </a:r>
                      <a:endParaRPr lang="ru-RU"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spcAft>
                          <a:spcPts val="0"/>
                        </a:spcAft>
                      </a:pPr>
                      <a:r>
                        <a:rPr lang="ru-RU" sz="1400" dirty="0">
                          <a:effectLst/>
                          <a:latin typeface="Arial" panose="020B0604020202020204" pitchFamily="34" charset="0"/>
                          <a:cs typeface="Arial" panose="020B0604020202020204" pitchFamily="34" charset="0"/>
                        </a:rPr>
                        <a:t>236 971</a:t>
                      </a:r>
                      <a:endParaRPr lang="ru-RU"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spcAft>
                          <a:spcPts val="0"/>
                        </a:spcAft>
                      </a:pPr>
                      <a:r>
                        <a:rPr lang="ru-RU" sz="1400" dirty="0">
                          <a:effectLst/>
                          <a:latin typeface="Arial" panose="020B0604020202020204" pitchFamily="34" charset="0"/>
                          <a:cs typeface="Arial" panose="020B0604020202020204" pitchFamily="34" charset="0"/>
                        </a:rPr>
                        <a:t>3 013 664.38</a:t>
                      </a:r>
                      <a:endParaRPr lang="ru-RU"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spcAft>
                          <a:spcPts val="0"/>
                        </a:spcAft>
                      </a:pPr>
                      <a:r>
                        <a:rPr lang="ru-RU" sz="1400" b="1" dirty="0">
                          <a:effectLst/>
                          <a:latin typeface="Arial" panose="020B0604020202020204" pitchFamily="34" charset="0"/>
                          <a:cs typeface="Arial" panose="020B0604020202020204" pitchFamily="34" charset="0"/>
                        </a:rPr>
                        <a:t>47.0%</a:t>
                      </a:r>
                      <a:endParaRPr lang="ru-RU"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69804"/>
                      </a:srgbClr>
                    </a:solidFill>
                  </a:tcPr>
                </a:tc>
                <a:tc>
                  <a:txBody>
                    <a:bodyPr/>
                    <a:lstStyle/>
                    <a:p>
                      <a:pPr algn="r">
                        <a:lnSpc>
                          <a:spcPct val="107000"/>
                        </a:lnSpc>
                        <a:spcAft>
                          <a:spcPts val="0"/>
                        </a:spcAft>
                      </a:pPr>
                      <a:r>
                        <a:rPr lang="ru-RU" sz="1400" b="1" dirty="0">
                          <a:effectLst/>
                          <a:latin typeface="Arial" panose="020B0604020202020204" pitchFamily="34" charset="0"/>
                          <a:cs typeface="Arial" panose="020B0604020202020204" pitchFamily="34" charset="0"/>
                        </a:rPr>
                        <a:t>81.0%</a:t>
                      </a:r>
                      <a:endParaRPr lang="ru-RU"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69804"/>
                      </a:srgbClr>
                    </a:solidFill>
                  </a:tcPr>
                </a:tc>
              </a:tr>
              <a:tr h="388233">
                <a:tc>
                  <a:txBody>
                    <a:bodyPr/>
                    <a:lstStyle/>
                    <a:p>
                      <a:pPr algn="ctr">
                        <a:lnSpc>
                          <a:spcPct val="107000"/>
                        </a:lnSpc>
                        <a:spcAft>
                          <a:spcPts val="0"/>
                        </a:spcAft>
                      </a:pPr>
                      <a:r>
                        <a:rPr lang="ru-RU" sz="1400" dirty="0">
                          <a:effectLst/>
                          <a:latin typeface="Arial" panose="020B0604020202020204" pitchFamily="34" charset="0"/>
                          <a:cs typeface="Arial" panose="020B0604020202020204" pitchFamily="34" charset="0"/>
                        </a:rPr>
                        <a:t>III квартал 2021</a:t>
                      </a:r>
                      <a:endParaRPr lang="ru-RU"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spcAft>
                          <a:spcPts val="0"/>
                        </a:spcAft>
                      </a:pPr>
                      <a:r>
                        <a:rPr lang="ru-RU" sz="1400" dirty="0">
                          <a:effectLst/>
                          <a:latin typeface="Arial" panose="020B0604020202020204" pitchFamily="34" charset="0"/>
                          <a:cs typeface="Arial" panose="020B0604020202020204" pitchFamily="34" charset="0"/>
                        </a:rPr>
                        <a:t>256 198</a:t>
                      </a:r>
                      <a:endParaRPr lang="ru-RU"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spcAft>
                          <a:spcPts val="0"/>
                        </a:spcAft>
                      </a:pPr>
                      <a:r>
                        <a:rPr lang="ru-RU" sz="1400" dirty="0">
                          <a:effectLst/>
                          <a:latin typeface="Arial" panose="020B0604020202020204" pitchFamily="34" charset="0"/>
                          <a:cs typeface="Arial" panose="020B0604020202020204" pitchFamily="34" charset="0"/>
                        </a:rPr>
                        <a:t>3 206 473.23</a:t>
                      </a:r>
                      <a:endParaRPr lang="ru-RU"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spcAft>
                          <a:spcPts val="0"/>
                        </a:spcAft>
                      </a:pPr>
                      <a:r>
                        <a:rPr lang="ru-RU" sz="1400" b="1" dirty="0">
                          <a:effectLst/>
                          <a:latin typeface="Arial" panose="020B0604020202020204" pitchFamily="34" charset="0"/>
                          <a:cs typeface="Arial" panose="020B0604020202020204" pitchFamily="34" charset="0"/>
                        </a:rPr>
                        <a:t>41.0%</a:t>
                      </a:r>
                      <a:endParaRPr lang="ru-RU"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69804"/>
                      </a:srgbClr>
                    </a:solidFill>
                  </a:tcPr>
                </a:tc>
                <a:tc>
                  <a:txBody>
                    <a:bodyPr/>
                    <a:lstStyle/>
                    <a:p>
                      <a:pPr algn="r">
                        <a:lnSpc>
                          <a:spcPct val="107000"/>
                        </a:lnSpc>
                        <a:spcAft>
                          <a:spcPts val="0"/>
                        </a:spcAft>
                      </a:pPr>
                      <a:r>
                        <a:rPr lang="ru-RU" sz="1400" b="1" dirty="0">
                          <a:effectLst/>
                          <a:latin typeface="Arial" panose="020B0604020202020204" pitchFamily="34" charset="0"/>
                          <a:cs typeface="Arial" panose="020B0604020202020204" pitchFamily="34" charset="0"/>
                        </a:rPr>
                        <a:t>69.7%</a:t>
                      </a:r>
                      <a:endParaRPr lang="ru-RU"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69804"/>
                      </a:srgbClr>
                    </a:solidFill>
                  </a:tcPr>
                </a:tc>
              </a:tr>
              <a:tr h="388233">
                <a:tc>
                  <a:txBody>
                    <a:bodyPr/>
                    <a:lstStyle/>
                    <a:p>
                      <a:pPr algn="ctr">
                        <a:lnSpc>
                          <a:spcPct val="107000"/>
                        </a:lnSpc>
                        <a:spcAft>
                          <a:spcPts val="0"/>
                        </a:spcAft>
                      </a:pPr>
                      <a:r>
                        <a:rPr lang="ru-RU" sz="1400" dirty="0">
                          <a:effectLst/>
                          <a:latin typeface="Arial" panose="020B0604020202020204" pitchFamily="34" charset="0"/>
                          <a:cs typeface="Arial" panose="020B0604020202020204" pitchFamily="34" charset="0"/>
                        </a:rPr>
                        <a:t>I квартал 2022</a:t>
                      </a:r>
                      <a:endParaRPr lang="ru-RU"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spcAft>
                          <a:spcPts val="0"/>
                        </a:spcAft>
                      </a:pPr>
                      <a:r>
                        <a:rPr lang="ru-RU" sz="1400" dirty="0">
                          <a:effectLst/>
                          <a:latin typeface="Arial" panose="020B0604020202020204" pitchFamily="34" charset="0"/>
                          <a:cs typeface="Arial" panose="020B0604020202020204" pitchFamily="34" charset="0"/>
                        </a:rPr>
                        <a:t>258 097</a:t>
                      </a:r>
                      <a:endParaRPr lang="ru-RU"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spcAft>
                          <a:spcPts val="0"/>
                        </a:spcAft>
                      </a:pPr>
                      <a:r>
                        <a:rPr lang="ru-RU" sz="1400" dirty="0">
                          <a:effectLst/>
                          <a:latin typeface="Arial" panose="020B0604020202020204" pitchFamily="34" charset="0"/>
                          <a:cs typeface="Arial" panose="020B0604020202020204" pitchFamily="34" charset="0"/>
                        </a:rPr>
                        <a:t>3 294 160.94</a:t>
                      </a:r>
                      <a:endParaRPr lang="ru-RU"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spcAft>
                          <a:spcPts val="0"/>
                        </a:spcAft>
                      </a:pPr>
                      <a:r>
                        <a:rPr lang="ru-RU" sz="1400" b="1" dirty="0">
                          <a:effectLst/>
                          <a:latin typeface="Arial" panose="020B0604020202020204" pitchFamily="34" charset="0"/>
                          <a:cs typeface="Arial" panose="020B0604020202020204" pitchFamily="34" charset="0"/>
                        </a:rPr>
                        <a:t>52.5%</a:t>
                      </a:r>
                      <a:endParaRPr lang="ru-RU"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69804"/>
                      </a:srgbClr>
                    </a:solidFill>
                  </a:tcPr>
                </a:tc>
                <a:tc>
                  <a:txBody>
                    <a:bodyPr/>
                    <a:lstStyle/>
                    <a:p>
                      <a:pPr algn="r">
                        <a:lnSpc>
                          <a:spcPct val="107000"/>
                        </a:lnSpc>
                        <a:spcAft>
                          <a:spcPts val="0"/>
                        </a:spcAft>
                      </a:pPr>
                      <a:r>
                        <a:rPr lang="ru-RU" sz="1400" b="1" dirty="0">
                          <a:effectLst/>
                          <a:latin typeface="Arial" panose="020B0604020202020204" pitchFamily="34" charset="0"/>
                          <a:cs typeface="Arial" panose="020B0604020202020204" pitchFamily="34" charset="0"/>
                        </a:rPr>
                        <a:t>72.0%</a:t>
                      </a:r>
                      <a:endParaRPr lang="ru-RU"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69804"/>
                      </a:srgbClr>
                    </a:solidFill>
                  </a:tcPr>
                </a:tc>
              </a:tr>
              <a:tr h="388233">
                <a:tc>
                  <a:txBody>
                    <a:bodyPr/>
                    <a:lstStyle/>
                    <a:p>
                      <a:pPr algn="ctr">
                        <a:lnSpc>
                          <a:spcPct val="107000"/>
                        </a:lnSpc>
                        <a:spcAft>
                          <a:spcPts val="0"/>
                        </a:spcAft>
                      </a:pPr>
                      <a:r>
                        <a:rPr lang="ru-RU" sz="1400" dirty="0">
                          <a:effectLst/>
                          <a:latin typeface="Arial" panose="020B0604020202020204" pitchFamily="34" charset="0"/>
                          <a:cs typeface="Arial" panose="020B0604020202020204" pitchFamily="34" charset="0"/>
                        </a:rPr>
                        <a:t>II квартал 2022</a:t>
                      </a:r>
                      <a:endParaRPr lang="ru-RU"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spcAft>
                          <a:spcPts val="0"/>
                        </a:spcAft>
                      </a:pPr>
                      <a:r>
                        <a:rPr lang="ru-RU" sz="1400" dirty="0">
                          <a:effectLst/>
                          <a:latin typeface="Arial" panose="020B0604020202020204" pitchFamily="34" charset="0"/>
                          <a:cs typeface="Arial" panose="020B0604020202020204" pitchFamily="34" charset="0"/>
                        </a:rPr>
                        <a:t>211 263</a:t>
                      </a:r>
                      <a:endParaRPr lang="ru-RU"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spcAft>
                          <a:spcPts val="0"/>
                        </a:spcAft>
                      </a:pPr>
                      <a:r>
                        <a:rPr lang="ru-RU" sz="1400" dirty="0">
                          <a:effectLst/>
                          <a:latin typeface="Arial" panose="020B0604020202020204" pitchFamily="34" charset="0"/>
                          <a:cs typeface="Arial" panose="020B0604020202020204" pitchFamily="34" charset="0"/>
                        </a:rPr>
                        <a:t>2 848 614.92</a:t>
                      </a:r>
                      <a:endParaRPr lang="ru-RU"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spcAft>
                          <a:spcPts val="0"/>
                        </a:spcAft>
                      </a:pPr>
                      <a:r>
                        <a:rPr lang="ru-RU" sz="1400" b="1" dirty="0">
                          <a:effectLst/>
                          <a:latin typeface="Arial" panose="020B0604020202020204" pitchFamily="34" charset="0"/>
                          <a:cs typeface="Arial" panose="020B0604020202020204" pitchFamily="34" charset="0"/>
                        </a:rPr>
                        <a:t>44.8%</a:t>
                      </a:r>
                      <a:endParaRPr lang="ru-RU"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69804"/>
                      </a:srgbClr>
                    </a:solidFill>
                  </a:tcPr>
                </a:tc>
                <a:tc>
                  <a:txBody>
                    <a:bodyPr/>
                    <a:lstStyle/>
                    <a:p>
                      <a:pPr algn="r">
                        <a:lnSpc>
                          <a:spcPct val="107000"/>
                        </a:lnSpc>
                        <a:spcAft>
                          <a:spcPts val="0"/>
                        </a:spcAft>
                      </a:pPr>
                      <a:r>
                        <a:rPr lang="ru-RU" sz="1400" b="1" dirty="0">
                          <a:effectLst/>
                          <a:latin typeface="Arial" panose="020B0604020202020204" pitchFamily="34" charset="0"/>
                          <a:cs typeface="Arial" panose="020B0604020202020204" pitchFamily="34" charset="0"/>
                        </a:rPr>
                        <a:t>74.3%</a:t>
                      </a:r>
                      <a:endParaRPr lang="ru-RU"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69804"/>
                      </a:srgbClr>
                    </a:solidFill>
                  </a:tcPr>
                </a:tc>
              </a:tr>
              <a:tr h="388233">
                <a:tc>
                  <a:txBody>
                    <a:bodyPr/>
                    <a:lstStyle/>
                    <a:p>
                      <a:pPr algn="ctr">
                        <a:lnSpc>
                          <a:spcPct val="107000"/>
                        </a:lnSpc>
                        <a:spcAft>
                          <a:spcPts val="0"/>
                        </a:spcAft>
                      </a:pPr>
                      <a:r>
                        <a:rPr lang="ru-RU" sz="1400" dirty="0">
                          <a:effectLst/>
                          <a:latin typeface="Arial" panose="020B0604020202020204" pitchFamily="34" charset="0"/>
                          <a:cs typeface="Arial" panose="020B0604020202020204" pitchFamily="34" charset="0"/>
                        </a:rPr>
                        <a:t>III квартал 2022</a:t>
                      </a:r>
                      <a:endParaRPr lang="ru-RU"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spcAft>
                          <a:spcPts val="0"/>
                        </a:spcAft>
                      </a:pPr>
                      <a:r>
                        <a:rPr lang="ru-RU" sz="1400" dirty="0">
                          <a:effectLst/>
                          <a:latin typeface="Arial" panose="020B0604020202020204" pitchFamily="34" charset="0"/>
                          <a:cs typeface="Arial" panose="020B0604020202020204" pitchFamily="34" charset="0"/>
                        </a:rPr>
                        <a:t>229 757</a:t>
                      </a:r>
                      <a:endParaRPr lang="ru-RU"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spcAft>
                          <a:spcPts val="0"/>
                        </a:spcAft>
                      </a:pPr>
                      <a:r>
                        <a:rPr lang="ru-RU" sz="1400" dirty="0">
                          <a:effectLst/>
                          <a:latin typeface="Arial" panose="020B0604020202020204" pitchFamily="34" charset="0"/>
                          <a:cs typeface="Arial" panose="020B0604020202020204" pitchFamily="34" charset="0"/>
                        </a:rPr>
                        <a:t>3 973 456.54</a:t>
                      </a:r>
                      <a:endParaRPr lang="ru-RU"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spcAft>
                          <a:spcPts val="0"/>
                        </a:spcAft>
                      </a:pPr>
                      <a:r>
                        <a:rPr lang="ru-RU" sz="1400" b="1" dirty="0">
                          <a:effectLst/>
                          <a:latin typeface="Arial" panose="020B0604020202020204" pitchFamily="34" charset="0"/>
                          <a:cs typeface="Arial" panose="020B0604020202020204" pitchFamily="34" charset="0"/>
                        </a:rPr>
                        <a:t>54.1%</a:t>
                      </a:r>
                      <a:endParaRPr lang="ru-RU"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69804"/>
                      </a:srgbClr>
                    </a:solidFill>
                  </a:tcPr>
                </a:tc>
                <a:tc>
                  <a:txBody>
                    <a:bodyPr/>
                    <a:lstStyle/>
                    <a:p>
                      <a:pPr algn="r">
                        <a:lnSpc>
                          <a:spcPct val="107000"/>
                        </a:lnSpc>
                        <a:spcAft>
                          <a:spcPts val="0"/>
                        </a:spcAft>
                      </a:pPr>
                      <a:r>
                        <a:rPr lang="ru-RU" sz="1400" b="1" dirty="0">
                          <a:effectLst/>
                          <a:latin typeface="Arial" panose="020B0604020202020204" pitchFamily="34" charset="0"/>
                          <a:cs typeface="Arial" panose="020B0604020202020204" pitchFamily="34" charset="0"/>
                        </a:rPr>
                        <a:t>75.0%</a:t>
                      </a:r>
                      <a:endParaRPr lang="ru-RU"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69804"/>
                      </a:srgbClr>
                    </a:solidFill>
                  </a:tcPr>
                </a:tc>
              </a:tr>
            </a:tbl>
          </a:graphicData>
        </a:graphic>
      </p:graphicFrame>
      <p:sp>
        <p:nvSpPr>
          <p:cNvPr id="10" name="Подзаголовок 2"/>
          <p:cNvSpPr txBox="1">
            <a:spLocks/>
          </p:cNvSpPr>
          <p:nvPr/>
        </p:nvSpPr>
        <p:spPr>
          <a:xfrm>
            <a:off x="606903" y="5484761"/>
            <a:ext cx="11243351" cy="1112778"/>
          </a:xfrm>
          <a:prstGeom prst="rect">
            <a:avLst/>
          </a:prstGeom>
        </p:spPr>
        <p:txBody>
          <a:bodyPr vert="horz" lIns="91440" tIns="45720" rIns="91440" bIns="45720" rtlCol="0" anchor="t">
            <a:normAutofit lnSpcReduction="10000"/>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algn="just">
              <a:spcBef>
                <a:spcPts val="0"/>
              </a:spcBef>
            </a:pPr>
            <a:r>
              <a:rPr lang="ru-RU" sz="1600" b="1" dirty="0">
                <a:latin typeface="Arial" panose="020B0604020202020204" pitchFamily="34" charset="0"/>
                <a:cs typeface="Arial" panose="020B0604020202020204" pitchFamily="34" charset="0"/>
              </a:rPr>
              <a:t>Такие объемы хищений стали возможны из-за дефицита знаний у граждан об условиях и принципах работы тех или иных финансовых продуктов и услуг, невысоком уровне информационной безопасности и уровне финансовой культуры в целом. Об этом также свидетельствует рост числа финансовых пирамид, количество случаев обмана при расчетах в сети </a:t>
            </a:r>
            <a:r>
              <a:rPr lang="ru-RU" sz="1600" b="1" dirty="0" smtClean="0">
                <a:latin typeface="Arial" panose="020B0604020202020204" pitchFamily="34" charset="0"/>
                <a:cs typeface="Arial" panose="020B0604020202020204" pitchFamily="34" charset="0"/>
              </a:rPr>
              <a:t>Интернет</a:t>
            </a:r>
          </a:p>
          <a:p>
            <a:pPr>
              <a:spcBef>
                <a:spcPts val="0"/>
              </a:spcBef>
            </a:pPr>
            <a:endParaRPr lang="ru-RU" sz="1600" b="1" dirty="0" smtClean="0">
              <a:latin typeface="Arial" panose="020B0604020202020204" pitchFamily="34" charset="0"/>
              <a:cs typeface="Arial" panose="020B0604020202020204" pitchFamily="34" charset="0"/>
            </a:endParaRPr>
          </a:p>
          <a:p>
            <a:pPr>
              <a:spcBef>
                <a:spcPts val="0"/>
              </a:spcBef>
            </a:pPr>
            <a:endParaRPr lang="ru-RU" sz="1600" b="1" dirty="0" smtClean="0">
              <a:latin typeface="Arial" panose="020B0604020202020204" pitchFamily="34" charset="0"/>
              <a:cs typeface="Arial" panose="020B0604020202020204" pitchFamily="34" charset="0"/>
            </a:endParaRPr>
          </a:p>
          <a:p>
            <a:pPr>
              <a:spcBef>
                <a:spcPts val="0"/>
              </a:spcBef>
            </a:pPr>
            <a:endParaRPr lang="ru-RU" sz="1600"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294729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769544" y="2597543"/>
            <a:ext cx="1800225" cy="2605635"/>
          </a:xfrm>
          <a:prstGeom prst="rect">
            <a:avLst/>
          </a:prstGeom>
        </p:spPr>
      </p:pic>
      <p:pic>
        <p:nvPicPr>
          <p:cNvPr id="5" name="Рисунок 4"/>
          <p:cNvPicPr>
            <a:picLocks noChangeAspect="1"/>
          </p:cNvPicPr>
          <p:nvPr/>
        </p:nvPicPr>
        <p:blipFill>
          <a:blip r:embed="rId3"/>
          <a:stretch>
            <a:fillRect/>
          </a:stretch>
        </p:blipFill>
        <p:spPr>
          <a:xfrm>
            <a:off x="2936777" y="2611830"/>
            <a:ext cx="1819275" cy="2591348"/>
          </a:xfrm>
          <a:prstGeom prst="rect">
            <a:avLst/>
          </a:prstGeom>
        </p:spPr>
      </p:pic>
      <p:pic>
        <p:nvPicPr>
          <p:cNvPr id="7" name="Рисунок 6"/>
          <p:cNvPicPr>
            <a:picLocks noChangeAspect="1"/>
          </p:cNvPicPr>
          <p:nvPr/>
        </p:nvPicPr>
        <p:blipFill>
          <a:blip r:embed="rId4"/>
          <a:stretch>
            <a:fillRect/>
          </a:stretch>
        </p:blipFill>
        <p:spPr>
          <a:xfrm>
            <a:off x="5123060" y="2611830"/>
            <a:ext cx="1866900" cy="2591348"/>
          </a:xfrm>
          <a:prstGeom prst="rect">
            <a:avLst/>
          </a:prstGeom>
        </p:spPr>
      </p:pic>
      <p:pic>
        <p:nvPicPr>
          <p:cNvPr id="8" name="Рисунок 7"/>
          <p:cNvPicPr>
            <a:picLocks noChangeAspect="1"/>
          </p:cNvPicPr>
          <p:nvPr/>
        </p:nvPicPr>
        <p:blipFill>
          <a:blip r:embed="rId5"/>
          <a:stretch>
            <a:fillRect/>
          </a:stretch>
        </p:blipFill>
        <p:spPr>
          <a:xfrm>
            <a:off x="7356968" y="2611830"/>
            <a:ext cx="1819275" cy="2591348"/>
          </a:xfrm>
          <a:prstGeom prst="rect">
            <a:avLst/>
          </a:prstGeom>
        </p:spPr>
      </p:pic>
      <p:pic>
        <p:nvPicPr>
          <p:cNvPr id="9" name="Рисунок 8"/>
          <p:cNvPicPr>
            <a:picLocks noChangeAspect="1"/>
          </p:cNvPicPr>
          <p:nvPr/>
        </p:nvPicPr>
        <p:blipFill>
          <a:blip r:embed="rId6"/>
          <a:stretch>
            <a:fillRect/>
          </a:stretch>
        </p:blipFill>
        <p:spPr>
          <a:xfrm>
            <a:off x="9543251" y="2611830"/>
            <a:ext cx="1933575" cy="2591348"/>
          </a:xfrm>
          <a:prstGeom prst="rect">
            <a:avLst/>
          </a:prstGeom>
        </p:spPr>
      </p:pic>
      <p:pic>
        <p:nvPicPr>
          <p:cNvPr id="10" name="Рисунок 9"/>
          <p:cNvPicPr>
            <a:picLocks noChangeAspect="1"/>
          </p:cNvPicPr>
          <p:nvPr/>
        </p:nvPicPr>
        <p:blipFill>
          <a:blip r:embed="rId7"/>
          <a:stretch>
            <a:fillRect/>
          </a:stretch>
        </p:blipFill>
        <p:spPr>
          <a:xfrm>
            <a:off x="1843383" y="3753688"/>
            <a:ext cx="1809750" cy="2533650"/>
          </a:xfrm>
          <a:prstGeom prst="rect">
            <a:avLst/>
          </a:prstGeom>
        </p:spPr>
      </p:pic>
      <p:pic>
        <p:nvPicPr>
          <p:cNvPr id="11" name="Рисунок 10"/>
          <p:cNvPicPr>
            <a:picLocks noChangeAspect="1"/>
          </p:cNvPicPr>
          <p:nvPr/>
        </p:nvPicPr>
        <p:blipFill>
          <a:blip r:embed="rId8"/>
          <a:stretch>
            <a:fillRect/>
          </a:stretch>
        </p:blipFill>
        <p:spPr>
          <a:xfrm>
            <a:off x="4020141" y="3753688"/>
            <a:ext cx="1800225" cy="2533650"/>
          </a:xfrm>
          <a:prstGeom prst="rect">
            <a:avLst/>
          </a:prstGeom>
        </p:spPr>
      </p:pic>
      <p:pic>
        <p:nvPicPr>
          <p:cNvPr id="12" name="Рисунок 11"/>
          <p:cNvPicPr>
            <a:picLocks noChangeAspect="1"/>
          </p:cNvPicPr>
          <p:nvPr/>
        </p:nvPicPr>
        <p:blipFill>
          <a:blip r:embed="rId9"/>
          <a:stretch>
            <a:fillRect/>
          </a:stretch>
        </p:blipFill>
        <p:spPr>
          <a:xfrm>
            <a:off x="6206424" y="3753688"/>
            <a:ext cx="1847850" cy="2533650"/>
          </a:xfrm>
          <a:prstGeom prst="rect">
            <a:avLst/>
          </a:prstGeom>
        </p:spPr>
      </p:pic>
      <p:pic>
        <p:nvPicPr>
          <p:cNvPr id="13" name="Рисунок 12"/>
          <p:cNvPicPr>
            <a:picLocks noChangeAspect="1"/>
          </p:cNvPicPr>
          <p:nvPr/>
        </p:nvPicPr>
        <p:blipFill>
          <a:blip r:embed="rId10"/>
          <a:stretch>
            <a:fillRect/>
          </a:stretch>
        </p:blipFill>
        <p:spPr>
          <a:xfrm>
            <a:off x="8440332" y="3753688"/>
            <a:ext cx="1847850" cy="2533650"/>
          </a:xfrm>
          <a:prstGeom prst="rect">
            <a:avLst/>
          </a:prstGeom>
        </p:spPr>
      </p:pic>
      <p:sp>
        <p:nvSpPr>
          <p:cNvPr id="14" name="Прямоугольник 13"/>
          <p:cNvSpPr/>
          <p:nvPr/>
        </p:nvSpPr>
        <p:spPr>
          <a:xfrm>
            <a:off x="323514" y="3394014"/>
            <a:ext cx="11571778" cy="1703968"/>
          </a:xfrm>
          <a:prstGeom prst="rect">
            <a:avLst/>
          </a:prstGeom>
          <a:solidFill>
            <a:srgbClr val="000000">
              <a:alpha val="50196"/>
            </a:srgb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ru-RU" sz="6000" b="1" dirty="0" smtClean="0"/>
              <a:t>НО ЕСТЬ ОДИН НЮАНС</a:t>
            </a:r>
            <a:endParaRPr lang="ru-RU" sz="6000" b="1" dirty="0"/>
          </a:p>
        </p:txBody>
      </p:sp>
      <p:sp>
        <p:nvSpPr>
          <p:cNvPr id="16" name="Заголовок 1"/>
          <p:cNvSpPr txBox="1">
            <a:spLocks/>
          </p:cNvSpPr>
          <p:nvPr/>
        </p:nvSpPr>
        <p:spPr>
          <a:xfrm>
            <a:off x="606903" y="419705"/>
            <a:ext cx="10956616" cy="543247"/>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3200" b="1" dirty="0" smtClean="0">
                <a:latin typeface="Arial" panose="020B0604020202020204" pitchFamily="34" charset="0"/>
                <a:cs typeface="Arial" panose="020B0604020202020204" pitchFamily="34" charset="0"/>
              </a:rPr>
              <a:t>ПРОБЛЕМА ФИНАНСОВОЙ ГРАМОТНОСТИ </a:t>
            </a:r>
            <a:endParaRPr lang="ru-RU" sz="3200" b="1" dirty="0">
              <a:latin typeface="Arial" panose="020B0604020202020204" pitchFamily="34" charset="0"/>
              <a:cs typeface="Arial" panose="020B0604020202020204" pitchFamily="34" charset="0"/>
            </a:endParaRPr>
          </a:p>
        </p:txBody>
      </p:sp>
      <p:sp>
        <p:nvSpPr>
          <p:cNvPr id="17" name="Заголовок 1"/>
          <p:cNvSpPr txBox="1">
            <a:spLocks/>
          </p:cNvSpPr>
          <p:nvPr/>
        </p:nvSpPr>
        <p:spPr>
          <a:xfrm>
            <a:off x="323515" y="452717"/>
            <a:ext cx="11571778" cy="2039629"/>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2400" dirty="0" smtClean="0">
                <a:latin typeface="Arial" panose="020B0604020202020204" pitchFamily="34" charset="0"/>
                <a:cs typeface="Arial" panose="020B0604020202020204" pitchFamily="34" charset="0"/>
              </a:rPr>
              <a:t>СТРАТЕГИЯ ПОВЫШЕНИЯ ФИНАНСОВОЙ ГРАМОТНОСТИ НАСЕЛЕНИЯ на 2017-2023 годы</a:t>
            </a:r>
            <a:endParaRPr lang="ru-RU" sz="2400" dirty="0">
              <a:latin typeface="Arial" panose="020B0604020202020204" pitchFamily="34" charset="0"/>
              <a:cs typeface="Arial" panose="020B0604020202020204" pitchFamily="34" charset="0"/>
            </a:endParaRPr>
          </a:p>
        </p:txBody>
      </p:sp>
      <p:cxnSp>
        <p:nvCxnSpPr>
          <p:cNvPr id="15" name="Прямая соединительная линия 14"/>
          <p:cNvCxnSpPr/>
          <p:nvPr/>
        </p:nvCxnSpPr>
        <p:spPr>
          <a:xfrm>
            <a:off x="724783" y="962952"/>
            <a:ext cx="8659362" cy="0"/>
          </a:xfrm>
          <a:prstGeom prst="line">
            <a:avLst/>
          </a:prstGeom>
          <a:ln w="28575">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49153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4"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down)">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2" presetClass="entr" presetSubtype="4"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par>
                          <p:cTn id="31" fill="hold">
                            <p:stCondLst>
                              <p:cond delay="1500"/>
                            </p:stCondLst>
                            <p:childTnLst>
                              <p:par>
                                <p:cTn id="32" presetID="2" presetClass="entr" presetSubtype="4"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ppt_x"/>
                                          </p:val>
                                        </p:tav>
                                        <p:tav tm="100000">
                                          <p:val>
                                            <p:strVal val="#ppt_x"/>
                                          </p:val>
                                        </p:tav>
                                      </p:tavLst>
                                    </p:anim>
                                    <p:anim calcmode="lin" valueType="num">
                                      <p:cBhvr additive="base">
                                        <p:cTn id="35" dur="500" fill="hold"/>
                                        <p:tgtEl>
                                          <p:spTgt spid="8"/>
                                        </p:tgtEl>
                                        <p:attrNameLst>
                                          <p:attrName>ppt_y</p:attrName>
                                        </p:attrNameLst>
                                      </p:cBhvr>
                                      <p:tavLst>
                                        <p:tav tm="0">
                                          <p:val>
                                            <p:strVal val="1+#ppt_h/2"/>
                                          </p:val>
                                        </p:tav>
                                        <p:tav tm="100000">
                                          <p:val>
                                            <p:strVal val="#ppt_y"/>
                                          </p:val>
                                        </p:tav>
                                      </p:tavLst>
                                    </p:anim>
                                  </p:childTnLst>
                                </p:cTn>
                              </p:par>
                            </p:childTnLst>
                          </p:cTn>
                        </p:par>
                        <p:par>
                          <p:cTn id="36" fill="hold">
                            <p:stCondLst>
                              <p:cond delay="2000"/>
                            </p:stCondLst>
                            <p:childTnLst>
                              <p:par>
                                <p:cTn id="37" presetID="2" presetClass="entr" presetSubtype="4"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2500"/>
                            </p:stCondLst>
                            <p:childTnLst>
                              <p:par>
                                <p:cTn id="42" presetID="2" presetClass="entr" presetSubtype="4" fill="hold" nodeType="after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500" fill="hold"/>
                                        <p:tgtEl>
                                          <p:spTgt spid="10"/>
                                        </p:tgtEl>
                                        <p:attrNameLst>
                                          <p:attrName>ppt_x</p:attrName>
                                        </p:attrNameLst>
                                      </p:cBhvr>
                                      <p:tavLst>
                                        <p:tav tm="0">
                                          <p:val>
                                            <p:strVal val="#ppt_x"/>
                                          </p:val>
                                        </p:tav>
                                        <p:tav tm="100000">
                                          <p:val>
                                            <p:strVal val="#ppt_x"/>
                                          </p:val>
                                        </p:tav>
                                      </p:tavLst>
                                    </p:anim>
                                    <p:anim calcmode="lin" valueType="num">
                                      <p:cBhvr additive="base">
                                        <p:cTn id="45" dur="500" fill="hold"/>
                                        <p:tgtEl>
                                          <p:spTgt spid="10"/>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par>
                          <p:cTn id="51" fill="hold">
                            <p:stCondLst>
                              <p:cond delay="3500"/>
                            </p:stCondLst>
                            <p:childTnLst>
                              <p:par>
                                <p:cTn id="52" presetID="2" presetClass="entr" presetSubtype="4" fill="hold" nodeType="after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additive="base">
                                        <p:cTn id="54" dur="500" fill="hold"/>
                                        <p:tgtEl>
                                          <p:spTgt spid="12"/>
                                        </p:tgtEl>
                                        <p:attrNameLst>
                                          <p:attrName>ppt_x</p:attrName>
                                        </p:attrNameLst>
                                      </p:cBhvr>
                                      <p:tavLst>
                                        <p:tav tm="0">
                                          <p:val>
                                            <p:strVal val="#ppt_x"/>
                                          </p:val>
                                        </p:tav>
                                        <p:tav tm="100000">
                                          <p:val>
                                            <p:strVal val="#ppt_x"/>
                                          </p:val>
                                        </p:tav>
                                      </p:tavLst>
                                    </p:anim>
                                    <p:anim calcmode="lin" valueType="num">
                                      <p:cBhvr additive="base">
                                        <p:cTn id="55" dur="500" fill="hold"/>
                                        <p:tgtEl>
                                          <p:spTgt spid="12"/>
                                        </p:tgtEl>
                                        <p:attrNameLst>
                                          <p:attrName>ppt_y</p:attrName>
                                        </p:attrNameLst>
                                      </p:cBhvr>
                                      <p:tavLst>
                                        <p:tav tm="0">
                                          <p:val>
                                            <p:strVal val="1+#ppt_h/2"/>
                                          </p:val>
                                        </p:tav>
                                        <p:tav tm="100000">
                                          <p:val>
                                            <p:strVal val="#ppt_y"/>
                                          </p:val>
                                        </p:tav>
                                      </p:tavLst>
                                    </p:anim>
                                  </p:childTnLst>
                                </p:cTn>
                              </p:par>
                            </p:childTnLst>
                          </p:cTn>
                        </p:par>
                        <p:par>
                          <p:cTn id="56" fill="hold">
                            <p:stCondLst>
                              <p:cond delay="4000"/>
                            </p:stCondLst>
                            <p:childTnLst>
                              <p:par>
                                <p:cTn id="57" presetID="2" presetClass="entr" presetSubtype="4" fill="hold" nodeType="after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additive="base">
                                        <p:cTn id="59" dur="500" fill="hold"/>
                                        <p:tgtEl>
                                          <p:spTgt spid="13"/>
                                        </p:tgtEl>
                                        <p:attrNameLst>
                                          <p:attrName>ppt_x</p:attrName>
                                        </p:attrNameLst>
                                      </p:cBhvr>
                                      <p:tavLst>
                                        <p:tav tm="0">
                                          <p:val>
                                            <p:strVal val="#ppt_x"/>
                                          </p:val>
                                        </p:tav>
                                        <p:tav tm="100000">
                                          <p:val>
                                            <p:strVal val="#ppt_x"/>
                                          </p:val>
                                        </p:tav>
                                      </p:tavLst>
                                    </p:anim>
                                    <p:anim calcmode="lin" valueType="num">
                                      <p:cBhvr additive="base">
                                        <p:cTn id="6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grpId="0" nodeType="click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randombar(horizontal)">
                                      <p:cBhvr>
                                        <p:cTn id="6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85" name="Группа 2184"/>
          <p:cNvGrpSpPr/>
          <p:nvPr/>
        </p:nvGrpSpPr>
        <p:grpSpPr>
          <a:xfrm>
            <a:off x="4215899" y="5256746"/>
            <a:ext cx="1011974" cy="2167049"/>
            <a:chOff x="8954622" y="3346472"/>
            <a:chExt cx="1526480" cy="3160800"/>
          </a:xfrm>
          <a:effectLst>
            <a:glow rad="139700">
              <a:schemeClr val="accent1">
                <a:satMod val="175000"/>
                <a:alpha val="40000"/>
              </a:schemeClr>
            </a:glow>
          </a:effectLst>
        </p:grpSpPr>
        <p:grpSp>
          <p:nvGrpSpPr>
            <p:cNvPr id="2186" name="Группа 2185"/>
            <p:cNvGrpSpPr/>
            <p:nvPr/>
          </p:nvGrpSpPr>
          <p:grpSpPr>
            <a:xfrm>
              <a:off x="8987326" y="3346472"/>
              <a:ext cx="1437190" cy="1746228"/>
              <a:chOff x="8987326" y="3346472"/>
              <a:chExt cx="1437190" cy="1746228"/>
            </a:xfrm>
          </p:grpSpPr>
          <p:sp>
            <p:nvSpPr>
              <p:cNvPr id="2193" name="Прямоугольник 2192"/>
              <p:cNvSpPr/>
              <p:nvPr/>
            </p:nvSpPr>
            <p:spPr>
              <a:xfrm>
                <a:off x="9513327" y="4799489"/>
                <a:ext cx="392145" cy="293211"/>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nvGrpSpPr>
              <p:cNvPr id="2194" name="Группа 2193"/>
              <p:cNvGrpSpPr/>
              <p:nvPr/>
            </p:nvGrpSpPr>
            <p:grpSpPr>
              <a:xfrm>
                <a:off x="8987326" y="3346472"/>
                <a:ext cx="1437190" cy="1500645"/>
                <a:chOff x="8987326" y="3346472"/>
                <a:chExt cx="1437190" cy="1500645"/>
              </a:xfrm>
            </p:grpSpPr>
            <p:grpSp>
              <p:nvGrpSpPr>
                <p:cNvPr id="2195" name="Группа 2194"/>
                <p:cNvGrpSpPr/>
                <p:nvPr/>
              </p:nvGrpSpPr>
              <p:grpSpPr>
                <a:xfrm>
                  <a:off x="8987326" y="3420482"/>
                  <a:ext cx="1437190" cy="1426635"/>
                  <a:chOff x="8987326" y="3420482"/>
                  <a:chExt cx="1437190" cy="1426635"/>
                </a:xfrm>
              </p:grpSpPr>
              <p:sp>
                <p:nvSpPr>
                  <p:cNvPr id="2199" name="Овал 2198"/>
                  <p:cNvSpPr/>
                  <p:nvPr/>
                </p:nvSpPr>
                <p:spPr>
                  <a:xfrm>
                    <a:off x="8987326" y="3938673"/>
                    <a:ext cx="179030" cy="35208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2200" name="Овал 2199"/>
                  <p:cNvSpPr/>
                  <p:nvPr/>
                </p:nvSpPr>
                <p:spPr>
                  <a:xfrm>
                    <a:off x="10245486" y="3938673"/>
                    <a:ext cx="179030" cy="35208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nvGrpSpPr>
                  <p:cNvPr id="2201" name="Группа 2200"/>
                  <p:cNvGrpSpPr/>
                  <p:nvPr/>
                </p:nvGrpSpPr>
                <p:grpSpPr>
                  <a:xfrm>
                    <a:off x="9064505" y="3420482"/>
                    <a:ext cx="1301505" cy="1426635"/>
                    <a:chOff x="9064505" y="3420482"/>
                    <a:chExt cx="1301505" cy="1426635"/>
                  </a:xfrm>
                </p:grpSpPr>
                <p:sp>
                  <p:nvSpPr>
                    <p:cNvPr id="2202" name="Овал 2201"/>
                    <p:cNvSpPr/>
                    <p:nvPr/>
                  </p:nvSpPr>
                  <p:spPr>
                    <a:xfrm>
                      <a:off x="9088449" y="3420482"/>
                      <a:ext cx="1247233" cy="1426635"/>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nvGrpSpPr>
                    <p:cNvPr id="2203" name="Группа 2202"/>
                    <p:cNvGrpSpPr/>
                    <p:nvPr/>
                  </p:nvGrpSpPr>
                  <p:grpSpPr>
                    <a:xfrm>
                      <a:off x="9064505" y="3883474"/>
                      <a:ext cx="1301505" cy="750802"/>
                      <a:chOff x="9064505" y="3883474"/>
                      <a:chExt cx="1301505" cy="750802"/>
                    </a:xfrm>
                  </p:grpSpPr>
                  <p:grpSp>
                    <p:nvGrpSpPr>
                      <p:cNvPr id="2204" name="Группа 2203"/>
                      <p:cNvGrpSpPr/>
                      <p:nvPr/>
                    </p:nvGrpSpPr>
                    <p:grpSpPr>
                      <a:xfrm>
                        <a:off x="9064505" y="3883474"/>
                        <a:ext cx="1301505" cy="750802"/>
                        <a:chOff x="9064505" y="3883474"/>
                        <a:chExt cx="1301505" cy="750802"/>
                      </a:xfrm>
                    </p:grpSpPr>
                    <p:sp>
                      <p:nvSpPr>
                        <p:cNvPr id="2207" name="Овал 2206"/>
                        <p:cNvSpPr/>
                        <p:nvPr/>
                      </p:nvSpPr>
                      <p:spPr>
                        <a:xfrm>
                          <a:off x="9189244" y="3996575"/>
                          <a:ext cx="395287" cy="4095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2208" name="Овал 2207"/>
                        <p:cNvSpPr/>
                        <p:nvPr/>
                      </p:nvSpPr>
                      <p:spPr>
                        <a:xfrm>
                          <a:off x="9839639" y="4036558"/>
                          <a:ext cx="395287" cy="3695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2209" name="Прямоугольник 2208"/>
                        <p:cNvSpPr/>
                        <p:nvPr/>
                      </p:nvSpPr>
                      <p:spPr>
                        <a:xfrm>
                          <a:off x="9365456" y="3994296"/>
                          <a:ext cx="685378" cy="339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2210" name="Овал 2209"/>
                        <p:cNvSpPr/>
                        <p:nvPr/>
                      </p:nvSpPr>
                      <p:spPr>
                        <a:xfrm>
                          <a:off x="9513327" y="4224715"/>
                          <a:ext cx="395287" cy="40956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2211" name="Равнобедренный треугольник 2210"/>
                        <p:cNvSpPr/>
                        <p:nvPr/>
                      </p:nvSpPr>
                      <p:spPr>
                        <a:xfrm rot="18278887">
                          <a:off x="9019790" y="3928189"/>
                          <a:ext cx="369564" cy="28013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2212" name="Равнобедренный треугольник 2211"/>
                        <p:cNvSpPr/>
                        <p:nvPr/>
                      </p:nvSpPr>
                      <p:spPr>
                        <a:xfrm rot="3416462" flipH="1">
                          <a:off x="10029011" y="3930857"/>
                          <a:ext cx="382812" cy="29118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sp>
                    <p:nvSpPr>
                      <p:cNvPr id="2205" name="Овал 2204"/>
                      <p:cNvSpPr/>
                      <p:nvPr/>
                    </p:nvSpPr>
                    <p:spPr>
                      <a:xfrm>
                        <a:off x="9295769" y="4024327"/>
                        <a:ext cx="255027" cy="308109"/>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2206" name="Овал 2205"/>
                      <p:cNvSpPr/>
                      <p:nvPr/>
                    </p:nvSpPr>
                    <p:spPr>
                      <a:xfrm>
                        <a:off x="9867098" y="4100530"/>
                        <a:ext cx="255027" cy="231906"/>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grpSp>
            <p:grpSp>
              <p:nvGrpSpPr>
                <p:cNvPr id="2196" name="Группа 2195"/>
                <p:cNvGrpSpPr/>
                <p:nvPr/>
              </p:nvGrpSpPr>
              <p:grpSpPr>
                <a:xfrm>
                  <a:off x="9084162" y="3346472"/>
                  <a:ext cx="1250268" cy="1155283"/>
                  <a:chOff x="9084162" y="3346472"/>
                  <a:chExt cx="1250268" cy="1155283"/>
                </a:xfrm>
              </p:grpSpPr>
              <p:sp>
                <p:nvSpPr>
                  <p:cNvPr id="2197" name="Хорда 2196"/>
                  <p:cNvSpPr/>
                  <p:nvPr/>
                </p:nvSpPr>
                <p:spPr>
                  <a:xfrm rot="7961694">
                    <a:off x="9133810" y="3336047"/>
                    <a:ext cx="1155283" cy="1176134"/>
                  </a:xfrm>
                  <a:prstGeom prst="chord">
                    <a:avLst>
                      <a:gd name="adj1" fmla="val 2700000"/>
                      <a:gd name="adj2" fmla="val 1380671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2198" name="Прямоугольник 2197"/>
                  <p:cNvSpPr/>
                  <p:nvPr/>
                </p:nvSpPr>
                <p:spPr>
                  <a:xfrm>
                    <a:off x="9084162" y="3762671"/>
                    <a:ext cx="1250268" cy="191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grpSp>
        <p:grpSp>
          <p:nvGrpSpPr>
            <p:cNvPr id="2187" name="Группа 2186"/>
            <p:cNvGrpSpPr/>
            <p:nvPr/>
          </p:nvGrpSpPr>
          <p:grpSpPr>
            <a:xfrm>
              <a:off x="8954622" y="4933118"/>
              <a:ext cx="1526480" cy="1574154"/>
              <a:chOff x="8954622" y="4933118"/>
              <a:chExt cx="1526480" cy="1574154"/>
            </a:xfrm>
          </p:grpSpPr>
          <p:sp>
            <p:nvSpPr>
              <p:cNvPr id="2188" name="Хорда 2187"/>
              <p:cNvSpPr/>
              <p:nvPr/>
            </p:nvSpPr>
            <p:spPr>
              <a:xfrm rot="8627847">
                <a:off x="8954622" y="4933118"/>
                <a:ext cx="1526480" cy="1574154"/>
              </a:xfrm>
              <a:prstGeom prst="chord">
                <a:avLst>
                  <a:gd name="adj1" fmla="val 2700000"/>
                  <a:gd name="adj2" fmla="val 12466168"/>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cxnSp>
            <p:nvCxnSpPr>
              <p:cNvPr id="2189" name="Прямая соединительная линия 2188"/>
              <p:cNvCxnSpPr/>
              <p:nvPr/>
            </p:nvCxnSpPr>
            <p:spPr>
              <a:xfrm>
                <a:off x="9166356" y="5187533"/>
                <a:ext cx="1054061" cy="359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0" name="Прямая соединительная линия 2189"/>
              <p:cNvCxnSpPr/>
              <p:nvPr/>
            </p:nvCxnSpPr>
            <p:spPr>
              <a:xfrm>
                <a:off x="9075707" y="5354375"/>
                <a:ext cx="1258723" cy="1072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1" name="Прямая соединительная линия 2190"/>
              <p:cNvCxnSpPr/>
              <p:nvPr/>
            </p:nvCxnSpPr>
            <p:spPr>
              <a:xfrm flipV="1">
                <a:off x="9337458" y="5047505"/>
                <a:ext cx="695527" cy="320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2" name="Прямая соединительная линия 2191"/>
              <p:cNvCxnSpPr/>
              <p:nvPr/>
            </p:nvCxnSpPr>
            <p:spPr>
              <a:xfrm>
                <a:off x="8994045" y="5505368"/>
                <a:ext cx="1452294" cy="676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2157" name="Группа 2156"/>
          <p:cNvGrpSpPr/>
          <p:nvPr/>
        </p:nvGrpSpPr>
        <p:grpSpPr>
          <a:xfrm>
            <a:off x="5319980" y="4868346"/>
            <a:ext cx="1011974" cy="2167049"/>
            <a:chOff x="8954622" y="3346472"/>
            <a:chExt cx="1526480" cy="3160800"/>
          </a:xfrm>
          <a:effectLst>
            <a:glow rad="139700">
              <a:schemeClr val="tx1">
                <a:alpha val="40000"/>
              </a:schemeClr>
            </a:glow>
          </a:effectLst>
        </p:grpSpPr>
        <p:grpSp>
          <p:nvGrpSpPr>
            <p:cNvPr id="2158" name="Группа 2157"/>
            <p:cNvGrpSpPr/>
            <p:nvPr/>
          </p:nvGrpSpPr>
          <p:grpSpPr>
            <a:xfrm>
              <a:off x="8987326" y="3346472"/>
              <a:ext cx="1437190" cy="1746228"/>
              <a:chOff x="8987326" y="3346472"/>
              <a:chExt cx="1437190" cy="1746228"/>
            </a:xfrm>
          </p:grpSpPr>
          <p:sp>
            <p:nvSpPr>
              <p:cNvPr id="2165" name="Прямоугольник 2164"/>
              <p:cNvSpPr/>
              <p:nvPr/>
            </p:nvSpPr>
            <p:spPr>
              <a:xfrm>
                <a:off x="9513327" y="4799489"/>
                <a:ext cx="392145" cy="293211"/>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nvGrpSpPr>
              <p:cNvPr id="2166" name="Группа 2165"/>
              <p:cNvGrpSpPr/>
              <p:nvPr/>
            </p:nvGrpSpPr>
            <p:grpSpPr>
              <a:xfrm>
                <a:off x="8987326" y="3346472"/>
                <a:ext cx="1437190" cy="1500645"/>
                <a:chOff x="8987326" y="3346472"/>
                <a:chExt cx="1437190" cy="1500645"/>
              </a:xfrm>
            </p:grpSpPr>
            <p:grpSp>
              <p:nvGrpSpPr>
                <p:cNvPr id="2167" name="Группа 2166"/>
                <p:cNvGrpSpPr/>
                <p:nvPr/>
              </p:nvGrpSpPr>
              <p:grpSpPr>
                <a:xfrm>
                  <a:off x="8987326" y="3420482"/>
                  <a:ext cx="1437190" cy="1426635"/>
                  <a:chOff x="8987326" y="3420482"/>
                  <a:chExt cx="1437190" cy="1426635"/>
                </a:xfrm>
              </p:grpSpPr>
              <p:sp>
                <p:nvSpPr>
                  <p:cNvPr id="2171" name="Овал 2170"/>
                  <p:cNvSpPr/>
                  <p:nvPr/>
                </p:nvSpPr>
                <p:spPr>
                  <a:xfrm>
                    <a:off x="8987326" y="3938673"/>
                    <a:ext cx="179030" cy="35208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2172" name="Овал 2171"/>
                  <p:cNvSpPr/>
                  <p:nvPr/>
                </p:nvSpPr>
                <p:spPr>
                  <a:xfrm>
                    <a:off x="10245486" y="3938673"/>
                    <a:ext cx="179030" cy="35208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nvGrpSpPr>
                  <p:cNvPr id="2173" name="Группа 2172"/>
                  <p:cNvGrpSpPr/>
                  <p:nvPr/>
                </p:nvGrpSpPr>
                <p:grpSpPr>
                  <a:xfrm>
                    <a:off x="9064505" y="3420482"/>
                    <a:ext cx="1301505" cy="1426635"/>
                    <a:chOff x="9064505" y="3420482"/>
                    <a:chExt cx="1301505" cy="1426635"/>
                  </a:xfrm>
                </p:grpSpPr>
                <p:sp>
                  <p:nvSpPr>
                    <p:cNvPr id="2174" name="Овал 2173"/>
                    <p:cNvSpPr/>
                    <p:nvPr/>
                  </p:nvSpPr>
                  <p:spPr>
                    <a:xfrm>
                      <a:off x="9088449" y="3420482"/>
                      <a:ext cx="1247233" cy="1426635"/>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nvGrpSpPr>
                    <p:cNvPr id="2175" name="Группа 2174"/>
                    <p:cNvGrpSpPr/>
                    <p:nvPr/>
                  </p:nvGrpSpPr>
                  <p:grpSpPr>
                    <a:xfrm>
                      <a:off x="9064505" y="3883474"/>
                      <a:ext cx="1301505" cy="750802"/>
                      <a:chOff x="9064505" y="3883474"/>
                      <a:chExt cx="1301505" cy="750802"/>
                    </a:xfrm>
                  </p:grpSpPr>
                  <p:grpSp>
                    <p:nvGrpSpPr>
                      <p:cNvPr id="2176" name="Группа 2175"/>
                      <p:cNvGrpSpPr/>
                      <p:nvPr/>
                    </p:nvGrpSpPr>
                    <p:grpSpPr>
                      <a:xfrm>
                        <a:off x="9064505" y="3883474"/>
                        <a:ext cx="1301505" cy="750802"/>
                        <a:chOff x="9064505" y="3883474"/>
                        <a:chExt cx="1301505" cy="750802"/>
                      </a:xfrm>
                    </p:grpSpPr>
                    <p:sp>
                      <p:nvSpPr>
                        <p:cNvPr id="2179" name="Овал 2178"/>
                        <p:cNvSpPr/>
                        <p:nvPr/>
                      </p:nvSpPr>
                      <p:spPr>
                        <a:xfrm>
                          <a:off x="9189244" y="3996575"/>
                          <a:ext cx="395287" cy="4095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2180" name="Овал 2179"/>
                        <p:cNvSpPr/>
                        <p:nvPr/>
                      </p:nvSpPr>
                      <p:spPr>
                        <a:xfrm>
                          <a:off x="9839639" y="4036558"/>
                          <a:ext cx="395287" cy="3695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2181" name="Прямоугольник 2180"/>
                        <p:cNvSpPr/>
                        <p:nvPr/>
                      </p:nvSpPr>
                      <p:spPr>
                        <a:xfrm>
                          <a:off x="9365456" y="3994296"/>
                          <a:ext cx="685378" cy="339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2182" name="Овал 2181"/>
                        <p:cNvSpPr/>
                        <p:nvPr/>
                      </p:nvSpPr>
                      <p:spPr>
                        <a:xfrm>
                          <a:off x="9513327" y="4224715"/>
                          <a:ext cx="395287" cy="40956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2183" name="Равнобедренный треугольник 2182"/>
                        <p:cNvSpPr/>
                        <p:nvPr/>
                      </p:nvSpPr>
                      <p:spPr>
                        <a:xfrm rot="18278887">
                          <a:off x="9019790" y="3928189"/>
                          <a:ext cx="369564" cy="28013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2184" name="Равнобедренный треугольник 2183"/>
                        <p:cNvSpPr/>
                        <p:nvPr/>
                      </p:nvSpPr>
                      <p:spPr>
                        <a:xfrm rot="3416462" flipH="1">
                          <a:off x="10029011" y="3930857"/>
                          <a:ext cx="382812" cy="29118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sp>
                    <p:nvSpPr>
                      <p:cNvPr id="2177" name="Овал 2176"/>
                      <p:cNvSpPr/>
                      <p:nvPr/>
                    </p:nvSpPr>
                    <p:spPr>
                      <a:xfrm>
                        <a:off x="9295769" y="4024327"/>
                        <a:ext cx="255027" cy="308109"/>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2178" name="Овал 2177"/>
                      <p:cNvSpPr/>
                      <p:nvPr/>
                    </p:nvSpPr>
                    <p:spPr>
                      <a:xfrm>
                        <a:off x="9867098" y="4100530"/>
                        <a:ext cx="255027" cy="231906"/>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grpSp>
            <p:grpSp>
              <p:nvGrpSpPr>
                <p:cNvPr id="2168" name="Группа 2167"/>
                <p:cNvGrpSpPr/>
                <p:nvPr/>
              </p:nvGrpSpPr>
              <p:grpSpPr>
                <a:xfrm>
                  <a:off x="9084162" y="3346472"/>
                  <a:ext cx="1250268" cy="1155283"/>
                  <a:chOff x="9084162" y="3346472"/>
                  <a:chExt cx="1250268" cy="1155283"/>
                </a:xfrm>
              </p:grpSpPr>
              <p:sp>
                <p:nvSpPr>
                  <p:cNvPr id="2169" name="Хорда 2168"/>
                  <p:cNvSpPr/>
                  <p:nvPr/>
                </p:nvSpPr>
                <p:spPr>
                  <a:xfrm rot="7961694">
                    <a:off x="9133810" y="3336047"/>
                    <a:ext cx="1155283" cy="1176134"/>
                  </a:xfrm>
                  <a:prstGeom prst="chord">
                    <a:avLst>
                      <a:gd name="adj1" fmla="val 2700000"/>
                      <a:gd name="adj2" fmla="val 1380671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2170" name="Прямоугольник 2169"/>
                  <p:cNvSpPr/>
                  <p:nvPr/>
                </p:nvSpPr>
                <p:spPr>
                  <a:xfrm>
                    <a:off x="9084162" y="3762671"/>
                    <a:ext cx="1250268" cy="191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grpSp>
        <p:grpSp>
          <p:nvGrpSpPr>
            <p:cNvPr id="2159" name="Группа 2158"/>
            <p:cNvGrpSpPr/>
            <p:nvPr/>
          </p:nvGrpSpPr>
          <p:grpSpPr>
            <a:xfrm>
              <a:off x="8954622" y="4933118"/>
              <a:ext cx="1526480" cy="1574154"/>
              <a:chOff x="8954622" y="4933118"/>
              <a:chExt cx="1526480" cy="1574154"/>
            </a:xfrm>
          </p:grpSpPr>
          <p:sp>
            <p:nvSpPr>
              <p:cNvPr id="2160" name="Хорда 2159"/>
              <p:cNvSpPr/>
              <p:nvPr/>
            </p:nvSpPr>
            <p:spPr>
              <a:xfrm rot="8627847">
                <a:off x="8954622" y="4933118"/>
                <a:ext cx="1526480" cy="1574154"/>
              </a:xfrm>
              <a:prstGeom prst="chord">
                <a:avLst>
                  <a:gd name="adj1" fmla="val 2700000"/>
                  <a:gd name="adj2" fmla="val 12466168"/>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cxnSp>
            <p:nvCxnSpPr>
              <p:cNvPr id="2161" name="Прямая соединительная линия 2160"/>
              <p:cNvCxnSpPr/>
              <p:nvPr/>
            </p:nvCxnSpPr>
            <p:spPr>
              <a:xfrm>
                <a:off x="9166356" y="5187533"/>
                <a:ext cx="1054061" cy="359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62" name="Прямая соединительная линия 2161"/>
              <p:cNvCxnSpPr/>
              <p:nvPr/>
            </p:nvCxnSpPr>
            <p:spPr>
              <a:xfrm>
                <a:off x="9075707" y="5354375"/>
                <a:ext cx="1258723" cy="1072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63" name="Прямая соединительная линия 2162"/>
              <p:cNvCxnSpPr/>
              <p:nvPr/>
            </p:nvCxnSpPr>
            <p:spPr>
              <a:xfrm flipV="1">
                <a:off x="9337458" y="5047505"/>
                <a:ext cx="695527" cy="320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64" name="Прямая соединительная линия 2163"/>
              <p:cNvCxnSpPr/>
              <p:nvPr/>
            </p:nvCxnSpPr>
            <p:spPr>
              <a:xfrm>
                <a:off x="8994045" y="5505368"/>
                <a:ext cx="1452294" cy="676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2129" name="Группа 2128"/>
          <p:cNvGrpSpPr/>
          <p:nvPr/>
        </p:nvGrpSpPr>
        <p:grpSpPr>
          <a:xfrm>
            <a:off x="6647250" y="4679713"/>
            <a:ext cx="1011974" cy="2167049"/>
            <a:chOff x="8954622" y="3346472"/>
            <a:chExt cx="1526480" cy="3160800"/>
          </a:xfrm>
          <a:effectLst>
            <a:glow rad="139700">
              <a:schemeClr val="tx1">
                <a:alpha val="40000"/>
              </a:schemeClr>
            </a:glow>
          </a:effectLst>
        </p:grpSpPr>
        <p:grpSp>
          <p:nvGrpSpPr>
            <p:cNvPr id="2130" name="Группа 2129"/>
            <p:cNvGrpSpPr/>
            <p:nvPr/>
          </p:nvGrpSpPr>
          <p:grpSpPr>
            <a:xfrm>
              <a:off x="8987326" y="3346472"/>
              <a:ext cx="1437190" cy="1746228"/>
              <a:chOff x="8987326" y="3346472"/>
              <a:chExt cx="1437190" cy="1746228"/>
            </a:xfrm>
          </p:grpSpPr>
          <p:sp>
            <p:nvSpPr>
              <p:cNvPr id="2137" name="Прямоугольник 2136"/>
              <p:cNvSpPr/>
              <p:nvPr/>
            </p:nvSpPr>
            <p:spPr>
              <a:xfrm>
                <a:off x="9513327" y="4799489"/>
                <a:ext cx="392145" cy="293211"/>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nvGrpSpPr>
              <p:cNvPr id="2138" name="Группа 2137"/>
              <p:cNvGrpSpPr/>
              <p:nvPr/>
            </p:nvGrpSpPr>
            <p:grpSpPr>
              <a:xfrm>
                <a:off x="8987326" y="3346472"/>
                <a:ext cx="1437190" cy="1500645"/>
                <a:chOff x="8987326" y="3346472"/>
                <a:chExt cx="1437190" cy="1500645"/>
              </a:xfrm>
            </p:grpSpPr>
            <p:grpSp>
              <p:nvGrpSpPr>
                <p:cNvPr id="2139" name="Группа 2138"/>
                <p:cNvGrpSpPr/>
                <p:nvPr/>
              </p:nvGrpSpPr>
              <p:grpSpPr>
                <a:xfrm>
                  <a:off x="8987326" y="3420482"/>
                  <a:ext cx="1437190" cy="1426635"/>
                  <a:chOff x="8987326" y="3420482"/>
                  <a:chExt cx="1437190" cy="1426635"/>
                </a:xfrm>
              </p:grpSpPr>
              <p:sp>
                <p:nvSpPr>
                  <p:cNvPr id="2143" name="Овал 2142"/>
                  <p:cNvSpPr/>
                  <p:nvPr/>
                </p:nvSpPr>
                <p:spPr>
                  <a:xfrm>
                    <a:off x="8987326" y="3938673"/>
                    <a:ext cx="179030" cy="35208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2144" name="Овал 2143"/>
                  <p:cNvSpPr/>
                  <p:nvPr/>
                </p:nvSpPr>
                <p:spPr>
                  <a:xfrm>
                    <a:off x="10245486" y="3938673"/>
                    <a:ext cx="179030" cy="35208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nvGrpSpPr>
                  <p:cNvPr id="2145" name="Группа 2144"/>
                  <p:cNvGrpSpPr/>
                  <p:nvPr/>
                </p:nvGrpSpPr>
                <p:grpSpPr>
                  <a:xfrm>
                    <a:off x="9064505" y="3420482"/>
                    <a:ext cx="1301505" cy="1426635"/>
                    <a:chOff x="9064505" y="3420482"/>
                    <a:chExt cx="1301505" cy="1426635"/>
                  </a:xfrm>
                </p:grpSpPr>
                <p:sp>
                  <p:nvSpPr>
                    <p:cNvPr id="2146" name="Овал 2145"/>
                    <p:cNvSpPr/>
                    <p:nvPr/>
                  </p:nvSpPr>
                  <p:spPr>
                    <a:xfrm>
                      <a:off x="9088449" y="3420482"/>
                      <a:ext cx="1247233" cy="1426635"/>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nvGrpSpPr>
                    <p:cNvPr id="2147" name="Группа 2146"/>
                    <p:cNvGrpSpPr/>
                    <p:nvPr/>
                  </p:nvGrpSpPr>
                  <p:grpSpPr>
                    <a:xfrm>
                      <a:off x="9064505" y="3883474"/>
                      <a:ext cx="1301505" cy="750802"/>
                      <a:chOff x="9064505" y="3883474"/>
                      <a:chExt cx="1301505" cy="750802"/>
                    </a:xfrm>
                  </p:grpSpPr>
                  <p:grpSp>
                    <p:nvGrpSpPr>
                      <p:cNvPr id="2148" name="Группа 2147"/>
                      <p:cNvGrpSpPr/>
                      <p:nvPr/>
                    </p:nvGrpSpPr>
                    <p:grpSpPr>
                      <a:xfrm>
                        <a:off x="9064505" y="3883474"/>
                        <a:ext cx="1301505" cy="750802"/>
                        <a:chOff x="9064505" y="3883474"/>
                        <a:chExt cx="1301505" cy="750802"/>
                      </a:xfrm>
                    </p:grpSpPr>
                    <p:sp>
                      <p:nvSpPr>
                        <p:cNvPr id="2151" name="Овал 2150"/>
                        <p:cNvSpPr/>
                        <p:nvPr/>
                      </p:nvSpPr>
                      <p:spPr>
                        <a:xfrm>
                          <a:off x="9189244" y="3996575"/>
                          <a:ext cx="395287" cy="4095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2152" name="Овал 2151"/>
                        <p:cNvSpPr/>
                        <p:nvPr/>
                      </p:nvSpPr>
                      <p:spPr>
                        <a:xfrm>
                          <a:off x="9839639" y="4036558"/>
                          <a:ext cx="395287" cy="3695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2153" name="Прямоугольник 2152"/>
                        <p:cNvSpPr/>
                        <p:nvPr/>
                      </p:nvSpPr>
                      <p:spPr>
                        <a:xfrm>
                          <a:off x="9365456" y="3994296"/>
                          <a:ext cx="685378" cy="339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2154" name="Овал 2153"/>
                        <p:cNvSpPr/>
                        <p:nvPr/>
                      </p:nvSpPr>
                      <p:spPr>
                        <a:xfrm>
                          <a:off x="9513327" y="4224715"/>
                          <a:ext cx="395287" cy="40956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2155" name="Равнобедренный треугольник 2154"/>
                        <p:cNvSpPr/>
                        <p:nvPr/>
                      </p:nvSpPr>
                      <p:spPr>
                        <a:xfrm rot="18278887">
                          <a:off x="9019790" y="3928189"/>
                          <a:ext cx="369564" cy="28013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2156" name="Равнобедренный треугольник 2155"/>
                        <p:cNvSpPr/>
                        <p:nvPr/>
                      </p:nvSpPr>
                      <p:spPr>
                        <a:xfrm rot="3416462" flipH="1">
                          <a:off x="10029011" y="3930857"/>
                          <a:ext cx="382812" cy="29118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sp>
                    <p:nvSpPr>
                      <p:cNvPr id="2149" name="Овал 2148"/>
                      <p:cNvSpPr/>
                      <p:nvPr/>
                    </p:nvSpPr>
                    <p:spPr>
                      <a:xfrm>
                        <a:off x="9295769" y="4024327"/>
                        <a:ext cx="255027" cy="308109"/>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2150" name="Овал 2149"/>
                      <p:cNvSpPr/>
                      <p:nvPr/>
                    </p:nvSpPr>
                    <p:spPr>
                      <a:xfrm>
                        <a:off x="9867098" y="4100530"/>
                        <a:ext cx="255027" cy="231906"/>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grpSp>
            <p:grpSp>
              <p:nvGrpSpPr>
                <p:cNvPr id="2140" name="Группа 2139"/>
                <p:cNvGrpSpPr/>
                <p:nvPr/>
              </p:nvGrpSpPr>
              <p:grpSpPr>
                <a:xfrm>
                  <a:off x="9084162" y="3346472"/>
                  <a:ext cx="1250268" cy="1155283"/>
                  <a:chOff x="9084162" y="3346472"/>
                  <a:chExt cx="1250268" cy="1155283"/>
                </a:xfrm>
              </p:grpSpPr>
              <p:sp>
                <p:nvSpPr>
                  <p:cNvPr id="2141" name="Хорда 2140"/>
                  <p:cNvSpPr/>
                  <p:nvPr/>
                </p:nvSpPr>
                <p:spPr>
                  <a:xfrm rot="7961694">
                    <a:off x="9133810" y="3336047"/>
                    <a:ext cx="1155283" cy="1176134"/>
                  </a:xfrm>
                  <a:prstGeom prst="chord">
                    <a:avLst>
                      <a:gd name="adj1" fmla="val 2700000"/>
                      <a:gd name="adj2" fmla="val 1380671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2142" name="Прямоугольник 2141"/>
                  <p:cNvSpPr/>
                  <p:nvPr/>
                </p:nvSpPr>
                <p:spPr>
                  <a:xfrm>
                    <a:off x="9084162" y="3762671"/>
                    <a:ext cx="1250268" cy="191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grpSp>
        <p:grpSp>
          <p:nvGrpSpPr>
            <p:cNvPr id="2131" name="Группа 2130"/>
            <p:cNvGrpSpPr/>
            <p:nvPr/>
          </p:nvGrpSpPr>
          <p:grpSpPr>
            <a:xfrm>
              <a:off x="8954622" y="4933118"/>
              <a:ext cx="1526480" cy="1574154"/>
              <a:chOff x="8954622" y="4933118"/>
              <a:chExt cx="1526480" cy="1574154"/>
            </a:xfrm>
          </p:grpSpPr>
          <p:sp>
            <p:nvSpPr>
              <p:cNvPr id="2132" name="Хорда 2131"/>
              <p:cNvSpPr/>
              <p:nvPr/>
            </p:nvSpPr>
            <p:spPr>
              <a:xfrm rot="8627847">
                <a:off x="8954622" y="4933118"/>
                <a:ext cx="1526480" cy="1574154"/>
              </a:xfrm>
              <a:prstGeom prst="chord">
                <a:avLst>
                  <a:gd name="adj1" fmla="val 2700000"/>
                  <a:gd name="adj2" fmla="val 12466168"/>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cxnSp>
            <p:nvCxnSpPr>
              <p:cNvPr id="2133" name="Прямая соединительная линия 2132"/>
              <p:cNvCxnSpPr/>
              <p:nvPr/>
            </p:nvCxnSpPr>
            <p:spPr>
              <a:xfrm>
                <a:off x="9166356" y="5187533"/>
                <a:ext cx="1054061" cy="359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4" name="Прямая соединительная линия 2133"/>
              <p:cNvCxnSpPr/>
              <p:nvPr/>
            </p:nvCxnSpPr>
            <p:spPr>
              <a:xfrm>
                <a:off x="9075707" y="5354375"/>
                <a:ext cx="1258723" cy="1072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5" name="Прямая соединительная линия 2134"/>
              <p:cNvCxnSpPr/>
              <p:nvPr/>
            </p:nvCxnSpPr>
            <p:spPr>
              <a:xfrm flipV="1">
                <a:off x="9337458" y="5047505"/>
                <a:ext cx="695527" cy="320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6" name="Прямая соединительная линия 2135"/>
              <p:cNvCxnSpPr/>
              <p:nvPr/>
            </p:nvCxnSpPr>
            <p:spPr>
              <a:xfrm>
                <a:off x="8994045" y="5505368"/>
                <a:ext cx="1452294" cy="676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2101" name="Группа 2100"/>
          <p:cNvGrpSpPr/>
          <p:nvPr/>
        </p:nvGrpSpPr>
        <p:grpSpPr>
          <a:xfrm>
            <a:off x="5882256" y="5100857"/>
            <a:ext cx="1011974" cy="2167049"/>
            <a:chOff x="8954622" y="3346472"/>
            <a:chExt cx="1526480" cy="3160800"/>
          </a:xfrm>
          <a:effectLst>
            <a:glow rad="139700">
              <a:schemeClr val="tx1">
                <a:alpha val="40000"/>
              </a:schemeClr>
            </a:glow>
          </a:effectLst>
        </p:grpSpPr>
        <p:grpSp>
          <p:nvGrpSpPr>
            <p:cNvPr id="2102" name="Группа 2101"/>
            <p:cNvGrpSpPr/>
            <p:nvPr/>
          </p:nvGrpSpPr>
          <p:grpSpPr>
            <a:xfrm>
              <a:off x="8987326" y="3346472"/>
              <a:ext cx="1437190" cy="1746228"/>
              <a:chOff x="8987326" y="3346472"/>
              <a:chExt cx="1437190" cy="1746228"/>
            </a:xfrm>
          </p:grpSpPr>
          <p:sp>
            <p:nvSpPr>
              <p:cNvPr id="2109" name="Прямоугольник 2108"/>
              <p:cNvSpPr/>
              <p:nvPr/>
            </p:nvSpPr>
            <p:spPr>
              <a:xfrm>
                <a:off x="9513327" y="4799489"/>
                <a:ext cx="392145" cy="293211"/>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nvGrpSpPr>
              <p:cNvPr id="2110" name="Группа 2109"/>
              <p:cNvGrpSpPr/>
              <p:nvPr/>
            </p:nvGrpSpPr>
            <p:grpSpPr>
              <a:xfrm>
                <a:off x="8987326" y="3346472"/>
                <a:ext cx="1437190" cy="1500645"/>
                <a:chOff x="8987326" y="3346472"/>
                <a:chExt cx="1437190" cy="1500645"/>
              </a:xfrm>
            </p:grpSpPr>
            <p:grpSp>
              <p:nvGrpSpPr>
                <p:cNvPr id="2111" name="Группа 2110"/>
                <p:cNvGrpSpPr/>
                <p:nvPr/>
              </p:nvGrpSpPr>
              <p:grpSpPr>
                <a:xfrm>
                  <a:off x="8987326" y="3420482"/>
                  <a:ext cx="1437190" cy="1426635"/>
                  <a:chOff x="8987326" y="3420482"/>
                  <a:chExt cx="1437190" cy="1426635"/>
                </a:xfrm>
              </p:grpSpPr>
              <p:sp>
                <p:nvSpPr>
                  <p:cNvPr id="2115" name="Овал 2114"/>
                  <p:cNvSpPr/>
                  <p:nvPr/>
                </p:nvSpPr>
                <p:spPr>
                  <a:xfrm>
                    <a:off x="8987326" y="3938673"/>
                    <a:ext cx="179030" cy="35208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2116" name="Овал 2115"/>
                  <p:cNvSpPr/>
                  <p:nvPr/>
                </p:nvSpPr>
                <p:spPr>
                  <a:xfrm>
                    <a:off x="10245486" y="3938673"/>
                    <a:ext cx="179030" cy="35208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nvGrpSpPr>
                  <p:cNvPr id="2117" name="Группа 2116"/>
                  <p:cNvGrpSpPr/>
                  <p:nvPr/>
                </p:nvGrpSpPr>
                <p:grpSpPr>
                  <a:xfrm>
                    <a:off x="9064505" y="3420482"/>
                    <a:ext cx="1301505" cy="1426635"/>
                    <a:chOff x="9064505" y="3420482"/>
                    <a:chExt cx="1301505" cy="1426635"/>
                  </a:xfrm>
                </p:grpSpPr>
                <p:sp>
                  <p:nvSpPr>
                    <p:cNvPr id="2118" name="Овал 2117"/>
                    <p:cNvSpPr/>
                    <p:nvPr/>
                  </p:nvSpPr>
                  <p:spPr>
                    <a:xfrm>
                      <a:off x="9088449" y="3420482"/>
                      <a:ext cx="1247233" cy="1426635"/>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nvGrpSpPr>
                    <p:cNvPr id="2119" name="Группа 2118"/>
                    <p:cNvGrpSpPr/>
                    <p:nvPr/>
                  </p:nvGrpSpPr>
                  <p:grpSpPr>
                    <a:xfrm>
                      <a:off x="9064505" y="3883474"/>
                      <a:ext cx="1301505" cy="750802"/>
                      <a:chOff x="9064505" y="3883474"/>
                      <a:chExt cx="1301505" cy="750802"/>
                    </a:xfrm>
                  </p:grpSpPr>
                  <p:grpSp>
                    <p:nvGrpSpPr>
                      <p:cNvPr id="2120" name="Группа 2119"/>
                      <p:cNvGrpSpPr/>
                      <p:nvPr/>
                    </p:nvGrpSpPr>
                    <p:grpSpPr>
                      <a:xfrm>
                        <a:off x="9064505" y="3883474"/>
                        <a:ext cx="1301505" cy="750802"/>
                        <a:chOff x="9064505" y="3883474"/>
                        <a:chExt cx="1301505" cy="750802"/>
                      </a:xfrm>
                    </p:grpSpPr>
                    <p:sp>
                      <p:nvSpPr>
                        <p:cNvPr id="2123" name="Овал 2122"/>
                        <p:cNvSpPr/>
                        <p:nvPr/>
                      </p:nvSpPr>
                      <p:spPr>
                        <a:xfrm>
                          <a:off x="9189244" y="3996575"/>
                          <a:ext cx="395287" cy="4095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2124" name="Овал 2123"/>
                        <p:cNvSpPr/>
                        <p:nvPr/>
                      </p:nvSpPr>
                      <p:spPr>
                        <a:xfrm>
                          <a:off x="9839639" y="4036558"/>
                          <a:ext cx="395287" cy="3695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2125" name="Прямоугольник 2124"/>
                        <p:cNvSpPr/>
                        <p:nvPr/>
                      </p:nvSpPr>
                      <p:spPr>
                        <a:xfrm>
                          <a:off x="9365456" y="3994296"/>
                          <a:ext cx="685378" cy="339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2126" name="Овал 2125"/>
                        <p:cNvSpPr/>
                        <p:nvPr/>
                      </p:nvSpPr>
                      <p:spPr>
                        <a:xfrm>
                          <a:off x="9513327" y="4224715"/>
                          <a:ext cx="395287" cy="40956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2127" name="Равнобедренный треугольник 2126"/>
                        <p:cNvSpPr/>
                        <p:nvPr/>
                      </p:nvSpPr>
                      <p:spPr>
                        <a:xfrm rot="18278887">
                          <a:off x="9019790" y="3928189"/>
                          <a:ext cx="369564" cy="28013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2128" name="Равнобедренный треугольник 2127"/>
                        <p:cNvSpPr/>
                        <p:nvPr/>
                      </p:nvSpPr>
                      <p:spPr>
                        <a:xfrm rot="3416462" flipH="1">
                          <a:off x="10029011" y="3930857"/>
                          <a:ext cx="382812" cy="29118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sp>
                    <p:nvSpPr>
                      <p:cNvPr id="2121" name="Овал 2120"/>
                      <p:cNvSpPr/>
                      <p:nvPr/>
                    </p:nvSpPr>
                    <p:spPr>
                      <a:xfrm>
                        <a:off x="9295769" y="4024327"/>
                        <a:ext cx="255027" cy="308109"/>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2122" name="Овал 2121"/>
                      <p:cNvSpPr/>
                      <p:nvPr/>
                    </p:nvSpPr>
                    <p:spPr>
                      <a:xfrm>
                        <a:off x="9867098" y="4100530"/>
                        <a:ext cx="255027" cy="231906"/>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grpSp>
            <p:grpSp>
              <p:nvGrpSpPr>
                <p:cNvPr id="2112" name="Группа 2111"/>
                <p:cNvGrpSpPr/>
                <p:nvPr/>
              </p:nvGrpSpPr>
              <p:grpSpPr>
                <a:xfrm>
                  <a:off x="9084162" y="3346472"/>
                  <a:ext cx="1250268" cy="1155283"/>
                  <a:chOff x="9084162" y="3346472"/>
                  <a:chExt cx="1250268" cy="1155283"/>
                </a:xfrm>
              </p:grpSpPr>
              <p:sp>
                <p:nvSpPr>
                  <p:cNvPr id="2113" name="Хорда 2112"/>
                  <p:cNvSpPr/>
                  <p:nvPr/>
                </p:nvSpPr>
                <p:spPr>
                  <a:xfrm rot="7961694">
                    <a:off x="9133810" y="3336047"/>
                    <a:ext cx="1155283" cy="1176134"/>
                  </a:xfrm>
                  <a:prstGeom prst="chord">
                    <a:avLst>
                      <a:gd name="adj1" fmla="val 2700000"/>
                      <a:gd name="adj2" fmla="val 1380671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2114" name="Прямоугольник 2113"/>
                  <p:cNvSpPr/>
                  <p:nvPr/>
                </p:nvSpPr>
                <p:spPr>
                  <a:xfrm>
                    <a:off x="9084162" y="3762671"/>
                    <a:ext cx="1250268" cy="191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grpSp>
        <p:grpSp>
          <p:nvGrpSpPr>
            <p:cNvPr id="2103" name="Группа 2102"/>
            <p:cNvGrpSpPr/>
            <p:nvPr/>
          </p:nvGrpSpPr>
          <p:grpSpPr>
            <a:xfrm>
              <a:off x="8954622" y="4933118"/>
              <a:ext cx="1526480" cy="1574154"/>
              <a:chOff x="8954622" y="4933118"/>
              <a:chExt cx="1526480" cy="1574154"/>
            </a:xfrm>
          </p:grpSpPr>
          <p:sp>
            <p:nvSpPr>
              <p:cNvPr id="2104" name="Хорда 2103"/>
              <p:cNvSpPr/>
              <p:nvPr/>
            </p:nvSpPr>
            <p:spPr>
              <a:xfrm rot="8627847">
                <a:off x="8954622" y="4933118"/>
                <a:ext cx="1526480" cy="1574154"/>
              </a:xfrm>
              <a:prstGeom prst="chord">
                <a:avLst>
                  <a:gd name="adj1" fmla="val 2700000"/>
                  <a:gd name="adj2" fmla="val 12466168"/>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cxnSp>
            <p:nvCxnSpPr>
              <p:cNvPr id="2105" name="Прямая соединительная линия 2104"/>
              <p:cNvCxnSpPr/>
              <p:nvPr/>
            </p:nvCxnSpPr>
            <p:spPr>
              <a:xfrm>
                <a:off x="9166356" y="5187533"/>
                <a:ext cx="1054061" cy="359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6" name="Прямая соединительная линия 2105"/>
              <p:cNvCxnSpPr/>
              <p:nvPr/>
            </p:nvCxnSpPr>
            <p:spPr>
              <a:xfrm>
                <a:off x="9075707" y="5354375"/>
                <a:ext cx="1258723" cy="1072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7" name="Прямая соединительная линия 2106"/>
              <p:cNvCxnSpPr/>
              <p:nvPr/>
            </p:nvCxnSpPr>
            <p:spPr>
              <a:xfrm flipV="1">
                <a:off x="9337458" y="5047505"/>
                <a:ext cx="695527" cy="320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8" name="Прямая соединительная линия 2107"/>
              <p:cNvCxnSpPr/>
              <p:nvPr/>
            </p:nvCxnSpPr>
            <p:spPr>
              <a:xfrm>
                <a:off x="8994045" y="5505368"/>
                <a:ext cx="1452294" cy="676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121" name="Группа 1120"/>
          <p:cNvGrpSpPr/>
          <p:nvPr/>
        </p:nvGrpSpPr>
        <p:grpSpPr>
          <a:xfrm>
            <a:off x="10459698" y="2921197"/>
            <a:ext cx="905682" cy="1903422"/>
            <a:chOff x="8954622" y="3346472"/>
            <a:chExt cx="1526480" cy="3160800"/>
          </a:xfrm>
          <a:effectLst>
            <a:glow rad="101600">
              <a:schemeClr val="accent2">
                <a:satMod val="175000"/>
                <a:alpha val="40000"/>
              </a:schemeClr>
            </a:glow>
          </a:effectLst>
        </p:grpSpPr>
        <p:grpSp>
          <p:nvGrpSpPr>
            <p:cNvPr id="1122" name="Группа 1121"/>
            <p:cNvGrpSpPr/>
            <p:nvPr/>
          </p:nvGrpSpPr>
          <p:grpSpPr>
            <a:xfrm>
              <a:off x="8987326" y="3346472"/>
              <a:ext cx="1437190" cy="1746228"/>
              <a:chOff x="8987326" y="3346472"/>
              <a:chExt cx="1437190" cy="1746228"/>
            </a:xfrm>
          </p:grpSpPr>
          <p:sp>
            <p:nvSpPr>
              <p:cNvPr id="1129" name="Прямоугольник 1128"/>
              <p:cNvSpPr/>
              <p:nvPr/>
            </p:nvSpPr>
            <p:spPr>
              <a:xfrm>
                <a:off x="9513327" y="4799489"/>
                <a:ext cx="392145" cy="293211"/>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nvGrpSpPr>
              <p:cNvPr id="1130" name="Группа 1129"/>
              <p:cNvGrpSpPr/>
              <p:nvPr/>
            </p:nvGrpSpPr>
            <p:grpSpPr>
              <a:xfrm>
                <a:off x="8987326" y="3346472"/>
                <a:ext cx="1437190" cy="1500645"/>
                <a:chOff x="8987326" y="3346472"/>
                <a:chExt cx="1437190" cy="1500645"/>
              </a:xfrm>
            </p:grpSpPr>
            <p:grpSp>
              <p:nvGrpSpPr>
                <p:cNvPr id="1131" name="Группа 1130"/>
                <p:cNvGrpSpPr/>
                <p:nvPr/>
              </p:nvGrpSpPr>
              <p:grpSpPr>
                <a:xfrm>
                  <a:off x="8987326" y="3420482"/>
                  <a:ext cx="1437190" cy="1426635"/>
                  <a:chOff x="8987326" y="3420482"/>
                  <a:chExt cx="1437190" cy="1426635"/>
                </a:xfrm>
              </p:grpSpPr>
              <p:sp>
                <p:nvSpPr>
                  <p:cNvPr id="1135" name="Овал 1134"/>
                  <p:cNvSpPr/>
                  <p:nvPr/>
                </p:nvSpPr>
                <p:spPr>
                  <a:xfrm>
                    <a:off x="8987326" y="3938673"/>
                    <a:ext cx="179030" cy="35208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136" name="Овал 1135"/>
                  <p:cNvSpPr/>
                  <p:nvPr/>
                </p:nvSpPr>
                <p:spPr>
                  <a:xfrm>
                    <a:off x="10245486" y="3938673"/>
                    <a:ext cx="179030" cy="35208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nvGrpSpPr>
                  <p:cNvPr id="1137" name="Группа 1136"/>
                  <p:cNvGrpSpPr/>
                  <p:nvPr/>
                </p:nvGrpSpPr>
                <p:grpSpPr>
                  <a:xfrm>
                    <a:off x="9064505" y="3420482"/>
                    <a:ext cx="1301505" cy="1426635"/>
                    <a:chOff x="9064505" y="3420482"/>
                    <a:chExt cx="1301505" cy="1426635"/>
                  </a:xfrm>
                </p:grpSpPr>
                <p:sp>
                  <p:nvSpPr>
                    <p:cNvPr id="1138" name="Овал 1137"/>
                    <p:cNvSpPr/>
                    <p:nvPr/>
                  </p:nvSpPr>
                  <p:spPr>
                    <a:xfrm>
                      <a:off x="9088449" y="3420482"/>
                      <a:ext cx="1247233" cy="1426635"/>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nvGrpSpPr>
                    <p:cNvPr id="1139" name="Группа 1138"/>
                    <p:cNvGrpSpPr/>
                    <p:nvPr/>
                  </p:nvGrpSpPr>
                  <p:grpSpPr>
                    <a:xfrm>
                      <a:off x="9064505" y="3883474"/>
                      <a:ext cx="1301505" cy="750802"/>
                      <a:chOff x="9064505" y="3883474"/>
                      <a:chExt cx="1301505" cy="750802"/>
                    </a:xfrm>
                  </p:grpSpPr>
                  <p:grpSp>
                    <p:nvGrpSpPr>
                      <p:cNvPr id="1140" name="Группа 1139"/>
                      <p:cNvGrpSpPr/>
                      <p:nvPr/>
                    </p:nvGrpSpPr>
                    <p:grpSpPr>
                      <a:xfrm>
                        <a:off x="9064505" y="3883474"/>
                        <a:ext cx="1301505" cy="750802"/>
                        <a:chOff x="9064505" y="3883474"/>
                        <a:chExt cx="1301505" cy="750802"/>
                      </a:xfrm>
                    </p:grpSpPr>
                    <p:sp>
                      <p:nvSpPr>
                        <p:cNvPr id="1143" name="Овал 1142"/>
                        <p:cNvSpPr/>
                        <p:nvPr/>
                      </p:nvSpPr>
                      <p:spPr>
                        <a:xfrm>
                          <a:off x="9189244" y="3996575"/>
                          <a:ext cx="395287" cy="4095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144" name="Овал 1143"/>
                        <p:cNvSpPr/>
                        <p:nvPr/>
                      </p:nvSpPr>
                      <p:spPr>
                        <a:xfrm>
                          <a:off x="9839639" y="4036558"/>
                          <a:ext cx="395287" cy="3695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145" name="Прямоугольник 1144"/>
                        <p:cNvSpPr/>
                        <p:nvPr/>
                      </p:nvSpPr>
                      <p:spPr>
                        <a:xfrm>
                          <a:off x="9365456" y="3994296"/>
                          <a:ext cx="685378" cy="339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146" name="Овал 1145"/>
                        <p:cNvSpPr/>
                        <p:nvPr/>
                      </p:nvSpPr>
                      <p:spPr>
                        <a:xfrm>
                          <a:off x="9513327" y="4224715"/>
                          <a:ext cx="395287" cy="40956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147" name="Равнобедренный треугольник 1146"/>
                        <p:cNvSpPr/>
                        <p:nvPr/>
                      </p:nvSpPr>
                      <p:spPr>
                        <a:xfrm rot="18278887">
                          <a:off x="9019790" y="3928189"/>
                          <a:ext cx="369564" cy="28013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148" name="Равнобедренный треугольник 1147"/>
                        <p:cNvSpPr/>
                        <p:nvPr/>
                      </p:nvSpPr>
                      <p:spPr>
                        <a:xfrm rot="3416462" flipH="1">
                          <a:off x="10029011" y="3930857"/>
                          <a:ext cx="382812" cy="29118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sp>
                    <p:nvSpPr>
                      <p:cNvPr id="1141" name="Овал 1140"/>
                      <p:cNvSpPr/>
                      <p:nvPr/>
                    </p:nvSpPr>
                    <p:spPr>
                      <a:xfrm>
                        <a:off x="9295769" y="4024327"/>
                        <a:ext cx="255027" cy="308109"/>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142" name="Овал 1141"/>
                      <p:cNvSpPr/>
                      <p:nvPr/>
                    </p:nvSpPr>
                    <p:spPr>
                      <a:xfrm>
                        <a:off x="9867098" y="4100530"/>
                        <a:ext cx="255027" cy="231906"/>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grpSp>
            <p:grpSp>
              <p:nvGrpSpPr>
                <p:cNvPr id="1132" name="Группа 1131"/>
                <p:cNvGrpSpPr/>
                <p:nvPr/>
              </p:nvGrpSpPr>
              <p:grpSpPr>
                <a:xfrm>
                  <a:off x="9084162" y="3346472"/>
                  <a:ext cx="1250268" cy="1155283"/>
                  <a:chOff x="9084162" y="3346472"/>
                  <a:chExt cx="1250268" cy="1155283"/>
                </a:xfrm>
              </p:grpSpPr>
              <p:sp>
                <p:nvSpPr>
                  <p:cNvPr id="1133" name="Хорда 1132"/>
                  <p:cNvSpPr/>
                  <p:nvPr/>
                </p:nvSpPr>
                <p:spPr>
                  <a:xfrm rot="7961694">
                    <a:off x="9133810" y="3336047"/>
                    <a:ext cx="1155283" cy="1176134"/>
                  </a:xfrm>
                  <a:prstGeom prst="chord">
                    <a:avLst>
                      <a:gd name="adj1" fmla="val 2700000"/>
                      <a:gd name="adj2" fmla="val 1380671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134" name="Прямоугольник 1133"/>
                  <p:cNvSpPr/>
                  <p:nvPr/>
                </p:nvSpPr>
                <p:spPr>
                  <a:xfrm>
                    <a:off x="9084162" y="3762671"/>
                    <a:ext cx="1250268" cy="191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grpSp>
        <p:grpSp>
          <p:nvGrpSpPr>
            <p:cNvPr id="1123" name="Группа 1122"/>
            <p:cNvGrpSpPr/>
            <p:nvPr/>
          </p:nvGrpSpPr>
          <p:grpSpPr>
            <a:xfrm>
              <a:off x="8954622" y="4933118"/>
              <a:ext cx="1526480" cy="1574154"/>
              <a:chOff x="8954622" y="4933118"/>
              <a:chExt cx="1526480" cy="1574154"/>
            </a:xfrm>
          </p:grpSpPr>
          <p:sp>
            <p:nvSpPr>
              <p:cNvPr id="1124" name="Хорда 1123"/>
              <p:cNvSpPr/>
              <p:nvPr/>
            </p:nvSpPr>
            <p:spPr>
              <a:xfrm rot="8627847">
                <a:off x="8954622" y="4933118"/>
                <a:ext cx="1526480" cy="1574154"/>
              </a:xfrm>
              <a:prstGeom prst="chord">
                <a:avLst>
                  <a:gd name="adj1" fmla="val 2700000"/>
                  <a:gd name="adj2" fmla="val 12466168"/>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cxnSp>
            <p:nvCxnSpPr>
              <p:cNvPr id="1125" name="Прямая соединительная линия 1124"/>
              <p:cNvCxnSpPr/>
              <p:nvPr/>
            </p:nvCxnSpPr>
            <p:spPr>
              <a:xfrm>
                <a:off x="9166356" y="5187533"/>
                <a:ext cx="1054061" cy="359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6" name="Прямая соединительная линия 1125"/>
              <p:cNvCxnSpPr/>
              <p:nvPr/>
            </p:nvCxnSpPr>
            <p:spPr>
              <a:xfrm>
                <a:off x="9075707" y="5354375"/>
                <a:ext cx="1258723" cy="1072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7" name="Прямая соединительная линия 1126"/>
              <p:cNvCxnSpPr/>
              <p:nvPr/>
            </p:nvCxnSpPr>
            <p:spPr>
              <a:xfrm flipV="1">
                <a:off x="9337458" y="5047505"/>
                <a:ext cx="695527" cy="320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8" name="Прямая соединительная линия 1127"/>
              <p:cNvCxnSpPr/>
              <p:nvPr/>
            </p:nvCxnSpPr>
            <p:spPr>
              <a:xfrm>
                <a:off x="8994045" y="5505368"/>
                <a:ext cx="1452294" cy="676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149" name="Группа 1148"/>
          <p:cNvGrpSpPr/>
          <p:nvPr/>
        </p:nvGrpSpPr>
        <p:grpSpPr>
          <a:xfrm rot="19999269">
            <a:off x="11549990" y="3499247"/>
            <a:ext cx="1011974" cy="2167049"/>
            <a:chOff x="8954622" y="3346472"/>
            <a:chExt cx="1526480" cy="3160800"/>
          </a:xfrm>
          <a:effectLst>
            <a:glow rad="139700">
              <a:schemeClr val="tx1">
                <a:alpha val="40000"/>
              </a:schemeClr>
            </a:glow>
          </a:effectLst>
        </p:grpSpPr>
        <p:grpSp>
          <p:nvGrpSpPr>
            <p:cNvPr id="1150" name="Группа 1149"/>
            <p:cNvGrpSpPr/>
            <p:nvPr/>
          </p:nvGrpSpPr>
          <p:grpSpPr>
            <a:xfrm>
              <a:off x="8987326" y="3346472"/>
              <a:ext cx="1437190" cy="1746228"/>
              <a:chOff x="8987326" y="3346472"/>
              <a:chExt cx="1437190" cy="1746228"/>
            </a:xfrm>
          </p:grpSpPr>
          <p:sp>
            <p:nvSpPr>
              <p:cNvPr id="1157" name="Прямоугольник 1156"/>
              <p:cNvSpPr/>
              <p:nvPr/>
            </p:nvSpPr>
            <p:spPr>
              <a:xfrm>
                <a:off x="9513327" y="4799489"/>
                <a:ext cx="392145" cy="293211"/>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nvGrpSpPr>
              <p:cNvPr id="1158" name="Группа 1157"/>
              <p:cNvGrpSpPr/>
              <p:nvPr/>
            </p:nvGrpSpPr>
            <p:grpSpPr>
              <a:xfrm>
                <a:off x="8987326" y="3346472"/>
                <a:ext cx="1437190" cy="1500645"/>
                <a:chOff x="8987326" y="3346472"/>
                <a:chExt cx="1437190" cy="1500645"/>
              </a:xfrm>
            </p:grpSpPr>
            <p:grpSp>
              <p:nvGrpSpPr>
                <p:cNvPr id="1159" name="Группа 1158"/>
                <p:cNvGrpSpPr/>
                <p:nvPr/>
              </p:nvGrpSpPr>
              <p:grpSpPr>
                <a:xfrm>
                  <a:off x="8987326" y="3420482"/>
                  <a:ext cx="1437190" cy="1426635"/>
                  <a:chOff x="8987326" y="3420482"/>
                  <a:chExt cx="1437190" cy="1426635"/>
                </a:xfrm>
              </p:grpSpPr>
              <p:sp>
                <p:nvSpPr>
                  <p:cNvPr id="1163" name="Овал 1162"/>
                  <p:cNvSpPr/>
                  <p:nvPr/>
                </p:nvSpPr>
                <p:spPr>
                  <a:xfrm>
                    <a:off x="8987326" y="3938673"/>
                    <a:ext cx="179030" cy="35208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164" name="Овал 1163"/>
                  <p:cNvSpPr/>
                  <p:nvPr/>
                </p:nvSpPr>
                <p:spPr>
                  <a:xfrm>
                    <a:off x="10245486" y="3938673"/>
                    <a:ext cx="179030" cy="35208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nvGrpSpPr>
                  <p:cNvPr id="1165" name="Группа 1164"/>
                  <p:cNvGrpSpPr/>
                  <p:nvPr/>
                </p:nvGrpSpPr>
                <p:grpSpPr>
                  <a:xfrm>
                    <a:off x="9064505" y="3420482"/>
                    <a:ext cx="1301505" cy="1426635"/>
                    <a:chOff x="9064505" y="3420482"/>
                    <a:chExt cx="1301505" cy="1426635"/>
                  </a:xfrm>
                </p:grpSpPr>
                <p:sp>
                  <p:nvSpPr>
                    <p:cNvPr id="1166" name="Овал 1165"/>
                    <p:cNvSpPr/>
                    <p:nvPr/>
                  </p:nvSpPr>
                  <p:spPr>
                    <a:xfrm>
                      <a:off x="9088449" y="3420482"/>
                      <a:ext cx="1247233" cy="1426635"/>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nvGrpSpPr>
                    <p:cNvPr id="1167" name="Группа 1166"/>
                    <p:cNvGrpSpPr/>
                    <p:nvPr/>
                  </p:nvGrpSpPr>
                  <p:grpSpPr>
                    <a:xfrm>
                      <a:off x="9064505" y="3883474"/>
                      <a:ext cx="1301505" cy="750802"/>
                      <a:chOff x="9064505" y="3883474"/>
                      <a:chExt cx="1301505" cy="750802"/>
                    </a:xfrm>
                  </p:grpSpPr>
                  <p:grpSp>
                    <p:nvGrpSpPr>
                      <p:cNvPr id="1168" name="Группа 1167"/>
                      <p:cNvGrpSpPr/>
                      <p:nvPr/>
                    </p:nvGrpSpPr>
                    <p:grpSpPr>
                      <a:xfrm>
                        <a:off x="9064505" y="3883474"/>
                        <a:ext cx="1301505" cy="750802"/>
                        <a:chOff x="9064505" y="3883474"/>
                        <a:chExt cx="1301505" cy="750802"/>
                      </a:xfrm>
                    </p:grpSpPr>
                    <p:sp>
                      <p:nvSpPr>
                        <p:cNvPr id="1171" name="Овал 1170"/>
                        <p:cNvSpPr/>
                        <p:nvPr/>
                      </p:nvSpPr>
                      <p:spPr>
                        <a:xfrm>
                          <a:off x="9189244" y="3996575"/>
                          <a:ext cx="395287" cy="4095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172" name="Овал 1171"/>
                        <p:cNvSpPr/>
                        <p:nvPr/>
                      </p:nvSpPr>
                      <p:spPr>
                        <a:xfrm>
                          <a:off x="9839639" y="4036558"/>
                          <a:ext cx="395287" cy="3695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173" name="Прямоугольник 1172"/>
                        <p:cNvSpPr/>
                        <p:nvPr/>
                      </p:nvSpPr>
                      <p:spPr>
                        <a:xfrm>
                          <a:off x="9365456" y="3994296"/>
                          <a:ext cx="685378" cy="339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174" name="Овал 1173"/>
                        <p:cNvSpPr/>
                        <p:nvPr/>
                      </p:nvSpPr>
                      <p:spPr>
                        <a:xfrm>
                          <a:off x="9513327" y="4224715"/>
                          <a:ext cx="395287" cy="40956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175" name="Равнобедренный треугольник 1174"/>
                        <p:cNvSpPr/>
                        <p:nvPr/>
                      </p:nvSpPr>
                      <p:spPr>
                        <a:xfrm rot="18278887">
                          <a:off x="9019790" y="3928189"/>
                          <a:ext cx="369564" cy="28013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176" name="Равнобедренный треугольник 1175"/>
                        <p:cNvSpPr/>
                        <p:nvPr/>
                      </p:nvSpPr>
                      <p:spPr>
                        <a:xfrm rot="3416462" flipH="1">
                          <a:off x="10029011" y="3930857"/>
                          <a:ext cx="382812" cy="29118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sp>
                    <p:nvSpPr>
                      <p:cNvPr id="1169" name="Овал 1168"/>
                      <p:cNvSpPr/>
                      <p:nvPr/>
                    </p:nvSpPr>
                    <p:spPr>
                      <a:xfrm>
                        <a:off x="9295769" y="4024327"/>
                        <a:ext cx="255027" cy="308109"/>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170" name="Овал 1169"/>
                      <p:cNvSpPr/>
                      <p:nvPr/>
                    </p:nvSpPr>
                    <p:spPr>
                      <a:xfrm>
                        <a:off x="9867098" y="4100530"/>
                        <a:ext cx="255027" cy="231906"/>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grpSp>
            <p:grpSp>
              <p:nvGrpSpPr>
                <p:cNvPr id="1160" name="Группа 1159"/>
                <p:cNvGrpSpPr/>
                <p:nvPr/>
              </p:nvGrpSpPr>
              <p:grpSpPr>
                <a:xfrm>
                  <a:off x="9084162" y="3346472"/>
                  <a:ext cx="1250268" cy="1155283"/>
                  <a:chOff x="9084162" y="3346472"/>
                  <a:chExt cx="1250268" cy="1155283"/>
                </a:xfrm>
              </p:grpSpPr>
              <p:sp>
                <p:nvSpPr>
                  <p:cNvPr id="1161" name="Хорда 1160"/>
                  <p:cNvSpPr/>
                  <p:nvPr/>
                </p:nvSpPr>
                <p:spPr>
                  <a:xfrm rot="7961694">
                    <a:off x="9133810" y="3336047"/>
                    <a:ext cx="1155283" cy="1176134"/>
                  </a:xfrm>
                  <a:prstGeom prst="chord">
                    <a:avLst>
                      <a:gd name="adj1" fmla="val 2700000"/>
                      <a:gd name="adj2" fmla="val 1380671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162" name="Прямоугольник 1161"/>
                  <p:cNvSpPr/>
                  <p:nvPr/>
                </p:nvSpPr>
                <p:spPr>
                  <a:xfrm>
                    <a:off x="9084162" y="3762671"/>
                    <a:ext cx="1250268" cy="191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grpSp>
        <p:grpSp>
          <p:nvGrpSpPr>
            <p:cNvPr id="1151" name="Группа 1150"/>
            <p:cNvGrpSpPr/>
            <p:nvPr/>
          </p:nvGrpSpPr>
          <p:grpSpPr>
            <a:xfrm>
              <a:off x="8954622" y="4933118"/>
              <a:ext cx="1526480" cy="1574154"/>
              <a:chOff x="8954622" y="4933118"/>
              <a:chExt cx="1526480" cy="1574154"/>
            </a:xfrm>
          </p:grpSpPr>
          <p:sp>
            <p:nvSpPr>
              <p:cNvPr id="1152" name="Хорда 1151"/>
              <p:cNvSpPr/>
              <p:nvPr/>
            </p:nvSpPr>
            <p:spPr>
              <a:xfrm rot="8627847">
                <a:off x="8954622" y="4933118"/>
                <a:ext cx="1526480" cy="1574154"/>
              </a:xfrm>
              <a:prstGeom prst="chord">
                <a:avLst>
                  <a:gd name="adj1" fmla="val 2700000"/>
                  <a:gd name="adj2" fmla="val 12466168"/>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cxnSp>
            <p:nvCxnSpPr>
              <p:cNvPr id="1153" name="Прямая соединительная линия 1152"/>
              <p:cNvCxnSpPr/>
              <p:nvPr/>
            </p:nvCxnSpPr>
            <p:spPr>
              <a:xfrm>
                <a:off x="9166356" y="5187533"/>
                <a:ext cx="1054061" cy="359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4" name="Прямая соединительная линия 1153"/>
              <p:cNvCxnSpPr/>
              <p:nvPr/>
            </p:nvCxnSpPr>
            <p:spPr>
              <a:xfrm>
                <a:off x="9075707" y="5354375"/>
                <a:ext cx="1258723" cy="1072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5" name="Прямая соединительная линия 1154"/>
              <p:cNvCxnSpPr/>
              <p:nvPr/>
            </p:nvCxnSpPr>
            <p:spPr>
              <a:xfrm flipV="1">
                <a:off x="9337458" y="5047505"/>
                <a:ext cx="695527" cy="320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6" name="Прямая соединительная линия 1155"/>
              <p:cNvCxnSpPr/>
              <p:nvPr/>
            </p:nvCxnSpPr>
            <p:spPr>
              <a:xfrm>
                <a:off x="8994045" y="5505368"/>
                <a:ext cx="1452294" cy="676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177" name="Группа 1176"/>
          <p:cNvGrpSpPr/>
          <p:nvPr/>
        </p:nvGrpSpPr>
        <p:grpSpPr>
          <a:xfrm>
            <a:off x="11469193" y="4737647"/>
            <a:ext cx="1011974" cy="2167049"/>
            <a:chOff x="8954622" y="3346472"/>
            <a:chExt cx="1526480" cy="3160800"/>
          </a:xfrm>
          <a:effectLst>
            <a:glow rad="139700">
              <a:schemeClr val="tx1">
                <a:alpha val="40000"/>
              </a:schemeClr>
            </a:glow>
          </a:effectLst>
        </p:grpSpPr>
        <p:grpSp>
          <p:nvGrpSpPr>
            <p:cNvPr id="1178" name="Группа 1177"/>
            <p:cNvGrpSpPr/>
            <p:nvPr/>
          </p:nvGrpSpPr>
          <p:grpSpPr>
            <a:xfrm>
              <a:off x="8987326" y="3346472"/>
              <a:ext cx="1437190" cy="1746228"/>
              <a:chOff x="8987326" y="3346472"/>
              <a:chExt cx="1437190" cy="1746228"/>
            </a:xfrm>
          </p:grpSpPr>
          <p:sp>
            <p:nvSpPr>
              <p:cNvPr id="1185" name="Прямоугольник 1184"/>
              <p:cNvSpPr/>
              <p:nvPr/>
            </p:nvSpPr>
            <p:spPr>
              <a:xfrm>
                <a:off x="9513327" y="4799489"/>
                <a:ext cx="392145" cy="293211"/>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nvGrpSpPr>
              <p:cNvPr id="1186" name="Группа 1185"/>
              <p:cNvGrpSpPr/>
              <p:nvPr/>
            </p:nvGrpSpPr>
            <p:grpSpPr>
              <a:xfrm>
                <a:off x="8987326" y="3346472"/>
                <a:ext cx="1437190" cy="1500645"/>
                <a:chOff x="8987326" y="3346472"/>
                <a:chExt cx="1437190" cy="1500645"/>
              </a:xfrm>
            </p:grpSpPr>
            <p:grpSp>
              <p:nvGrpSpPr>
                <p:cNvPr id="1187" name="Группа 1186"/>
                <p:cNvGrpSpPr/>
                <p:nvPr/>
              </p:nvGrpSpPr>
              <p:grpSpPr>
                <a:xfrm>
                  <a:off x="8987326" y="3420482"/>
                  <a:ext cx="1437190" cy="1426635"/>
                  <a:chOff x="8987326" y="3420482"/>
                  <a:chExt cx="1437190" cy="1426635"/>
                </a:xfrm>
              </p:grpSpPr>
              <p:sp>
                <p:nvSpPr>
                  <p:cNvPr id="1191" name="Овал 1190"/>
                  <p:cNvSpPr/>
                  <p:nvPr/>
                </p:nvSpPr>
                <p:spPr>
                  <a:xfrm>
                    <a:off x="8987326" y="3938673"/>
                    <a:ext cx="179030" cy="35208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192" name="Овал 1191"/>
                  <p:cNvSpPr/>
                  <p:nvPr/>
                </p:nvSpPr>
                <p:spPr>
                  <a:xfrm>
                    <a:off x="10245486" y="3938673"/>
                    <a:ext cx="179030" cy="35208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nvGrpSpPr>
                  <p:cNvPr id="1193" name="Группа 1192"/>
                  <p:cNvGrpSpPr/>
                  <p:nvPr/>
                </p:nvGrpSpPr>
                <p:grpSpPr>
                  <a:xfrm>
                    <a:off x="9064505" y="3420482"/>
                    <a:ext cx="1301505" cy="1426635"/>
                    <a:chOff x="9064505" y="3420482"/>
                    <a:chExt cx="1301505" cy="1426635"/>
                  </a:xfrm>
                </p:grpSpPr>
                <p:sp>
                  <p:nvSpPr>
                    <p:cNvPr id="1194" name="Овал 1193"/>
                    <p:cNvSpPr/>
                    <p:nvPr/>
                  </p:nvSpPr>
                  <p:spPr>
                    <a:xfrm>
                      <a:off x="9088449" y="3420482"/>
                      <a:ext cx="1247233" cy="1426635"/>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nvGrpSpPr>
                    <p:cNvPr id="1195" name="Группа 1194"/>
                    <p:cNvGrpSpPr/>
                    <p:nvPr/>
                  </p:nvGrpSpPr>
                  <p:grpSpPr>
                    <a:xfrm>
                      <a:off x="9064505" y="3883474"/>
                      <a:ext cx="1301505" cy="750802"/>
                      <a:chOff x="9064505" y="3883474"/>
                      <a:chExt cx="1301505" cy="750802"/>
                    </a:xfrm>
                  </p:grpSpPr>
                  <p:grpSp>
                    <p:nvGrpSpPr>
                      <p:cNvPr id="1196" name="Группа 1195"/>
                      <p:cNvGrpSpPr/>
                      <p:nvPr/>
                    </p:nvGrpSpPr>
                    <p:grpSpPr>
                      <a:xfrm>
                        <a:off x="9064505" y="3883474"/>
                        <a:ext cx="1301505" cy="750802"/>
                        <a:chOff x="9064505" y="3883474"/>
                        <a:chExt cx="1301505" cy="750802"/>
                      </a:xfrm>
                    </p:grpSpPr>
                    <p:sp>
                      <p:nvSpPr>
                        <p:cNvPr id="1199" name="Овал 1198"/>
                        <p:cNvSpPr/>
                        <p:nvPr/>
                      </p:nvSpPr>
                      <p:spPr>
                        <a:xfrm>
                          <a:off x="9189244" y="3996575"/>
                          <a:ext cx="395287" cy="4095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200" name="Овал 1199"/>
                        <p:cNvSpPr/>
                        <p:nvPr/>
                      </p:nvSpPr>
                      <p:spPr>
                        <a:xfrm>
                          <a:off x="9839639" y="4036558"/>
                          <a:ext cx="395287" cy="3695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201" name="Прямоугольник 1200"/>
                        <p:cNvSpPr/>
                        <p:nvPr/>
                      </p:nvSpPr>
                      <p:spPr>
                        <a:xfrm>
                          <a:off x="9365456" y="3994296"/>
                          <a:ext cx="685378" cy="339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202" name="Овал 1201"/>
                        <p:cNvSpPr/>
                        <p:nvPr/>
                      </p:nvSpPr>
                      <p:spPr>
                        <a:xfrm>
                          <a:off x="9513327" y="4224715"/>
                          <a:ext cx="395287" cy="40956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203" name="Равнобедренный треугольник 1202"/>
                        <p:cNvSpPr/>
                        <p:nvPr/>
                      </p:nvSpPr>
                      <p:spPr>
                        <a:xfrm rot="18278887">
                          <a:off x="9019790" y="3928189"/>
                          <a:ext cx="369564" cy="28013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204" name="Равнобедренный треугольник 1203"/>
                        <p:cNvSpPr/>
                        <p:nvPr/>
                      </p:nvSpPr>
                      <p:spPr>
                        <a:xfrm rot="3416462" flipH="1">
                          <a:off x="10029011" y="3930857"/>
                          <a:ext cx="382812" cy="29118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sp>
                    <p:nvSpPr>
                      <p:cNvPr id="1197" name="Овал 1196"/>
                      <p:cNvSpPr/>
                      <p:nvPr/>
                    </p:nvSpPr>
                    <p:spPr>
                      <a:xfrm>
                        <a:off x="9295769" y="4024327"/>
                        <a:ext cx="255027" cy="308109"/>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198" name="Овал 1197"/>
                      <p:cNvSpPr/>
                      <p:nvPr/>
                    </p:nvSpPr>
                    <p:spPr>
                      <a:xfrm>
                        <a:off x="9867098" y="4100530"/>
                        <a:ext cx="255027" cy="231906"/>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grpSp>
            <p:grpSp>
              <p:nvGrpSpPr>
                <p:cNvPr id="1188" name="Группа 1187"/>
                <p:cNvGrpSpPr/>
                <p:nvPr/>
              </p:nvGrpSpPr>
              <p:grpSpPr>
                <a:xfrm>
                  <a:off x="9084162" y="3346472"/>
                  <a:ext cx="1250268" cy="1155283"/>
                  <a:chOff x="9084162" y="3346472"/>
                  <a:chExt cx="1250268" cy="1155283"/>
                </a:xfrm>
              </p:grpSpPr>
              <p:sp>
                <p:nvSpPr>
                  <p:cNvPr id="1189" name="Хорда 1188"/>
                  <p:cNvSpPr/>
                  <p:nvPr/>
                </p:nvSpPr>
                <p:spPr>
                  <a:xfrm rot="7961694">
                    <a:off x="9133810" y="3336047"/>
                    <a:ext cx="1155283" cy="1176134"/>
                  </a:xfrm>
                  <a:prstGeom prst="chord">
                    <a:avLst>
                      <a:gd name="adj1" fmla="val 2700000"/>
                      <a:gd name="adj2" fmla="val 1380671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190" name="Прямоугольник 1189"/>
                  <p:cNvSpPr/>
                  <p:nvPr/>
                </p:nvSpPr>
                <p:spPr>
                  <a:xfrm>
                    <a:off x="9084162" y="3762671"/>
                    <a:ext cx="1250268" cy="191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grpSp>
        <p:grpSp>
          <p:nvGrpSpPr>
            <p:cNvPr id="1179" name="Группа 1178"/>
            <p:cNvGrpSpPr/>
            <p:nvPr/>
          </p:nvGrpSpPr>
          <p:grpSpPr>
            <a:xfrm>
              <a:off x="8954622" y="4933118"/>
              <a:ext cx="1526480" cy="1574154"/>
              <a:chOff x="8954622" y="4933118"/>
              <a:chExt cx="1526480" cy="1574154"/>
            </a:xfrm>
          </p:grpSpPr>
          <p:sp>
            <p:nvSpPr>
              <p:cNvPr id="1180" name="Хорда 1179"/>
              <p:cNvSpPr/>
              <p:nvPr/>
            </p:nvSpPr>
            <p:spPr>
              <a:xfrm rot="8627847">
                <a:off x="8954622" y="4933118"/>
                <a:ext cx="1526480" cy="1574154"/>
              </a:xfrm>
              <a:prstGeom prst="chord">
                <a:avLst>
                  <a:gd name="adj1" fmla="val 2700000"/>
                  <a:gd name="adj2" fmla="val 12466168"/>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cxnSp>
            <p:nvCxnSpPr>
              <p:cNvPr id="1181" name="Прямая соединительная линия 1180"/>
              <p:cNvCxnSpPr/>
              <p:nvPr/>
            </p:nvCxnSpPr>
            <p:spPr>
              <a:xfrm>
                <a:off x="9166356" y="5187533"/>
                <a:ext cx="1054061" cy="359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2" name="Прямая соединительная линия 1181"/>
              <p:cNvCxnSpPr/>
              <p:nvPr/>
            </p:nvCxnSpPr>
            <p:spPr>
              <a:xfrm>
                <a:off x="9075707" y="5354375"/>
                <a:ext cx="1258723" cy="1072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3" name="Прямая соединительная линия 1182"/>
              <p:cNvCxnSpPr/>
              <p:nvPr/>
            </p:nvCxnSpPr>
            <p:spPr>
              <a:xfrm flipV="1">
                <a:off x="9337458" y="5047505"/>
                <a:ext cx="695527" cy="320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4" name="Прямая соединительная линия 1183"/>
              <p:cNvCxnSpPr/>
              <p:nvPr/>
            </p:nvCxnSpPr>
            <p:spPr>
              <a:xfrm>
                <a:off x="8994045" y="5505368"/>
                <a:ext cx="1452294" cy="676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774" name="Группа 773"/>
          <p:cNvGrpSpPr/>
          <p:nvPr/>
        </p:nvGrpSpPr>
        <p:grpSpPr>
          <a:xfrm>
            <a:off x="674059" y="960491"/>
            <a:ext cx="1248654" cy="1702622"/>
            <a:chOff x="4375855" y="955097"/>
            <a:chExt cx="1975840" cy="1750003"/>
          </a:xfrm>
          <a:solidFill>
            <a:schemeClr val="tx1">
              <a:lumMod val="50000"/>
            </a:schemeClr>
          </a:solidFill>
          <a:effectLst>
            <a:outerShdw blurRad="50800" dist="38100" dir="8100000" algn="tr" rotWithShape="0">
              <a:prstClr val="black">
                <a:alpha val="40000"/>
              </a:prstClr>
            </a:outerShdw>
          </a:effectLst>
        </p:grpSpPr>
        <p:sp>
          <p:nvSpPr>
            <p:cNvPr id="782" name="Прямоугольник 781"/>
            <p:cNvSpPr/>
            <p:nvPr/>
          </p:nvSpPr>
          <p:spPr>
            <a:xfrm>
              <a:off x="4375855" y="955097"/>
              <a:ext cx="1975840" cy="299772"/>
            </a:xfrm>
            <a:prstGeom prst="rect">
              <a:avLst/>
            </a:prstGeom>
            <a:gr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b="1" dirty="0" smtClean="0">
                  <a:solidFill>
                    <a:schemeClr val="bg1"/>
                  </a:solidFill>
                </a:rPr>
                <a:t>ДОЛЕВОЕ</a:t>
              </a:r>
              <a:endParaRPr lang="ru-RU" sz="1050" b="1" dirty="0">
                <a:solidFill>
                  <a:schemeClr val="bg1"/>
                </a:solidFill>
              </a:endParaRPr>
            </a:p>
          </p:txBody>
        </p:sp>
        <p:sp>
          <p:nvSpPr>
            <p:cNvPr id="775" name="Прямоугольник 774"/>
            <p:cNvSpPr/>
            <p:nvPr/>
          </p:nvSpPr>
          <p:spPr>
            <a:xfrm>
              <a:off x="4639234" y="1280454"/>
              <a:ext cx="1456765" cy="142464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6" name="Прямоугольник 775"/>
            <p:cNvSpPr/>
            <p:nvPr/>
          </p:nvSpPr>
          <p:spPr>
            <a:xfrm>
              <a:off x="4722028" y="1319384"/>
              <a:ext cx="1285866" cy="772604"/>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7" name="Прямоугольник 776"/>
            <p:cNvSpPr/>
            <p:nvPr/>
          </p:nvSpPr>
          <p:spPr>
            <a:xfrm>
              <a:off x="4577035" y="1259024"/>
              <a:ext cx="1573480" cy="60360"/>
            </a:xfrm>
            <a:prstGeom prst="rect">
              <a:avLst/>
            </a:prstGeom>
            <a:gr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8" name="Прямоугольник 777"/>
            <p:cNvSpPr/>
            <p:nvPr/>
          </p:nvSpPr>
          <p:spPr>
            <a:xfrm>
              <a:off x="5014913" y="1319384"/>
              <a:ext cx="740568" cy="391326"/>
            </a:xfrm>
            <a:prstGeom prst="rect">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779" name="Прямоугольник 778"/>
            <p:cNvSpPr/>
            <p:nvPr/>
          </p:nvSpPr>
          <p:spPr>
            <a:xfrm>
              <a:off x="5014913" y="1706786"/>
              <a:ext cx="740568" cy="352384"/>
            </a:xfrm>
            <a:prstGeom prst="rect">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nvGrpSpPr>
            <p:cNvPr id="780" name="Группа 779"/>
            <p:cNvGrpSpPr/>
            <p:nvPr/>
          </p:nvGrpSpPr>
          <p:grpSpPr>
            <a:xfrm>
              <a:off x="5283993" y="1746076"/>
              <a:ext cx="188120" cy="313094"/>
              <a:chOff x="5283993" y="1746076"/>
              <a:chExt cx="188120" cy="313094"/>
            </a:xfrm>
            <a:grpFill/>
            <a:effectLst>
              <a:outerShdw blurRad="63500" sx="102000" sy="102000" algn="ctr" rotWithShape="0">
                <a:prstClr val="black">
                  <a:alpha val="40000"/>
                </a:prstClr>
              </a:outerShdw>
            </a:effectLst>
          </p:grpSpPr>
          <p:sp>
            <p:nvSpPr>
              <p:cNvPr id="783" name="Овал 782"/>
              <p:cNvSpPr/>
              <p:nvPr/>
            </p:nvSpPr>
            <p:spPr>
              <a:xfrm>
                <a:off x="5283994" y="1746076"/>
                <a:ext cx="188119" cy="1674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784" name="Прямоугольник 783"/>
              <p:cNvSpPr/>
              <p:nvPr/>
            </p:nvSpPr>
            <p:spPr>
              <a:xfrm>
                <a:off x="5283993" y="1821318"/>
                <a:ext cx="188119" cy="2378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sp>
          <p:nvSpPr>
            <p:cNvPr id="781" name="Прямоугольник 780"/>
            <p:cNvSpPr/>
            <p:nvPr/>
          </p:nvSpPr>
          <p:spPr>
            <a:xfrm>
              <a:off x="4577035" y="2059170"/>
              <a:ext cx="1573480" cy="60360"/>
            </a:xfrm>
            <a:prstGeom prst="rect">
              <a:avLst/>
            </a:prstGeom>
            <a:gr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763" name="Группа 762"/>
          <p:cNvGrpSpPr/>
          <p:nvPr/>
        </p:nvGrpSpPr>
        <p:grpSpPr>
          <a:xfrm>
            <a:off x="632563" y="2140192"/>
            <a:ext cx="1248654" cy="1702622"/>
            <a:chOff x="4375855" y="955097"/>
            <a:chExt cx="1975840" cy="1750003"/>
          </a:xfrm>
          <a:solidFill>
            <a:schemeClr val="tx1">
              <a:lumMod val="65000"/>
            </a:schemeClr>
          </a:solidFill>
          <a:effectLst>
            <a:outerShdw blurRad="50800" dist="38100" dir="8100000" algn="tr" rotWithShape="0">
              <a:prstClr val="black">
                <a:alpha val="40000"/>
              </a:prstClr>
            </a:outerShdw>
          </a:effectLst>
        </p:grpSpPr>
        <p:sp>
          <p:nvSpPr>
            <p:cNvPr id="764" name="Прямоугольник 763"/>
            <p:cNvSpPr/>
            <p:nvPr/>
          </p:nvSpPr>
          <p:spPr>
            <a:xfrm>
              <a:off x="4639234" y="1280454"/>
              <a:ext cx="1456765" cy="142464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65" name="Прямоугольник 764"/>
            <p:cNvSpPr/>
            <p:nvPr/>
          </p:nvSpPr>
          <p:spPr>
            <a:xfrm>
              <a:off x="4722028" y="1319384"/>
              <a:ext cx="1285866" cy="772604"/>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66" name="Прямоугольник 765"/>
            <p:cNvSpPr/>
            <p:nvPr/>
          </p:nvSpPr>
          <p:spPr>
            <a:xfrm>
              <a:off x="4577035" y="1259024"/>
              <a:ext cx="1573480" cy="60360"/>
            </a:xfrm>
            <a:prstGeom prst="rect">
              <a:avLst/>
            </a:prstGeom>
            <a:gr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67" name="Прямоугольник 766"/>
            <p:cNvSpPr/>
            <p:nvPr/>
          </p:nvSpPr>
          <p:spPr>
            <a:xfrm>
              <a:off x="5014913" y="1319384"/>
              <a:ext cx="740568" cy="391326"/>
            </a:xfrm>
            <a:prstGeom prst="rect">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768" name="Прямоугольник 767"/>
            <p:cNvSpPr/>
            <p:nvPr/>
          </p:nvSpPr>
          <p:spPr>
            <a:xfrm>
              <a:off x="5014913" y="1706786"/>
              <a:ext cx="740568" cy="352384"/>
            </a:xfrm>
            <a:prstGeom prst="rect">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nvGrpSpPr>
            <p:cNvPr id="769" name="Группа 768"/>
            <p:cNvGrpSpPr/>
            <p:nvPr/>
          </p:nvGrpSpPr>
          <p:grpSpPr>
            <a:xfrm>
              <a:off x="5283993" y="1746076"/>
              <a:ext cx="188120" cy="313094"/>
              <a:chOff x="5283993" y="1746076"/>
              <a:chExt cx="188120" cy="313094"/>
            </a:xfrm>
            <a:grpFill/>
            <a:effectLst>
              <a:outerShdw blurRad="63500" sx="102000" sy="102000" algn="ctr" rotWithShape="0">
                <a:prstClr val="black">
                  <a:alpha val="40000"/>
                </a:prstClr>
              </a:outerShdw>
            </a:effectLst>
          </p:grpSpPr>
          <p:sp>
            <p:nvSpPr>
              <p:cNvPr id="772" name="Овал 771"/>
              <p:cNvSpPr/>
              <p:nvPr/>
            </p:nvSpPr>
            <p:spPr>
              <a:xfrm>
                <a:off x="5283994" y="1746076"/>
                <a:ext cx="188119" cy="1674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773" name="Прямоугольник 772"/>
              <p:cNvSpPr/>
              <p:nvPr/>
            </p:nvSpPr>
            <p:spPr>
              <a:xfrm>
                <a:off x="5283993" y="1821318"/>
                <a:ext cx="188119" cy="2378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sp>
          <p:nvSpPr>
            <p:cNvPr id="770" name="Прямоугольник 769"/>
            <p:cNvSpPr/>
            <p:nvPr/>
          </p:nvSpPr>
          <p:spPr>
            <a:xfrm>
              <a:off x="4577035" y="2059170"/>
              <a:ext cx="1573480" cy="60360"/>
            </a:xfrm>
            <a:prstGeom prst="rect">
              <a:avLst/>
            </a:prstGeom>
            <a:gr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1" name="Прямоугольник 770"/>
            <p:cNvSpPr/>
            <p:nvPr/>
          </p:nvSpPr>
          <p:spPr>
            <a:xfrm>
              <a:off x="4375855" y="955097"/>
              <a:ext cx="1975840" cy="299772"/>
            </a:xfrm>
            <a:prstGeom prst="rect">
              <a:avLst/>
            </a:prstGeom>
            <a:gr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b="1" dirty="0" smtClean="0">
                  <a:solidFill>
                    <a:schemeClr val="bg1"/>
                  </a:solidFill>
                </a:rPr>
                <a:t>ЦЕЛЕВОЕ</a:t>
              </a:r>
              <a:endParaRPr lang="ru-RU" sz="1050" b="1" dirty="0">
                <a:solidFill>
                  <a:schemeClr val="bg1"/>
                </a:solidFill>
              </a:endParaRPr>
            </a:p>
          </p:txBody>
        </p:sp>
      </p:grpSp>
      <p:grpSp>
        <p:nvGrpSpPr>
          <p:cNvPr id="753" name="Группа 752"/>
          <p:cNvGrpSpPr/>
          <p:nvPr/>
        </p:nvGrpSpPr>
        <p:grpSpPr>
          <a:xfrm>
            <a:off x="2322050" y="1092717"/>
            <a:ext cx="1442482" cy="1054009"/>
            <a:chOff x="3776135" y="1543102"/>
            <a:chExt cx="1798532" cy="1158866"/>
          </a:xfrm>
          <a:solidFill>
            <a:schemeClr val="bg1">
              <a:lumMod val="50000"/>
              <a:lumOff val="50000"/>
            </a:schemeClr>
          </a:solidFill>
          <a:effectLst>
            <a:outerShdw blurRad="50800" dist="38100" dir="8100000" algn="tr" rotWithShape="0">
              <a:prstClr val="black">
                <a:alpha val="40000"/>
              </a:prstClr>
            </a:outerShdw>
          </a:effectLst>
        </p:grpSpPr>
        <p:sp>
          <p:nvSpPr>
            <p:cNvPr id="754" name="Прямоугольник 753"/>
            <p:cNvSpPr/>
            <p:nvPr/>
          </p:nvSpPr>
          <p:spPr>
            <a:xfrm>
              <a:off x="3933232" y="1985083"/>
              <a:ext cx="1451354" cy="716885"/>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5" name="Прямоугольник 754"/>
            <p:cNvSpPr/>
            <p:nvPr/>
          </p:nvSpPr>
          <p:spPr>
            <a:xfrm>
              <a:off x="3776135" y="1633538"/>
              <a:ext cx="1798532" cy="361195"/>
            </a:xfrm>
            <a:prstGeom prst="rect">
              <a:avLst/>
            </a:prstGeom>
            <a:gr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smtClean="0">
                  <a:solidFill>
                    <a:schemeClr val="bg1"/>
                  </a:solidFill>
                </a:rPr>
                <a:t>ФОРЕКС</a:t>
              </a:r>
              <a:endParaRPr lang="ru-RU" sz="1100" b="1" dirty="0">
                <a:solidFill>
                  <a:schemeClr val="bg1"/>
                </a:solidFill>
              </a:endParaRPr>
            </a:p>
          </p:txBody>
        </p:sp>
        <p:sp>
          <p:nvSpPr>
            <p:cNvPr id="756" name="Прямоугольник 755"/>
            <p:cNvSpPr/>
            <p:nvPr/>
          </p:nvSpPr>
          <p:spPr>
            <a:xfrm>
              <a:off x="3999735" y="2054591"/>
              <a:ext cx="278424" cy="645471"/>
            </a:xfrm>
            <a:prstGeom prst="rect">
              <a:avLst/>
            </a:prstGeom>
            <a:grp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7" name="Прямоугольник 756"/>
            <p:cNvSpPr/>
            <p:nvPr/>
          </p:nvSpPr>
          <p:spPr>
            <a:xfrm>
              <a:off x="5059141" y="2055023"/>
              <a:ext cx="261926" cy="645471"/>
            </a:xfrm>
            <a:prstGeom prst="rect">
              <a:avLst/>
            </a:prstGeom>
            <a:grpFill/>
            <a:ln>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8" name="Прямоугольник 757"/>
            <p:cNvSpPr/>
            <p:nvPr/>
          </p:nvSpPr>
          <p:spPr>
            <a:xfrm>
              <a:off x="4377156" y="2058914"/>
              <a:ext cx="582987" cy="46702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9" name="Прямоугольник 758"/>
            <p:cNvSpPr/>
            <p:nvPr/>
          </p:nvSpPr>
          <p:spPr>
            <a:xfrm>
              <a:off x="4655580" y="2059736"/>
              <a:ext cx="304563" cy="460219"/>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60" name="Прямоугольник 759"/>
            <p:cNvSpPr/>
            <p:nvPr/>
          </p:nvSpPr>
          <p:spPr>
            <a:xfrm>
              <a:off x="3933233" y="1543102"/>
              <a:ext cx="1451354" cy="8853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61" name="Прямоугольник 760"/>
            <p:cNvSpPr/>
            <p:nvPr/>
          </p:nvSpPr>
          <p:spPr>
            <a:xfrm>
              <a:off x="4045967" y="2091989"/>
              <a:ext cx="185959" cy="608074"/>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62" name="Прямоугольник 761"/>
            <p:cNvSpPr/>
            <p:nvPr/>
          </p:nvSpPr>
          <p:spPr>
            <a:xfrm>
              <a:off x="5100933" y="2091989"/>
              <a:ext cx="185959" cy="608074"/>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705" name="Группа 704"/>
          <p:cNvGrpSpPr/>
          <p:nvPr/>
        </p:nvGrpSpPr>
        <p:grpSpPr>
          <a:xfrm>
            <a:off x="3584747" y="1161183"/>
            <a:ext cx="1879975" cy="2161679"/>
            <a:chOff x="876491" y="1321420"/>
            <a:chExt cx="1753162" cy="2795587"/>
          </a:xfrm>
          <a:solidFill>
            <a:schemeClr val="tx1">
              <a:lumMod val="65000"/>
            </a:schemeClr>
          </a:solidFill>
          <a:effectLst>
            <a:outerShdw blurRad="50800" dist="38100" dir="10800000" algn="r" rotWithShape="0">
              <a:prstClr val="black">
                <a:alpha val="40000"/>
              </a:prstClr>
            </a:outerShdw>
          </a:effectLst>
        </p:grpSpPr>
        <p:sp>
          <p:nvSpPr>
            <p:cNvPr id="706" name="Прямоугольник 705"/>
            <p:cNvSpPr/>
            <p:nvPr/>
          </p:nvSpPr>
          <p:spPr>
            <a:xfrm>
              <a:off x="944769" y="1401216"/>
              <a:ext cx="1609772" cy="2715791"/>
            </a:xfrm>
            <a:prstGeom prst="rect">
              <a:avLst/>
            </a:prstGeom>
            <a:grpFill/>
            <a:ln>
              <a:solidFill>
                <a:schemeClr val="bg1"/>
              </a:solidFill>
            </a:ln>
            <a:effectLst>
              <a:outerShdw blurRad="406400" dir="15480000" sx="107000" sy="107000" algn="ctr" rotWithShape="0">
                <a:srgbClr val="000000">
                  <a:alpha val="6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nvGrpSpPr>
            <p:cNvPr id="707" name="Группа 706"/>
            <p:cNvGrpSpPr/>
            <p:nvPr/>
          </p:nvGrpSpPr>
          <p:grpSpPr>
            <a:xfrm>
              <a:off x="1008594" y="1653060"/>
              <a:ext cx="1510064" cy="1995999"/>
              <a:chOff x="1008594" y="1653060"/>
              <a:chExt cx="1510064" cy="1995999"/>
            </a:xfrm>
            <a:grpFill/>
          </p:grpSpPr>
          <p:grpSp>
            <p:nvGrpSpPr>
              <p:cNvPr id="709" name="Группа 708"/>
              <p:cNvGrpSpPr/>
              <p:nvPr/>
            </p:nvGrpSpPr>
            <p:grpSpPr>
              <a:xfrm>
                <a:off x="1008594" y="1653060"/>
                <a:ext cx="733750" cy="1995999"/>
                <a:chOff x="1360964" y="1455245"/>
                <a:chExt cx="733750" cy="1995999"/>
              </a:xfrm>
              <a:grpFill/>
            </p:grpSpPr>
            <p:grpSp>
              <p:nvGrpSpPr>
                <p:cNvPr id="732" name="Группа 731"/>
                <p:cNvGrpSpPr/>
                <p:nvPr/>
              </p:nvGrpSpPr>
              <p:grpSpPr>
                <a:xfrm>
                  <a:off x="1362666" y="1455245"/>
                  <a:ext cx="730307" cy="633726"/>
                  <a:chOff x="1362666" y="1455245"/>
                  <a:chExt cx="730307" cy="633726"/>
                </a:xfrm>
                <a:grpFill/>
              </p:grpSpPr>
              <p:sp>
                <p:nvSpPr>
                  <p:cNvPr id="747" name="Прямоугольник 746"/>
                  <p:cNvSpPr/>
                  <p:nvPr/>
                </p:nvSpPr>
                <p:spPr>
                  <a:xfrm>
                    <a:off x="1362666" y="1457942"/>
                    <a:ext cx="202782" cy="288134"/>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748" name="Прямоугольник 747"/>
                  <p:cNvSpPr/>
                  <p:nvPr/>
                </p:nvSpPr>
                <p:spPr>
                  <a:xfrm>
                    <a:off x="1629120" y="1459163"/>
                    <a:ext cx="202782" cy="288134"/>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749" name="Прямоугольник 748"/>
                  <p:cNvSpPr/>
                  <p:nvPr/>
                </p:nvSpPr>
                <p:spPr>
                  <a:xfrm>
                    <a:off x="1890191" y="1455245"/>
                    <a:ext cx="202782" cy="288134"/>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750" name="Прямоугольник 749"/>
                  <p:cNvSpPr/>
                  <p:nvPr/>
                </p:nvSpPr>
                <p:spPr>
                  <a:xfrm>
                    <a:off x="1362666" y="1799616"/>
                    <a:ext cx="202782" cy="288134"/>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751" name="Прямоугольник 750"/>
                  <p:cNvSpPr/>
                  <p:nvPr/>
                </p:nvSpPr>
                <p:spPr>
                  <a:xfrm>
                    <a:off x="1629120" y="1800837"/>
                    <a:ext cx="202782" cy="288134"/>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752" name="Прямоугольник 751"/>
                  <p:cNvSpPr/>
                  <p:nvPr/>
                </p:nvSpPr>
                <p:spPr>
                  <a:xfrm>
                    <a:off x="1890191" y="1796919"/>
                    <a:ext cx="202782" cy="288134"/>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733" name="Группа 732"/>
                <p:cNvGrpSpPr/>
                <p:nvPr/>
              </p:nvGrpSpPr>
              <p:grpSpPr>
                <a:xfrm>
                  <a:off x="1360964" y="2131482"/>
                  <a:ext cx="730307" cy="633726"/>
                  <a:chOff x="1362666" y="1455245"/>
                  <a:chExt cx="730307" cy="633726"/>
                </a:xfrm>
                <a:grpFill/>
              </p:grpSpPr>
              <p:sp>
                <p:nvSpPr>
                  <p:cNvPr id="741" name="Прямоугольник 740"/>
                  <p:cNvSpPr/>
                  <p:nvPr/>
                </p:nvSpPr>
                <p:spPr>
                  <a:xfrm>
                    <a:off x="1362666" y="1457942"/>
                    <a:ext cx="202782" cy="288134"/>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742" name="Прямоугольник 741"/>
                  <p:cNvSpPr/>
                  <p:nvPr/>
                </p:nvSpPr>
                <p:spPr>
                  <a:xfrm>
                    <a:off x="1629120" y="1459163"/>
                    <a:ext cx="202782" cy="288134"/>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743" name="Прямоугольник 742"/>
                  <p:cNvSpPr/>
                  <p:nvPr/>
                </p:nvSpPr>
                <p:spPr>
                  <a:xfrm>
                    <a:off x="1890191" y="1455245"/>
                    <a:ext cx="202782" cy="288134"/>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744" name="Прямоугольник 743"/>
                  <p:cNvSpPr/>
                  <p:nvPr/>
                </p:nvSpPr>
                <p:spPr>
                  <a:xfrm>
                    <a:off x="1362666" y="1799616"/>
                    <a:ext cx="202782" cy="288134"/>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745" name="Прямоугольник 744"/>
                  <p:cNvSpPr/>
                  <p:nvPr/>
                </p:nvSpPr>
                <p:spPr>
                  <a:xfrm>
                    <a:off x="1629120" y="1800837"/>
                    <a:ext cx="202782" cy="288134"/>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746" name="Прямоугольник 745"/>
                  <p:cNvSpPr/>
                  <p:nvPr/>
                </p:nvSpPr>
                <p:spPr>
                  <a:xfrm>
                    <a:off x="1890191" y="1796919"/>
                    <a:ext cx="202782" cy="288134"/>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734" name="Группа 733"/>
                <p:cNvGrpSpPr/>
                <p:nvPr/>
              </p:nvGrpSpPr>
              <p:grpSpPr>
                <a:xfrm>
                  <a:off x="1364407" y="2817518"/>
                  <a:ext cx="730307" cy="633726"/>
                  <a:chOff x="1362666" y="1455245"/>
                  <a:chExt cx="730307" cy="633726"/>
                </a:xfrm>
                <a:grpFill/>
              </p:grpSpPr>
              <p:sp>
                <p:nvSpPr>
                  <p:cNvPr id="735" name="Прямоугольник 734"/>
                  <p:cNvSpPr/>
                  <p:nvPr/>
                </p:nvSpPr>
                <p:spPr>
                  <a:xfrm>
                    <a:off x="1362666" y="1457942"/>
                    <a:ext cx="202782" cy="288134"/>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736" name="Прямоугольник 735"/>
                  <p:cNvSpPr/>
                  <p:nvPr/>
                </p:nvSpPr>
                <p:spPr>
                  <a:xfrm>
                    <a:off x="1629120" y="1459163"/>
                    <a:ext cx="202782" cy="288134"/>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737" name="Прямоугольник 736"/>
                  <p:cNvSpPr/>
                  <p:nvPr/>
                </p:nvSpPr>
                <p:spPr>
                  <a:xfrm>
                    <a:off x="1890191" y="1455245"/>
                    <a:ext cx="202782" cy="288134"/>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738" name="Прямоугольник 737"/>
                  <p:cNvSpPr/>
                  <p:nvPr/>
                </p:nvSpPr>
                <p:spPr>
                  <a:xfrm>
                    <a:off x="1362666" y="1799616"/>
                    <a:ext cx="202782" cy="288134"/>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739" name="Прямоугольник 738"/>
                  <p:cNvSpPr/>
                  <p:nvPr/>
                </p:nvSpPr>
                <p:spPr>
                  <a:xfrm>
                    <a:off x="1629120" y="1800837"/>
                    <a:ext cx="202782" cy="288134"/>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740" name="Прямоугольник 739"/>
                  <p:cNvSpPr/>
                  <p:nvPr/>
                </p:nvSpPr>
                <p:spPr>
                  <a:xfrm>
                    <a:off x="1890191" y="1796919"/>
                    <a:ext cx="202782" cy="288134"/>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grpSp>
            <p:nvGrpSpPr>
              <p:cNvPr id="710" name="Группа 709"/>
              <p:cNvGrpSpPr/>
              <p:nvPr/>
            </p:nvGrpSpPr>
            <p:grpSpPr>
              <a:xfrm>
                <a:off x="1784908" y="1653060"/>
                <a:ext cx="733750" cy="1995999"/>
                <a:chOff x="1360964" y="1455245"/>
                <a:chExt cx="733750" cy="1995999"/>
              </a:xfrm>
              <a:grpFill/>
            </p:grpSpPr>
            <p:grpSp>
              <p:nvGrpSpPr>
                <p:cNvPr id="711" name="Группа 710"/>
                <p:cNvGrpSpPr/>
                <p:nvPr/>
              </p:nvGrpSpPr>
              <p:grpSpPr>
                <a:xfrm>
                  <a:off x="1362666" y="1455245"/>
                  <a:ext cx="730307" cy="633726"/>
                  <a:chOff x="1362666" y="1455245"/>
                  <a:chExt cx="730307" cy="633726"/>
                </a:xfrm>
                <a:grpFill/>
              </p:grpSpPr>
              <p:sp>
                <p:nvSpPr>
                  <p:cNvPr id="726" name="Прямоугольник 725"/>
                  <p:cNvSpPr/>
                  <p:nvPr/>
                </p:nvSpPr>
                <p:spPr>
                  <a:xfrm>
                    <a:off x="1362666" y="1457942"/>
                    <a:ext cx="202782" cy="288134"/>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727" name="Прямоугольник 726"/>
                  <p:cNvSpPr/>
                  <p:nvPr/>
                </p:nvSpPr>
                <p:spPr>
                  <a:xfrm>
                    <a:off x="1629120" y="1459163"/>
                    <a:ext cx="202782" cy="288134"/>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728" name="Прямоугольник 727"/>
                  <p:cNvSpPr/>
                  <p:nvPr/>
                </p:nvSpPr>
                <p:spPr>
                  <a:xfrm>
                    <a:off x="1890191" y="1455245"/>
                    <a:ext cx="202782" cy="288134"/>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729" name="Прямоугольник 728"/>
                  <p:cNvSpPr/>
                  <p:nvPr/>
                </p:nvSpPr>
                <p:spPr>
                  <a:xfrm>
                    <a:off x="1362666" y="1799616"/>
                    <a:ext cx="202782" cy="288134"/>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730" name="Прямоугольник 729"/>
                  <p:cNvSpPr/>
                  <p:nvPr/>
                </p:nvSpPr>
                <p:spPr>
                  <a:xfrm>
                    <a:off x="1629120" y="1800837"/>
                    <a:ext cx="202782" cy="288134"/>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731" name="Прямоугольник 730"/>
                  <p:cNvSpPr/>
                  <p:nvPr/>
                </p:nvSpPr>
                <p:spPr>
                  <a:xfrm>
                    <a:off x="1890191" y="1796919"/>
                    <a:ext cx="202782" cy="288134"/>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712" name="Группа 711"/>
                <p:cNvGrpSpPr/>
                <p:nvPr/>
              </p:nvGrpSpPr>
              <p:grpSpPr>
                <a:xfrm>
                  <a:off x="1360964" y="2131482"/>
                  <a:ext cx="730307" cy="633726"/>
                  <a:chOff x="1362666" y="1455245"/>
                  <a:chExt cx="730307" cy="633726"/>
                </a:xfrm>
                <a:grpFill/>
              </p:grpSpPr>
              <p:sp>
                <p:nvSpPr>
                  <p:cNvPr id="720" name="Прямоугольник 719"/>
                  <p:cNvSpPr/>
                  <p:nvPr/>
                </p:nvSpPr>
                <p:spPr>
                  <a:xfrm>
                    <a:off x="1362666" y="1457942"/>
                    <a:ext cx="202782" cy="288134"/>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721" name="Прямоугольник 720"/>
                  <p:cNvSpPr/>
                  <p:nvPr/>
                </p:nvSpPr>
                <p:spPr>
                  <a:xfrm>
                    <a:off x="1629120" y="1459163"/>
                    <a:ext cx="202782" cy="288134"/>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722" name="Прямоугольник 721"/>
                  <p:cNvSpPr/>
                  <p:nvPr/>
                </p:nvSpPr>
                <p:spPr>
                  <a:xfrm>
                    <a:off x="1890191" y="1455245"/>
                    <a:ext cx="202782" cy="288134"/>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723" name="Прямоугольник 722"/>
                  <p:cNvSpPr/>
                  <p:nvPr/>
                </p:nvSpPr>
                <p:spPr>
                  <a:xfrm>
                    <a:off x="1362666" y="1799616"/>
                    <a:ext cx="202782" cy="288134"/>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724" name="Прямоугольник 723"/>
                  <p:cNvSpPr/>
                  <p:nvPr/>
                </p:nvSpPr>
                <p:spPr>
                  <a:xfrm>
                    <a:off x="1629120" y="1800837"/>
                    <a:ext cx="202782" cy="288134"/>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725" name="Прямоугольник 724"/>
                  <p:cNvSpPr/>
                  <p:nvPr/>
                </p:nvSpPr>
                <p:spPr>
                  <a:xfrm>
                    <a:off x="1890191" y="1796919"/>
                    <a:ext cx="202782" cy="288134"/>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713" name="Группа 712"/>
                <p:cNvGrpSpPr/>
                <p:nvPr/>
              </p:nvGrpSpPr>
              <p:grpSpPr>
                <a:xfrm>
                  <a:off x="1364407" y="2817518"/>
                  <a:ext cx="730307" cy="633726"/>
                  <a:chOff x="1362666" y="1455245"/>
                  <a:chExt cx="730307" cy="633726"/>
                </a:xfrm>
                <a:grpFill/>
              </p:grpSpPr>
              <p:sp>
                <p:nvSpPr>
                  <p:cNvPr id="714" name="Прямоугольник 713"/>
                  <p:cNvSpPr/>
                  <p:nvPr/>
                </p:nvSpPr>
                <p:spPr>
                  <a:xfrm>
                    <a:off x="1362666" y="1457942"/>
                    <a:ext cx="202782" cy="288134"/>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715" name="Прямоугольник 714"/>
                  <p:cNvSpPr/>
                  <p:nvPr/>
                </p:nvSpPr>
                <p:spPr>
                  <a:xfrm>
                    <a:off x="1629120" y="1459163"/>
                    <a:ext cx="202782" cy="288134"/>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716" name="Прямоугольник 715"/>
                  <p:cNvSpPr/>
                  <p:nvPr/>
                </p:nvSpPr>
                <p:spPr>
                  <a:xfrm>
                    <a:off x="1890191" y="1455245"/>
                    <a:ext cx="202782" cy="288134"/>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717" name="Прямоугольник 716"/>
                  <p:cNvSpPr/>
                  <p:nvPr/>
                </p:nvSpPr>
                <p:spPr>
                  <a:xfrm>
                    <a:off x="1362666" y="1799616"/>
                    <a:ext cx="202782" cy="288134"/>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718" name="Прямоугольник 717"/>
                  <p:cNvSpPr/>
                  <p:nvPr/>
                </p:nvSpPr>
                <p:spPr>
                  <a:xfrm>
                    <a:off x="1629120" y="1800837"/>
                    <a:ext cx="202782" cy="288134"/>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719" name="Прямоугольник 718"/>
                  <p:cNvSpPr/>
                  <p:nvPr/>
                </p:nvSpPr>
                <p:spPr>
                  <a:xfrm>
                    <a:off x="1890191" y="1796919"/>
                    <a:ext cx="202782" cy="288134"/>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grpSp>
        <p:sp>
          <p:nvSpPr>
            <p:cNvPr id="708" name="Прямоугольник 707"/>
            <p:cNvSpPr/>
            <p:nvPr/>
          </p:nvSpPr>
          <p:spPr>
            <a:xfrm>
              <a:off x="876491" y="1321420"/>
              <a:ext cx="1753162" cy="360795"/>
            </a:xfrm>
            <a:prstGeom prst="rect">
              <a:avLst/>
            </a:prstGeom>
            <a:gr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u-RU" sz="1000" b="1" dirty="0" smtClean="0">
                  <a:solidFill>
                    <a:schemeClr val="bg1"/>
                  </a:solidFill>
                </a:rPr>
                <a:t>ЛИЗИНГОВАЯ КОМПАНИЯ</a:t>
              </a:r>
              <a:endParaRPr lang="ru-RU" sz="1000" b="1" dirty="0">
                <a:solidFill>
                  <a:schemeClr val="bg1"/>
                </a:solidFill>
              </a:endParaRPr>
            </a:p>
          </p:txBody>
        </p:sp>
      </p:grpSp>
      <p:grpSp>
        <p:nvGrpSpPr>
          <p:cNvPr id="641" name="Группа 640"/>
          <p:cNvGrpSpPr/>
          <p:nvPr/>
        </p:nvGrpSpPr>
        <p:grpSpPr>
          <a:xfrm>
            <a:off x="5717950" y="1469963"/>
            <a:ext cx="1063394" cy="915945"/>
            <a:chOff x="1495429" y="1098550"/>
            <a:chExt cx="2955924" cy="2693844"/>
          </a:xfrm>
          <a:solidFill>
            <a:schemeClr val="tx1">
              <a:lumMod val="75000"/>
            </a:schemeClr>
          </a:solidFill>
        </p:grpSpPr>
        <p:sp>
          <p:nvSpPr>
            <p:cNvPr id="642" name="Прямоугольник 641"/>
            <p:cNvSpPr/>
            <p:nvPr/>
          </p:nvSpPr>
          <p:spPr>
            <a:xfrm>
              <a:off x="1973963" y="1995602"/>
              <a:ext cx="2004312" cy="14162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43" name="Прямоугольник 642"/>
            <p:cNvSpPr/>
            <p:nvPr/>
          </p:nvSpPr>
          <p:spPr>
            <a:xfrm>
              <a:off x="1783045" y="1995383"/>
              <a:ext cx="190918" cy="1416200"/>
            </a:xfrm>
            <a:prstGeom prst="rect">
              <a:avLst/>
            </a:prstGeom>
            <a:grpFill/>
            <a:ln>
              <a:solidFill>
                <a:schemeClr val="bg1"/>
              </a:solid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44" name="Прямоугольник 643"/>
            <p:cNvSpPr/>
            <p:nvPr/>
          </p:nvSpPr>
          <p:spPr>
            <a:xfrm>
              <a:off x="2222612" y="1995384"/>
              <a:ext cx="190918" cy="1416200"/>
            </a:xfrm>
            <a:prstGeom prst="rect">
              <a:avLst/>
            </a:prstGeom>
            <a:grp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45" name="Прямоугольник 644"/>
            <p:cNvSpPr/>
            <p:nvPr/>
          </p:nvSpPr>
          <p:spPr>
            <a:xfrm>
              <a:off x="2639263" y="1995383"/>
              <a:ext cx="190918" cy="1416200"/>
            </a:xfrm>
            <a:prstGeom prst="rect">
              <a:avLst/>
            </a:prstGeom>
            <a:grp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46" name="Прямоугольник 645"/>
            <p:cNvSpPr/>
            <p:nvPr/>
          </p:nvSpPr>
          <p:spPr>
            <a:xfrm>
              <a:off x="3078830" y="1995384"/>
              <a:ext cx="190918" cy="1416200"/>
            </a:xfrm>
            <a:prstGeom prst="rect">
              <a:avLst/>
            </a:prstGeom>
            <a:grpFill/>
            <a:ln>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47" name="Прямоугольник 646"/>
            <p:cNvSpPr/>
            <p:nvPr/>
          </p:nvSpPr>
          <p:spPr>
            <a:xfrm>
              <a:off x="3514499" y="1995383"/>
              <a:ext cx="190918" cy="1416200"/>
            </a:xfrm>
            <a:prstGeom prst="rect">
              <a:avLst/>
            </a:prstGeom>
            <a:grpFill/>
            <a:ln>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48" name="Прямоугольник 647"/>
            <p:cNvSpPr/>
            <p:nvPr/>
          </p:nvSpPr>
          <p:spPr>
            <a:xfrm>
              <a:off x="3954066" y="1995384"/>
              <a:ext cx="190918" cy="1416200"/>
            </a:xfrm>
            <a:prstGeom prst="rect">
              <a:avLst/>
            </a:prstGeom>
            <a:grpFill/>
            <a:ln>
              <a:solidFill>
                <a:schemeClr val="bg1"/>
              </a:solid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49" name="Прямоугольник 648"/>
            <p:cNvSpPr/>
            <p:nvPr/>
          </p:nvSpPr>
          <p:spPr>
            <a:xfrm rot="16200000">
              <a:off x="2860643" y="649490"/>
              <a:ext cx="190918" cy="2514245"/>
            </a:xfrm>
            <a:prstGeom prst="rect">
              <a:avLst/>
            </a:prstGeom>
            <a:gr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50" name="Прямоугольник 649"/>
            <p:cNvSpPr/>
            <p:nvPr/>
          </p:nvSpPr>
          <p:spPr>
            <a:xfrm rot="16200000">
              <a:off x="2860642" y="2252878"/>
              <a:ext cx="190918" cy="2514245"/>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51" name="Прямоугольник 650"/>
            <p:cNvSpPr/>
            <p:nvPr/>
          </p:nvSpPr>
          <p:spPr>
            <a:xfrm rot="16200000">
              <a:off x="2866213" y="2274528"/>
              <a:ext cx="190918" cy="2661863"/>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52" name="Прямоугольник 651"/>
            <p:cNvSpPr/>
            <p:nvPr/>
          </p:nvSpPr>
          <p:spPr>
            <a:xfrm rot="16200000">
              <a:off x="2868405" y="2298349"/>
              <a:ext cx="190918" cy="279717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53" name="Прямоугольник 652"/>
            <p:cNvSpPr/>
            <p:nvPr/>
          </p:nvSpPr>
          <p:spPr>
            <a:xfrm rot="16200000">
              <a:off x="2927646" y="2268688"/>
              <a:ext cx="91489" cy="2955924"/>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54" name="Равнобедренный треугольник 653"/>
            <p:cNvSpPr/>
            <p:nvPr/>
          </p:nvSpPr>
          <p:spPr>
            <a:xfrm>
              <a:off x="1870075" y="1098550"/>
              <a:ext cx="2190750" cy="65744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55" name="Равнобедренный треугольник 654"/>
            <p:cNvSpPr/>
            <p:nvPr/>
          </p:nvSpPr>
          <p:spPr>
            <a:xfrm>
              <a:off x="1870075" y="1209077"/>
              <a:ext cx="2190750" cy="637349"/>
            </a:xfrm>
            <a:prstGeom prst="triangle">
              <a:avLst/>
            </a:prstGeom>
            <a:gr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56" name="Прямоугольник 655"/>
            <p:cNvSpPr/>
            <p:nvPr/>
          </p:nvSpPr>
          <p:spPr>
            <a:xfrm rot="16200000">
              <a:off x="2911390" y="630603"/>
              <a:ext cx="105251" cy="2361938"/>
            </a:xfrm>
            <a:prstGeom prst="rect">
              <a:avLst/>
            </a:prstGeom>
            <a:gr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57" name="Прямоугольник 656"/>
            <p:cNvSpPr/>
            <p:nvPr/>
          </p:nvSpPr>
          <p:spPr>
            <a:xfrm>
              <a:off x="1874918" y="2001460"/>
              <a:ext cx="190918" cy="1416200"/>
            </a:xfrm>
            <a:prstGeom prst="rect">
              <a:avLst/>
            </a:prstGeom>
            <a:grp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58" name="Прямоугольник 657"/>
            <p:cNvSpPr/>
            <p:nvPr/>
          </p:nvSpPr>
          <p:spPr>
            <a:xfrm>
              <a:off x="3864262" y="2000207"/>
              <a:ext cx="190918" cy="1416200"/>
            </a:xfrm>
            <a:prstGeom prst="rect">
              <a:avLst/>
            </a:prstGeom>
            <a:grpFill/>
            <a:ln>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59" name="Прямоугольник 658"/>
            <p:cNvSpPr/>
            <p:nvPr/>
          </p:nvSpPr>
          <p:spPr>
            <a:xfrm>
              <a:off x="2135981" y="1940719"/>
              <a:ext cx="1659732" cy="316581"/>
            </a:xfrm>
            <a:prstGeom prst="rect">
              <a:avLst/>
            </a:prstGeom>
            <a:gr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b="1" dirty="0">
                <a:solidFill>
                  <a:schemeClr val="bg1"/>
                </a:solidFill>
              </a:endParaRPr>
            </a:p>
          </p:txBody>
        </p:sp>
      </p:grpSp>
      <p:grpSp>
        <p:nvGrpSpPr>
          <p:cNvPr id="660" name="Группа 659"/>
          <p:cNvGrpSpPr/>
          <p:nvPr/>
        </p:nvGrpSpPr>
        <p:grpSpPr>
          <a:xfrm>
            <a:off x="4809576" y="1375868"/>
            <a:ext cx="1130733" cy="1713449"/>
            <a:chOff x="2412565" y="1200279"/>
            <a:chExt cx="930134" cy="2888437"/>
          </a:xfrm>
          <a:solidFill>
            <a:schemeClr val="tx1">
              <a:lumMod val="85000"/>
            </a:schemeClr>
          </a:solidFill>
          <a:effectLst>
            <a:outerShdw blurRad="50800" dist="38100" algn="l" rotWithShape="0">
              <a:prstClr val="black">
                <a:alpha val="40000"/>
              </a:prstClr>
            </a:outerShdw>
          </a:effectLst>
        </p:grpSpPr>
        <p:grpSp>
          <p:nvGrpSpPr>
            <p:cNvPr id="661" name="Группа 660"/>
            <p:cNvGrpSpPr/>
            <p:nvPr/>
          </p:nvGrpSpPr>
          <p:grpSpPr>
            <a:xfrm>
              <a:off x="2412565" y="1392323"/>
              <a:ext cx="930134" cy="2696393"/>
              <a:chOff x="3821906" y="1431362"/>
              <a:chExt cx="930134" cy="2696393"/>
            </a:xfrm>
            <a:grpFill/>
          </p:grpSpPr>
          <p:sp>
            <p:nvSpPr>
              <p:cNvPr id="663" name="Прямоугольник 662"/>
              <p:cNvSpPr/>
              <p:nvPr/>
            </p:nvSpPr>
            <p:spPr>
              <a:xfrm>
                <a:off x="3926294" y="1525818"/>
                <a:ext cx="721358" cy="2601937"/>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664" name="Группа 663"/>
              <p:cNvGrpSpPr/>
              <p:nvPr/>
            </p:nvGrpSpPr>
            <p:grpSpPr>
              <a:xfrm>
                <a:off x="3990749" y="1604351"/>
                <a:ext cx="597420" cy="2361955"/>
                <a:chOff x="3990749" y="1604351"/>
                <a:chExt cx="597420" cy="2361955"/>
              </a:xfrm>
              <a:grpFill/>
            </p:grpSpPr>
            <p:grpSp>
              <p:nvGrpSpPr>
                <p:cNvPr id="666" name="Группа 665"/>
                <p:cNvGrpSpPr/>
                <p:nvPr/>
              </p:nvGrpSpPr>
              <p:grpSpPr>
                <a:xfrm>
                  <a:off x="3990749" y="1604351"/>
                  <a:ext cx="593597" cy="827819"/>
                  <a:chOff x="3990749" y="1604351"/>
                  <a:chExt cx="593597" cy="827819"/>
                </a:xfrm>
                <a:grpFill/>
              </p:grpSpPr>
              <p:sp>
                <p:nvSpPr>
                  <p:cNvPr id="693" name="Прямоугольник 692"/>
                  <p:cNvSpPr/>
                  <p:nvPr/>
                </p:nvSpPr>
                <p:spPr>
                  <a:xfrm>
                    <a:off x="3990749" y="1604351"/>
                    <a:ext cx="156187" cy="16981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94" name="Прямоугольник 693"/>
                  <p:cNvSpPr/>
                  <p:nvPr/>
                </p:nvSpPr>
                <p:spPr>
                  <a:xfrm>
                    <a:off x="4208879" y="1604351"/>
                    <a:ext cx="156187" cy="16981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95" name="Прямоугольник 694"/>
                  <p:cNvSpPr/>
                  <p:nvPr/>
                </p:nvSpPr>
                <p:spPr>
                  <a:xfrm>
                    <a:off x="4425524" y="1605572"/>
                    <a:ext cx="156187" cy="16981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96" name="Прямоугольник 695"/>
                  <p:cNvSpPr/>
                  <p:nvPr/>
                </p:nvSpPr>
                <p:spPr>
                  <a:xfrm>
                    <a:off x="3990749" y="1823280"/>
                    <a:ext cx="156187" cy="16981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97" name="Прямоугольник 696"/>
                  <p:cNvSpPr/>
                  <p:nvPr/>
                </p:nvSpPr>
                <p:spPr>
                  <a:xfrm>
                    <a:off x="4208879" y="1823280"/>
                    <a:ext cx="156187" cy="16981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98" name="Прямоугольник 697"/>
                  <p:cNvSpPr/>
                  <p:nvPr/>
                </p:nvSpPr>
                <p:spPr>
                  <a:xfrm>
                    <a:off x="4425524" y="1824501"/>
                    <a:ext cx="156187" cy="16981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99" name="Прямоугольник 698"/>
                  <p:cNvSpPr/>
                  <p:nvPr/>
                </p:nvSpPr>
                <p:spPr>
                  <a:xfrm>
                    <a:off x="3993384" y="2042209"/>
                    <a:ext cx="156187" cy="16981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0" name="Прямоугольник 699"/>
                  <p:cNvSpPr/>
                  <p:nvPr/>
                </p:nvSpPr>
                <p:spPr>
                  <a:xfrm>
                    <a:off x="4211514" y="2042209"/>
                    <a:ext cx="156187" cy="16981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1" name="Прямоугольник 700"/>
                  <p:cNvSpPr/>
                  <p:nvPr/>
                </p:nvSpPr>
                <p:spPr>
                  <a:xfrm>
                    <a:off x="4428159" y="2043430"/>
                    <a:ext cx="156187" cy="16981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2" name="Прямоугольник 701"/>
                  <p:cNvSpPr/>
                  <p:nvPr/>
                </p:nvSpPr>
                <p:spPr>
                  <a:xfrm>
                    <a:off x="3993384" y="2261138"/>
                    <a:ext cx="156187" cy="16981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3" name="Прямоугольник 702"/>
                  <p:cNvSpPr/>
                  <p:nvPr/>
                </p:nvSpPr>
                <p:spPr>
                  <a:xfrm>
                    <a:off x="4211514" y="2261138"/>
                    <a:ext cx="156187" cy="16981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4" name="Прямоугольник 703"/>
                  <p:cNvSpPr/>
                  <p:nvPr/>
                </p:nvSpPr>
                <p:spPr>
                  <a:xfrm>
                    <a:off x="4428159" y="2262359"/>
                    <a:ext cx="156187" cy="16981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667" name="Группа 666"/>
                <p:cNvGrpSpPr/>
                <p:nvPr/>
              </p:nvGrpSpPr>
              <p:grpSpPr>
                <a:xfrm>
                  <a:off x="3994572" y="2478272"/>
                  <a:ext cx="593597" cy="827819"/>
                  <a:chOff x="3990749" y="1604351"/>
                  <a:chExt cx="593597" cy="827819"/>
                </a:xfrm>
                <a:grpFill/>
              </p:grpSpPr>
              <p:sp>
                <p:nvSpPr>
                  <p:cNvPr id="681" name="Прямоугольник 680"/>
                  <p:cNvSpPr/>
                  <p:nvPr/>
                </p:nvSpPr>
                <p:spPr>
                  <a:xfrm>
                    <a:off x="3990749" y="1604351"/>
                    <a:ext cx="156187" cy="16981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2" name="Прямоугольник 681"/>
                  <p:cNvSpPr/>
                  <p:nvPr/>
                </p:nvSpPr>
                <p:spPr>
                  <a:xfrm>
                    <a:off x="4208879" y="1604351"/>
                    <a:ext cx="156187" cy="16981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3" name="Прямоугольник 682"/>
                  <p:cNvSpPr/>
                  <p:nvPr/>
                </p:nvSpPr>
                <p:spPr>
                  <a:xfrm>
                    <a:off x="4425524" y="1605572"/>
                    <a:ext cx="156187" cy="16981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4" name="Прямоугольник 683"/>
                  <p:cNvSpPr/>
                  <p:nvPr/>
                </p:nvSpPr>
                <p:spPr>
                  <a:xfrm>
                    <a:off x="3990749" y="1823280"/>
                    <a:ext cx="156187" cy="16981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5" name="Прямоугольник 684"/>
                  <p:cNvSpPr/>
                  <p:nvPr/>
                </p:nvSpPr>
                <p:spPr>
                  <a:xfrm>
                    <a:off x="4208879" y="1823280"/>
                    <a:ext cx="156187" cy="16981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6" name="Прямоугольник 685"/>
                  <p:cNvSpPr/>
                  <p:nvPr/>
                </p:nvSpPr>
                <p:spPr>
                  <a:xfrm>
                    <a:off x="4425524" y="1824501"/>
                    <a:ext cx="156187" cy="16981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7" name="Прямоугольник 686"/>
                  <p:cNvSpPr/>
                  <p:nvPr/>
                </p:nvSpPr>
                <p:spPr>
                  <a:xfrm>
                    <a:off x="3993384" y="2042209"/>
                    <a:ext cx="156187" cy="16981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8" name="Прямоугольник 687"/>
                  <p:cNvSpPr/>
                  <p:nvPr/>
                </p:nvSpPr>
                <p:spPr>
                  <a:xfrm>
                    <a:off x="4211514" y="2042209"/>
                    <a:ext cx="156187" cy="16981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9" name="Прямоугольник 688"/>
                  <p:cNvSpPr/>
                  <p:nvPr/>
                </p:nvSpPr>
                <p:spPr>
                  <a:xfrm>
                    <a:off x="4428159" y="2043430"/>
                    <a:ext cx="156187" cy="16981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90" name="Прямоугольник 689"/>
                  <p:cNvSpPr/>
                  <p:nvPr/>
                </p:nvSpPr>
                <p:spPr>
                  <a:xfrm>
                    <a:off x="3993384" y="2261138"/>
                    <a:ext cx="156187" cy="16981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91" name="Прямоугольник 690"/>
                  <p:cNvSpPr/>
                  <p:nvPr/>
                </p:nvSpPr>
                <p:spPr>
                  <a:xfrm>
                    <a:off x="4211514" y="2261138"/>
                    <a:ext cx="156187" cy="16981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92" name="Прямоугольник 691"/>
                  <p:cNvSpPr/>
                  <p:nvPr/>
                </p:nvSpPr>
                <p:spPr>
                  <a:xfrm>
                    <a:off x="4428159" y="2262359"/>
                    <a:ext cx="156187" cy="16981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668" name="Группа 667"/>
                <p:cNvGrpSpPr/>
                <p:nvPr/>
              </p:nvGrpSpPr>
              <p:grpSpPr>
                <a:xfrm>
                  <a:off x="3994572" y="3138487"/>
                  <a:ext cx="593597" cy="827819"/>
                  <a:chOff x="3990749" y="1604351"/>
                  <a:chExt cx="593597" cy="827819"/>
                </a:xfrm>
                <a:grpFill/>
              </p:grpSpPr>
              <p:sp>
                <p:nvSpPr>
                  <p:cNvPr id="669" name="Прямоугольник 668"/>
                  <p:cNvSpPr/>
                  <p:nvPr/>
                </p:nvSpPr>
                <p:spPr>
                  <a:xfrm>
                    <a:off x="3990749" y="1604351"/>
                    <a:ext cx="156187" cy="16981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70" name="Прямоугольник 669"/>
                  <p:cNvSpPr/>
                  <p:nvPr/>
                </p:nvSpPr>
                <p:spPr>
                  <a:xfrm>
                    <a:off x="4208879" y="1604351"/>
                    <a:ext cx="156187" cy="16981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71" name="Прямоугольник 670"/>
                  <p:cNvSpPr/>
                  <p:nvPr/>
                </p:nvSpPr>
                <p:spPr>
                  <a:xfrm>
                    <a:off x="4425524" y="1605572"/>
                    <a:ext cx="156187" cy="16981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72" name="Прямоугольник 671"/>
                  <p:cNvSpPr/>
                  <p:nvPr/>
                </p:nvSpPr>
                <p:spPr>
                  <a:xfrm>
                    <a:off x="3990749" y="1823280"/>
                    <a:ext cx="156187" cy="16981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73" name="Прямоугольник 672"/>
                  <p:cNvSpPr/>
                  <p:nvPr/>
                </p:nvSpPr>
                <p:spPr>
                  <a:xfrm>
                    <a:off x="4208879" y="1823280"/>
                    <a:ext cx="156187" cy="16981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74" name="Прямоугольник 673"/>
                  <p:cNvSpPr/>
                  <p:nvPr/>
                </p:nvSpPr>
                <p:spPr>
                  <a:xfrm>
                    <a:off x="4425524" y="1824501"/>
                    <a:ext cx="156187" cy="16981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75" name="Прямоугольник 674"/>
                  <p:cNvSpPr/>
                  <p:nvPr/>
                </p:nvSpPr>
                <p:spPr>
                  <a:xfrm>
                    <a:off x="3993384" y="2042209"/>
                    <a:ext cx="156187" cy="16981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76" name="Прямоугольник 675"/>
                  <p:cNvSpPr/>
                  <p:nvPr/>
                </p:nvSpPr>
                <p:spPr>
                  <a:xfrm>
                    <a:off x="4211514" y="2042209"/>
                    <a:ext cx="156187" cy="16981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77" name="Прямоугольник 676"/>
                  <p:cNvSpPr/>
                  <p:nvPr/>
                </p:nvSpPr>
                <p:spPr>
                  <a:xfrm>
                    <a:off x="4428159" y="2043430"/>
                    <a:ext cx="156187" cy="16981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78" name="Прямоугольник 677"/>
                  <p:cNvSpPr/>
                  <p:nvPr/>
                </p:nvSpPr>
                <p:spPr>
                  <a:xfrm>
                    <a:off x="3993384" y="2261138"/>
                    <a:ext cx="156187" cy="16981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79" name="Прямоугольник 678"/>
                  <p:cNvSpPr/>
                  <p:nvPr/>
                </p:nvSpPr>
                <p:spPr>
                  <a:xfrm>
                    <a:off x="4211514" y="2261138"/>
                    <a:ext cx="156187" cy="16981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0" name="Прямоугольник 679"/>
                  <p:cNvSpPr/>
                  <p:nvPr/>
                </p:nvSpPr>
                <p:spPr>
                  <a:xfrm>
                    <a:off x="4428159" y="2262359"/>
                    <a:ext cx="156187" cy="16981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sp>
            <p:nvSpPr>
              <p:cNvPr id="665" name="Прямоугольник 664"/>
              <p:cNvSpPr/>
              <p:nvPr/>
            </p:nvSpPr>
            <p:spPr>
              <a:xfrm>
                <a:off x="3821906" y="1431362"/>
                <a:ext cx="930134" cy="9445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62" name="Прямоугольник 661"/>
            <p:cNvSpPr/>
            <p:nvPr/>
          </p:nvSpPr>
          <p:spPr>
            <a:xfrm>
              <a:off x="2479709" y="1200279"/>
              <a:ext cx="795622" cy="23108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solidFill>
                  <a:schemeClr val="bg1"/>
                </a:solidFill>
              </a:endParaRPr>
            </a:p>
          </p:txBody>
        </p:sp>
      </p:grpSp>
      <p:grpSp>
        <p:nvGrpSpPr>
          <p:cNvPr id="613" name="Группа 612"/>
          <p:cNvGrpSpPr/>
          <p:nvPr/>
        </p:nvGrpSpPr>
        <p:grpSpPr>
          <a:xfrm>
            <a:off x="9025894" y="3549698"/>
            <a:ext cx="891437" cy="1824248"/>
            <a:chOff x="8954622" y="3346472"/>
            <a:chExt cx="1526480" cy="3160800"/>
          </a:xfrm>
          <a:effectLst>
            <a:glow rad="139700">
              <a:schemeClr val="tx1">
                <a:alpha val="40000"/>
              </a:schemeClr>
            </a:glow>
          </a:effectLst>
        </p:grpSpPr>
        <p:grpSp>
          <p:nvGrpSpPr>
            <p:cNvPr id="614" name="Группа 613"/>
            <p:cNvGrpSpPr/>
            <p:nvPr/>
          </p:nvGrpSpPr>
          <p:grpSpPr>
            <a:xfrm>
              <a:off x="8987326" y="3346472"/>
              <a:ext cx="1437190" cy="1746228"/>
              <a:chOff x="8987326" y="3346472"/>
              <a:chExt cx="1437190" cy="1746228"/>
            </a:xfrm>
          </p:grpSpPr>
          <p:sp>
            <p:nvSpPr>
              <p:cNvPr id="621" name="Прямоугольник 620"/>
              <p:cNvSpPr/>
              <p:nvPr/>
            </p:nvSpPr>
            <p:spPr>
              <a:xfrm>
                <a:off x="9513327" y="4799489"/>
                <a:ext cx="392145" cy="293211"/>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nvGrpSpPr>
              <p:cNvPr id="622" name="Группа 621"/>
              <p:cNvGrpSpPr/>
              <p:nvPr/>
            </p:nvGrpSpPr>
            <p:grpSpPr>
              <a:xfrm>
                <a:off x="8987326" y="3346472"/>
                <a:ext cx="1437190" cy="1500645"/>
                <a:chOff x="8987326" y="3346472"/>
                <a:chExt cx="1437190" cy="1500645"/>
              </a:xfrm>
            </p:grpSpPr>
            <p:grpSp>
              <p:nvGrpSpPr>
                <p:cNvPr id="623" name="Группа 622"/>
                <p:cNvGrpSpPr/>
                <p:nvPr/>
              </p:nvGrpSpPr>
              <p:grpSpPr>
                <a:xfrm>
                  <a:off x="8987326" y="3420482"/>
                  <a:ext cx="1437190" cy="1426635"/>
                  <a:chOff x="8987326" y="3420482"/>
                  <a:chExt cx="1437190" cy="1426635"/>
                </a:xfrm>
              </p:grpSpPr>
              <p:sp>
                <p:nvSpPr>
                  <p:cNvPr id="627" name="Овал 626"/>
                  <p:cNvSpPr/>
                  <p:nvPr/>
                </p:nvSpPr>
                <p:spPr>
                  <a:xfrm>
                    <a:off x="8987326" y="3938673"/>
                    <a:ext cx="179030" cy="35208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628" name="Овал 627"/>
                  <p:cNvSpPr/>
                  <p:nvPr/>
                </p:nvSpPr>
                <p:spPr>
                  <a:xfrm>
                    <a:off x="10245486" y="3938673"/>
                    <a:ext cx="179030" cy="35208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nvGrpSpPr>
                  <p:cNvPr id="629" name="Группа 628"/>
                  <p:cNvGrpSpPr/>
                  <p:nvPr/>
                </p:nvGrpSpPr>
                <p:grpSpPr>
                  <a:xfrm>
                    <a:off x="9064505" y="3420482"/>
                    <a:ext cx="1301505" cy="1426635"/>
                    <a:chOff x="9064505" y="3420482"/>
                    <a:chExt cx="1301505" cy="1426635"/>
                  </a:xfrm>
                </p:grpSpPr>
                <p:sp>
                  <p:nvSpPr>
                    <p:cNvPr id="630" name="Овал 629"/>
                    <p:cNvSpPr/>
                    <p:nvPr/>
                  </p:nvSpPr>
                  <p:spPr>
                    <a:xfrm>
                      <a:off x="9088449" y="3420482"/>
                      <a:ext cx="1247233" cy="1426635"/>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nvGrpSpPr>
                    <p:cNvPr id="631" name="Группа 630"/>
                    <p:cNvGrpSpPr/>
                    <p:nvPr/>
                  </p:nvGrpSpPr>
                  <p:grpSpPr>
                    <a:xfrm>
                      <a:off x="9064505" y="3883474"/>
                      <a:ext cx="1301505" cy="750802"/>
                      <a:chOff x="9064505" y="3883474"/>
                      <a:chExt cx="1301505" cy="750802"/>
                    </a:xfrm>
                  </p:grpSpPr>
                  <p:grpSp>
                    <p:nvGrpSpPr>
                      <p:cNvPr id="632" name="Группа 631"/>
                      <p:cNvGrpSpPr/>
                      <p:nvPr/>
                    </p:nvGrpSpPr>
                    <p:grpSpPr>
                      <a:xfrm>
                        <a:off x="9064505" y="3883474"/>
                        <a:ext cx="1301505" cy="750802"/>
                        <a:chOff x="9064505" y="3883474"/>
                        <a:chExt cx="1301505" cy="750802"/>
                      </a:xfrm>
                    </p:grpSpPr>
                    <p:sp>
                      <p:nvSpPr>
                        <p:cNvPr id="635" name="Овал 634"/>
                        <p:cNvSpPr/>
                        <p:nvPr/>
                      </p:nvSpPr>
                      <p:spPr>
                        <a:xfrm>
                          <a:off x="9189244" y="3996575"/>
                          <a:ext cx="395287" cy="4095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636" name="Овал 635"/>
                        <p:cNvSpPr/>
                        <p:nvPr/>
                      </p:nvSpPr>
                      <p:spPr>
                        <a:xfrm>
                          <a:off x="9839639" y="4036558"/>
                          <a:ext cx="395287" cy="3695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637" name="Прямоугольник 636"/>
                        <p:cNvSpPr/>
                        <p:nvPr/>
                      </p:nvSpPr>
                      <p:spPr>
                        <a:xfrm>
                          <a:off x="9365456" y="3994296"/>
                          <a:ext cx="685378" cy="339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638" name="Овал 637"/>
                        <p:cNvSpPr/>
                        <p:nvPr/>
                      </p:nvSpPr>
                      <p:spPr>
                        <a:xfrm>
                          <a:off x="9513327" y="4224715"/>
                          <a:ext cx="395287" cy="40956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639" name="Равнобедренный треугольник 638"/>
                        <p:cNvSpPr/>
                        <p:nvPr/>
                      </p:nvSpPr>
                      <p:spPr>
                        <a:xfrm rot="18278887">
                          <a:off x="9019790" y="3928189"/>
                          <a:ext cx="369564" cy="28013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640" name="Равнобедренный треугольник 639"/>
                        <p:cNvSpPr/>
                        <p:nvPr/>
                      </p:nvSpPr>
                      <p:spPr>
                        <a:xfrm rot="3416462" flipH="1">
                          <a:off x="10029011" y="3930857"/>
                          <a:ext cx="382812" cy="29118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sp>
                    <p:nvSpPr>
                      <p:cNvPr id="633" name="Овал 632"/>
                      <p:cNvSpPr/>
                      <p:nvPr/>
                    </p:nvSpPr>
                    <p:spPr>
                      <a:xfrm>
                        <a:off x="9295769" y="4024327"/>
                        <a:ext cx="255027" cy="308109"/>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634" name="Овал 633"/>
                      <p:cNvSpPr/>
                      <p:nvPr/>
                    </p:nvSpPr>
                    <p:spPr>
                      <a:xfrm>
                        <a:off x="9867098" y="4100530"/>
                        <a:ext cx="255027" cy="231906"/>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grpSp>
            <p:grpSp>
              <p:nvGrpSpPr>
                <p:cNvPr id="624" name="Группа 623"/>
                <p:cNvGrpSpPr/>
                <p:nvPr/>
              </p:nvGrpSpPr>
              <p:grpSpPr>
                <a:xfrm>
                  <a:off x="9084162" y="3346472"/>
                  <a:ext cx="1250268" cy="1155283"/>
                  <a:chOff x="9084162" y="3346472"/>
                  <a:chExt cx="1250268" cy="1155283"/>
                </a:xfrm>
              </p:grpSpPr>
              <p:sp>
                <p:nvSpPr>
                  <p:cNvPr id="625" name="Хорда 624"/>
                  <p:cNvSpPr/>
                  <p:nvPr/>
                </p:nvSpPr>
                <p:spPr>
                  <a:xfrm rot="7961694">
                    <a:off x="9133810" y="3336047"/>
                    <a:ext cx="1155283" cy="1176134"/>
                  </a:xfrm>
                  <a:prstGeom prst="chord">
                    <a:avLst>
                      <a:gd name="adj1" fmla="val 2700000"/>
                      <a:gd name="adj2" fmla="val 1380671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626" name="Прямоугольник 625"/>
                  <p:cNvSpPr/>
                  <p:nvPr/>
                </p:nvSpPr>
                <p:spPr>
                  <a:xfrm>
                    <a:off x="9084162" y="3762671"/>
                    <a:ext cx="1250268" cy="191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grpSp>
        <p:grpSp>
          <p:nvGrpSpPr>
            <p:cNvPr id="615" name="Группа 614"/>
            <p:cNvGrpSpPr/>
            <p:nvPr/>
          </p:nvGrpSpPr>
          <p:grpSpPr>
            <a:xfrm>
              <a:off x="8954622" y="4933118"/>
              <a:ext cx="1526480" cy="1574154"/>
              <a:chOff x="8954622" y="4933118"/>
              <a:chExt cx="1526480" cy="1574154"/>
            </a:xfrm>
          </p:grpSpPr>
          <p:sp>
            <p:nvSpPr>
              <p:cNvPr id="616" name="Хорда 615"/>
              <p:cNvSpPr/>
              <p:nvPr/>
            </p:nvSpPr>
            <p:spPr>
              <a:xfrm rot="8627847">
                <a:off x="8954622" y="4933118"/>
                <a:ext cx="1526480" cy="1574154"/>
              </a:xfrm>
              <a:prstGeom prst="chord">
                <a:avLst>
                  <a:gd name="adj1" fmla="val 2700000"/>
                  <a:gd name="adj2" fmla="val 12466168"/>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cxnSp>
            <p:nvCxnSpPr>
              <p:cNvPr id="617" name="Прямая соединительная линия 616"/>
              <p:cNvCxnSpPr/>
              <p:nvPr/>
            </p:nvCxnSpPr>
            <p:spPr>
              <a:xfrm>
                <a:off x="9166356" y="5187533"/>
                <a:ext cx="1054061" cy="359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8" name="Прямая соединительная линия 617"/>
              <p:cNvCxnSpPr/>
              <p:nvPr/>
            </p:nvCxnSpPr>
            <p:spPr>
              <a:xfrm>
                <a:off x="9075707" y="5354375"/>
                <a:ext cx="1258723" cy="1072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9" name="Прямая соединительная линия 618"/>
              <p:cNvCxnSpPr/>
              <p:nvPr/>
            </p:nvCxnSpPr>
            <p:spPr>
              <a:xfrm flipV="1">
                <a:off x="9337458" y="5047505"/>
                <a:ext cx="695527" cy="320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0" name="Прямая соединительная линия 619"/>
              <p:cNvCxnSpPr/>
              <p:nvPr/>
            </p:nvCxnSpPr>
            <p:spPr>
              <a:xfrm>
                <a:off x="8994045" y="5505368"/>
                <a:ext cx="1452294" cy="676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585" name="Группа 584"/>
          <p:cNvGrpSpPr/>
          <p:nvPr/>
        </p:nvGrpSpPr>
        <p:grpSpPr>
          <a:xfrm>
            <a:off x="8351009" y="3720786"/>
            <a:ext cx="656017" cy="1454842"/>
            <a:chOff x="8954622" y="3346472"/>
            <a:chExt cx="1526480" cy="3160800"/>
          </a:xfrm>
          <a:solidFill>
            <a:srgbClr val="000000">
              <a:alpha val="43137"/>
            </a:srgbClr>
          </a:solidFill>
          <a:effectLst>
            <a:glow rad="63500">
              <a:schemeClr val="accent1">
                <a:satMod val="175000"/>
                <a:alpha val="40000"/>
              </a:schemeClr>
            </a:glow>
          </a:effectLst>
        </p:grpSpPr>
        <p:grpSp>
          <p:nvGrpSpPr>
            <p:cNvPr id="586" name="Группа 585"/>
            <p:cNvGrpSpPr/>
            <p:nvPr/>
          </p:nvGrpSpPr>
          <p:grpSpPr>
            <a:xfrm>
              <a:off x="8987326" y="3346472"/>
              <a:ext cx="1437190" cy="1746228"/>
              <a:chOff x="8987326" y="3346472"/>
              <a:chExt cx="1437190" cy="1746228"/>
            </a:xfrm>
            <a:grpFill/>
          </p:grpSpPr>
          <p:sp>
            <p:nvSpPr>
              <p:cNvPr id="593" name="Прямоугольник 592"/>
              <p:cNvSpPr/>
              <p:nvPr/>
            </p:nvSpPr>
            <p:spPr>
              <a:xfrm>
                <a:off x="9513327" y="4799489"/>
                <a:ext cx="392145" cy="29321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nvGrpSpPr>
              <p:cNvPr id="594" name="Группа 593"/>
              <p:cNvGrpSpPr/>
              <p:nvPr/>
            </p:nvGrpSpPr>
            <p:grpSpPr>
              <a:xfrm>
                <a:off x="8987326" y="3346472"/>
                <a:ext cx="1437190" cy="1500645"/>
                <a:chOff x="8987326" y="3346472"/>
                <a:chExt cx="1437190" cy="1500645"/>
              </a:xfrm>
              <a:grpFill/>
            </p:grpSpPr>
            <p:grpSp>
              <p:nvGrpSpPr>
                <p:cNvPr id="595" name="Группа 594"/>
                <p:cNvGrpSpPr/>
                <p:nvPr/>
              </p:nvGrpSpPr>
              <p:grpSpPr>
                <a:xfrm>
                  <a:off x="8987326" y="3420482"/>
                  <a:ext cx="1437190" cy="1426635"/>
                  <a:chOff x="8987326" y="3420482"/>
                  <a:chExt cx="1437190" cy="1426635"/>
                </a:xfrm>
                <a:grpFill/>
              </p:grpSpPr>
              <p:sp>
                <p:nvSpPr>
                  <p:cNvPr id="599" name="Овал 598"/>
                  <p:cNvSpPr/>
                  <p:nvPr/>
                </p:nvSpPr>
                <p:spPr>
                  <a:xfrm>
                    <a:off x="8987326" y="3938673"/>
                    <a:ext cx="179030" cy="35208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600" name="Овал 599"/>
                  <p:cNvSpPr/>
                  <p:nvPr/>
                </p:nvSpPr>
                <p:spPr>
                  <a:xfrm>
                    <a:off x="10245486" y="3938673"/>
                    <a:ext cx="179030" cy="35208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nvGrpSpPr>
                  <p:cNvPr id="601" name="Группа 600"/>
                  <p:cNvGrpSpPr/>
                  <p:nvPr/>
                </p:nvGrpSpPr>
                <p:grpSpPr>
                  <a:xfrm>
                    <a:off x="9064505" y="3420482"/>
                    <a:ext cx="1301505" cy="1426635"/>
                    <a:chOff x="9064505" y="3420482"/>
                    <a:chExt cx="1301505" cy="1426635"/>
                  </a:xfrm>
                  <a:grpFill/>
                </p:grpSpPr>
                <p:sp>
                  <p:nvSpPr>
                    <p:cNvPr id="602" name="Овал 601"/>
                    <p:cNvSpPr/>
                    <p:nvPr/>
                  </p:nvSpPr>
                  <p:spPr>
                    <a:xfrm>
                      <a:off x="9088449" y="3420482"/>
                      <a:ext cx="1247233" cy="1426635"/>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nvGrpSpPr>
                    <p:cNvPr id="603" name="Группа 602"/>
                    <p:cNvGrpSpPr/>
                    <p:nvPr/>
                  </p:nvGrpSpPr>
                  <p:grpSpPr>
                    <a:xfrm>
                      <a:off x="9064505" y="3883474"/>
                      <a:ext cx="1301505" cy="750802"/>
                      <a:chOff x="9064505" y="3883474"/>
                      <a:chExt cx="1301505" cy="750802"/>
                    </a:xfrm>
                    <a:grpFill/>
                  </p:grpSpPr>
                  <p:grpSp>
                    <p:nvGrpSpPr>
                      <p:cNvPr id="604" name="Группа 603"/>
                      <p:cNvGrpSpPr/>
                      <p:nvPr/>
                    </p:nvGrpSpPr>
                    <p:grpSpPr>
                      <a:xfrm>
                        <a:off x="9064505" y="3883474"/>
                        <a:ext cx="1301505" cy="750802"/>
                        <a:chOff x="9064505" y="3883474"/>
                        <a:chExt cx="1301505" cy="750802"/>
                      </a:xfrm>
                      <a:grpFill/>
                    </p:grpSpPr>
                    <p:sp>
                      <p:nvSpPr>
                        <p:cNvPr id="607" name="Овал 606"/>
                        <p:cNvSpPr/>
                        <p:nvPr/>
                      </p:nvSpPr>
                      <p:spPr>
                        <a:xfrm>
                          <a:off x="9189244" y="3996575"/>
                          <a:ext cx="395287" cy="40956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608" name="Овал 607"/>
                        <p:cNvSpPr/>
                        <p:nvPr/>
                      </p:nvSpPr>
                      <p:spPr>
                        <a:xfrm>
                          <a:off x="9839639" y="4036558"/>
                          <a:ext cx="395287" cy="3695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609" name="Прямоугольник 608"/>
                        <p:cNvSpPr/>
                        <p:nvPr/>
                      </p:nvSpPr>
                      <p:spPr>
                        <a:xfrm>
                          <a:off x="9365456" y="3994296"/>
                          <a:ext cx="685378" cy="3397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610" name="Овал 609"/>
                        <p:cNvSpPr/>
                        <p:nvPr/>
                      </p:nvSpPr>
                      <p:spPr>
                        <a:xfrm>
                          <a:off x="9513327" y="4224715"/>
                          <a:ext cx="395287" cy="40956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611" name="Равнобедренный треугольник 610"/>
                        <p:cNvSpPr/>
                        <p:nvPr/>
                      </p:nvSpPr>
                      <p:spPr>
                        <a:xfrm rot="18278887">
                          <a:off x="9019790" y="3928189"/>
                          <a:ext cx="369564" cy="28013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612" name="Равнобедренный треугольник 611"/>
                        <p:cNvSpPr/>
                        <p:nvPr/>
                      </p:nvSpPr>
                      <p:spPr>
                        <a:xfrm rot="3416462" flipH="1">
                          <a:off x="10029011" y="3930857"/>
                          <a:ext cx="382812" cy="29118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sp>
                    <p:nvSpPr>
                      <p:cNvPr id="605" name="Овал 604"/>
                      <p:cNvSpPr/>
                      <p:nvPr/>
                    </p:nvSpPr>
                    <p:spPr>
                      <a:xfrm>
                        <a:off x="9295769" y="4024327"/>
                        <a:ext cx="255027" cy="308109"/>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606" name="Овал 605"/>
                      <p:cNvSpPr/>
                      <p:nvPr/>
                    </p:nvSpPr>
                    <p:spPr>
                      <a:xfrm>
                        <a:off x="9867098" y="4100530"/>
                        <a:ext cx="255027" cy="231906"/>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grpSp>
            <p:grpSp>
              <p:nvGrpSpPr>
                <p:cNvPr id="596" name="Группа 595"/>
                <p:cNvGrpSpPr/>
                <p:nvPr/>
              </p:nvGrpSpPr>
              <p:grpSpPr>
                <a:xfrm>
                  <a:off x="9084162" y="3346472"/>
                  <a:ext cx="1250268" cy="1155283"/>
                  <a:chOff x="9084162" y="3346472"/>
                  <a:chExt cx="1250268" cy="1155283"/>
                </a:xfrm>
                <a:grpFill/>
              </p:grpSpPr>
              <p:sp>
                <p:nvSpPr>
                  <p:cNvPr id="597" name="Хорда 596"/>
                  <p:cNvSpPr/>
                  <p:nvPr/>
                </p:nvSpPr>
                <p:spPr>
                  <a:xfrm rot="7961694">
                    <a:off x="9133810" y="3336047"/>
                    <a:ext cx="1155283" cy="1176134"/>
                  </a:xfrm>
                  <a:prstGeom prst="chord">
                    <a:avLst>
                      <a:gd name="adj1" fmla="val 2700000"/>
                      <a:gd name="adj2" fmla="val 13806712"/>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598" name="Прямоугольник 597"/>
                  <p:cNvSpPr/>
                  <p:nvPr/>
                </p:nvSpPr>
                <p:spPr>
                  <a:xfrm>
                    <a:off x="9084162" y="3762671"/>
                    <a:ext cx="1250268" cy="191244"/>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grpSp>
        <p:grpSp>
          <p:nvGrpSpPr>
            <p:cNvPr id="587" name="Группа 586"/>
            <p:cNvGrpSpPr/>
            <p:nvPr/>
          </p:nvGrpSpPr>
          <p:grpSpPr>
            <a:xfrm>
              <a:off x="8954622" y="4933118"/>
              <a:ext cx="1526480" cy="1574154"/>
              <a:chOff x="8954622" y="4933118"/>
              <a:chExt cx="1526480" cy="1574154"/>
            </a:xfrm>
            <a:grpFill/>
          </p:grpSpPr>
          <p:sp>
            <p:nvSpPr>
              <p:cNvPr id="588" name="Хорда 587"/>
              <p:cNvSpPr/>
              <p:nvPr/>
            </p:nvSpPr>
            <p:spPr>
              <a:xfrm rot="8627847">
                <a:off x="8954622" y="4933118"/>
                <a:ext cx="1526480" cy="1574154"/>
              </a:xfrm>
              <a:prstGeom prst="chord">
                <a:avLst>
                  <a:gd name="adj1" fmla="val 2700000"/>
                  <a:gd name="adj2" fmla="val 12466168"/>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cxnSp>
            <p:nvCxnSpPr>
              <p:cNvPr id="589" name="Прямая соединительная линия 588"/>
              <p:cNvCxnSpPr/>
              <p:nvPr/>
            </p:nvCxnSpPr>
            <p:spPr>
              <a:xfrm>
                <a:off x="9166356" y="5187533"/>
                <a:ext cx="1054061" cy="3592"/>
              </a:xfrm>
              <a:prstGeom prst="line">
                <a:avLst/>
              </a:prstGeom>
              <a:grpFill/>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0" name="Прямая соединительная линия 589"/>
              <p:cNvCxnSpPr/>
              <p:nvPr/>
            </p:nvCxnSpPr>
            <p:spPr>
              <a:xfrm>
                <a:off x="9075707" y="5354375"/>
                <a:ext cx="1258723" cy="10721"/>
              </a:xfrm>
              <a:prstGeom prst="line">
                <a:avLst/>
              </a:prstGeom>
              <a:grpFill/>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1" name="Прямая соединительная линия 590"/>
              <p:cNvCxnSpPr/>
              <p:nvPr/>
            </p:nvCxnSpPr>
            <p:spPr>
              <a:xfrm flipV="1">
                <a:off x="9337458" y="5047505"/>
                <a:ext cx="695527" cy="3204"/>
              </a:xfrm>
              <a:prstGeom prst="line">
                <a:avLst/>
              </a:prstGeom>
              <a:grpFill/>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2" name="Прямая соединительная линия 591"/>
              <p:cNvCxnSpPr/>
              <p:nvPr/>
            </p:nvCxnSpPr>
            <p:spPr>
              <a:xfrm>
                <a:off x="8994045" y="5505368"/>
                <a:ext cx="1452294" cy="6767"/>
              </a:xfrm>
              <a:prstGeom prst="line">
                <a:avLst/>
              </a:prstGeom>
              <a:grpFill/>
              <a:ln w="571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557" name="Группа 556"/>
          <p:cNvGrpSpPr/>
          <p:nvPr/>
        </p:nvGrpSpPr>
        <p:grpSpPr>
          <a:xfrm>
            <a:off x="10780932" y="3706202"/>
            <a:ext cx="656017" cy="1454842"/>
            <a:chOff x="8954622" y="3346472"/>
            <a:chExt cx="1526480" cy="3160800"/>
          </a:xfrm>
          <a:solidFill>
            <a:srgbClr val="000000">
              <a:alpha val="43137"/>
            </a:srgbClr>
          </a:solidFill>
          <a:effectLst>
            <a:glow rad="63500">
              <a:schemeClr val="accent1">
                <a:satMod val="175000"/>
                <a:alpha val="40000"/>
              </a:schemeClr>
            </a:glow>
          </a:effectLst>
        </p:grpSpPr>
        <p:grpSp>
          <p:nvGrpSpPr>
            <p:cNvPr id="558" name="Группа 557"/>
            <p:cNvGrpSpPr/>
            <p:nvPr/>
          </p:nvGrpSpPr>
          <p:grpSpPr>
            <a:xfrm>
              <a:off x="8987326" y="3346472"/>
              <a:ext cx="1437190" cy="1746228"/>
              <a:chOff x="8987326" y="3346472"/>
              <a:chExt cx="1437190" cy="1746228"/>
            </a:xfrm>
            <a:grpFill/>
          </p:grpSpPr>
          <p:sp>
            <p:nvSpPr>
              <p:cNvPr id="565" name="Прямоугольник 564"/>
              <p:cNvSpPr/>
              <p:nvPr/>
            </p:nvSpPr>
            <p:spPr>
              <a:xfrm>
                <a:off x="9513327" y="4799489"/>
                <a:ext cx="392145" cy="29321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nvGrpSpPr>
              <p:cNvPr id="566" name="Группа 565"/>
              <p:cNvGrpSpPr/>
              <p:nvPr/>
            </p:nvGrpSpPr>
            <p:grpSpPr>
              <a:xfrm>
                <a:off x="8987326" y="3346472"/>
                <a:ext cx="1437190" cy="1500645"/>
                <a:chOff x="8987326" y="3346472"/>
                <a:chExt cx="1437190" cy="1500645"/>
              </a:xfrm>
              <a:grpFill/>
            </p:grpSpPr>
            <p:grpSp>
              <p:nvGrpSpPr>
                <p:cNvPr id="567" name="Группа 566"/>
                <p:cNvGrpSpPr/>
                <p:nvPr/>
              </p:nvGrpSpPr>
              <p:grpSpPr>
                <a:xfrm>
                  <a:off x="8987326" y="3420482"/>
                  <a:ext cx="1437190" cy="1426635"/>
                  <a:chOff x="8987326" y="3420482"/>
                  <a:chExt cx="1437190" cy="1426635"/>
                </a:xfrm>
                <a:grpFill/>
              </p:grpSpPr>
              <p:sp>
                <p:nvSpPr>
                  <p:cNvPr id="571" name="Овал 570"/>
                  <p:cNvSpPr/>
                  <p:nvPr/>
                </p:nvSpPr>
                <p:spPr>
                  <a:xfrm>
                    <a:off x="8987326" y="3938673"/>
                    <a:ext cx="179030" cy="35208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572" name="Овал 571"/>
                  <p:cNvSpPr/>
                  <p:nvPr/>
                </p:nvSpPr>
                <p:spPr>
                  <a:xfrm>
                    <a:off x="10245486" y="3938673"/>
                    <a:ext cx="179030" cy="35208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nvGrpSpPr>
                  <p:cNvPr id="573" name="Группа 572"/>
                  <p:cNvGrpSpPr/>
                  <p:nvPr/>
                </p:nvGrpSpPr>
                <p:grpSpPr>
                  <a:xfrm>
                    <a:off x="9064505" y="3420482"/>
                    <a:ext cx="1301505" cy="1426635"/>
                    <a:chOff x="9064505" y="3420482"/>
                    <a:chExt cx="1301505" cy="1426635"/>
                  </a:xfrm>
                  <a:grpFill/>
                </p:grpSpPr>
                <p:sp>
                  <p:nvSpPr>
                    <p:cNvPr id="574" name="Овал 573"/>
                    <p:cNvSpPr/>
                    <p:nvPr/>
                  </p:nvSpPr>
                  <p:spPr>
                    <a:xfrm>
                      <a:off x="9088449" y="3420482"/>
                      <a:ext cx="1247233" cy="1426635"/>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nvGrpSpPr>
                    <p:cNvPr id="575" name="Группа 574"/>
                    <p:cNvGrpSpPr/>
                    <p:nvPr/>
                  </p:nvGrpSpPr>
                  <p:grpSpPr>
                    <a:xfrm>
                      <a:off x="9064505" y="3883474"/>
                      <a:ext cx="1301505" cy="750802"/>
                      <a:chOff x="9064505" y="3883474"/>
                      <a:chExt cx="1301505" cy="750802"/>
                    </a:xfrm>
                    <a:grpFill/>
                  </p:grpSpPr>
                  <p:grpSp>
                    <p:nvGrpSpPr>
                      <p:cNvPr id="576" name="Группа 575"/>
                      <p:cNvGrpSpPr/>
                      <p:nvPr/>
                    </p:nvGrpSpPr>
                    <p:grpSpPr>
                      <a:xfrm>
                        <a:off x="9064505" y="3883474"/>
                        <a:ext cx="1301505" cy="750802"/>
                        <a:chOff x="9064505" y="3883474"/>
                        <a:chExt cx="1301505" cy="750802"/>
                      </a:xfrm>
                      <a:grpFill/>
                    </p:grpSpPr>
                    <p:sp>
                      <p:nvSpPr>
                        <p:cNvPr id="579" name="Овал 578"/>
                        <p:cNvSpPr/>
                        <p:nvPr/>
                      </p:nvSpPr>
                      <p:spPr>
                        <a:xfrm>
                          <a:off x="9189244" y="3996575"/>
                          <a:ext cx="395287" cy="40956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580" name="Овал 579"/>
                        <p:cNvSpPr/>
                        <p:nvPr/>
                      </p:nvSpPr>
                      <p:spPr>
                        <a:xfrm>
                          <a:off x="9839639" y="4036558"/>
                          <a:ext cx="395287" cy="3695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581" name="Прямоугольник 580"/>
                        <p:cNvSpPr/>
                        <p:nvPr/>
                      </p:nvSpPr>
                      <p:spPr>
                        <a:xfrm>
                          <a:off x="9365456" y="3994296"/>
                          <a:ext cx="685378" cy="3397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582" name="Овал 581"/>
                        <p:cNvSpPr/>
                        <p:nvPr/>
                      </p:nvSpPr>
                      <p:spPr>
                        <a:xfrm>
                          <a:off x="9513327" y="4224715"/>
                          <a:ext cx="395287" cy="40956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583" name="Равнобедренный треугольник 582"/>
                        <p:cNvSpPr/>
                        <p:nvPr/>
                      </p:nvSpPr>
                      <p:spPr>
                        <a:xfrm rot="18278887">
                          <a:off x="9019790" y="3928189"/>
                          <a:ext cx="369564" cy="28013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584" name="Равнобедренный треугольник 583"/>
                        <p:cNvSpPr/>
                        <p:nvPr/>
                      </p:nvSpPr>
                      <p:spPr>
                        <a:xfrm rot="3416462" flipH="1">
                          <a:off x="10029011" y="3930857"/>
                          <a:ext cx="382812" cy="29118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sp>
                    <p:nvSpPr>
                      <p:cNvPr id="577" name="Овал 576"/>
                      <p:cNvSpPr/>
                      <p:nvPr/>
                    </p:nvSpPr>
                    <p:spPr>
                      <a:xfrm>
                        <a:off x="9295769" y="4024327"/>
                        <a:ext cx="255027" cy="308109"/>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578" name="Овал 577"/>
                      <p:cNvSpPr/>
                      <p:nvPr/>
                    </p:nvSpPr>
                    <p:spPr>
                      <a:xfrm>
                        <a:off x="9867098" y="4100530"/>
                        <a:ext cx="255027" cy="231906"/>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grpSp>
            <p:grpSp>
              <p:nvGrpSpPr>
                <p:cNvPr id="568" name="Группа 567"/>
                <p:cNvGrpSpPr/>
                <p:nvPr/>
              </p:nvGrpSpPr>
              <p:grpSpPr>
                <a:xfrm>
                  <a:off x="9084162" y="3346472"/>
                  <a:ext cx="1250268" cy="1155283"/>
                  <a:chOff x="9084162" y="3346472"/>
                  <a:chExt cx="1250268" cy="1155283"/>
                </a:xfrm>
                <a:grpFill/>
              </p:grpSpPr>
              <p:sp>
                <p:nvSpPr>
                  <p:cNvPr id="569" name="Хорда 568"/>
                  <p:cNvSpPr/>
                  <p:nvPr/>
                </p:nvSpPr>
                <p:spPr>
                  <a:xfrm rot="7961694">
                    <a:off x="9133810" y="3336047"/>
                    <a:ext cx="1155283" cy="1176134"/>
                  </a:xfrm>
                  <a:prstGeom prst="chord">
                    <a:avLst>
                      <a:gd name="adj1" fmla="val 2700000"/>
                      <a:gd name="adj2" fmla="val 13806712"/>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570" name="Прямоугольник 569"/>
                  <p:cNvSpPr/>
                  <p:nvPr/>
                </p:nvSpPr>
                <p:spPr>
                  <a:xfrm>
                    <a:off x="9084162" y="3762671"/>
                    <a:ext cx="1250268" cy="191244"/>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grpSp>
        <p:grpSp>
          <p:nvGrpSpPr>
            <p:cNvPr id="559" name="Группа 558"/>
            <p:cNvGrpSpPr/>
            <p:nvPr/>
          </p:nvGrpSpPr>
          <p:grpSpPr>
            <a:xfrm>
              <a:off x="8954622" y="4933118"/>
              <a:ext cx="1526480" cy="1574154"/>
              <a:chOff x="8954622" y="4933118"/>
              <a:chExt cx="1526480" cy="1574154"/>
            </a:xfrm>
            <a:grpFill/>
          </p:grpSpPr>
          <p:sp>
            <p:nvSpPr>
              <p:cNvPr id="560" name="Хорда 559"/>
              <p:cNvSpPr/>
              <p:nvPr/>
            </p:nvSpPr>
            <p:spPr>
              <a:xfrm rot="8627847">
                <a:off x="8954622" y="4933118"/>
                <a:ext cx="1526480" cy="1574154"/>
              </a:xfrm>
              <a:prstGeom prst="chord">
                <a:avLst>
                  <a:gd name="adj1" fmla="val 2700000"/>
                  <a:gd name="adj2" fmla="val 12466168"/>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cxnSp>
            <p:nvCxnSpPr>
              <p:cNvPr id="561" name="Прямая соединительная линия 560"/>
              <p:cNvCxnSpPr/>
              <p:nvPr/>
            </p:nvCxnSpPr>
            <p:spPr>
              <a:xfrm>
                <a:off x="9166356" y="5187533"/>
                <a:ext cx="1054061" cy="3592"/>
              </a:xfrm>
              <a:prstGeom prst="line">
                <a:avLst/>
              </a:prstGeom>
              <a:grpFill/>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2" name="Прямая соединительная линия 561"/>
              <p:cNvCxnSpPr/>
              <p:nvPr/>
            </p:nvCxnSpPr>
            <p:spPr>
              <a:xfrm>
                <a:off x="9075707" y="5354375"/>
                <a:ext cx="1258723" cy="10721"/>
              </a:xfrm>
              <a:prstGeom prst="line">
                <a:avLst/>
              </a:prstGeom>
              <a:grpFill/>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3" name="Прямая соединительная линия 562"/>
              <p:cNvCxnSpPr/>
              <p:nvPr/>
            </p:nvCxnSpPr>
            <p:spPr>
              <a:xfrm flipV="1">
                <a:off x="9337458" y="5047505"/>
                <a:ext cx="695527" cy="3204"/>
              </a:xfrm>
              <a:prstGeom prst="line">
                <a:avLst/>
              </a:prstGeom>
              <a:grpFill/>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4" name="Прямая соединительная линия 563"/>
              <p:cNvCxnSpPr/>
              <p:nvPr/>
            </p:nvCxnSpPr>
            <p:spPr>
              <a:xfrm>
                <a:off x="8994045" y="5505368"/>
                <a:ext cx="1452294" cy="6767"/>
              </a:xfrm>
              <a:prstGeom prst="line">
                <a:avLst/>
              </a:prstGeom>
              <a:grpFill/>
              <a:ln w="571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529" name="Группа 528"/>
          <p:cNvGrpSpPr/>
          <p:nvPr/>
        </p:nvGrpSpPr>
        <p:grpSpPr>
          <a:xfrm>
            <a:off x="9988450" y="3556277"/>
            <a:ext cx="746502" cy="1597360"/>
            <a:chOff x="8954622" y="3346472"/>
            <a:chExt cx="1526480" cy="3160800"/>
          </a:xfrm>
          <a:solidFill>
            <a:srgbClr val="000000">
              <a:alpha val="43137"/>
            </a:srgbClr>
          </a:solidFill>
          <a:effectLst>
            <a:glow rad="63500">
              <a:schemeClr val="accent1">
                <a:satMod val="175000"/>
                <a:alpha val="40000"/>
              </a:schemeClr>
            </a:glow>
          </a:effectLst>
        </p:grpSpPr>
        <p:grpSp>
          <p:nvGrpSpPr>
            <p:cNvPr id="530" name="Группа 529"/>
            <p:cNvGrpSpPr/>
            <p:nvPr/>
          </p:nvGrpSpPr>
          <p:grpSpPr>
            <a:xfrm>
              <a:off x="8987326" y="3346472"/>
              <a:ext cx="1437190" cy="1746228"/>
              <a:chOff x="8987326" y="3346472"/>
              <a:chExt cx="1437190" cy="1746228"/>
            </a:xfrm>
            <a:grpFill/>
          </p:grpSpPr>
          <p:sp>
            <p:nvSpPr>
              <p:cNvPr id="537" name="Прямоугольник 536"/>
              <p:cNvSpPr/>
              <p:nvPr/>
            </p:nvSpPr>
            <p:spPr>
              <a:xfrm>
                <a:off x="9513327" y="4799489"/>
                <a:ext cx="392145" cy="29321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nvGrpSpPr>
              <p:cNvPr id="538" name="Группа 537"/>
              <p:cNvGrpSpPr/>
              <p:nvPr/>
            </p:nvGrpSpPr>
            <p:grpSpPr>
              <a:xfrm>
                <a:off x="8987326" y="3346472"/>
                <a:ext cx="1437190" cy="1500645"/>
                <a:chOff x="8987326" y="3346472"/>
                <a:chExt cx="1437190" cy="1500645"/>
              </a:xfrm>
              <a:grpFill/>
            </p:grpSpPr>
            <p:grpSp>
              <p:nvGrpSpPr>
                <p:cNvPr id="539" name="Группа 538"/>
                <p:cNvGrpSpPr/>
                <p:nvPr/>
              </p:nvGrpSpPr>
              <p:grpSpPr>
                <a:xfrm>
                  <a:off x="8987326" y="3420482"/>
                  <a:ext cx="1437190" cy="1426635"/>
                  <a:chOff x="8987326" y="3420482"/>
                  <a:chExt cx="1437190" cy="1426635"/>
                </a:xfrm>
                <a:grpFill/>
              </p:grpSpPr>
              <p:sp>
                <p:nvSpPr>
                  <p:cNvPr id="543" name="Овал 542"/>
                  <p:cNvSpPr/>
                  <p:nvPr/>
                </p:nvSpPr>
                <p:spPr>
                  <a:xfrm>
                    <a:off x="8987326" y="3938673"/>
                    <a:ext cx="179030" cy="35208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544" name="Овал 543"/>
                  <p:cNvSpPr/>
                  <p:nvPr/>
                </p:nvSpPr>
                <p:spPr>
                  <a:xfrm>
                    <a:off x="10245486" y="3938673"/>
                    <a:ext cx="179030" cy="35208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nvGrpSpPr>
                  <p:cNvPr id="545" name="Группа 544"/>
                  <p:cNvGrpSpPr/>
                  <p:nvPr/>
                </p:nvGrpSpPr>
                <p:grpSpPr>
                  <a:xfrm>
                    <a:off x="9064505" y="3420482"/>
                    <a:ext cx="1301505" cy="1426635"/>
                    <a:chOff x="9064505" y="3420482"/>
                    <a:chExt cx="1301505" cy="1426635"/>
                  </a:xfrm>
                  <a:grpFill/>
                </p:grpSpPr>
                <p:sp>
                  <p:nvSpPr>
                    <p:cNvPr id="546" name="Овал 545"/>
                    <p:cNvSpPr/>
                    <p:nvPr/>
                  </p:nvSpPr>
                  <p:spPr>
                    <a:xfrm>
                      <a:off x="9088449" y="3420482"/>
                      <a:ext cx="1247233" cy="1426635"/>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nvGrpSpPr>
                    <p:cNvPr id="547" name="Группа 546"/>
                    <p:cNvGrpSpPr/>
                    <p:nvPr/>
                  </p:nvGrpSpPr>
                  <p:grpSpPr>
                    <a:xfrm>
                      <a:off x="9064505" y="3883474"/>
                      <a:ext cx="1301505" cy="750802"/>
                      <a:chOff x="9064505" y="3883474"/>
                      <a:chExt cx="1301505" cy="750802"/>
                    </a:xfrm>
                    <a:grpFill/>
                  </p:grpSpPr>
                  <p:grpSp>
                    <p:nvGrpSpPr>
                      <p:cNvPr id="548" name="Группа 547"/>
                      <p:cNvGrpSpPr/>
                      <p:nvPr/>
                    </p:nvGrpSpPr>
                    <p:grpSpPr>
                      <a:xfrm>
                        <a:off x="9064505" y="3883474"/>
                        <a:ext cx="1301505" cy="750802"/>
                        <a:chOff x="9064505" y="3883474"/>
                        <a:chExt cx="1301505" cy="750802"/>
                      </a:xfrm>
                      <a:grpFill/>
                    </p:grpSpPr>
                    <p:sp>
                      <p:nvSpPr>
                        <p:cNvPr id="551" name="Овал 550"/>
                        <p:cNvSpPr/>
                        <p:nvPr/>
                      </p:nvSpPr>
                      <p:spPr>
                        <a:xfrm>
                          <a:off x="9189244" y="3996575"/>
                          <a:ext cx="395287" cy="40956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552" name="Овал 551"/>
                        <p:cNvSpPr/>
                        <p:nvPr/>
                      </p:nvSpPr>
                      <p:spPr>
                        <a:xfrm>
                          <a:off x="9839639" y="4036558"/>
                          <a:ext cx="395287" cy="3695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553" name="Прямоугольник 552"/>
                        <p:cNvSpPr/>
                        <p:nvPr/>
                      </p:nvSpPr>
                      <p:spPr>
                        <a:xfrm>
                          <a:off x="9365456" y="3994296"/>
                          <a:ext cx="685378" cy="3397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554" name="Овал 553"/>
                        <p:cNvSpPr/>
                        <p:nvPr/>
                      </p:nvSpPr>
                      <p:spPr>
                        <a:xfrm>
                          <a:off x="9513327" y="4224715"/>
                          <a:ext cx="395287" cy="40956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555" name="Равнобедренный треугольник 554"/>
                        <p:cNvSpPr/>
                        <p:nvPr/>
                      </p:nvSpPr>
                      <p:spPr>
                        <a:xfrm rot="18278887">
                          <a:off x="9019790" y="3928189"/>
                          <a:ext cx="369564" cy="28013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556" name="Равнобедренный треугольник 555"/>
                        <p:cNvSpPr/>
                        <p:nvPr/>
                      </p:nvSpPr>
                      <p:spPr>
                        <a:xfrm rot="3416462" flipH="1">
                          <a:off x="10029011" y="3930857"/>
                          <a:ext cx="382812" cy="29118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sp>
                    <p:nvSpPr>
                      <p:cNvPr id="549" name="Овал 548"/>
                      <p:cNvSpPr/>
                      <p:nvPr/>
                    </p:nvSpPr>
                    <p:spPr>
                      <a:xfrm>
                        <a:off x="9295769" y="4024327"/>
                        <a:ext cx="255027" cy="308109"/>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550" name="Овал 549"/>
                      <p:cNvSpPr/>
                      <p:nvPr/>
                    </p:nvSpPr>
                    <p:spPr>
                      <a:xfrm>
                        <a:off x="9867098" y="4100530"/>
                        <a:ext cx="255027" cy="231906"/>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grpSp>
            <p:grpSp>
              <p:nvGrpSpPr>
                <p:cNvPr id="540" name="Группа 539"/>
                <p:cNvGrpSpPr/>
                <p:nvPr/>
              </p:nvGrpSpPr>
              <p:grpSpPr>
                <a:xfrm>
                  <a:off x="9084162" y="3346472"/>
                  <a:ext cx="1250268" cy="1155283"/>
                  <a:chOff x="9084162" y="3346472"/>
                  <a:chExt cx="1250268" cy="1155283"/>
                </a:xfrm>
                <a:grpFill/>
              </p:grpSpPr>
              <p:sp>
                <p:nvSpPr>
                  <p:cNvPr id="541" name="Хорда 540"/>
                  <p:cNvSpPr/>
                  <p:nvPr/>
                </p:nvSpPr>
                <p:spPr>
                  <a:xfrm rot="7961694">
                    <a:off x="9133810" y="3336047"/>
                    <a:ext cx="1155283" cy="1176134"/>
                  </a:xfrm>
                  <a:prstGeom prst="chord">
                    <a:avLst>
                      <a:gd name="adj1" fmla="val 2700000"/>
                      <a:gd name="adj2" fmla="val 13806712"/>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542" name="Прямоугольник 541"/>
                  <p:cNvSpPr/>
                  <p:nvPr/>
                </p:nvSpPr>
                <p:spPr>
                  <a:xfrm>
                    <a:off x="9084162" y="3762671"/>
                    <a:ext cx="1250268" cy="191244"/>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grpSp>
        <p:grpSp>
          <p:nvGrpSpPr>
            <p:cNvPr id="531" name="Группа 530"/>
            <p:cNvGrpSpPr/>
            <p:nvPr/>
          </p:nvGrpSpPr>
          <p:grpSpPr>
            <a:xfrm>
              <a:off x="8954622" y="4933118"/>
              <a:ext cx="1526480" cy="1574154"/>
              <a:chOff x="8954622" y="4933118"/>
              <a:chExt cx="1526480" cy="1574154"/>
            </a:xfrm>
            <a:grpFill/>
          </p:grpSpPr>
          <p:sp>
            <p:nvSpPr>
              <p:cNvPr id="532" name="Хорда 531"/>
              <p:cNvSpPr/>
              <p:nvPr/>
            </p:nvSpPr>
            <p:spPr>
              <a:xfrm rot="8627847">
                <a:off x="8954622" y="4933118"/>
                <a:ext cx="1526480" cy="1574154"/>
              </a:xfrm>
              <a:prstGeom prst="chord">
                <a:avLst>
                  <a:gd name="adj1" fmla="val 2700000"/>
                  <a:gd name="adj2" fmla="val 12466168"/>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cxnSp>
            <p:nvCxnSpPr>
              <p:cNvPr id="533" name="Прямая соединительная линия 532"/>
              <p:cNvCxnSpPr/>
              <p:nvPr/>
            </p:nvCxnSpPr>
            <p:spPr>
              <a:xfrm>
                <a:off x="9166356" y="5187533"/>
                <a:ext cx="1054061" cy="3592"/>
              </a:xfrm>
              <a:prstGeom prst="line">
                <a:avLst/>
              </a:prstGeom>
              <a:grpFill/>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4" name="Прямая соединительная линия 533"/>
              <p:cNvCxnSpPr/>
              <p:nvPr/>
            </p:nvCxnSpPr>
            <p:spPr>
              <a:xfrm>
                <a:off x="9075707" y="5354375"/>
                <a:ext cx="1258723" cy="10721"/>
              </a:xfrm>
              <a:prstGeom prst="line">
                <a:avLst/>
              </a:prstGeom>
              <a:grpFill/>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5" name="Прямая соединительная линия 534"/>
              <p:cNvCxnSpPr/>
              <p:nvPr/>
            </p:nvCxnSpPr>
            <p:spPr>
              <a:xfrm flipV="1">
                <a:off x="9337458" y="5047505"/>
                <a:ext cx="695527" cy="3204"/>
              </a:xfrm>
              <a:prstGeom prst="line">
                <a:avLst/>
              </a:prstGeom>
              <a:grpFill/>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6" name="Прямая соединительная линия 535"/>
              <p:cNvCxnSpPr/>
              <p:nvPr/>
            </p:nvCxnSpPr>
            <p:spPr>
              <a:xfrm>
                <a:off x="8994045" y="5505368"/>
                <a:ext cx="1452294" cy="6767"/>
              </a:xfrm>
              <a:prstGeom prst="line">
                <a:avLst/>
              </a:prstGeom>
              <a:grpFill/>
              <a:ln w="571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39" name="Группа 138"/>
          <p:cNvGrpSpPr/>
          <p:nvPr/>
        </p:nvGrpSpPr>
        <p:grpSpPr>
          <a:xfrm>
            <a:off x="5092312" y="1901821"/>
            <a:ext cx="1248654" cy="1081832"/>
            <a:chOff x="4375855" y="955097"/>
            <a:chExt cx="1975840" cy="1750003"/>
          </a:xfrm>
          <a:effectLst>
            <a:outerShdw blurRad="50800" dist="38100" dir="8100000" algn="tr" rotWithShape="0">
              <a:prstClr val="black">
                <a:alpha val="40000"/>
              </a:prstClr>
            </a:outerShdw>
          </a:effectLst>
        </p:grpSpPr>
        <p:sp>
          <p:nvSpPr>
            <p:cNvPr id="140" name="Прямоугольник 139"/>
            <p:cNvSpPr/>
            <p:nvPr/>
          </p:nvSpPr>
          <p:spPr>
            <a:xfrm>
              <a:off x="4639234" y="1280454"/>
              <a:ext cx="1456765" cy="1424646"/>
            </a:xfrm>
            <a:prstGeom prst="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1" name="Прямоугольник 140"/>
            <p:cNvSpPr/>
            <p:nvPr/>
          </p:nvSpPr>
          <p:spPr>
            <a:xfrm>
              <a:off x="4722028" y="1319384"/>
              <a:ext cx="1285866" cy="772604"/>
            </a:xfrm>
            <a:prstGeom prst="rect">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2" name="Прямоугольник 141"/>
            <p:cNvSpPr/>
            <p:nvPr/>
          </p:nvSpPr>
          <p:spPr>
            <a:xfrm>
              <a:off x="4577035" y="1259024"/>
              <a:ext cx="1573480" cy="60360"/>
            </a:xfrm>
            <a:prstGeom prst="rect">
              <a:avLst/>
            </a:prstGeom>
            <a:solidFill>
              <a:schemeClr val="tx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3" name="Прямоугольник 142"/>
            <p:cNvSpPr/>
            <p:nvPr/>
          </p:nvSpPr>
          <p:spPr>
            <a:xfrm>
              <a:off x="5014913" y="1319384"/>
              <a:ext cx="740568" cy="391326"/>
            </a:xfrm>
            <a:prstGeom prst="rect">
              <a:avLst/>
            </a:prstGeom>
            <a:solidFill>
              <a:schemeClr val="bg2">
                <a:lumMod val="20000"/>
                <a:lumOff val="80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44" name="Прямоугольник 143"/>
            <p:cNvSpPr/>
            <p:nvPr/>
          </p:nvSpPr>
          <p:spPr>
            <a:xfrm>
              <a:off x="5014913" y="1706786"/>
              <a:ext cx="740568" cy="352384"/>
            </a:xfrm>
            <a:prstGeom prst="rect">
              <a:avLst/>
            </a:prstGeom>
            <a:solidFill>
              <a:schemeClr val="bg2">
                <a:lumMod val="20000"/>
                <a:lumOff val="80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nvGrpSpPr>
            <p:cNvPr id="145" name="Группа 144"/>
            <p:cNvGrpSpPr/>
            <p:nvPr/>
          </p:nvGrpSpPr>
          <p:grpSpPr>
            <a:xfrm>
              <a:off x="5283993" y="1746076"/>
              <a:ext cx="188120" cy="313094"/>
              <a:chOff x="5283993" y="1746076"/>
              <a:chExt cx="188120" cy="313094"/>
            </a:xfrm>
            <a:effectLst>
              <a:outerShdw blurRad="63500" sx="102000" sy="102000" algn="ctr" rotWithShape="0">
                <a:prstClr val="black">
                  <a:alpha val="40000"/>
                </a:prstClr>
              </a:outerShdw>
            </a:effectLst>
          </p:grpSpPr>
          <p:sp>
            <p:nvSpPr>
              <p:cNvPr id="148" name="Овал 147"/>
              <p:cNvSpPr/>
              <p:nvPr/>
            </p:nvSpPr>
            <p:spPr>
              <a:xfrm>
                <a:off x="5283994" y="1746076"/>
                <a:ext cx="188119" cy="167462"/>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49" name="Прямоугольник 148"/>
              <p:cNvSpPr/>
              <p:nvPr/>
            </p:nvSpPr>
            <p:spPr>
              <a:xfrm>
                <a:off x="5283993" y="1821318"/>
                <a:ext cx="188119" cy="237852"/>
              </a:xfrm>
              <a:prstGeom prst="rect">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sp>
          <p:nvSpPr>
            <p:cNvPr id="146" name="Прямоугольник 145"/>
            <p:cNvSpPr/>
            <p:nvPr/>
          </p:nvSpPr>
          <p:spPr>
            <a:xfrm>
              <a:off x="4577035" y="2059170"/>
              <a:ext cx="1573480" cy="60360"/>
            </a:xfrm>
            <a:prstGeom prst="rect">
              <a:avLst/>
            </a:prstGeom>
            <a:solidFill>
              <a:schemeClr val="tx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7" name="Прямоугольник 146"/>
            <p:cNvSpPr/>
            <p:nvPr/>
          </p:nvSpPr>
          <p:spPr>
            <a:xfrm>
              <a:off x="4375855" y="955097"/>
              <a:ext cx="1975840" cy="299772"/>
            </a:xfrm>
            <a:prstGeom prst="rect">
              <a:avLst/>
            </a:prstGeom>
            <a:solidFill>
              <a:schemeClr val="tx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b="1" dirty="0" smtClean="0">
                  <a:solidFill>
                    <a:schemeClr val="bg1"/>
                  </a:solidFill>
                </a:rPr>
                <a:t>МИКРОЗАЙМЫ</a:t>
              </a:r>
              <a:endParaRPr lang="ru-RU" sz="1050" b="1" dirty="0">
                <a:solidFill>
                  <a:schemeClr val="bg1"/>
                </a:solidFill>
              </a:endParaRPr>
            </a:p>
          </p:txBody>
        </p:sp>
      </p:grpSp>
      <p:grpSp>
        <p:nvGrpSpPr>
          <p:cNvPr id="218" name="Группа 217"/>
          <p:cNvGrpSpPr/>
          <p:nvPr/>
        </p:nvGrpSpPr>
        <p:grpSpPr>
          <a:xfrm>
            <a:off x="1067295" y="1274067"/>
            <a:ext cx="1455028" cy="2762491"/>
            <a:chOff x="2150118" y="1200280"/>
            <a:chExt cx="1455028" cy="2888436"/>
          </a:xfrm>
        </p:grpSpPr>
        <p:grpSp>
          <p:nvGrpSpPr>
            <p:cNvPr id="219" name="Группа 218"/>
            <p:cNvGrpSpPr/>
            <p:nvPr/>
          </p:nvGrpSpPr>
          <p:grpSpPr>
            <a:xfrm>
              <a:off x="2150118" y="1392323"/>
              <a:ext cx="1455028" cy="2696393"/>
              <a:chOff x="3559459" y="1431362"/>
              <a:chExt cx="1455028" cy="2696393"/>
            </a:xfrm>
          </p:grpSpPr>
          <p:sp>
            <p:nvSpPr>
              <p:cNvPr id="221" name="Прямоугольник 220"/>
              <p:cNvSpPr/>
              <p:nvPr/>
            </p:nvSpPr>
            <p:spPr>
              <a:xfrm>
                <a:off x="3722755" y="1525818"/>
                <a:ext cx="1128436" cy="2601937"/>
              </a:xfrm>
              <a:prstGeom prst="rect">
                <a:avLst/>
              </a:prstGeom>
              <a:solidFill>
                <a:schemeClr val="tx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2" name="Группа 221"/>
              <p:cNvGrpSpPr/>
              <p:nvPr/>
            </p:nvGrpSpPr>
            <p:grpSpPr>
              <a:xfrm>
                <a:off x="3785976" y="1604351"/>
                <a:ext cx="802193" cy="2361955"/>
                <a:chOff x="3785976" y="1604351"/>
                <a:chExt cx="802193" cy="2361955"/>
              </a:xfrm>
            </p:grpSpPr>
            <p:grpSp>
              <p:nvGrpSpPr>
                <p:cNvPr id="224" name="Группа 223"/>
                <p:cNvGrpSpPr/>
                <p:nvPr/>
              </p:nvGrpSpPr>
              <p:grpSpPr>
                <a:xfrm>
                  <a:off x="3785976" y="1604351"/>
                  <a:ext cx="798370" cy="827819"/>
                  <a:chOff x="3785976" y="1604351"/>
                  <a:chExt cx="798370" cy="827819"/>
                </a:xfrm>
              </p:grpSpPr>
              <p:sp>
                <p:nvSpPr>
                  <p:cNvPr id="251" name="Прямоугольник 250"/>
                  <p:cNvSpPr/>
                  <p:nvPr/>
                </p:nvSpPr>
                <p:spPr>
                  <a:xfrm>
                    <a:off x="3990749" y="1604351"/>
                    <a:ext cx="156187" cy="169811"/>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2" name="Прямоугольник 251"/>
                  <p:cNvSpPr/>
                  <p:nvPr/>
                </p:nvSpPr>
                <p:spPr>
                  <a:xfrm>
                    <a:off x="4208879" y="1604351"/>
                    <a:ext cx="156187" cy="169811"/>
                  </a:xfrm>
                  <a:prstGeom prst="rect">
                    <a:avLst/>
                  </a:prstGeom>
                  <a:solidFill>
                    <a:schemeClr val="tx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3" name="Прямоугольник 252"/>
                  <p:cNvSpPr/>
                  <p:nvPr/>
                </p:nvSpPr>
                <p:spPr>
                  <a:xfrm>
                    <a:off x="4425524" y="1605572"/>
                    <a:ext cx="156187" cy="169811"/>
                  </a:xfrm>
                  <a:prstGeom prst="rect">
                    <a:avLst/>
                  </a:prstGeom>
                  <a:solidFill>
                    <a:schemeClr val="tx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4" name="Прямоугольник 253"/>
                  <p:cNvSpPr/>
                  <p:nvPr/>
                </p:nvSpPr>
                <p:spPr>
                  <a:xfrm>
                    <a:off x="3990749" y="1823280"/>
                    <a:ext cx="156187" cy="169811"/>
                  </a:xfrm>
                  <a:prstGeom prst="rect">
                    <a:avLst/>
                  </a:prstGeom>
                  <a:solidFill>
                    <a:schemeClr val="tx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5" name="Прямоугольник 254"/>
                  <p:cNvSpPr/>
                  <p:nvPr/>
                </p:nvSpPr>
                <p:spPr>
                  <a:xfrm>
                    <a:off x="4208879" y="1823280"/>
                    <a:ext cx="156187" cy="169811"/>
                  </a:xfrm>
                  <a:prstGeom prst="rect">
                    <a:avLst/>
                  </a:prstGeom>
                  <a:solidFill>
                    <a:schemeClr val="tx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6" name="Прямоугольник 255"/>
                  <p:cNvSpPr/>
                  <p:nvPr/>
                </p:nvSpPr>
                <p:spPr>
                  <a:xfrm>
                    <a:off x="4425524" y="1824501"/>
                    <a:ext cx="156187" cy="169811"/>
                  </a:xfrm>
                  <a:prstGeom prst="rect">
                    <a:avLst/>
                  </a:prstGeom>
                  <a:solidFill>
                    <a:schemeClr val="accent3">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7" name="Прямоугольник 256"/>
                  <p:cNvSpPr/>
                  <p:nvPr/>
                </p:nvSpPr>
                <p:spPr>
                  <a:xfrm>
                    <a:off x="3993384" y="2042209"/>
                    <a:ext cx="156187" cy="169811"/>
                  </a:xfrm>
                  <a:prstGeom prst="rect">
                    <a:avLst/>
                  </a:prstGeom>
                  <a:solidFill>
                    <a:schemeClr val="tx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8" name="Прямоугольник 257"/>
                  <p:cNvSpPr/>
                  <p:nvPr/>
                </p:nvSpPr>
                <p:spPr>
                  <a:xfrm>
                    <a:off x="4211514" y="2042209"/>
                    <a:ext cx="156187" cy="169811"/>
                  </a:xfrm>
                  <a:prstGeom prst="rect">
                    <a:avLst/>
                  </a:prstGeom>
                  <a:solidFill>
                    <a:schemeClr val="accent3">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9" name="Прямоугольник 258"/>
                  <p:cNvSpPr/>
                  <p:nvPr/>
                </p:nvSpPr>
                <p:spPr>
                  <a:xfrm>
                    <a:off x="4428159" y="2043430"/>
                    <a:ext cx="156187" cy="169811"/>
                  </a:xfrm>
                  <a:prstGeom prst="rect">
                    <a:avLst/>
                  </a:prstGeom>
                  <a:solidFill>
                    <a:schemeClr val="tx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0" name="Прямоугольник 259"/>
                  <p:cNvSpPr/>
                  <p:nvPr/>
                </p:nvSpPr>
                <p:spPr>
                  <a:xfrm>
                    <a:off x="3993384" y="2261138"/>
                    <a:ext cx="156187" cy="169811"/>
                  </a:xfrm>
                  <a:prstGeom prst="rect">
                    <a:avLst/>
                  </a:prstGeom>
                  <a:solidFill>
                    <a:schemeClr val="tx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1" name="Прямоугольник 260"/>
                  <p:cNvSpPr/>
                  <p:nvPr/>
                </p:nvSpPr>
                <p:spPr>
                  <a:xfrm>
                    <a:off x="4211514" y="2261138"/>
                    <a:ext cx="156187" cy="169811"/>
                  </a:xfrm>
                  <a:prstGeom prst="rect">
                    <a:avLst/>
                  </a:prstGeom>
                  <a:solidFill>
                    <a:schemeClr val="tx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2" name="Прямоугольник 261"/>
                  <p:cNvSpPr/>
                  <p:nvPr/>
                </p:nvSpPr>
                <p:spPr>
                  <a:xfrm>
                    <a:off x="4428159" y="2262359"/>
                    <a:ext cx="156187" cy="169811"/>
                  </a:xfrm>
                  <a:prstGeom prst="rect">
                    <a:avLst/>
                  </a:prstGeom>
                  <a:solidFill>
                    <a:schemeClr val="tx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3" name="Прямоугольник 262"/>
                  <p:cNvSpPr/>
                  <p:nvPr/>
                </p:nvSpPr>
                <p:spPr>
                  <a:xfrm>
                    <a:off x="3785976" y="1604455"/>
                    <a:ext cx="156187" cy="169811"/>
                  </a:xfrm>
                  <a:prstGeom prst="rect">
                    <a:avLst/>
                  </a:prstGeom>
                  <a:solidFill>
                    <a:schemeClr val="tx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4" name="Прямоугольник 263"/>
                  <p:cNvSpPr/>
                  <p:nvPr/>
                </p:nvSpPr>
                <p:spPr>
                  <a:xfrm>
                    <a:off x="3785976" y="1823384"/>
                    <a:ext cx="156187" cy="169811"/>
                  </a:xfrm>
                  <a:prstGeom prst="rect">
                    <a:avLst/>
                  </a:prstGeom>
                  <a:solidFill>
                    <a:schemeClr val="tx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5" name="Прямоугольник 264"/>
                  <p:cNvSpPr/>
                  <p:nvPr/>
                </p:nvSpPr>
                <p:spPr>
                  <a:xfrm>
                    <a:off x="3788611" y="2042312"/>
                    <a:ext cx="156187" cy="169811"/>
                  </a:xfrm>
                  <a:prstGeom prst="rect">
                    <a:avLst/>
                  </a:prstGeom>
                  <a:solidFill>
                    <a:schemeClr val="tx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6" name="Прямоугольник 265"/>
                  <p:cNvSpPr/>
                  <p:nvPr/>
                </p:nvSpPr>
                <p:spPr>
                  <a:xfrm>
                    <a:off x="3788611" y="2261241"/>
                    <a:ext cx="156187" cy="169811"/>
                  </a:xfrm>
                  <a:prstGeom prst="rect">
                    <a:avLst/>
                  </a:prstGeom>
                  <a:solidFill>
                    <a:schemeClr val="tx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225" name="Группа 224"/>
                <p:cNvGrpSpPr/>
                <p:nvPr/>
              </p:nvGrpSpPr>
              <p:grpSpPr>
                <a:xfrm>
                  <a:off x="3789799" y="2478272"/>
                  <a:ext cx="798370" cy="827819"/>
                  <a:chOff x="3785976" y="1604351"/>
                  <a:chExt cx="798370" cy="827819"/>
                </a:xfrm>
              </p:grpSpPr>
              <p:sp>
                <p:nvSpPr>
                  <p:cNvPr id="239" name="Прямоугольник 238"/>
                  <p:cNvSpPr/>
                  <p:nvPr/>
                </p:nvSpPr>
                <p:spPr>
                  <a:xfrm>
                    <a:off x="3990749" y="1604351"/>
                    <a:ext cx="156187" cy="169811"/>
                  </a:xfrm>
                  <a:prstGeom prst="rect">
                    <a:avLst/>
                  </a:prstGeom>
                  <a:solidFill>
                    <a:schemeClr val="tx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0" name="Прямоугольник 239"/>
                  <p:cNvSpPr/>
                  <p:nvPr/>
                </p:nvSpPr>
                <p:spPr>
                  <a:xfrm>
                    <a:off x="4208879" y="1604351"/>
                    <a:ext cx="156187" cy="169811"/>
                  </a:xfrm>
                  <a:prstGeom prst="rect">
                    <a:avLst/>
                  </a:prstGeom>
                  <a:solidFill>
                    <a:schemeClr val="tx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1" name="Прямоугольник 240"/>
                  <p:cNvSpPr/>
                  <p:nvPr/>
                </p:nvSpPr>
                <p:spPr>
                  <a:xfrm>
                    <a:off x="4425524" y="1605572"/>
                    <a:ext cx="156187" cy="169811"/>
                  </a:xfrm>
                  <a:prstGeom prst="rect">
                    <a:avLst/>
                  </a:prstGeom>
                  <a:solidFill>
                    <a:schemeClr val="tx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2" name="Прямоугольник 241"/>
                  <p:cNvSpPr/>
                  <p:nvPr/>
                </p:nvSpPr>
                <p:spPr>
                  <a:xfrm>
                    <a:off x="3990749" y="1823280"/>
                    <a:ext cx="156187" cy="169811"/>
                  </a:xfrm>
                  <a:prstGeom prst="rect">
                    <a:avLst/>
                  </a:prstGeom>
                  <a:solidFill>
                    <a:schemeClr val="tx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3" name="Прямоугольник 242"/>
                  <p:cNvSpPr/>
                  <p:nvPr/>
                </p:nvSpPr>
                <p:spPr>
                  <a:xfrm>
                    <a:off x="4208879" y="1823280"/>
                    <a:ext cx="156187" cy="169811"/>
                  </a:xfrm>
                  <a:prstGeom prst="rect">
                    <a:avLst/>
                  </a:prstGeom>
                  <a:solidFill>
                    <a:schemeClr val="accent3">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4" name="Прямоугольник 243"/>
                  <p:cNvSpPr/>
                  <p:nvPr/>
                </p:nvSpPr>
                <p:spPr>
                  <a:xfrm>
                    <a:off x="4425524" y="1824501"/>
                    <a:ext cx="156187" cy="169811"/>
                  </a:xfrm>
                  <a:prstGeom prst="rect">
                    <a:avLst/>
                  </a:prstGeom>
                  <a:solidFill>
                    <a:schemeClr val="accent3">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5" name="Прямоугольник 244"/>
                  <p:cNvSpPr/>
                  <p:nvPr/>
                </p:nvSpPr>
                <p:spPr>
                  <a:xfrm>
                    <a:off x="3993384" y="2042209"/>
                    <a:ext cx="156187" cy="169811"/>
                  </a:xfrm>
                  <a:prstGeom prst="rect">
                    <a:avLst/>
                  </a:prstGeom>
                  <a:solidFill>
                    <a:schemeClr val="tx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6" name="Прямоугольник 245"/>
                  <p:cNvSpPr/>
                  <p:nvPr/>
                </p:nvSpPr>
                <p:spPr>
                  <a:xfrm>
                    <a:off x="4211514" y="2042209"/>
                    <a:ext cx="156187" cy="169811"/>
                  </a:xfrm>
                  <a:prstGeom prst="rect">
                    <a:avLst/>
                  </a:prstGeom>
                  <a:solidFill>
                    <a:schemeClr val="tx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7" name="Прямоугольник 246"/>
                  <p:cNvSpPr/>
                  <p:nvPr/>
                </p:nvSpPr>
                <p:spPr>
                  <a:xfrm>
                    <a:off x="4428159" y="2043430"/>
                    <a:ext cx="156187" cy="169811"/>
                  </a:xfrm>
                  <a:prstGeom prst="rect">
                    <a:avLst/>
                  </a:prstGeom>
                  <a:solidFill>
                    <a:schemeClr val="tx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8" name="Прямоугольник 247"/>
                  <p:cNvSpPr/>
                  <p:nvPr/>
                </p:nvSpPr>
                <p:spPr>
                  <a:xfrm>
                    <a:off x="3993384" y="2261138"/>
                    <a:ext cx="156187" cy="169811"/>
                  </a:xfrm>
                  <a:prstGeom prst="rect">
                    <a:avLst/>
                  </a:prstGeom>
                  <a:solidFill>
                    <a:schemeClr val="tx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9" name="Прямоугольник 248"/>
                  <p:cNvSpPr/>
                  <p:nvPr/>
                </p:nvSpPr>
                <p:spPr>
                  <a:xfrm>
                    <a:off x="4211514" y="2261138"/>
                    <a:ext cx="156187" cy="169811"/>
                  </a:xfrm>
                  <a:prstGeom prst="rect">
                    <a:avLst/>
                  </a:prstGeom>
                  <a:solidFill>
                    <a:schemeClr val="tx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0" name="Прямоугольник 249"/>
                  <p:cNvSpPr/>
                  <p:nvPr/>
                </p:nvSpPr>
                <p:spPr>
                  <a:xfrm>
                    <a:off x="4428159" y="2262359"/>
                    <a:ext cx="156187" cy="169811"/>
                  </a:xfrm>
                  <a:prstGeom prst="rect">
                    <a:avLst/>
                  </a:prstGeom>
                  <a:solidFill>
                    <a:schemeClr val="tx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7" name="Прямоугольник 266"/>
                  <p:cNvSpPr/>
                  <p:nvPr/>
                </p:nvSpPr>
                <p:spPr>
                  <a:xfrm>
                    <a:off x="3785976" y="1604455"/>
                    <a:ext cx="156187" cy="169811"/>
                  </a:xfrm>
                  <a:prstGeom prst="rect">
                    <a:avLst/>
                  </a:prstGeom>
                  <a:solidFill>
                    <a:schemeClr val="tx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8" name="Прямоугольник 267"/>
                  <p:cNvSpPr/>
                  <p:nvPr/>
                </p:nvSpPr>
                <p:spPr>
                  <a:xfrm>
                    <a:off x="3785976" y="1823383"/>
                    <a:ext cx="156187" cy="169811"/>
                  </a:xfrm>
                  <a:prstGeom prst="rect">
                    <a:avLst/>
                  </a:prstGeom>
                  <a:solidFill>
                    <a:schemeClr val="tx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9" name="Прямоугольник 268"/>
                  <p:cNvSpPr/>
                  <p:nvPr/>
                </p:nvSpPr>
                <p:spPr>
                  <a:xfrm>
                    <a:off x="3788611" y="2042312"/>
                    <a:ext cx="156187" cy="169811"/>
                  </a:xfrm>
                  <a:prstGeom prst="rect">
                    <a:avLst/>
                  </a:prstGeom>
                  <a:solidFill>
                    <a:schemeClr val="tx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226" name="Группа 225"/>
                <p:cNvGrpSpPr/>
                <p:nvPr/>
              </p:nvGrpSpPr>
              <p:grpSpPr>
                <a:xfrm>
                  <a:off x="3789799" y="3138487"/>
                  <a:ext cx="798370" cy="827819"/>
                  <a:chOff x="3785976" y="1604351"/>
                  <a:chExt cx="798370" cy="827819"/>
                </a:xfrm>
              </p:grpSpPr>
              <p:sp>
                <p:nvSpPr>
                  <p:cNvPr id="227" name="Прямоугольник 226"/>
                  <p:cNvSpPr/>
                  <p:nvPr/>
                </p:nvSpPr>
                <p:spPr>
                  <a:xfrm>
                    <a:off x="3990749" y="1604351"/>
                    <a:ext cx="156187" cy="169811"/>
                  </a:xfrm>
                  <a:prstGeom prst="rect">
                    <a:avLst/>
                  </a:prstGeom>
                  <a:solidFill>
                    <a:schemeClr val="tx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8" name="Прямоугольник 227"/>
                  <p:cNvSpPr/>
                  <p:nvPr/>
                </p:nvSpPr>
                <p:spPr>
                  <a:xfrm>
                    <a:off x="4208879" y="1604351"/>
                    <a:ext cx="156187" cy="169811"/>
                  </a:xfrm>
                  <a:prstGeom prst="rect">
                    <a:avLst/>
                  </a:prstGeom>
                  <a:solidFill>
                    <a:schemeClr val="tx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9" name="Прямоугольник 228"/>
                  <p:cNvSpPr/>
                  <p:nvPr/>
                </p:nvSpPr>
                <p:spPr>
                  <a:xfrm>
                    <a:off x="4425524" y="1605572"/>
                    <a:ext cx="156187" cy="169811"/>
                  </a:xfrm>
                  <a:prstGeom prst="rect">
                    <a:avLst/>
                  </a:prstGeom>
                  <a:solidFill>
                    <a:schemeClr val="tx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0" name="Прямоугольник 229"/>
                  <p:cNvSpPr/>
                  <p:nvPr/>
                </p:nvSpPr>
                <p:spPr>
                  <a:xfrm>
                    <a:off x="3990749" y="1823280"/>
                    <a:ext cx="156187" cy="169811"/>
                  </a:xfrm>
                  <a:prstGeom prst="rect">
                    <a:avLst/>
                  </a:prstGeom>
                  <a:solidFill>
                    <a:schemeClr val="tx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1" name="Прямоугольник 230"/>
                  <p:cNvSpPr/>
                  <p:nvPr/>
                </p:nvSpPr>
                <p:spPr>
                  <a:xfrm>
                    <a:off x="4208879" y="1823280"/>
                    <a:ext cx="156187" cy="169811"/>
                  </a:xfrm>
                  <a:prstGeom prst="rect">
                    <a:avLst/>
                  </a:prstGeom>
                  <a:solidFill>
                    <a:schemeClr val="tx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2" name="Прямоугольник 231"/>
                  <p:cNvSpPr/>
                  <p:nvPr/>
                </p:nvSpPr>
                <p:spPr>
                  <a:xfrm>
                    <a:off x="4425524" y="1824501"/>
                    <a:ext cx="156187" cy="169811"/>
                  </a:xfrm>
                  <a:prstGeom prst="rect">
                    <a:avLst/>
                  </a:prstGeom>
                  <a:solidFill>
                    <a:schemeClr val="tx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3" name="Прямоугольник 232"/>
                  <p:cNvSpPr/>
                  <p:nvPr/>
                </p:nvSpPr>
                <p:spPr>
                  <a:xfrm>
                    <a:off x="3993384" y="2042209"/>
                    <a:ext cx="156187" cy="169811"/>
                  </a:xfrm>
                  <a:prstGeom prst="rect">
                    <a:avLst/>
                  </a:prstGeom>
                  <a:solidFill>
                    <a:schemeClr val="tx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4" name="Прямоугольник 233"/>
                  <p:cNvSpPr/>
                  <p:nvPr/>
                </p:nvSpPr>
                <p:spPr>
                  <a:xfrm>
                    <a:off x="4211514" y="2042209"/>
                    <a:ext cx="156187" cy="169811"/>
                  </a:xfrm>
                  <a:prstGeom prst="rect">
                    <a:avLst/>
                  </a:prstGeom>
                  <a:solidFill>
                    <a:schemeClr val="tx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5" name="Прямоугольник 234"/>
                  <p:cNvSpPr/>
                  <p:nvPr/>
                </p:nvSpPr>
                <p:spPr>
                  <a:xfrm>
                    <a:off x="4428159" y="2043430"/>
                    <a:ext cx="156187" cy="169811"/>
                  </a:xfrm>
                  <a:prstGeom prst="rect">
                    <a:avLst/>
                  </a:prstGeom>
                  <a:solidFill>
                    <a:schemeClr val="tx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6" name="Прямоугольник 235"/>
                  <p:cNvSpPr/>
                  <p:nvPr/>
                </p:nvSpPr>
                <p:spPr>
                  <a:xfrm>
                    <a:off x="3993384" y="2261138"/>
                    <a:ext cx="156187" cy="169811"/>
                  </a:xfrm>
                  <a:prstGeom prst="rect">
                    <a:avLst/>
                  </a:prstGeom>
                  <a:solidFill>
                    <a:schemeClr val="tx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7" name="Прямоугольник 236"/>
                  <p:cNvSpPr/>
                  <p:nvPr/>
                </p:nvSpPr>
                <p:spPr>
                  <a:xfrm>
                    <a:off x="4211514" y="2261138"/>
                    <a:ext cx="156187" cy="169811"/>
                  </a:xfrm>
                  <a:prstGeom prst="rect">
                    <a:avLst/>
                  </a:prstGeom>
                  <a:solidFill>
                    <a:schemeClr val="tx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8" name="Прямоугольник 237"/>
                  <p:cNvSpPr/>
                  <p:nvPr/>
                </p:nvSpPr>
                <p:spPr>
                  <a:xfrm>
                    <a:off x="4428159" y="2262359"/>
                    <a:ext cx="156187" cy="169811"/>
                  </a:xfrm>
                  <a:prstGeom prst="rect">
                    <a:avLst/>
                  </a:prstGeom>
                  <a:solidFill>
                    <a:schemeClr val="tx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0" name="Прямоугольник 269"/>
                  <p:cNvSpPr/>
                  <p:nvPr/>
                </p:nvSpPr>
                <p:spPr>
                  <a:xfrm>
                    <a:off x="3785976" y="1604455"/>
                    <a:ext cx="156187" cy="169811"/>
                  </a:xfrm>
                  <a:prstGeom prst="rect">
                    <a:avLst/>
                  </a:prstGeom>
                  <a:solidFill>
                    <a:schemeClr val="tx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sp>
            <p:nvSpPr>
              <p:cNvPr id="223" name="Прямоугольник 222"/>
              <p:cNvSpPr/>
              <p:nvPr/>
            </p:nvSpPr>
            <p:spPr>
              <a:xfrm>
                <a:off x="3559459" y="1431362"/>
                <a:ext cx="1455028" cy="94456"/>
              </a:xfrm>
              <a:prstGeom prst="rect">
                <a:avLst/>
              </a:prstGeom>
              <a:solidFill>
                <a:schemeClr val="tx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220" name="Прямоугольник 219"/>
            <p:cNvSpPr/>
            <p:nvPr/>
          </p:nvSpPr>
          <p:spPr>
            <a:xfrm>
              <a:off x="2209026" y="1200280"/>
              <a:ext cx="1336988" cy="231082"/>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bg1"/>
                  </a:solidFill>
                </a:rPr>
                <a:t>ДЕПОЗИТАРИЙ</a:t>
              </a:r>
              <a:endParaRPr lang="ru-RU" b="1" dirty="0">
                <a:solidFill>
                  <a:schemeClr val="bg1"/>
                </a:solidFill>
              </a:endParaRPr>
            </a:p>
          </p:txBody>
        </p:sp>
      </p:grpSp>
      <p:grpSp>
        <p:nvGrpSpPr>
          <p:cNvPr id="199" name="Группа 198"/>
          <p:cNvGrpSpPr/>
          <p:nvPr/>
        </p:nvGrpSpPr>
        <p:grpSpPr>
          <a:xfrm>
            <a:off x="3698730" y="1769807"/>
            <a:ext cx="1639212" cy="1215136"/>
            <a:chOff x="1495429" y="1098550"/>
            <a:chExt cx="2955924" cy="2693844"/>
          </a:xfrm>
        </p:grpSpPr>
        <p:sp>
          <p:nvSpPr>
            <p:cNvPr id="200" name="Прямоугольник 199"/>
            <p:cNvSpPr/>
            <p:nvPr/>
          </p:nvSpPr>
          <p:spPr>
            <a:xfrm>
              <a:off x="1973963" y="1995602"/>
              <a:ext cx="2004312" cy="1416200"/>
            </a:xfrm>
            <a:prstGeom prst="rect">
              <a:avLst/>
            </a:prstGeom>
            <a:solidFill>
              <a:schemeClr val="tx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1" name="Прямоугольник 200"/>
            <p:cNvSpPr/>
            <p:nvPr/>
          </p:nvSpPr>
          <p:spPr>
            <a:xfrm>
              <a:off x="1783045" y="1995383"/>
              <a:ext cx="190918" cy="1416200"/>
            </a:xfrm>
            <a:prstGeom prst="rect">
              <a:avLst/>
            </a:prstGeom>
            <a:solidFill>
              <a:schemeClr val="tx1">
                <a:lumMod val="85000"/>
              </a:schemeClr>
            </a:solidFill>
            <a:ln>
              <a:solidFill>
                <a:schemeClr val="bg1"/>
              </a:solid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2" name="Прямоугольник 201"/>
            <p:cNvSpPr/>
            <p:nvPr/>
          </p:nvSpPr>
          <p:spPr>
            <a:xfrm>
              <a:off x="2222612" y="1995384"/>
              <a:ext cx="190918" cy="1416200"/>
            </a:xfrm>
            <a:prstGeom prst="rect">
              <a:avLst/>
            </a:prstGeom>
            <a:solidFill>
              <a:schemeClr val="tx1"/>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3" name="Прямоугольник 202"/>
            <p:cNvSpPr/>
            <p:nvPr/>
          </p:nvSpPr>
          <p:spPr>
            <a:xfrm>
              <a:off x="2639263" y="1995383"/>
              <a:ext cx="190918" cy="1416200"/>
            </a:xfrm>
            <a:prstGeom prst="rect">
              <a:avLst/>
            </a:prstGeom>
            <a:solidFill>
              <a:schemeClr val="tx1"/>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4" name="Прямоугольник 203"/>
            <p:cNvSpPr/>
            <p:nvPr/>
          </p:nvSpPr>
          <p:spPr>
            <a:xfrm>
              <a:off x="3078830" y="1995384"/>
              <a:ext cx="190918" cy="1416200"/>
            </a:xfrm>
            <a:prstGeom prst="rect">
              <a:avLst/>
            </a:prstGeom>
            <a:solidFill>
              <a:schemeClr val="tx1"/>
            </a:solidFill>
            <a:ln>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5" name="Прямоугольник 204"/>
            <p:cNvSpPr/>
            <p:nvPr/>
          </p:nvSpPr>
          <p:spPr>
            <a:xfrm>
              <a:off x="3514499" y="1995383"/>
              <a:ext cx="190918" cy="1416200"/>
            </a:xfrm>
            <a:prstGeom prst="rect">
              <a:avLst/>
            </a:prstGeom>
            <a:solidFill>
              <a:schemeClr val="tx1"/>
            </a:solidFill>
            <a:ln>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6" name="Прямоугольник 205"/>
            <p:cNvSpPr/>
            <p:nvPr/>
          </p:nvSpPr>
          <p:spPr>
            <a:xfrm>
              <a:off x="3954066" y="1995384"/>
              <a:ext cx="190918" cy="1416200"/>
            </a:xfrm>
            <a:prstGeom prst="rect">
              <a:avLst/>
            </a:prstGeom>
            <a:solidFill>
              <a:schemeClr val="tx1">
                <a:lumMod val="85000"/>
              </a:schemeClr>
            </a:solidFill>
            <a:ln>
              <a:solidFill>
                <a:schemeClr val="bg1"/>
              </a:solid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07" name="Прямоугольник 206"/>
            <p:cNvSpPr/>
            <p:nvPr/>
          </p:nvSpPr>
          <p:spPr>
            <a:xfrm rot="16200000">
              <a:off x="2860643" y="649490"/>
              <a:ext cx="190918" cy="2514245"/>
            </a:xfrm>
            <a:prstGeom prst="rect">
              <a:avLst/>
            </a:prstGeom>
            <a:solidFill>
              <a:schemeClr val="tx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8" name="Прямоугольник 207"/>
            <p:cNvSpPr/>
            <p:nvPr/>
          </p:nvSpPr>
          <p:spPr>
            <a:xfrm rot="16200000">
              <a:off x="2860642" y="2252878"/>
              <a:ext cx="190918" cy="2514245"/>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9" name="Прямоугольник 208"/>
            <p:cNvSpPr/>
            <p:nvPr/>
          </p:nvSpPr>
          <p:spPr>
            <a:xfrm rot="16200000">
              <a:off x="2866213" y="2274528"/>
              <a:ext cx="190918" cy="2661863"/>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0" name="Прямоугольник 209"/>
            <p:cNvSpPr/>
            <p:nvPr/>
          </p:nvSpPr>
          <p:spPr>
            <a:xfrm rot="16200000">
              <a:off x="2868405" y="2298349"/>
              <a:ext cx="190918" cy="2797171"/>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1" name="Прямоугольник 210"/>
            <p:cNvSpPr/>
            <p:nvPr/>
          </p:nvSpPr>
          <p:spPr>
            <a:xfrm rot="16200000">
              <a:off x="2927646" y="2268688"/>
              <a:ext cx="91489" cy="2955924"/>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2" name="Равнобедренный треугольник 211"/>
            <p:cNvSpPr/>
            <p:nvPr/>
          </p:nvSpPr>
          <p:spPr>
            <a:xfrm>
              <a:off x="1870075" y="1098550"/>
              <a:ext cx="2190750" cy="657440"/>
            </a:xfrm>
            <a:prstGeom prst="triangl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3" name="Равнобедренный треугольник 212"/>
            <p:cNvSpPr/>
            <p:nvPr/>
          </p:nvSpPr>
          <p:spPr>
            <a:xfrm>
              <a:off x="1870075" y="1209077"/>
              <a:ext cx="2190750" cy="637349"/>
            </a:xfrm>
            <a:prstGeom prst="triangle">
              <a:avLst/>
            </a:prstGeom>
            <a:solidFill>
              <a:schemeClr val="tx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4" name="Прямоугольник 213"/>
            <p:cNvSpPr/>
            <p:nvPr/>
          </p:nvSpPr>
          <p:spPr>
            <a:xfrm rot="16200000">
              <a:off x="2911390" y="630603"/>
              <a:ext cx="105251" cy="2361938"/>
            </a:xfrm>
            <a:prstGeom prst="rect">
              <a:avLst/>
            </a:prstGeom>
            <a:solidFill>
              <a:schemeClr val="tx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5" name="Прямоугольник 214"/>
            <p:cNvSpPr/>
            <p:nvPr/>
          </p:nvSpPr>
          <p:spPr>
            <a:xfrm>
              <a:off x="1874918" y="2001460"/>
              <a:ext cx="190918" cy="1416200"/>
            </a:xfrm>
            <a:prstGeom prst="rect">
              <a:avLst/>
            </a:prstGeom>
            <a:solidFill>
              <a:schemeClr val="tx1"/>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6" name="Прямоугольник 215"/>
            <p:cNvSpPr/>
            <p:nvPr/>
          </p:nvSpPr>
          <p:spPr>
            <a:xfrm>
              <a:off x="3864262" y="2000207"/>
              <a:ext cx="190918" cy="1416200"/>
            </a:xfrm>
            <a:prstGeom prst="rect">
              <a:avLst/>
            </a:prstGeom>
            <a:solidFill>
              <a:schemeClr val="tx1"/>
            </a:solidFill>
            <a:ln>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7" name="Прямоугольник 216"/>
            <p:cNvSpPr/>
            <p:nvPr/>
          </p:nvSpPr>
          <p:spPr>
            <a:xfrm>
              <a:off x="2135981" y="1940719"/>
              <a:ext cx="1659732" cy="316581"/>
            </a:xfrm>
            <a:prstGeom prst="rect">
              <a:avLst/>
            </a:prstGeom>
            <a:solidFill>
              <a:schemeClr val="tx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bg1"/>
                  </a:solidFill>
                </a:rPr>
                <a:t>НКО</a:t>
              </a:r>
              <a:endParaRPr lang="ru-RU" sz="1400" b="1" dirty="0">
                <a:solidFill>
                  <a:schemeClr val="bg1"/>
                </a:solidFill>
              </a:endParaRPr>
            </a:p>
          </p:txBody>
        </p:sp>
      </p:grpSp>
      <p:grpSp>
        <p:nvGrpSpPr>
          <p:cNvPr id="115" name="Группа 114"/>
          <p:cNvGrpSpPr/>
          <p:nvPr/>
        </p:nvGrpSpPr>
        <p:grpSpPr>
          <a:xfrm>
            <a:off x="3180065" y="1457736"/>
            <a:ext cx="1130733" cy="2272344"/>
            <a:chOff x="2412565" y="1200280"/>
            <a:chExt cx="930134" cy="2888436"/>
          </a:xfrm>
          <a:effectLst>
            <a:outerShdw blurRad="50800" dist="38100" algn="l" rotWithShape="0">
              <a:prstClr val="black">
                <a:alpha val="40000"/>
              </a:prstClr>
            </a:outerShdw>
          </a:effectLst>
        </p:grpSpPr>
        <p:grpSp>
          <p:nvGrpSpPr>
            <p:cNvPr id="113" name="Группа 112"/>
            <p:cNvGrpSpPr/>
            <p:nvPr/>
          </p:nvGrpSpPr>
          <p:grpSpPr>
            <a:xfrm>
              <a:off x="2412565" y="1392323"/>
              <a:ext cx="930134" cy="2696393"/>
              <a:chOff x="3821906" y="1431362"/>
              <a:chExt cx="930134" cy="2696393"/>
            </a:xfrm>
          </p:grpSpPr>
          <p:sp>
            <p:nvSpPr>
              <p:cNvPr id="71" name="Прямоугольник 70"/>
              <p:cNvSpPr/>
              <p:nvPr/>
            </p:nvSpPr>
            <p:spPr>
              <a:xfrm>
                <a:off x="3926294" y="1525818"/>
                <a:ext cx="721358" cy="2601937"/>
              </a:xfrm>
              <a:prstGeom prst="rect">
                <a:avLst/>
              </a:prstGeom>
              <a:solidFill>
                <a:schemeClr val="tx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11" name="Группа 110"/>
              <p:cNvGrpSpPr/>
              <p:nvPr/>
            </p:nvGrpSpPr>
            <p:grpSpPr>
              <a:xfrm>
                <a:off x="3990749" y="1604351"/>
                <a:ext cx="597420" cy="2361955"/>
                <a:chOff x="3990749" y="1604351"/>
                <a:chExt cx="597420" cy="2361955"/>
              </a:xfrm>
            </p:grpSpPr>
            <p:grpSp>
              <p:nvGrpSpPr>
                <p:cNvPr id="84" name="Группа 83"/>
                <p:cNvGrpSpPr/>
                <p:nvPr/>
              </p:nvGrpSpPr>
              <p:grpSpPr>
                <a:xfrm>
                  <a:off x="3990749" y="1604351"/>
                  <a:ext cx="593597" cy="827819"/>
                  <a:chOff x="3990749" y="1604351"/>
                  <a:chExt cx="593597" cy="827819"/>
                </a:xfrm>
              </p:grpSpPr>
              <p:sp>
                <p:nvSpPr>
                  <p:cNvPr id="72" name="Прямоугольник 71"/>
                  <p:cNvSpPr/>
                  <p:nvPr/>
                </p:nvSpPr>
                <p:spPr>
                  <a:xfrm>
                    <a:off x="3990749" y="1604351"/>
                    <a:ext cx="156187" cy="169811"/>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3" name="Прямоугольник 72"/>
                  <p:cNvSpPr/>
                  <p:nvPr/>
                </p:nvSpPr>
                <p:spPr>
                  <a:xfrm>
                    <a:off x="4208879" y="1604351"/>
                    <a:ext cx="156187" cy="169811"/>
                  </a:xfrm>
                  <a:prstGeom prst="rect">
                    <a:avLst/>
                  </a:prstGeom>
                  <a:solidFill>
                    <a:schemeClr val="tx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4" name="Прямоугольник 73"/>
                  <p:cNvSpPr/>
                  <p:nvPr/>
                </p:nvSpPr>
                <p:spPr>
                  <a:xfrm>
                    <a:off x="4425524" y="1605572"/>
                    <a:ext cx="156187" cy="169811"/>
                  </a:xfrm>
                  <a:prstGeom prst="rect">
                    <a:avLst/>
                  </a:prstGeom>
                  <a:solidFill>
                    <a:schemeClr val="tx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Прямоугольник 74"/>
                  <p:cNvSpPr/>
                  <p:nvPr/>
                </p:nvSpPr>
                <p:spPr>
                  <a:xfrm>
                    <a:off x="3990749" y="1823280"/>
                    <a:ext cx="156187" cy="169811"/>
                  </a:xfrm>
                  <a:prstGeom prst="rect">
                    <a:avLst/>
                  </a:prstGeom>
                  <a:solidFill>
                    <a:schemeClr val="tx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6" name="Прямоугольник 75"/>
                  <p:cNvSpPr/>
                  <p:nvPr/>
                </p:nvSpPr>
                <p:spPr>
                  <a:xfrm>
                    <a:off x="4208879" y="1823280"/>
                    <a:ext cx="156187" cy="169811"/>
                  </a:xfrm>
                  <a:prstGeom prst="rect">
                    <a:avLst/>
                  </a:prstGeom>
                  <a:solidFill>
                    <a:schemeClr val="tx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Прямоугольник 76"/>
                  <p:cNvSpPr/>
                  <p:nvPr/>
                </p:nvSpPr>
                <p:spPr>
                  <a:xfrm>
                    <a:off x="4425524" y="1824501"/>
                    <a:ext cx="156187" cy="169811"/>
                  </a:xfrm>
                  <a:prstGeom prst="rect">
                    <a:avLst/>
                  </a:prstGeom>
                  <a:solidFill>
                    <a:schemeClr val="accent3">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8" name="Прямоугольник 77"/>
                  <p:cNvSpPr/>
                  <p:nvPr/>
                </p:nvSpPr>
                <p:spPr>
                  <a:xfrm>
                    <a:off x="3993384" y="2042209"/>
                    <a:ext cx="156187" cy="169811"/>
                  </a:xfrm>
                  <a:prstGeom prst="rect">
                    <a:avLst/>
                  </a:prstGeom>
                  <a:solidFill>
                    <a:schemeClr val="tx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9" name="Прямоугольник 78"/>
                  <p:cNvSpPr/>
                  <p:nvPr/>
                </p:nvSpPr>
                <p:spPr>
                  <a:xfrm>
                    <a:off x="4211514" y="2042209"/>
                    <a:ext cx="156187" cy="169811"/>
                  </a:xfrm>
                  <a:prstGeom prst="rect">
                    <a:avLst/>
                  </a:prstGeom>
                  <a:solidFill>
                    <a:schemeClr val="accent3">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0" name="Прямоугольник 79"/>
                  <p:cNvSpPr/>
                  <p:nvPr/>
                </p:nvSpPr>
                <p:spPr>
                  <a:xfrm>
                    <a:off x="4428159" y="2043430"/>
                    <a:ext cx="156187" cy="169811"/>
                  </a:xfrm>
                  <a:prstGeom prst="rect">
                    <a:avLst/>
                  </a:prstGeom>
                  <a:solidFill>
                    <a:schemeClr val="tx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1" name="Прямоугольник 80"/>
                  <p:cNvSpPr/>
                  <p:nvPr/>
                </p:nvSpPr>
                <p:spPr>
                  <a:xfrm>
                    <a:off x="3993384" y="2261138"/>
                    <a:ext cx="156187" cy="169811"/>
                  </a:xfrm>
                  <a:prstGeom prst="rect">
                    <a:avLst/>
                  </a:prstGeom>
                  <a:solidFill>
                    <a:schemeClr val="tx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2" name="Прямоугольник 81"/>
                  <p:cNvSpPr/>
                  <p:nvPr/>
                </p:nvSpPr>
                <p:spPr>
                  <a:xfrm>
                    <a:off x="4211514" y="2261138"/>
                    <a:ext cx="156187" cy="169811"/>
                  </a:xfrm>
                  <a:prstGeom prst="rect">
                    <a:avLst/>
                  </a:prstGeom>
                  <a:solidFill>
                    <a:schemeClr val="tx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Прямоугольник 82"/>
                  <p:cNvSpPr/>
                  <p:nvPr/>
                </p:nvSpPr>
                <p:spPr>
                  <a:xfrm>
                    <a:off x="4428159" y="2262359"/>
                    <a:ext cx="156187" cy="169811"/>
                  </a:xfrm>
                  <a:prstGeom prst="rect">
                    <a:avLst/>
                  </a:prstGeom>
                  <a:solidFill>
                    <a:schemeClr val="tx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85" name="Группа 84"/>
                <p:cNvGrpSpPr/>
                <p:nvPr/>
              </p:nvGrpSpPr>
              <p:grpSpPr>
                <a:xfrm>
                  <a:off x="3994572" y="2478272"/>
                  <a:ext cx="593597" cy="827819"/>
                  <a:chOff x="3990749" y="1604351"/>
                  <a:chExt cx="593597" cy="827819"/>
                </a:xfrm>
              </p:grpSpPr>
              <p:sp>
                <p:nvSpPr>
                  <p:cNvPr id="86" name="Прямоугольник 85"/>
                  <p:cNvSpPr/>
                  <p:nvPr/>
                </p:nvSpPr>
                <p:spPr>
                  <a:xfrm>
                    <a:off x="3990749" y="1604351"/>
                    <a:ext cx="156187" cy="169811"/>
                  </a:xfrm>
                  <a:prstGeom prst="rect">
                    <a:avLst/>
                  </a:prstGeom>
                  <a:solidFill>
                    <a:schemeClr val="tx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7" name="Прямоугольник 86"/>
                  <p:cNvSpPr/>
                  <p:nvPr/>
                </p:nvSpPr>
                <p:spPr>
                  <a:xfrm>
                    <a:off x="4208879" y="1604351"/>
                    <a:ext cx="156187" cy="169811"/>
                  </a:xfrm>
                  <a:prstGeom prst="rect">
                    <a:avLst/>
                  </a:prstGeom>
                  <a:solidFill>
                    <a:schemeClr val="tx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8" name="Прямоугольник 87"/>
                  <p:cNvSpPr/>
                  <p:nvPr/>
                </p:nvSpPr>
                <p:spPr>
                  <a:xfrm>
                    <a:off x="4425524" y="1605572"/>
                    <a:ext cx="156187" cy="169811"/>
                  </a:xfrm>
                  <a:prstGeom prst="rect">
                    <a:avLst/>
                  </a:prstGeom>
                  <a:solidFill>
                    <a:schemeClr val="tx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9" name="Прямоугольник 88"/>
                  <p:cNvSpPr/>
                  <p:nvPr/>
                </p:nvSpPr>
                <p:spPr>
                  <a:xfrm>
                    <a:off x="3990749" y="1823280"/>
                    <a:ext cx="156187" cy="169811"/>
                  </a:xfrm>
                  <a:prstGeom prst="rect">
                    <a:avLst/>
                  </a:prstGeom>
                  <a:solidFill>
                    <a:schemeClr val="tx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Прямоугольник 89"/>
                  <p:cNvSpPr/>
                  <p:nvPr/>
                </p:nvSpPr>
                <p:spPr>
                  <a:xfrm>
                    <a:off x="4208879" y="1823280"/>
                    <a:ext cx="156187" cy="169811"/>
                  </a:xfrm>
                  <a:prstGeom prst="rect">
                    <a:avLst/>
                  </a:prstGeom>
                  <a:solidFill>
                    <a:schemeClr val="accent3">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1" name="Прямоугольник 90"/>
                  <p:cNvSpPr/>
                  <p:nvPr/>
                </p:nvSpPr>
                <p:spPr>
                  <a:xfrm>
                    <a:off x="4425524" y="1824501"/>
                    <a:ext cx="156187" cy="169811"/>
                  </a:xfrm>
                  <a:prstGeom prst="rect">
                    <a:avLst/>
                  </a:prstGeom>
                  <a:solidFill>
                    <a:schemeClr val="accent3">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2" name="Прямоугольник 91"/>
                  <p:cNvSpPr/>
                  <p:nvPr/>
                </p:nvSpPr>
                <p:spPr>
                  <a:xfrm>
                    <a:off x="3993384" y="2042209"/>
                    <a:ext cx="156187" cy="169811"/>
                  </a:xfrm>
                  <a:prstGeom prst="rect">
                    <a:avLst/>
                  </a:prstGeom>
                  <a:solidFill>
                    <a:schemeClr val="tx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3" name="Прямоугольник 92"/>
                  <p:cNvSpPr/>
                  <p:nvPr/>
                </p:nvSpPr>
                <p:spPr>
                  <a:xfrm>
                    <a:off x="4211514" y="2042209"/>
                    <a:ext cx="156187" cy="169811"/>
                  </a:xfrm>
                  <a:prstGeom prst="rect">
                    <a:avLst/>
                  </a:prstGeom>
                  <a:solidFill>
                    <a:schemeClr val="tx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4" name="Прямоугольник 93"/>
                  <p:cNvSpPr/>
                  <p:nvPr/>
                </p:nvSpPr>
                <p:spPr>
                  <a:xfrm>
                    <a:off x="4428159" y="2043430"/>
                    <a:ext cx="156187" cy="169811"/>
                  </a:xfrm>
                  <a:prstGeom prst="rect">
                    <a:avLst/>
                  </a:prstGeom>
                  <a:solidFill>
                    <a:schemeClr val="tx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5" name="Прямоугольник 94"/>
                  <p:cNvSpPr/>
                  <p:nvPr/>
                </p:nvSpPr>
                <p:spPr>
                  <a:xfrm>
                    <a:off x="3993384" y="2261138"/>
                    <a:ext cx="156187" cy="169811"/>
                  </a:xfrm>
                  <a:prstGeom prst="rect">
                    <a:avLst/>
                  </a:prstGeom>
                  <a:solidFill>
                    <a:schemeClr val="tx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6" name="Прямоугольник 95"/>
                  <p:cNvSpPr/>
                  <p:nvPr/>
                </p:nvSpPr>
                <p:spPr>
                  <a:xfrm>
                    <a:off x="4211514" y="2261138"/>
                    <a:ext cx="156187" cy="169811"/>
                  </a:xfrm>
                  <a:prstGeom prst="rect">
                    <a:avLst/>
                  </a:prstGeom>
                  <a:solidFill>
                    <a:schemeClr val="tx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7" name="Прямоугольник 96"/>
                  <p:cNvSpPr/>
                  <p:nvPr/>
                </p:nvSpPr>
                <p:spPr>
                  <a:xfrm>
                    <a:off x="4428159" y="2262359"/>
                    <a:ext cx="156187" cy="169811"/>
                  </a:xfrm>
                  <a:prstGeom prst="rect">
                    <a:avLst/>
                  </a:prstGeom>
                  <a:solidFill>
                    <a:schemeClr val="tx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98" name="Группа 97"/>
                <p:cNvGrpSpPr/>
                <p:nvPr/>
              </p:nvGrpSpPr>
              <p:grpSpPr>
                <a:xfrm>
                  <a:off x="3994572" y="3138487"/>
                  <a:ext cx="593597" cy="827819"/>
                  <a:chOff x="3990749" y="1604351"/>
                  <a:chExt cx="593597" cy="827819"/>
                </a:xfrm>
              </p:grpSpPr>
              <p:sp>
                <p:nvSpPr>
                  <p:cNvPr id="99" name="Прямоугольник 98"/>
                  <p:cNvSpPr/>
                  <p:nvPr/>
                </p:nvSpPr>
                <p:spPr>
                  <a:xfrm>
                    <a:off x="3990749" y="1604351"/>
                    <a:ext cx="156187" cy="169811"/>
                  </a:xfrm>
                  <a:prstGeom prst="rect">
                    <a:avLst/>
                  </a:prstGeom>
                  <a:solidFill>
                    <a:schemeClr val="tx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0" name="Прямоугольник 99"/>
                  <p:cNvSpPr/>
                  <p:nvPr/>
                </p:nvSpPr>
                <p:spPr>
                  <a:xfrm>
                    <a:off x="4208879" y="1604351"/>
                    <a:ext cx="156187" cy="169811"/>
                  </a:xfrm>
                  <a:prstGeom prst="rect">
                    <a:avLst/>
                  </a:prstGeom>
                  <a:solidFill>
                    <a:schemeClr val="tx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1" name="Прямоугольник 100"/>
                  <p:cNvSpPr/>
                  <p:nvPr/>
                </p:nvSpPr>
                <p:spPr>
                  <a:xfrm>
                    <a:off x="4425524" y="1605572"/>
                    <a:ext cx="156187" cy="169811"/>
                  </a:xfrm>
                  <a:prstGeom prst="rect">
                    <a:avLst/>
                  </a:prstGeom>
                  <a:solidFill>
                    <a:schemeClr val="tx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2" name="Прямоугольник 101"/>
                  <p:cNvSpPr/>
                  <p:nvPr/>
                </p:nvSpPr>
                <p:spPr>
                  <a:xfrm>
                    <a:off x="3990749" y="1823280"/>
                    <a:ext cx="156187" cy="169811"/>
                  </a:xfrm>
                  <a:prstGeom prst="rect">
                    <a:avLst/>
                  </a:prstGeom>
                  <a:solidFill>
                    <a:schemeClr val="tx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3" name="Прямоугольник 102"/>
                  <p:cNvSpPr/>
                  <p:nvPr/>
                </p:nvSpPr>
                <p:spPr>
                  <a:xfrm>
                    <a:off x="4208879" y="1823280"/>
                    <a:ext cx="156187" cy="169811"/>
                  </a:xfrm>
                  <a:prstGeom prst="rect">
                    <a:avLst/>
                  </a:prstGeom>
                  <a:solidFill>
                    <a:schemeClr val="tx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4" name="Прямоугольник 103"/>
                  <p:cNvSpPr/>
                  <p:nvPr/>
                </p:nvSpPr>
                <p:spPr>
                  <a:xfrm>
                    <a:off x="4425524" y="1824501"/>
                    <a:ext cx="156187" cy="169811"/>
                  </a:xfrm>
                  <a:prstGeom prst="rect">
                    <a:avLst/>
                  </a:prstGeom>
                  <a:solidFill>
                    <a:schemeClr val="tx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5" name="Прямоугольник 104"/>
                  <p:cNvSpPr/>
                  <p:nvPr/>
                </p:nvSpPr>
                <p:spPr>
                  <a:xfrm>
                    <a:off x="3993384" y="2042209"/>
                    <a:ext cx="156187" cy="169811"/>
                  </a:xfrm>
                  <a:prstGeom prst="rect">
                    <a:avLst/>
                  </a:prstGeom>
                  <a:solidFill>
                    <a:schemeClr val="tx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6" name="Прямоугольник 105"/>
                  <p:cNvSpPr/>
                  <p:nvPr/>
                </p:nvSpPr>
                <p:spPr>
                  <a:xfrm>
                    <a:off x="4211514" y="2042209"/>
                    <a:ext cx="156187" cy="169811"/>
                  </a:xfrm>
                  <a:prstGeom prst="rect">
                    <a:avLst/>
                  </a:prstGeom>
                  <a:solidFill>
                    <a:schemeClr val="tx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7" name="Прямоугольник 106"/>
                  <p:cNvSpPr/>
                  <p:nvPr/>
                </p:nvSpPr>
                <p:spPr>
                  <a:xfrm>
                    <a:off x="4428159" y="2043430"/>
                    <a:ext cx="156187" cy="169811"/>
                  </a:xfrm>
                  <a:prstGeom prst="rect">
                    <a:avLst/>
                  </a:prstGeom>
                  <a:solidFill>
                    <a:schemeClr val="tx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8" name="Прямоугольник 107"/>
                  <p:cNvSpPr/>
                  <p:nvPr/>
                </p:nvSpPr>
                <p:spPr>
                  <a:xfrm>
                    <a:off x="3993384" y="2261138"/>
                    <a:ext cx="156187" cy="169811"/>
                  </a:xfrm>
                  <a:prstGeom prst="rect">
                    <a:avLst/>
                  </a:prstGeom>
                  <a:solidFill>
                    <a:schemeClr val="tx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9" name="Прямоугольник 108"/>
                  <p:cNvSpPr/>
                  <p:nvPr/>
                </p:nvSpPr>
                <p:spPr>
                  <a:xfrm>
                    <a:off x="4211514" y="2261138"/>
                    <a:ext cx="156187" cy="169811"/>
                  </a:xfrm>
                  <a:prstGeom prst="rect">
                    <a:avLst/>
                  </a:prstGeom>
                  <a:solidFill>
                    <a:schemeClr val="tx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0" name="Прямоугольник 109"/>
                  <p:cNvSpPr/>
                  <p:nvPr/>
                </p:nvSpPr>
                <p:spPr>
                  <a:xfrm>
                    <a:off x="4428159" y="2262359"/>
                    <a:ext cx="156187" cy="169811"/>
                  </a:xfrm>
                  <a:prstGeom prst="rect">
                    <a:avLst/>
                  </a:prstGeom>
                  <a:solidFill>
                    <a:schemeClr val="tx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sp>
            <p:nvSpPr>
              <p:cNvPr id="112" name="Прямоугольник 111"/>
              <p:cNvSpPr/>
              <p:nvPr/>
            </p:nvSpPr>
            <p:spPr>
              <a:xfrm>
                <a:off x="3821906" y="1431362"/>
                <a:ext cx="930134" cy="94456"/>
              </a:xfrm>
              <a:prstGeom prst="rect">
                <a:avLst/>
              </a:prstGeom>
              <a:solidFill>
                <a:schemeClr val="tx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14" name="Прямоугольник 113"/>
            <p:cNvSpPr/>
            <p:nvPr/>
          </p:nvSpPr>
          <p:spPr>
            <a:xfrm>
              <a:off x="2479709" y="1200280"/>
              <a:ext cx="795622" cy="231082"/>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bg1"/>
                  </a:solidFill>
                </a:rPr>
                <a:t>БИРЖА</a:t>
              </a:r>
              <a:endParaRPr lang="ru-RU" b="1" dirty="0">
                <a:solidFill>
                  <a:schemeClr val="bg1"/>
                </a:solidFill>
              </a:endParaRPr>
            </a:p>
          </p:txBody>
        </p:sp>
      </p:grpSp>
      <p:grpSp>
        <p:nvGrpSpPr>
          <p:cNvPr id="197" name="Группа 196"/>
          <p:cNvGrpSpPr/>
          <p:nvPr/>
        </p:nvGrpSpPr>
        <p:grpSpPr>
          <a:xfrm>
            <a:off x="1649986" y="1650058"/>
            <a:ext cx="1879975" cy="2795587"/>
            <a:chOff x="876491" y="1321420"/>
            <a:chExt cx="1753162" cy="2795587"/>
          </a:xfrm>
          <a:effectLst>
            <a:outerShdw blurRad="50800" dist="38100" dir="10800000" algn="r" rotWithShape="0">
              <a:prstClr val="black">
                <a:alpha val="40000"/>
              </a:prstClr>
            </a:outerShdw>
          </a:effectLst>
        </p:grpSpPr>
        <p:sp>
          <p:nvSpPr>
            <p:cNvPr id="150" name="Прямоугольник 149"/>
            <p:cNvSpPr/>
            <p:nvPr/>
          </p:nvSpPr>
          <p:spPr>
            <a:xfrm>
              <a:off x="944769" y="1401216"/>
              <a:ext cx="1609772" cy="2715791"/>
            </a:xfrm>
            <a:prstGeom prst="rect">
              <a:avLst/>
            </a:prstGeom>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ln>
              <a:solidFill>
                <a:schemeClr val="bg1"/>
              </a:solidFill>
            </a:ln>
            <a:effectLst>
              <a:outerShdw blurRad="406400" dir="15480000" sx="107000" sy="107000" algn="ctr" rotWithShape="0">
                <a:srgbClr val="000000">
                  <a:alpha val="6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nvGrpSpPr>
            <p:cNvPr id="196" name="Группа 195"/>
            <p:cNvGrpSpPr/>
            <p:nvPr/>
          </p:nvGrpSpPr>
          <p:grpSpPr>
            <a:xfrm>
              <a:off x="1008594" y="1653060"/>
              <a:ext cx="1510064" cy="1995999"/>
              <a:chOff x="1008594" y="1653060"/>
              <a:chExt cx="1510064" cy="1995999"/>
            </a:xfrm>
          </p:grpSpPr>
          <p:grpSp>
            <p:nvGrpSpPr>
              <p:cNvPr id="173" name="Группа 172"/>
              <p:cNvGrpSpPr/>
              <p:nvPr/>
            </p:nvGrpSpPr>
            <p:grpSpPr>
              <a:xfrm>
                <a:off x="1008594" y="1653060"/>
                <a:ext cx="733750" cy="1995999"/>
                <a:chOff x="1360964" y="1455245"/>
                <a:chExt cx="733750" cy="1995999"/>
              </a:xfrm>
            </p:grpSpPr>
            <p:grpSp>
              <p:nvGrpSpPr>
                <p:cNvPr id="157" name="Группа 156"/>
                <p:cNvGrpSpPr/>
                <p:nvPr/>
              </p:nvGrpSpPr>
              <p:grpSpPr>
                <a:xfrm>
                  <a:off x="1362666" y="1455245"/>
                  <a:ext cx="730307" cy="633726"/>
                  <a:chOff x="1362666" y="1455245"/>
                  <a:chExt cx="730307" cy="633726"/>
                </a:xfrm>
              </p:grpSpPr>
              <p:sp>
                <p:nvSpPr>
                  <p:cNvPr id="151" name="Прямоугольник 150"/>
                  <p:cNvSpPr/>
                  <p:nvPr/>
                </p:nvSpPr>
                <p:spPr>
                  <a:xfrm>
                    <a:off x="1362666" y="1457942"/>
                    <a:ext cx="202782" cy="288134"/>
                  </a:xfrm>
                  <a:prstGeom prst="rect">
                    <a:avLst/>
                  </a:prstGeom>
                  <a:solidFill>
                    <a:schemeClr val="tx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52" name="Прямоугольник 151"/>
                  <p:cNvSpPr/>
                  <p:nvPr/>
                </p:nvSpPr>
                <p:spPr>
                  <a:xfrm>
                    <a:off x="1629120" y="1459163"/>
                    <a:ext cx="202782" cy="288134"/>
                  </a:xfrm>
                  <a:prstGeom prst="rect">
                    <a:avLst/>
                  </a:prstGeom>
                  <a:solidFill>
                    <a:schemeClr val="tx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53" name="Прямоугольник 152"/>
                  <p:cNvSpPr/>
                  <p:nvPr/>
                </p:nvSpPr>
                <p:spPr>
                  <a:xfrm>
                    <a:off x="1890191" y="1455245"/>
                    <a:ext cx="202782" cy="288134"/>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54" name="Прямоугольник 153"/>
                  <p:cNvSpPr/>
                  <p:nvPr/>
                </p:nvSpPr>
                <p:spPr>
                  <a:xfrm>
                    <a:off x="1362666" y="1799616"/>
                    <a:ext cx="202782" cy="288134"/>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55" name="Прямоугольник 154"/>
                  <p:cNvSpPr/>
                  <p:nvPr/>
                </p:nvSpPr>
                <p:spPr>
                  <a:xfrm>
                    <a:off x="1629120" y="1800837"/>
                    <a:ext cx="202782" cy="288134"/>
                  </a:xfrm>
                  <a:prstGeom prst="rect">
                    <a:avLst/>
                  </a:prstGeom>
                  <a:solidFill>
                    <a:schemeClr val="tx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56" name="Прямоугольник 155"/>
                  <p:cNvSpPr/>
                  <p:nvPr/>
                </p:nvSpPr>
                <p:spPr>
                  <a:xfrm>
                    <a:off x="1890191" y="1796919"/>
                    <a:ext cx="202782" cy="288134"/>
                  </a:xfrm>
                  <a:prstGeom prst="rect">
                    <a:avLst/>
                  </a:prstGeom>
                  <a:solidFill>
                    <a:schemeClr val="tx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158" name="Группа 157"/>
                <p:cNvGrpSpPr/>
                <p:nvPr/>
              </p:nvGrpSpPr>
              <p:grpSpPr>
                <a:xfrm>
                  <a:off x="1360964" y="2131482"/>
                  <a:ext cx="730307" cy="633726"/>
                  <a:chOff x="1362666" y="1455245"/>
                  <a:chExt cx="730307" cy="633726"/>
                </a:xfrm>
              </p:grpSpPr>
              <p:sp>
                <p:nvSpPr>
                  <p:cNvPr id="159" name="Прямоугольник 158"/>
                  <p:cNvSpPr/>
                  <p:nvPr/>
                </p:nvSpPr>
                <p:spPr>
                  <a:xfrm>
                    <a:off x="1362666" y="1457942"/>
                    <a:ext cx="202782" cy="288134"/>
                  </a:xfrm>
                  <a:prstGeom prst="rect">
                    <a:avLst/>
                  </a:prstGeom>
                  <a:solidFill>
                    <a:schemeClr val="tx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60" name="Прямоугольник 159"/>
                  <p:cNvSpPr/>
                  <p:nvPr/>
                </p:nvSpPr>
                <p:spPr>
                  <a:xfrm>
                    <a:off x="1629120" y="1459163"/>
                    <a:ext cx="202782" cy="288134"/>
                  </a:xfrm>
                  <a:prstGeom prst="rect">
                    <a:avLst/>
                  </a:prstGeom>
                  <a:solidFill>
                    <a:schemeClr val="tx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61" name="Прямоугольник 160"/>
                  <p:cNvSpPr/>
                  <p:nvPr/>
                </p:nvSpPr>
                <p:spPr>
                  <a:xfrm>
                    <a:off x="1890191" y="1455245"/>
                    <a:ext cx="202782" cy="288134"/>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62" name="Прямоугольник 161"/>
                  <p:cNvSpPr/>
                  <p:nvPr/>
                </p:nvSpPr>
                <p:spPr>
                  <a:xfrm>
                    <a:off x="1362666" y="1799616"/>
                    <a:ext cx="202782" cy="288134"/>
                  </a:xfrm>
                  <a:prstGeom prst="rect">
                    <a:avLst/>
                  </a:prstGeom>
                  <a:solidFill>
                    <a:schemeClr val="tx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63" name="Прямоугольник 162"/>
                  <p:cNvSpPr/>
                  <p:nvPr/>
                </p:nvSpPr>
                <p:spPr>
                  <a:xfrm>
                    <a:off x="1629120" y="1800837"/>
                    <a:ext cx="202782" cy="288134"/>
                  </a:xfrm>
                  <a:prstGeom prst="rect">
                    <a:avLst/>
                  </a:prstGeom>
                  <a:solidFill>
                    <a:schemeClr val="tx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64" name="Прямоугольник 163"/>
                  <p:cNvSpPr/>
                  <p:nvPr/>
                </p:nvSpPr>
                <p:spPr>
                  <a:xfrm>
                    <a:off x="1890191" y="1796919"/>
                    <a:ext cx="202782" cy="288134"/>
                  </a:xfrm>
                  <a:prstGeom prst="rect">
                    <a:avLst/>
                  </a:prstGeom>
                  <a:solidFill>
                    <a:schemeClr val="tx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165" name="Группа 164"/>
                <p:cNvGrpSpPr/>
                <p:nvPr/>
              </p:nvGrpSpPr>
              <p:grpSpPr>
                <a:xfrm>
                  <a:off x="1364407" y="2817518"/>
                  <a:ext cx="730307" cy="633726"/>
                  <a:chOff x="1362666" y="1455245"/>
                  <a:chExt cx="730307" cy="633726"/>
                </a:xfrm>
              </p:grpSpPr>
              <p:sp>
                <p:nvSpPr>
                  <p:cNvPr id="166" name="Прямоугольник 165"/>
                  <p:cNvSpPr/>
                  <p:nvPr/>
                </p:nvSpPr>
                <p:spPr>
                  <a:xfrm>
                    <a:off x="1362666" y="1457942"/>
                    <a:ext cx="202782" cy="288134"/>
                  </a:xfrm>
                  <a:prstGeom prst="rect">
                    <a:avLst/>
                  </a:prstGeom>
                  <a:solidFill>
                    <a:schemeClr val="tx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67" name="Прямоугольник 166"/>
                  <p:cNvSpPr/>
                  <p:nvPr/>
                </p:nvSpPr>
                <p:spPr>
                  <a:xfrm>
                    <a:off x="1629120" y="1459163"/>
                    <a:ext cx="202782" cy="288134"/>
                  </a:xfrm>
                  <a:prstGeom prst="rect">
                    <a:avLst/>
                  </a:prstGeom>
                  <a:solidFill>
                    <a:schemeClr val="tx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68" name="Прямоугольник 167"/>
                  <p:cNvSpPr/>
                  <p:nvPr/>
                </p:nvSpPr>
                <p:spPr>
                  <a:xfrm>
                    <a:off x="1890191" y="1455245"/>
                    <a:ext cx="202782" cy="288134"/>
                  </a:xfrm>
                  <a:prstGeom prst="rect">
                    <a:avLst/>
                  </a:prstGeom>
                  <a:solidFill>
                    <a:schemeClr val="tx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69" name="Прямоугольник 168"/>
                  <p:cNvSpPr/>
                  <p:nvPr/>
                </p:nvSpPr>
                <p:spPr>
                  <a:xfrm>
                    <a:off x="1362666" y="1799616"/>
                    <a:ext cx="202782" cy="288134"/>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70" name="Прямоугольник 169"/>
                  <p:cNvSpPr/>
                  <p:nvPr/>
                </p:nvSpPr>
                <p:spPr>
                  <a:xfrm>
                    <a:off x="1629120" y="1800837"/>
                    <a:ext cx="202782" cy="288134"/>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71" name="Прямоугольник 170"/>
                  <p:cNvSpPr/>
                  <p:nvPr/>
                </p:nvSpPr>
                <p:spPr>
                  <a:xfrm>
                    <a:off x="1890191" y="1796919"/>
                    <a:ext cx="202782" cy="288134"/>
                  </a:xfrm>
                  <a:prstGeom prst="rect">
                    <a:avLst/>
                  </a:prstGeom>
                  <a:solidFill>
                    <a:schemeClr val="tx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grpSp>
            <p:nvGrpSpPr>
              <p:cNvPr id="174" name="Группа 173"/>
              <p:cNvGrpSpPr/>
              <p:nvPr/>
            </p:nvGrpSpPr>
            <p:grpSpPr>
              <a:xfrm>
                <a:off x="1784908" y="1653060"/>
                <a:ext cx="733750" cy="1995999"/>
                <a:chOff x="1360964" y="1455245"/>
                <a:chExt cx="733750" cy="1995999"/>
              </a:xfrm>
            </p:grpSpPr>
            <p:grpSp>
              <p:nvGrpSpPr>
                <p:cNvPr id="175" name="Группа 174"/>
                <p:cNvGrpSpPr/>
                <p:nvPr/>
              </p:nvGrpSpPr>
              <p:grpSpPr>
                <a:xfrm>
                  <a:off x="1362666" y="1455245"/>
                  <a:ext cx="730307" cy="633726"/>
                  <a:chOff x="1362666" y="1455245"/>
                  <a:chExt cx="730307" cy="633726"/>
                </a:xfrm>
              </p:grpSpPr>
              <p:sp>
                <p:nvSpPr>
                  <p:cNvPr id="190" name="Прямоугольник 189"/>
                  <p:cNvSpPr/>
                  <p:nvPr/>
                </p:nvSpPr>
                <p:spPr>
                  <a:xfrm>
                    <a:off x="1362666" y="1457942"/>
                    <a:ext cx="202782" cy="288134"/>
                  </a:xfrm>
                  <a:prstGeom prst="rect">
                    <a:avLst/>
                  </a:prstGeom>
                  <a:solidFill>
                    <a:schemeClr val="tx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91" name="Прямоугольник 190"/>
                  <p:cNvSpPr/>
                  <p:nvPr/>
                </p:nvSpPr>
                <p:spPr>
                  <a:xfrm>
                    <a:off x="1629120" y="1459163"/>
                    <a:ext cx="202782" cy="288134"/>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92" name="Прямоугольник 191"/>
                  <p:cNvSpPr/>
                  <p:nvPr/>
                </p:nvSpPr>
                <p:spPr>
                  <a:xfrm>
                    <a:off x="1890191" y="1455245"/>
                    <a:ext cx="202782" cy="288134"/>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93" name="Прямоугольник 192"/>
                  <p:cNvSpPr/>
                  <p:nvPr/>
                </p:nvSpPr>
                <p:spPr>
                  <a:xfrm>
                    <a:off x="1362666" y="1799616"/>
                    <a:ext cx="202782" cy="288134"/>
                  </a:xfrm>
                  <a:prstGeom prst="rect">
                    <a:avLst/>
                  </a:prstGeom>
                  <a:solidFill>
                    <a:schemeClr val="tx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94" name="Прямоугольник 193"/>
                  <p:cNvSpPr/>
                  <p:nvPr/>
                </p:nvSpPr>
                <p:spPr>
                  <a:xfrm>
                    <a:off x="1629120" y="1800837"/>
                    <a:ext cx="202782" cy="288134"/>
                  </a:xfrm>
                  <a:prstGeom prst="rect">
                    <a:avLst/>
                  </a:prstGeom>
                  <a:solidFill>
                    <a:schemeClr val="tx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95" name="Прямоугольник 194"/>
                  <p:cNvSpPr/>
                  <p:nvPr/>
                </p:nvSpPr>
                <p:spPr>
                  <a:xfrm>
                    <a:off x="1890191" y="1796919"/>
                    <a:ext cx="202782" cy="288134"/>
                  </a:xfrm>
                  <a:prstGeom prst="rect">
                    <a:avLst/>
                  </a:prstGeom>
                  <a:solidFill>
                    <a:schemeClr val="tx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176" name="Группа 175"/>
                <p:cNvGrpSpPr/>
                <p:nvPr/>
              </p:nvGrpSpPr>
              <p:grpSpPr>
                <a:xfrm>
                  <a:off x="1360964" y="2131482"/>
                  <a:ext cx="730307" cy="633726"/>
                  <a:chOff x="1362666" y="1455245"/>
                  <a:chExt cx="730307" cy="633726"/>
                </a:xfrm>
              </p:grpSpPr>
              <p:sp>
                <p:nvSpPr>
                  <p:cNvPr id="184" name="Прямоугольник 183"/>
                  <p:cNvSpPr/>
                  <p:nvPr/>
                </p:nvSpPr>
                <p:spPr>
                  <a:xfrm>
                    <a:off x="1362666" y="1457942"/>
                    <a:ext cx="202782" cy="288134"/>
                  </a:xfrm>
                  <a:prstGeom prst="rect">
                    <a:avLst/>
                  </a:prstGeom>
                  <a:solidFill>
                    <a:schemeClr val="tx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85" name="Прямоугольник 184"/>
                  <p:cNvSpPr/>
                  <p:nvPr/>
                </p:nvSpPr>
                <p:spPr>
                  <a:xfrm>
                    <a:off x="1629120" y="1459163"/>
                    <a:ext cx="202782" cy="288134"/>
                  </a:xfrm>
                  <a:prstGeom prst="rect">
                    <a:avLst/>
                  </a:prstGeom>
                  <a:solidFill>
                    <a:schemeClr val="tx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86" name="Прямоугольник 185"/>
                  <p:cNvSpPr/>
                  <p:nvPr/>
                </p:nvSpPr>
                <p:spPr>
                  <a:xfrm>
                    <a:off x="1890191" y="1455245"/>
                    <a:ext cx="202782" cy="288134"/>
                  </a:xfrm>
                  <a:prstGeom prst="rect">
                    <a:avLst/>
                  </a:prstGeom>
                  <a:solidFill>
                    <a:schemeClr val="tx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87" name="Прямоугольник 186"/>
                  <p:cNvSpPr/>
                  <p:nvPr/>
                </p:nvSpPr>
                <p:spPr>
                  <a:xfrm>
                    <a:off x="1362666" y="1799616"/>
                    <a:ext cx="202782" cy="288134"/>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88" name="Прямоугольник 187"/>
                  <p:cNvSpPr/>
                  <p:nvPr/>
                </p:nvSpPr>
                <p:spPr>
                  <a:xfrm>
                    <a:off x="1629120" y="1800837"/>
                    <a:ext cx="202782" cy="288134"/>
                  </a:xfrm>
                  <a:prstGeom prst="rect">
                    <a:avLst/>
                  </a:prstGeom>
                  <a:solidFill>
                    <a:schemeClr val="tx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89" name="Прямоугольник 188"/>
                  <p:cNvSpPr/>
                  <p:nvPr/>
                </p:nvSpPr>
                <p:spPr>
                  <a:xfrm>
                    <a:off x="1890191" y="1796919"/>
                    <a:ext cx="202782" cy="288134"/>
                  </a:xfrm>
                  <a:prstGeom prst="rect">
                    <a:avLst/>
                  </a:prstGeom>
                  <a:solidFill>
                    <a:schemeClr val="tx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177" name="Группа 176"/>
                <p:cNvGrpSpPr/>
                <p:nvPr/>
              </p:nvGrpSpPr>
              <p:grpSpPr>
                <a:xfrm>
                  <a:off x="1364407" y="2817518"/>
                  <a:ext cx="730307" cy="633726"/>
                  <a:chOff x="1362666" y="1455245"/>
                  <a:chExt cx="730307" cy="633726"/>
                </a:xfrm>
              </p:grpSpPr>
              <p:sp>
                <p:nvSpPr>
                  <p:cNvPr id="178" name="Прямоугольник 177"/>
                  <p:cNvSpPr/>
                  <p:nvPr/>
                </p:nvSpPr>
                <p:spPr>
                  <a:xfrm>
                    <a:off x="1362666" y="1457942"/>
                    <a:ext cx="202782" cy="288134"/>
                  </a:xfrm>
                  <a:prstGeom prst="rect">
                    <a:avLst/>
                  </a:prstGeom>
                  <a:solidFill>
                    <a:schemeClr val="tx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79" name="Прямоугольник 178"/>
                  <p:cNvSpPr/>
                  <p:nvPr/>
                </p:nvSpPr>
                <p:spPr>
                  <a:xfrm>
                    <a:off x="1629120" y="1459163"/>
                    <a:ext cx="202782" cy="288134"/>
                  </a:xfrm>
                  <a:prstGeom prst="rect">
                    <a:avLst/>
                  </a:prstGeom>
                  <a:solidFill>
                    <a:schemeClr val="tx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80" name="Прямоугольник 179"/>
                  <p:cNvSpPr/>
                  <p:nvPr/>
                </p:nvSpPr>
                <p:spPr>
                  <a:xfrm>
                    <a:off x="1890191" y="1455245"/>
                    <a:ext cx="202782" cy="288134"/>
                  </a:xfrm>
                  <a:prstGeom prst="rect">
                    <a:avLst/>
                  </a:prstGeom>
                  <a:solidFill>
                    <a:schemeClr val="tx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81" name="Прямоугольник 180"/>
                  <p:cNvSpPr/>
                  <p:nvPr/>
                </p:nvSpPr>
                <p:spPr>
                  <a:xfrm>
                    <a:off x="1362666" y="1799616"/>
                    <a:ext cx="202782" cy="288134"/>
                  </a:xfrm>
                  <a:prstGeom prst="rect">
                    <a:avLst/>
                  </a:prstGeom>
                  <a:solidFill>
                    <a:schemeClr val="tx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82" name="Прямоугольник 181"/>
                  <p:cNvSpPr/>
                  <p:nvPr/>
                </p:nvSpPr>
                <p:spPr>
                  <a:xfrm>
                    <a:off x="1629120" y="1800837"/>
                    <a:ext cx="202782" cy="288134"/>
                  </a:xfrm>
                  <a:prstGeom prst="rect">
                    <a:avLst/>
                  </a:prstGeom>
                  <a:solidFill>
                    <a:schemeClr val="tx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83" name="Прямоугольник 182"/>
                  <p:cNvSpPr/>
                  <p:nvPr/>
                </p:nvSpPr>
                <p:spPr>
                  <a:xfrm>
                    <a:off x="1890191" y="1796919"/>
                    <a:ext cx="202782" cy="288134"/>
                  </a:xfrm>
                  <a:prstGeom prst="rect">
                    <a:avLst/>
                  </a:prstGeom>
                  <a:solidFill>
                    <a:schemeClr val="tx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grpSp>
        <p:sp>
          <p:nvSpPr>
            <p:cNvPr id="172" name="Прямоугольник 171"/>
            <p:cNvSpPr/>
            <p:nvPr/>
          </p:nvSpPr>
          <p:spPr>
            <a:xfrm>
              <a:off x="876491" y="1321420"/>
              <a:ext cx="1753162" cy="360795"/>
            </a:xfrm>
            <a:prstGeom prst="rect">
              <a:avLst/>
            </a:prstGeom>
            <a:solidFill>
              <a:schemeClr val="tx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u-RU" sz="1000" b="1" dirty="0" smtClean="0">
                  <a:solidFill>
                    <a:schemeClr val="bg1"/>
                  </a:solidFill>
                </a:rPr>
                <a:t>ИНВЕСТИЦИОННАЯ КОМПАНИЯ</a:t>
              </a:r>
              <a:endParaRPr lang="ru-RU" sz="1000" b="1" dirty="0">
                <a:solidFill>
                  <a:schemeClr val="bg1"/>
                </a:solidFill>
              </a:endParaRPr>
            </a:p>
          </p:txBody>
        </p:sp>
      </p:grpSp>
      <p:grpSp>
        <p:nvGrpSpPr>
          <p:cNvPr id="63" name="Группа 62"/>
          <p:cNvGrpSpPr/>
          <p:nvPr/>
        </p:nvGrpSpPr>
        <p:grpSpPr>
          <a:xfrm>
            <a:off x="370333" y="3390137"/>
            <a:ext cx="2157956" cy="1609108"/>
            <a:chOff x="1495429" y="1098550"/>
            <a:chExt cx="2955924" cy="2693844"/>
          </a:xfrm>
          <a:effectLst>
            <a:outerShdw blurRad="50800" dist="38100" dir="2700000" algn="tl" rotWithShape="0">
              <a:prstClr val="black">
                <a:alpha val="40000"/>
              </a:prstClr>
            </a:outerShdw>
          </a:effectLst>
        </p:grpSpPr>
        <p:sp>
          <p:nvSpPr>
            <p:cNvPr id="58" name="Прямоугольник 57"/>
            <p:cNvSpPr/>
            <p:nvPr/>
          </p:nvSpPr>
          <p:spPr>
            <a:xfrm>
              <a:off x="1973963" y="1995602"/>
              <a:ext cx="2004312" cy="1416200"/>
            </a:xfrm>
            <a:prstGeom prst="rect">
              <a:avLst/>
            </a:prstGeom>
            <a:solidFill>
              <a:schemeClr val="tx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Прямоугольник 41"/>
            <p:cNvSpPr/>
            <p:nvPr/>
          </p:nvSpPr>
          <p:spPr>
            <a:xfrm>
              <a:off x="1783045" y="1995383"/>
              <a:ext cx="190918" cy="1416200"/>
            </a:xfrm>
            <a:prstGeom prst="rect">
              <a:avLst/>
            </a:prstGeom>
            <a:solidFill>
              <a:schemeClr val="tx1">
                <a:lumMod val="85000"/>
              </a:schemeClr>
            </a:solidFill>
            <a:ln>
              <a:solidFill>
                <a:schemeClr val="bg1"/>
              </a:solid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Прямоугольник 42"/>
            <p:cNvSpPr/>
            <p:nvPr/>
          </p:nvSpPr>
          <p:spPr>
            <a:xfrm>
              <a:off x="2222612" y="1995384"/>
              <a:ext cx="190918" cy="1416200"/>
            </a:xfrm>
            <a:prstGeom prst="rect">
              <a:avLst/>
            </a:prstGeom>
            <a:solidFill>
              <a:schemeClr val="tx1"/>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4" name="Прямоугольник 43"/>
            <p:cNvSpPr/>
            <p:nvPr/>
          </p:nvSpPr>
          <p:spPr>
            <a:xfrm>
              <a:off x="2639263" y="1995383"/>
              <a:ext cx="190918" cy="1416200"/>
            </a:xfrm>
            <a:prstGeom prst="rect">
              <a:avLst/>
            </a:prstGeom>
            <a:solidFill>
              <a:schemeClr val="tx1"/>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5" name="Прямоугольник 44"/>
            <p:cNvSpPr/>
            <p:nvPr/>
          </p:nvSpPr>
          <p:spPr>
            <a:xfrm>
              <a:off x="3078830" y="1995384"/>
              <a:ext cx="190918" cy="1416200"/>
            </a:xfrm>
            <a:prstGeom prst="rect">
              <a:avLst/>
            </a:prstGeom>
            <a:solidFill>
              <a:schemeClr val="tx1"/>
            </a:solidFill>
            <a:ln>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6" name="Прямоугольник 45"/>
            <p:cNvSpPr/>
            <p:nvPr/>
          </p:nvSpPr>
          <p:spPr>
            <a:xfrm>
              <a:off x="3514499" y="1995383"/>
              <a:ext cx="190918" cy="1416200"/>
            </a:xfrm>
            <a:prstGeom prst="rect">
              <a:avLst/>
            </a:prstGeom>
            <a:solidFill>
              <a:schemeClr val="tx1"/>
            </a:solidFill>
            <a:ln>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7" name="Прямоугольник 46"/>
            <p:cNvSpPr/>
            <p:nvPr/>
          </p:nvSpPr>
          <p:spPr>
            <a:xfrm>
              <a:off x="3954066" y="1995384"/>
              <a:ext cx="190918" cy="1416200"/>
            </a:xfrm>
            <a:prstGeom prst="rect">
              <a:avLst/>
            </a:prstGeom>
            <a:solidFill>
              <a:schemeClr val="tx1">
                <a:lumMod val="85000"/>
              </a:schemeClr>
            </a:solidFill>
            <a:ln>
              <a:solidFill>
                <a:schemeClr val="bg1"/>
              </a:solid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8" name="Прямоугольник 47"/>
            <p:cNvSpPr/>
            <p:nvPr/>
          </p:nvSpPr>
          <p:spPr>
            <a:xfrm rot="16200000">
              <a:off x="2860643" y="649490"/>
              <a:ext cx="190918" cy="2514245"/>
            </a:xfrm>
            <a:prstGeom prst="rect">
              <a:avLst/>
            </a:prstGeom>
            <a:solidFill>
              <a:schemeClr val="tx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9" name="Прямоугольник 48"/>
            <p:cNvSpPr/>
            <p:nvPr/>
          </p:nvSpPr>
          <p:spPr>
            <a:xfrm rot="16200000">
              <a:off x="2860642" y="2252878"/>
              <a:ext cx="190918" cy="2514245"/>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0" name="Прямоугольник 49"/>
            <p:cNvSpPr/>
            <p:nvPr/>
          </p:nvSpPr>
          <p:spPr>
            <a:xfrm rot="16200000">
              <a:off x="2866213" y="2274528"/>
              <a:ext cx="190918" cy="2661863"/>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1" name="Прямоугольник 50"/>
            <p:cNvSpPr/>
            <p:nvPr/>
          </p:nvSpPr>
          <p:spPr>
            <a:xfrm rot="16200000">
              <a:off x="2868405" y="2298349"/>
              <a:ext cx="190918" cy="2797171"/>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2" name="Прямоугольник 51"/>
            <p:cNvSpPr/>
            <p:nvPr/>
          </p:nvSpPr>
          <p:spPr>
            <a:xfrm rot="16200000">
              <a:off x="2927646" y="2268688"/>
              <a:ext cx="91489" cy="2955924"/>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4" name="Равнобедренный треугольник 53"/>
            <p:cNvSpPr/>
            <p:nvPr/>
          </p:nvSpPr>
          <p:spPr>
            <a:xfrm>
              <a:off x="1870075" y="1098550"/>
              <a:ext cx="2190750" cy="657440"/>
            </a:xfrm>
            <a:prstGeom prst="triangl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Равнобедренный треугольник 54"/>
            <p:cNvSpPr/>
            <p:nvPr/>
          </p:nvSpPr>
          <p:spPr>
            <a:xfrm>
              <a:off x="1870075" y="1209077"/>
              <a:ext cx="2190750" cy="637349"/>
            </a:xfrm>
            <a:prstGeom prst="triangle">
              <a:avLst/>
            </a:prstGeom>
            <a:solidFill>
              <a:schemeClr val="tx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3" name="Прямоугольник 52"/>
            <p:cNvSpPr/>
            <p:nvPr/>
          </p:nvSpPr>
          <p:spPr>
            <a:xfrm rot="16200000">
              <a:off x="2911390" y="630603"/>
              <a:ext cx="105251" cy="2361938"/>
            </a:xfrm>
            <a:prstGeom prst="rect">
              <a:avLst/>
            </a:prstGeom>
            <a:solidFill>
              <a:schemeClr val="tx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6" name="Прямоугольник 55"/>
            <p:cNvSpPr/>
            <p:nvPr/>
          </p:nvSpPr>
          <p:spPr>
            <a:xfrm>
              <a:off x="1874918" y="2001460"/>
              <a:ext cx="190918" cy="1416200"/>
            </a:xfrm>
            <a:prstGeom prst="rect">
              <a:avLst/>
            </a:prstGeom>
            <a:solidFill>
              <a:schemeClr val="tx1"/>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7" name="Прямоугольник 56"/>
            <p:cNvSpPr/>
            <p:nvPr/>
          </p:nvSpPr>
          <p:spPr>
            <a:xfrm>
              <a:off x="3864262" y="2000207"/>
              <a:ext cx="190918" cy="1416200"/>
            </a:xfrm>
            <a:prstGeom prst="rect">
              <a:avLst/>
            </a:prstGeom>
            <a:solidFill>
              <a:schemeClr val="tx1"/>
            </a:solidFill>
            <a:ln>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Прямоугольник 59"/>
            <p:cNvSpPr/>
            <p:nvPr/>
          </p:nvSpPr>
          <p:spPr>
            <a:xfrm>
              <a:off x="2135981" y="1940719"/>
              <a:ext cx="1659732" cy="316581"/>
            </a:xfrm>
            <a:prstGeom prst="rect">
              <a:avLst/>
            </a:prstGeom>
            <a:solidFill>
              <a:schemeClr val="tx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bg1"/>
                  </a:solidFill>
                </a:rPr>
                <a:t>БАНК</a:t>
              </a:r>
              <a:endParaRPr lang="ru-RU" sz="1400" b="1" dirty="0">
                <a:solidFill>
                  <a:schemeClr val="bg1"/>
                </a:solidFill>
              </a:endParaRPr>
            </a:p>
          </p:txBody>
        </p:sp>
      </p:grpSp>
      <p:grpSp>
        <p:nvGrpSpPr>
          <p:cNvPr id="125" name="Группа 124"/>
          <p:cNvGrpSpPr/>
          <p:nvPr/>
        </p:nvGrpSpPr>
        <p:grpSpPr>
          <a:xfrm>
            <a:off x="4074918" y="2657935"/>
            <a:ext cx="1442482" cy="1054008"/>
            <a:chOff x="3776135" y="1543103"/>
            <a:chExt cx="1798532" cy="1158865"/>
          </a:xfrm>
          <a:effectLst>
            <a:outerShdw blurRad="50800" dist="38100" dir="10800000" algn="r" rotWithShape="0">
              <a:prstClr val="black">
                <a:alpha val="40000"/>
              </a:prstClr>
            </a:outerShdw>
          </a:effectLst>
        </p:grpSpPr>
        <p:sp>
          <p:nvSpPr>
            <p:cNvPr id="116" name="Прямоугольник 115"/>
            <p:cNvSpPr/>
            <p:nvPr/>
          </p:nvSpPr>
          <p:spPr>
            <a:xfrm>
              <a:off x="3933232" y="1985083"/>
              <a:ext cx="1451354" cy="716885"/>
            </a:xfrm>
            <a:prstGeom prst="rect">
              <a:avLst/>
            </a:prstGeom>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7" name="Прямоугольник 116"/>
            <p:cNvSpPr/>
            <p:nvPr/>
          </p:nvSpPr>
          <p:spPr>
            <a:xfrm>
              <a:off x="3776135" y="1633538"/>
              <a:ext cx="1798532" cy="361195"/>
            </a:xfrm>
            <a:prstGeom prst="rect">
              <a:avLst/>
            </a:prstGeom>
            <a:solidFill>
              <a:schemeClr val="tx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smtClean="0">
                  <a:solidFill>
                    <a:schemeClr val="bg1"/>
                  </a:solidFill>
                </a:rPr>
                <a:t>КРЕДИТНЫЙ КООПЕРАТИВ</a:t>
              </a:r>
              <a:endParaRPr lang="ru-RU" sz="1100" b="1" dirty="0">
                <a:solidFill>
                  <a:schemeClr val="bg1"/>
                </a:solidFill>
              </a:endParaRPr>
            </a:p>
          </p:txBody>
        </p:sp>
        <p:sp>
          <p:nvSpPr>
            <p:cNvPr id="118" name="Прямоугольник 117"/>
            <p:cNvSpPr/>
            <p:nvPr/>
          </p:nvSpPr>
          <p:spPr>
            <a:xfrm>
              <a:off x="3999735" y="2054591"/>
              <a:ext cx="278424" cy="645471"/>
            </a:xfrm>
            <a:prstGeom prst="rect">
              <a:avLst/>
            </a:prstGeom>
            <a:solidFill>
              <a:schemeClr val="tx1"/>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9" name="Прямоугольник 118"/>
            <p:cNvSpPr/>
            <p:nvPr/>
          </p:nvSpPr>
          <p:spPr>
            <a:xfrm>
              <a:off x="5059141" y="2055023"/>
              <a:ext cx="261926" cy="645471"/>
            </a:xfrm>
            <a:prstGeom prst="rect">
              <a:avLst/>
            </a:prstGeom>
            <a:solidFill>
              <a:schemeClr val="tx1"/>
            </a:solidFill>
            <a:ln>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0" name="Прямоугольник 119"/>
            <p:cNvSpPr/>
            <p:nvPr/>
          </p:nvSpPr>
          <p:spPr>
            <a:xfrm>
              <a:off x="4377156" y="2058914"/>
              <a:ext cx="582987" cy="467021"/>
            </a:xfrm>
            <a:prstGeom prst="rect">
              <a:avLst/>
            </a:prstGeom>
            <a:solidFill>
              <a:schemeClr val="accent3">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1" name="Прямоугольник 120"/>
            <p:cNvSpPr/>
            <p:nvPr/>
          </p:nvSpPr>
          <p:spPr>
            <a:xfrm>
              <a:off x="4655580" y="2059736"/>
              <a:ext cx="304563" cy="460219"/>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2" name="Прямоугольник 121"/>
            <p:cNvSpPr/>
            <p:nvPr/>
          </p:nvSpPr>
          <p:spPr>
            <a:xfrm>
              <a:off x="3933233" y="1543103"/>
              <a:ext cx="1451354" cy="88530"/>
            </a:xfrm>
            <a:prstGeom prst="rect">
              <a:avLst/>
            </a:prstGeom>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3" name="Прямоугольник 122"/>
            <p:cNvSpPr/>
            <p:nvPr/>
          </p:nvSpPr>
          <p:spPr>
            <a:xfrm>
              <a:off x="4045967" y="2091989"/>
              <a:ext cx="185959" cy="608074"/>
            </a:xfrm>
            <a:prstGeom prst="rect">
              <a:avLst/>
            </a:prstGeom>
            <a:solidFill>
              <a:srgbClr val="753109">
                <a:alpha val="47059"/>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4" name="Прямоугольник 123"/>
            <p:cNvSpPr/>
            <p:nvPr/>
          </p:nvSpPr>
          <p:spPr>
            <a:xfrm>
              <a:off x="5100933" y="2091989"/>
              <a:ext cx="185959" cy="608074"/>
            </a:xfrm>
            <a:prstGeom prst="rect">
              <a:avLst/>
            </a:prstGeom>
            <a:solidFill>
              <a:srgbClr val="753109">
                <a:alpha val="47059"/>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271" name="Группа 270"/>
          <p:cNvGrpSpPr/>
          <p:nvPr/>
        </p:nvGrpSpPr>
        <p:grpSpPr>
          <a:xfrm>
            <a:off x="2461690" y="3411681"/>
            <a:ext cx="1442482" cy="1054009"/>
            <a:chOff x="3776135" y="1543102"/>
            <a:chExt cx="1798532" cy="1158866"/>
          </a:xfrm>
          <a:effectLst>
            <a:outerShdw blurRad="50800" dist="38100" dir="8100000" algn="tr" rotWithShape="0">
              <a:prstClr val="black">
                <a:alpha val="40000"/>
              </a:prstClr>
            </a:outerShdw>
          </a:effectLst>
        </p:grpSpPr>
        <p:sp>
          <p:nvSpPr>
            <p:cNvPr id="272" name="Прямоугольник 271"/>
            <p:cNvSpPr/>
            <p:nvPr/>
          </p:nvSpPr>
          <p:spPr>
            <a:xfrm>
              <a:off x="3933232" y="1985083"/>
              <a:ext cx="1451354" cy="716885"/>
            </a:xfrm>
            <a:prstGeom prst="rect">
              <a:avLst/>
            </a:prstGeom>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3" name="Прямоугольник 272"/>
            <p:cNvSpPr/>
            <p:nvPr/>
          </p:nvSpPr>
          <p:spPr>
            <a:xfrm>
              <a:off x="3776135" y="1633538"/>
              <a:ext cx="1798532" cy="361195"/>
            </a:xfrm>
            <a:prstGeom prst="rect">
              <a:avLst/>
            </a:prstGeom>
            <a:solidFill>
              <a:schemeClr val="tx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smtClean="0">
                  <a:solidFill>
                    <a:schemeClr val="bg1"/>
                  </a:solidFill>
                </a:rPr>
                <a:t>ЛОМБАРД</a:t>
              </a:r>
              <a:endParaRPr lang="ru-RU" sz="1100" b="1" dirty="0">
                <a:solidFill>
                  <a:schemeClr val="bg1"/>
                </a:solidFill>
              </a:endParaRPr>
            </a:p>
          </p:txBody>
        </p:sp>
        <p:sp>
          <p:nvSpPr>
            <p:cNvPr id="274" name="Прямоугольник 273"/>
            <p:cNvSpPr/>
            <p:nvPr/>
          </p:nvSpPr>
          <p:spPr>
            <a:xfrm>
              <a:off x="3999735" y="2054591"/>
              <a:ext cx="278424" cy="645471"/>
            </a:xfrm>
            <a:prstGeom prst="rect">
              <a:avLst/>
            </a:prstGeom>
            <a:solidFill>
              <a:schemeClr val="tx1"/>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5" name="Прямоугольник 274"/>
            <p:cNvSpPr/>
            <p:nvPr/>
          </p:nvSpPr>
          <p:spPr>
            <a:xfrm>
              <a:off x="5059141" y="2055023"/>
              <a:ext cx="261926" cy="645471"/>
            </a:xfrm>
            <a:prstGeom prst="rect">
              <a:avLst/>
            </a:prstGeom>
            <a:solidFill>
              <a:schemeClr val="tx1"/>
            </a:solidFill>
            <a:ln>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6" name="Прямоугольник 275"/>
            <p:cNvSpPr/>
            <p:nvPr/>
          </p:nvSpPr>
          <p:spPr>
            <a:xfrm>
              <a:off x="4377156" y="2058914"/>
              <a:ext cx="582987" cy="467021"/>
            </a:xfrm>
            <a:prstGeom prst="rect">
              <a:avLst/>
            </a:prstGeom>
            <a:solidFill>
              <a:schemeClr val="tx2">
                <a:lumMod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7" name="Прямоугольник 276"/>
            <p:cNvSpPr/>
            <p:nvPr/>
          </p:nvSpPr>
          <p:spPr>
            <a:xfrm>
              <a:off x="4655580" y="2059736"/>
              <a:ext cx="304563" cy="460219"/>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8" name="Прямоугольник 277"/>
            <p:cNvSpPr/>
            <p:nvPr/>
          </p:nvSpPr>
          <p:spPr>
            <a:xfrm>
              <a:off x="3933233" y="1543102"/>
              <a:ext cx="1451354" cy="88530"/>
            </a:xfrm>
            <a:prstGeom prst="rect">
              <a:avLst/>
            </a:prstGeom>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9" name="Прямоугольник 278"/>
            <p:cNvSpPr/>
            <p:nvPr/>
          </p:nvSpPr>
          <p:spPr>
            <a:xfrm>
              <a:off x="4045967" y="2091989"/>
              <a:ext cx="185959" cy="608074"/>
            </a:xfrm>
            <a:prstGeom prst="rect">
              <a:avLst/>
            </a:prstGeom>
            <a:solidFill>
              <a:schemeClr val="tx2">
                <a:lumMod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0" name="Прямоугольник 279"/>
            <p:cNvSpPr/>
            <p:nvPr/>
          </p:nvSpPr>
          <p:spPr>
            <a:xfrm>
              <a:off x="5100933" y="2091989"/>
              <a:ext cx="185959" cy="608074"/>
            </a:xfrm>
            <a:prstGeom prst="rect">
              <a:avLst/>
            </a:prstGeom>
            <a:solidFill>
              <a:schemeClr val="tx2">
                <a:lumMod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cxnSp>
        <p:nvCxnSpPr>
          <p:cNvPr id="5" name="Прямая соединительная линия 4"/>
          <p:cNvCxnSpPr/>
          <p:nvPr/>
        </p:nvCxnSpPr>
        <p:spPr>
          <a:xfrm>
            <a:off x="1060057" y="1550239"/>
            <a:ext cx="8092" cy="4992785"/>
          </a:xfrm>
          <a:prstGeom prst="line">
            <a:avLst/>
          </a:prstGeom>
          <a:ln w="12700">
            <a:solidFill>
              <a:schemeClr val="tx1"/>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6" name="Прямая соединительная линия 5"/>
          <p:cNvCxnSpPr/>
          <p:nvPr/>
        </p:nvCxnSpPr>
        <p:spPr>
          <a:xfrm flipH="1" flipV="1">
            <a:off x="331596" y="5860537"/>
            <a:ext cx="11515145" cy="9248"/>
          </a:xfrm>
          <a:prstGeom prst="line">
            <a:avLst/>
          </a:prstGeom>
          <a:ln w="12700">
            <a:solidFill>
              <a:schemeClr val="tx1"/>
            </a:solidFill>
            <a:headEnd type="triangle" w="med" len="med"/>
            <a:tailEnd type="none" w="med" len="med"/>
          </a:ln>
        </p:spPr>
        <p:style>
          <a:lnRef idx="1">
            <a:schemeClr val="dk1"/>
          </a:lnRef>
          <a:fillRef idx="0">
            <a:schemeClr val="dk1"/>
          </a:fillRef>
          <a:effectRef idx="0">
            <a:schemeClr val="dk1"/>
          </a:effectRef>
          <a:fontRef idx="minor">
            <a:schemeClr val="tx1"/>
          </a:fontRef>
        </p:style>
      </p:cxnSp>
      <p:sp>
        <p:nvSpPr>
          <p:cNvPr id="16" name="TextBox 15"/>
          <p:cNvSpPr txBox="1"/>
          <p:nvPr/>
        </p:nvSpPr>
        <p:spPr>
          <a:xfrm rot="20100000">
            <a:off x="5654862" y="1678251"/>
            <a:ext cx="6776550" cy="369332"/>
          </a:xfrm>
          <a:prstGeom prst="rect">
            <a:avLst/>
          </a:prstGeom>
          <a:noFill/>
        </p:spPr>
        <p:txBody>
          <a:bodyPr wrap="square" rtlCol="0">
            <a:spAutoFit/>
          </a:bodyPr>
          <a:lstStyle/>
          <a:p>
            <a:r>
              <a:rPr lang="ru-RU" dirty="0" smtClean="0"/>
              <a:t>доступность финансовых услуг</a:t>
            </a:r>
            <a:endParaRPr lang="ru-RU" dirty="0"/>
          </a:p>
        </p:txBody>
      </p:sp>
      <p:cxnSp>
        <p:nvCxnSpPr>
          <p:cNvPr id="20" name="Прямая соединительная линия 19"/>
          <p:cNvCxnSpPr/>
          <p:nvPr/>
        </p:nvCxnSpPr>
        <p:spPr>
          <a:xfrm flipV="1">
            <a:off x="3195376" y="2770537"/>
            <a:ext cx="6498777" cy="3029710"/>
          </a:xfrm>
          <a:prstGeom prst="line">
            <a:avLst/>
          </a:prstGeom>
          <a:ln w="76200">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rot="20100000">
            <a:off x="5157564" y="2931163"/>
            <a:ext cx="6776550" cy="369332"/>
          </a:xfrm>
          <a:prstGeom prst="rect">
            <a:avLst/>
          </a:prstGeom>
          <a:noFill/>
        </p:spPr>
        <p:txBody>
          <a:bodyPr wrap="square" rtlCol="0">
            <a:spAutoFit/>
          </a:bodyPr>
          <a:lstStyle/>
          <a:p>
            <a:r>
              <a:rPr lang="ru-RU" dirty="0" smtClean="0"/>
              <a:t>количество случаев мошенничества</a:t>
            </a:r>
            <a:endParaRPr lang="ru-RU" dirty="0"/>
          </a:p>
        </p:txBody>
      </p:sp>
      <p:cxnSp>
        <p:nvCxnSpPr>
          <p:cNvPr id="15" name="Прямая соединительная линия 14"/>
          <p:cNvCxnSpPr/>
          <p:nvPr/>
        </p:nvCxnSpPr>
        <p:spPr>
          <a:xfrm flipV="1">
            <a:off x="1145512" y="1755257"/>
            <a:ext cx="8548641" cy="4014845"/>
          </a:xfrm>
          <a:prstGeom prst="line">
            <a:avLst/>
          </a:prstGeom>
          <a:ln w="76200">
            <a:solidFill>
              <a:srgbClr val="00B05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417" name="Группа 416"/>
          <p:cNvGrpSpPr/>
          <p:nvPr/>
        </p:nvGrpSpPr>
        <p:grpSpPr>
          <a:xfrm>
            <a:off x="10359477" y="3883947"/>
            <a:ext cx="905682" cy="1903422"/>
            <a:chOff x="8954622" y="3346472"/>
            <a:chExt cx="1526480" cy="3160800"/>
          </a:xfrm>
          <a:effectLst>
            <a:glow rad="101600">
              <a:schemeClr val="accent2">
                <a:satMod val="175000"/>
                <a:alpha val="40000"/>
              </a:schemeClr>
            </a:glow>
          </a:effectLst>
        </p:grpSpPr>
        <p:grpSp>
          <p:nvGrpSpPr>
            <p:cNvPr id="418" name="Группа 417"/>
            <p:cNvGrpSpPr/>
            <p:nvPr/>
          </p:nvGrpSpPr>
          <p:grpSpPr>
            <a:xfrm>
              <a:off x="8987326" y="3346472"/>
              <a:ext cx="1437190" cy="1746228"/>
              <a:chOff x="8987326" y="3346472"/>
              <a:chExt cx="1437190" cy="1746228"/>
            </a:xfrm>
          </p:grpSpPr>
          <p:sp>
            <p:nvSpPr>
              <p:cNvPr id="425" name="Прямоугольник 424"/>
              <p:cNvSpPr/>
              <p:nvPr/>
            </p:nvSpPr>
            <p:spPr>
              <a:xfrm>
                <a:off x="9513327" y="4799489"/>
                <a:ext cx="392145" cy="293211"/>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nvGrpSpPr>
              <p:cNvPr id="426" name="Группа 425"/>
              <p:cNvGrpSpPr/>
              <p:nvPr/>
            </p:nvGrpSpPr>
            <p:grpSpPr>
              <a:xfrm>
                <a:off x="8987326" y="3346472"/>
                <a:ext cx="1437190" cy="1500645"/>
                <a:chOff x="8987326" y="3346472"/>
                <a:chExt cx="1437190" cy="1500645"/>
              </a:xfrm>
            </p:grpSpPr>
            <p:grpSp>
              <p:nvGrpSpPr>
                <p:cNvPr id="427" name="Группа 426"/>
                <p:cNvGrpSpPr/>
                <p:nvPr/>
              </p:nvGrpSpPr>
              <p:grpSpPr>
                <a:xfrm>
                  <a:off x="8987326" y="3420482"/>
                  <a:ext cx="1437190" cy="1426635"/>
                  <a:chOff x="8987326" y="3420482"/>
                  <a:chExt cx="1437190" cy="1426635"/>
                </a:xfrm>
              </p:grpSpPr>
              <p:sp>
                <p:nvSpPr>
                  <p:cNvPr id="431" name="Овал 430"/>
                  <p:cNvSpPr/>
                  <p:nvPr/>
                </p:nvSpPr>
                <p:spPr>
                  <a:xfrm>
                    <a:off x="8987326" y="3938673"/>
                    <a:ext cx="179030" cy="35208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432" name="Овал 431"/>
                  <p:cNvSpPr/>
                  <p:nvPr/>
                </p:nvSpPr>
                <p:spPr>
                  <a:xfrm>
                    <a:off x="10245486" y="3938673"/>
                    <a:ext cx="179030" cy="35208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nvGrpSpPr>
                  <p:cNvPr id="433" name="Группа 432"/>
                  <p:cNvGrpSpPr/>
                  <p:nvPr/>
                </p:nvGrpSpPr>
                <p:grpSpPr>
                  <a:xfrm>
                    <a:off x="9064505" y="3420482"/>
                    <a:ext cx="1301505" cy="1426635"/>
                    <a:chOff x="9064505" y="3420482"/>
                    <a:chExt cx="1301505" cy="1426635"/>
                  </a:xfrm>
                </p:grpSpPr>
                <p:sp>
                  <p:nvSpPr>
                    <p:cNvPr id="434" name="Овал 433"/>
                    <p:cNvSpPr/>
                    <p:nvPr/>
                  </p:nvSpPr>
                  <p:spPr>
                    <a:xfrm>
                      <a:off x="9088449" y="3420482"/>
                      <a:ext cx="1247233" cy="1426635"/>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nvGrpSpPr>
                    <p:cNvPr id="435" name="Группа 434"/>
                    <p:cNvGrpSpPr/>
                    <p:nvPr/>
                  </p:nvGrpSpPr>
                  <p:grpSpPr>
                    <a:xfrm>
                      <a:off x="9064505" y="3883474"/>
                      <a:ext cx="1301505" cy="750802"/>
                      <a:chOff x="9064505" y="3883474"/>
                      <a:chExt cx="1301505" cy="750802"/>
                    </a:xfrm>
                  </p:grpSpPr>
                  <p:grpSp>
                    <p:nvGrpSpPr>
                      <p:cNvPr id="436" name="Группа 435"/>
                      <p:cNvGrpSpPr/>
                      <p:nvPr/>
                    </p:nvGrpSpPr>
                    <p:grpSpPr>
                      <a:xfrm>
                        <a:off x="9064505" y="3883474"/>
                        <a:ext cx="1301505" cy="750802"/>
                        <a:chOff x="9064505" y="3883474"/>
                        <a:chExt cx="1301505" cy="750802"/>
                      </a:xfrm>
                    </p:grpSpPr>
                    <p:sp>
                      <p:nvSpPr>
                        <p:cNvPr id="439" name="Овал 438"/>
                        <p:cNvSpPr/>
                        <p:nvPr/>
                      </p:nvSpPr>
                      <p:spPr>
                        <a:xfrm>
                          <a:off x="9189244" y="3996575"/>
                          <a:ext cx="395287" cy="4095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440" name="Овал 439"/>
                        <p:cNvSpPr/>
                        <p:nvPr/>
                      </p:nvSpPr>
                      <p:spPr>
                        <a:xfrm>
                          <a:off x="9839639" y="4036558"/>
                          <a:ext cx="395287" cy="3695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441" name="Прямоугольник 440"/>
                        <p:cNvSpPr/>
                        <p:nvPr/>
                      </p:nvSpPr>
                      <p:spPr>
                        <a:xfrm>
                          <a:off x="9365456" y="3994296"/>
                          <a:ext cx="685378" cy="339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442" name="Овал 441"/>
                        <p:cNvSpPr/>
                        <p:nvPr/>
                      </p:nvSpPr>
                      <p:spPr>
                        <a:xfrm>
                          <a:off x="9513327" y="4224715"/>
                          <a:ext cx="395287" cy="40956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443" name="Равнобедренный треугольник 442"/>
                        <p:cNvSpPr/>
                        <p:nvPr/>
                      </p:nvSpPr>
                      <p:spPr>
                        <a:xfrm rot="18278887">
                          <a:off x="9019790" y="3928189"/>
                          <a:ext cx="369564" cy="28013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444" name="Равнобедренный треугольник 443"/>
                        <p:cNvSpPr/>
                        <p:nvPr/>
                      </p:nvSpPr>
                      <p:spPr>
                        <a:xfrm rot="3416462" flipH="1">
                          <a:off x="10029011" y="3930857"/>
                          <a:ext cx="382812" cy="29118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sp>
                    <p:nvSpPr>
                      <p:cNvPr id="437" name="Овал 436"/>
                      <p:cNvSpPr/>
                      <p:nvPr/>
                    </p:nvSpPr>
                    <p:spPr>
                      <a:xfrm>
                        <a:off x="9295769" y="4024327"/>
                        <a:ext cx="255027" cy="308109"/>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438" name="Овал 437"/>
                      <p:cNvSpPr/>
                      <p:nvPr/>
                    </p:nvSpPr>
                    <p:spPr>
                      <a:xfrm>
                        <a:off x="9867098" y="4100530"/>
                        <a:ext cx="255027" cy="231906"/>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grpSp>
            <p:grpSp>
              <p:nvGrpSpPr>
                <p:cNvPr id="428" name="Группа 427"/>
                <p:cNvGrpSpPr/>
                <p:nvPr/>
              </p:nvGrpSpPr>
              <p:grpSpPr>
                <a:xfrm>
                  <a:off x="9084162" y="3346472"/>
                  <a:ext cx="1250268" cy="1155283"/>
                  <a:chOff x="9084162" y="3346472"/>
                  <a:chExt cx="1250268" cy="1155283"/>
                </a:xfrm>
              </p:grpSpPr>
              <p:sp>
                <p:nvSpPr>
                  <p:cNvPr id="429" name="Хорда 428"/>
                  <p:cNvSpPr/>
                  <p:nvPr/>
                </p:nvSpPr>
                <p:spPr>
                  <a:xfrm rot="7961694">
                    <a:off x="9133810" y="3336047"/>
                    <a:ext cx="1155283" cy="1176134"/>
                  </a:xfrm>
                  <a:prstGeom prst="chord">
                    <a:avLst>
                      <a:gd name="adj1" fmla="val 2700000"/>
                      <a:gd name="adj2" fmla="val 1380671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430" name="Прямоугольник 429"/>
                  <p:cNvSpPr/>
                  <p:nvPr/>
                </p:nvSpPr>
                <p:spPr>
                  <a:xfrm>
                    <a:off x="9084162" y="3762671"/>
                    <a:ext cx="1250268" cy="191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grpSp>
        <p:grpSp>
          <p:nvGrpSpPr>
            <p:cNvPr id="419" name="Группа 418"/>
            <p:cNvGrpSpPr/>
            <p:nvPr/>
          </p:nvGrpSpPr>
          <p:grpSpPr>
            <a:xfrm>
              <a:off x="8954622" y="4933118"/>
              <a:ext cx="1526480" cy="1574154"/>
              <a:chOff x="8954622" y="4933118"/>
              <a:chExt cx="1526480" cy="1574154"/>
            </a:xfrm>
          </p:grpSpPr>
          <p:sp>
            <p:nvSpPr>
              <p:cNvPr id="420" name="Хорда 419"/>
              <p:cNvSpPr/>
              <p:nvPr/>
            </p:nvSpPr>
            <p:spPr>
              <a:xfrm rot="8627847">
                <a:off x="8954622" y="4933118"/>
                <a:ext cx="1526480" cy="1574154"/>
              </a:xfrm>
              <a:prstGeom prst="chord">
                <a:avLst>
                  <a:gd name="adj1" fmla="val 2700000"/>
                  <a:gd name="adj2" fmla="val 12466168"/>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cxnSp>
            <p:nvCxnSpPr>
              <p:cNvPr id="421" name="Прямая соединительная линия 420"/>
              <p:cNvCxnSpPr/>
              <p:nvPr/>
            </p:nvCxnSpPr>
            <p:spPr>
              <a:xfrm>
                <a:off x="9166356" y="5187533"/>
                <a:ext cx="1054061" cy="359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2" name="Прямая соединительная линия 421"/>
              <p:cNvCxnSpPr/>
              <p:nvPr/>
            </p:nvCxnSpPr>
            <p:spPr>
              <a:xfrm>
                <a:off x="9075707" y="5354375"/>
                <a:ext cx="1258723" cy="1072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3" name="Прямая соединительная линия 422"/>
              <p:cNvCxnSpPr/>
              <p:nvPr/>
            </p:nvCxnSpPr>
            <p:spPr>
              <a:xfrm flipV="1">
                <a:off x="9337458" y="5047505"/>
                <a:ext cx="695527" cy="320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4" name="Прямая соединительная линия 423"/>
              <p:cNvCxnSpPr/>
              <p:nvPr/>
            </p:nvCxnSpPr>
            <p:spPr>
              <a:xfrm>
                <a:off x="8994045" y="5505368"/>
                <a:ext cx="1452294" cy="676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45" name="Группа 444"/>
          <p:cNvGrpSpPr/>
          <p:nvPr/>
        </p:nvGrpSpPr>
        <p:grpSpPr>
          <a:xfrm>
            <a:off x="9468196" y="3860905"/>
            <a:ext cx="905682" cy="1903422"/>
            <a:chOff x="8954622" y="3346472"/>
            <a:chExt cx="1526480" cy="3160800"/>
          </a:xfrm>
          <a:effectLst>
            <a:glow rad="101600">
              <a:schemeClr val="accent2">
                <a:satMod val="175000"/>
                <a:alpha val="40000"/>
              </a:schemeClr>
            </a:glow>
          </a:effectLst>
        </p:grpSpPr>
        <p:grpSp>
          <p:nvGrpSpPr>
            <p:cNvPr id="446" name="Группа 445"/>
            <p:cNvGrpSpPr/>
            <p:nvPr/>
          </p:nvGrpSpPr>
          <p:grpSpPr>
            <a:xfrm>
              <a:off x="8987326" y="3346472"/>
              <a:ext cx="1437190" cy="1746228"/>
              <a:chOff x="8987326" y="3346472"/>
              <a:chExt cx="1437190" cy="1746228"/>
            </a:xfrm>
          </p:grpSpPr>
          <p:sp>
            <p:nvSpPr>
              <p:cNvPr id="453" name="Прямоугольник 452"/>
              <p:cNvSpPr/>
              <p:nvPr/>
            </p:nvSpPr>
            <p:spPr>
              <a:xfrm>
                <a:off x="9513327" y="4799489"/>
                <a:ext cx="392145" cy="293211"/>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nvGrpSpPr>
              <p:cNvPr id="454" name="Группа 453"/>
              <p:cNvGrpSpPr/>
              <p:nvPr/>
            </p:nvGrpSpPr>
            <p:grpSpPr>
              <a:xfrm>
                <a:off x="8987326" y="3346472"/>
                <a:ext cx="1437190" cy="1500645"/>
                <a:chOff x="8987326" y="3346472"/>
                <a:chExt cx="1437190" cy="1500645"/>
              </a:xfrm>
            </p:grpSpPr>
            <p:grpSp>
              <p:nvGrpSpPr>
                <p:cNvPr id="455" name="Группа 454"/>
                <p:cNvGrpSpPr/>
                <p:nvPr/>
              </p:nvGrpSpPr>
              <p:grpSpPr>
                <a:xfrm>
                  <a:off x="8987326" y="3420482"/>
                  <a:ext cx="1437190" cy="1426635"/>
                  <a:chOff x="8987326" y="3420482"/>
                  <a:chExt cx="1437190" cy="1426635"/>
                </a:xfrm>
              </p:grpSpPr>
              <p:sp>
                <p:nvSpPr>
                  <p:cNvPr id="459" name="Овал 458"/>
                  <p:cNvSpPr/>
                  <p:nvPr/>
                </p:nvSpPr>
                <p:spPr>
                  <a:xfrm>
                    <a:off x="8987326" y="3938673"/>
                    <a:ext cx="179030" cy="35208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460" name="Овал 459"/>
                  <p:cNvSpPr/>
                  <p:nvPr/>
                </p:nvSpPr>
                <p:spPr>
                  <a:xfrm>
                    <a:off x="10245486" y="3938673"/>
                    <a:ext cx="179030" cy="35208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nvGrpSpPr>
                  <p:cNvPr id="461" name="Группа 460"/>
                  <p:cNvGrpSpPr/>
                  <p:nvPr/>
                </p:nvGrpSpPr>
                <p:grpSpPr>
                  <a:xfrm>
                    <a:off x="9064505" y="3420482"/>
                    <a:ext cx="1301505" cy="1426635"/>
                    <a:chOff x="9064505" y="3420482"/>
                    <a:chExt cx="1301505" cy="1426635"/>
                  </a:xfrm>
                </p:grpSpPr>
                <p:sp>
                  <p:nvSpPr>
                    <p:cNvPr id="462" name="Овал 461"/>
                    <p:cNvSpPr/>
                    <p:nvPr/>
                  </p:nvSpPr>
                  <p:spPr>
                    <a:xfrm>
                      <a:off x="9088449" y="3420482"/>
                      <a:ext cx="1247233" cy="1426635"/>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nvGrpSpPr>
                    <p:cNvPr id="463" name="Группа 462"/>
                    <p:cNvGrpSpPr/>
                    <p:nvPr/>
                  </p:nvGrpSpPr>
                  <p:grpSpPr>
                    <a:xfrm>
                      <a:off x="9064505" y="3883474"/>
                      <a:ext cx="1301505" cy="750802"/>
                      <a:chOff x="9064505" y="3883474"/>
                      <a:chExt cx="1301505" cy="750802"/>
                    </a:xfrm>
                  </p:grpSpPr>
                  <p:grpSp>
                    <p:nvGrpSpPr>
                      <p:cNvPr id="464" name="Группа 463"/>
                      <p:cNvGrpSpPr/>
                      <p:nvPr/>
                    </p:nvGrpSpPr>
                    <p:grpSpPr>
                      <a:xfrm>
                        <a:off x="9064505" y="3883474"/>
                        <a:ext cx="1301505" cy="750802"/>
                        <a:chOff x="9064505" y="3883474"/>
                        <a:chExt cx="1301505" cy="750802"/>
                      </a:xfrm>
                    </p:grpSpPr>
                    <p:sp>
                      <p:nvSpPr>
                        <p:cNvPr id="467" name="Овал 466"/>
                        <p:cNvSpPr/>
                        <p:nvPr/>
                      </p:nvSpPr>
                      <p:spPr>
                        <a:xfrm>
                          <a:off x="9189244" y="3996575"/>
                          <a:ext cx="395287" cy="4095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468" name="Овал 467"/>
                        <p:cNvSpPr/>
                        <p:nvPr/>
                      </p:nvSpPr>
                      <p:spPr>
                        <a:xfrm>
                          <a:off x="9839639" y="4036558"/>
                          <a:ext cx="395287" cy="3695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469" name="Прямоугольник 468"/>
                        <p:cNvSpPr/>
                        <p:nvPr/>
                      </p:nvSpPr>
                      <p:spPr>
                        <a:xfrm>
                          <a:off x="9365456" y="3994296"/>
                          <a:ext cx="685378" cy="339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470" name="Овал 469"/>
                        <p:cNvSpPr/>
                        <p:nvPr/>
                      </p:nvSpPr>
                      <p:spPr>
                        <a:xfrm>
                          <a:off x="9513327" y="4224715"/>
                          <a:ext cx="395287" cy="40956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471" name="Равнобедренный треугольник 470"/>
                        <p:cNvSpPr/>
                        <p:nvPr/>
                      </p:nvSpPr>
                      <p:spPr>
                        <a:xfrm rot="18278887">
                          <a:off x="9019790" y="3928189"/>
                          <a:ext cx="369564" cy="28013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472" name="Равнобедренный треугольник 471"/>
                        <p:cNvSpPr/>
                        <p:nvPr/>
                      </p:nvSpPr>
                      <p:spPr>
                        <a:xfrm rot="3416462" flipH="1">
                          <a:off x="10029011" y="3930857"/>
                          <a:ext cx="382812" cy="29118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sp>
                    <p:nvSpPr>
                      <p:cNvPr id="465" name="Овал 464"/>
                      <p:cNvSpPr/>
                      <p:nvPr/>
                    </p:nvSpPr>
                    <p:spPr>
                      <a:xfrm>
                        <a:off x="9295769" y="4024327"/>
                        <a:ext cx="255027" cy="308109"/>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466" name="Овал 465"/>
                      <p:cNvSpPr/>
                      <p:nvPr/>
                    </p:nvSpPr>
                    <p:spPr>
                      <a:xfrm>
                        <a:off x="9867098" y="4100530"/>
                        <a:ext cx="255027" cy="231906"/>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grpSp>
            <p:grpSp>
              <p:nvGrpSpPr>
                <p:cNvPr id="456" name="Группа 455"/>
                <p:cNvGrpSpPr/>
                <p:nvPr/>
              </p:nvGrpSpPr>
              <p:grpSpPr>
                <a:xfrm>
                  <a:off x="9084162" y="3346472"/>
                  <a:ext cx="1250268" cy="1155283"/>
                  <a:chOff x="9084162" y="3346472"/>
                  <a:chExt cx="1250268" cy="1155283"/>
                </a:xfrm>
              </p:grpSpPr>
              <p:sp>
                <p:nvSpPr>
                  <p:cNvPr id="457" name="Хорда 456"/>
                  <p:cNvSpPr/>
                  <p:nvPr/>
                </p:nvSpPr>
                <p:spPr>
                  <a:xfrm rot="7961694">
                    <a:off x="9133810" y="3336047"/>
                    <a:ext cx="1155283" cy="1176134"/>
                  </a:xfrm>
                  <a:prstGeom prst="chord">
                    <a:avLst>
                      <a:gd name="adj1" fmla="val 2700000"/>
                      <a:gd name="adj2" fmla="val 1380671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458" name="Прямоугольник 457"/>
                  <p:cNvSpPr/>
                  <p:nvPr/>
                </p:nvSpPr>
                <p:spPr>
                  <a:xfrm>
                    <a:off x="9084162" y="3762671"/>
                    <a:ext cx="1250268" cy="191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grpSp>
        <p:grpSp>
          <p:nvGrpSpPr>
            <p:cNvPr id="447" name="Группа 446"/>
            <p:cNvGrpSpPr/>
            <p:nvPr/>
          </p:nvGrpSpPr>
          <p:grpSpPr>
            <a:xfrm>
              <a:off x="8954622" y="4933118"/>
              <a:ext cx="1526480" cy="1574154"/>
              <a:chOff x="8954622" y="4933118"/>
              <a:chExt cx="1526480" cy="1574154"/>
            </a:xfrm>
          </p:grpSpPr>
          <p:sp>
            <p:nvSpPr>
              <p:cNvPr id="448" name="Хорда 447"/>
              <p:cNvSpPr/>
              <p:nvPr/>
            </p:nvSpPr>
            <p:spPr>
              <a:xfrm rot="8627847">
                <a:off x="8954622" y="4933118"/>
                <a:ext cx="1526480" cy="1574154"/>
              </a:xfrm>
              <a:prstGeom prst="chord">
                <a:avLst>
                  <a:gd name="adj1" fmla="val 2700000"/>
                  <a:gd name="adj2" fmla="val 12466168"/>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cxnSp>
            <p:nvCxnSpPr>
              <p:cNvPr id="449" name="Прямая соединительная линия 448"/>
              <p:cNvCxnSpPr/>
              <p:nvPr/>
            </p:nvCxnSpPr>
            <p:spPr>
              <a:xfrm>
                <a:off x="9166356" y="5187533"/>
                <a:ext cx="1054061" cy="359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0" name="Прямая соединительная линия 449"/>
              <p:cNvCxnSpPr/>
              <p:nvPr/>
            </p:nvCxnSpPr>
            <p:spPr>
              <a:xfrm>
                <a:off x="9075707" y="5354375"/>
                <a:ext cx="1258723" cy="1072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1" name="Прямая соединительная линия 450"/>
              <p:cNvCxnSpPr/>
              <p:nvPr/>
            </p:nvCxnSpPr>
            <p:spPr>
              <a:xfrm flipV="1">
                <a:off x="9337458" y="5047505"/>
                <a:ext cx="695527" cy="320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2" name="Прямая соединительная линия 451"/>
              <p:cNvCxnSpPr/>
              <p:nvPr/>
            </p:nvCxnSpPr>
            <p:spPr>
              <a:xfrm>
                <a:off x="8994045" y="5505368"/>
                <a:ext cx="1452294" cy="676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73" name="Группа 472"/>
          <p:cNvGrpSpPr/>
          <p:nvPr/>
        </p:nvGrpSpPr>
        <p:grpSpPr>
          <a:xfrm>
            <a:off x="8523568" y="3912788"/>
            <a:ext cx="905682" cy="1903422"/>
            <a:chOff x="8954622" y="3346472"/>
            <a:chExt cx="1526480" cy="3160800"/>
          </a:xfrm>
          <a:effectLst>
            <a:glow rad="101600">
              <a:schemeClr val="accent2">
                <a:satMod val="175000"/>
                <a:alpha val="40000"/>
              </a:schemeClr>
            </a:glow>
          </a:effectLst>
        </p:grpSpPr>
        <p:grpSp>
          <p:nvGrpSpPr>
            <p:cNvPr id="474" name="Группа 473"/>
            <p:cNvGrpSpPr/>
            <p:nvPr/>
          </p:nvGrpSpPr>
          <p:grpSpPr>
            <a:xfrm>
              <a:off x="8987326" y="3346472"/>
              <a:ext cx="1437190" cy="1746228"/>
              <a:chOff x="8987326" y="3346472"/>
              <a:chExt cx="1437190" cy="1746228"/>
            </a:xfrm>
          </p:grpSpPr>
          <p:sp>
            <p:nvSpPr>
              <p:cNvPr id="481" name="Прямоугольник 480"/>
              <p:cNvSpPr/>
              <p:nvPr/>
            </p:nvSpPr>
            <p:spPr>
              <a:xfrm>
                <a:off x="9513327" y="4799489"/>
                <a:ext cx="392145" cy="293211"/>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nvGrpSpPr>
              <p:cNvPr id="482" name="Группа 481"/>
              <p:cNvGrpSpPr/>
              <p:nvPr/>
            </p:nvGrpSpPr>
            <p:grpSpPr>
              <a:xfrm>
                <a:off x="8987326" y="3346472"/>
                <a:ext cx="1437190" cy="1500645"/>
                <a:chOff x="8987326" y="3346472"/>
                <a:chExt cx="1437190" cy="1500645"/>
              </a:xfrm>
            </p:grpSpPr>
            <p:grpSp>
              <p:nvGrpSpPr>
                <p:cNvPr id="483" name="Группа 482"/>
                <p:cNvGrpSpPr/>
                <p:nvPr/>
              </p:nvGrpSpPr>
              <p:grpSpPr>
                <a:xfrm>
                  <a:off x="8987326" y="3420482"/>
                  <a:ext cx="1437190" cy="1426635"/>
                  <a:chOff x="8987326" y="3420482"/>
                  <a:chExt cx="1437190" cy="1426635"/>
                </a:xfrm>
              </p:grpSpPr>
              <p:sp>
                <p:nvSpPr>
                  <p:cNvPr id="487" name="Овал 486"/>
                  <p:cNvSpPr/>
                  <p:nvPr/>
                </p:nvSpPr>
                <p:spPr>
                  <a:xfrm>
                    <a:off x="8987326" y="3938673"/>
                    <a:ext cx="179030" cy="35208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488" name="Овал 487"/>
                  <p:cNvSpPr/>
                  <p:nvPr/>
                </p:nvSpPr>
                <p:spPr>
                  <a:xfrm>
                    <a:off x="10245486" y="3938673"/>
                    <a:ext cx="179030" cy="35208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nvGrpSpPr>
                  <p:cNvPr id="489" name="Группа 488"/>
                  <p:cNvGrpSpPr/>
                  <p:nvPr/>
                </p:nvGrpSpPr>
                <p:grpSpPr>
                  <a:xfrm>
                    <a:off x="9064505" y="3420482"/>
                    <a:ext cx="1301505" cy="1426635"/>
                    <a:chOff x="9064505" y="3420482"/>
                    <a:chExt cx="1301505" cy="1426635"/>
                  </a:xfrm>
                </p:grpSpPr>
                <p:sp>
                  <p:nvSpPr>
                    <p:cNvPr id="490" name="Овал 489"/>
                    <p:cNvSpPr/>
                    <p:nvPr/>
                  </p:nvSpPr>
                  <p:spPr>
                    <a:xfrm>
                      <a:off x="9088449" y="3420482"/>
                      <a:ext cx="1247233" cy="1426635"/>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nvGrpSpPr>
                    <p:cNvPr id="491" name="Группа 490"/>
                    <p:cNvGrpSpPr/>
                    <p:nvPr/>
                  </p:nvGrpSpPr>
                  <p:grpSpPr>
                    <a:xfrm>
                      <a:off x="9064505" y="3883474"/>
                      <a:ext cx="1301505" cy="750802"/>
                      <a:chOff x="9064505" y="3883474"/>
                      <a:chExt cx="1301505" cy="750802"/>
                    </a:xfrm>
                  </p:grpSpPr>
                  <p:grpSp>
                    <p:nvGrpSpPr>
                      <p:cNvPr id="492" name="Группа 491"/>
                      <p:cNvGrpSpPr/>
                      <p:nvPr/>
                    </p:nvGrpSpPr>
                    <p:grpSpPr>
                      <a:xfrm>
                        <a:off x="9064505" y="3883474"/>
                        <a:ext cx="1301505" cy="750802"/>
                        <a:chOff x="9064505" y="3883474"/>
                        <a:chExt cx="1301505" cy="750802"/>
                      </a:xfrm>
                    </p:grpSpPr>
                    <p:sp>
                      <p:nvSpPr>
                        <p:cNvPr id="495" name="Овал 494"/>
                        <p:cNvSpPr/>
                        <p:nvPr/>
                      </p:nvSpPr>
                      <p:spPr>
                        <a:xfrm>
                          <a:off x="9189244" y="3996575"/>
                          <a:ext cx="395287" cy="4095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496" name="Овал 495"/>
                        <p:cNvSpPr/>
                        <p:nvPr/>
                      </p:nvSpPr>
                      <p:spPr>
                        <a:xfrm>
                          <a:off x="9839639" y="4036558"/>
                          <a:ext cx="395287" cy="3695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497" name="Прямоугольник 496"/>
                        <p:cNvSpPr/>
                        <p:nvPr/>
                      </p:nvSpPr>
                      <p:spPr>
                        <a:xfrm>
                          <a:off x="9365456" y="3994296"/>
                          <a:ext cx="685378" cy="339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498" name="Овал 497"/>
                        <p:cNvSpPr/>
                        <p:nvPr/>
                      </p:nvSpPr>
                      <p:spPr>
                        <a:xfrm>
                          <a:off x="9513327" y="4224715"/>
                          <a:ext cx="395287" cy="40956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499" name="Равнобедренный треугольник 498"/>
                        <p:cNvSpPr/>
                        <p:nvPr/>
                      </p:nvSpPr>
                      <p:spPr>
                        <a:xfrm rot="18278887">
                          <a:off x="9019790" y="3928189"/>
                          <a:ext cx="369564" cy="28013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500" name="Равнобедренный треугольник 499"/>
                        <p:cNvSpPr/>
                        <p:nvPr/>
                      </p:nvSpPr>
                      <p:spPr>
                        <a:xfrm rot="3416462" flipH="1">
                          <a:off x="10029011" y="3930857"/>
                          <a:ext cx="382812" cy="29118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sp>
                    <p:nvSpPr>
                      <p:cNvPr id="493" name="Овал 492"/>
                      <p:cNvSpPr/>
                      <p:nvPr/>
                    </p:nvSpPr>
                    <p:spPr>
                      <a:xfrm>
                        <a:off x="9295769" y="4024327"/>
                        <a:ext cx="255027" cy="308109"/>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494" name="Овал 493"/>
                      <p:cNvSpPr/>
                      <p:nvPr/>
                    </p:nvSpPr>
                    <p:spPr>
                      <a:xfrm>
                        <a:off x="9867098" y="4100530"/>
                        <a:ext cx="255027" cy="231906"/>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grpSp>
            <p:grpSp>
              <p:nvGrpSpPr>
                <p:cNvPr id="484" name="Группа 483"/>
                <p:cNvGrpSpPr/>
                <p:nvPr/>
              </p:nvGrpSpPr>
              <p:grpSpPr>
                <a:xfrm>
                  <a:off x="9084162" y="3346472"/>
                  <a:ext cx="1250268" cy="1155283"/>
                  <a:chOff x="9084162" y="3346472"/>
                  <a:chExt cx="1250268" cy="1155283"/>
                </a:xfrm>
              </p:grpSpPr>
              <p:sp>
                <p:nvSpPr>
                  <p:cNvPr id="485" name="Хорда 484"/>
                  <p:cNvSpPr/>
                  <p:nvPr/>
                </p:nvSpPr>
                <p:spPr>
                  <a:xfrm rot="7961694">
                    <a:off x="9133810" y="3336047"/>
                    <a:ext cx="1155283" cy="1176134"/>
                  </a:xfrm>
                  <a:prstGeom prst="chord">
                    <a:avLst>
                      <a:gd name="adj1" fmla="val 2700000"/>
                      <a:gd name="adj2" fmla="val 1380671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486" name="Прямоугольник 485"/>
                  <p:cNvSpPr/>
                  <p:nvPr/>
                </p:nvSpPr>
                <p:spPr>
                  <a:xfrm>
                    <a:off x="9084162" y="3762671"/>
                    <a:ext cx="1250268" cy="191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grpSp>
        <p:grpSp>
          <p:nvGrpSpPr>
            <p:cNvPr id="475" name="Группа 474"/>
            <p:cNvGrpSpPr/>
            <p:nvPr/>
          </p:nvGrpSpPr>
          <p:grpSpPr>
            <a:xfrm>
              <a:off x="8954622" y="4933118"/>
              <a:ext cx="1526480" cy="1574154"/>
              <a:chOff x="8954622" y="4933118"/>
              <a:chExt cx="1526480" cy="1574154"/>
            </a:xfrm>
          </p:grpSpPr>
          <p:sp>
            <p:nvSpPr>
              <p:cNvPr id="476" name="Хорда 475"/>
              <p:cNvSpPr/>
              <p:nvPr/>
            </p:nvSpPr>
            <p:spPr>
              <a:xfrm rot="8627847">
                <a:off x="8954622" y="4933118"/>
                <a:ext cx="1526480" cy="1574154"/>
              </a:xfrm>
              <a:prstGeom prst="chord">
                <a:avLst>
                  <a:gd name="adj1" fmla="val 2700000"/>
                  <a:gd name="adj2" fmla="val 12466168"/>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cxnSp>
            <p:nvCxnSpPr>
              <p:cNvPr id="477" name="Прямая соединительная линия 476"/>
              <p:cNvCxnSpPr/>
              <p:nvPr/>
            </p:nvCxnSpPr>
            <p:spPr>
              <a:xfrm>
                <a:off x="9166356" y="5187533"/>
                <a:ext cx="1054061" cy="359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8" name="Прямая соединительная линия 477"/>
              <p:cNvCxnSpPr/>
              <p:nvPr/>
            </p:nvCxnSpPr>
            <p:spPr>
              <a:xfrm>
                <a:off x="9075707" y="5354375"/>
                <a:ext cx="1258723" cy="1072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9" name="Прямая соединительная линия 478"/>
              <p:cNvCxnSpPr/>
              <p:nvPr/>
            </p:nvCxnSpPr>
            <p:spPr>
              <a:xfrm flipV="1">
                <a:off x="9337458" y="5047505"/>
                <a:ext cx="695527" cy="320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0" name="Прямая соединительная линия 479"/>
              <p:cNvCxnSpPr/>
              <p:nvPr/>
            </p:nvCxnSpPr>
            <p:spPr>
              <a:xfrm>
                <a:off x="8994045" y="5505368"/>
                <a:ext cx="1452294" cy="676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332" name="Группа 331"/>
          <p:cNvGrpSpPr/>
          <p:nvPr/>
        </p:nvGrpSpPr>
        <p:grpSpPr>
          <a:xfrm>
            <a:off x="7833748" y="4179811"/>
            <a:ext cx="1011974" cy="2167049"/>
            <a:chOff x="8954622" y="3346472"/>
            <a:chExt cx="1526480" cy="3160800"/>
          </a:xfrm>
          <a:effectLst>
            <a:glow rad="139700">
              <a:schemeClr val="tx1">
                <a:alpha val="40000"/>
              </a:schemeClr>
            </a:glow>
          </a:effectLst>
        </p:grpSpPr>
        <p:grpSp>
          <p:nvGrpSpPr>
            <p:cNvPr id="330" name="Группа 329"/>
            <p:cNvGrpSpPr/>
            <p:nvPr/>
          </p:nvGrpSpPr>
          <p:grpSpPr>
            <a:xfrm>
              <a:off x="8987326" y="3346472"/>
              <a:ext cx="1437190" cy="1746228"/>
              <a:chOff x="8987326" y="3346472"/>
              <a:chExt cx="1437190" cy="1746228"/>
            </a:xfrm>
          </p:grpSpPr>
          <p:sp>
            <p:nvSpPr>
              <p:cNvPr id="303" name="Прямоугольник 302"/>
              <p:cNvSpPr/>
              <p:nvPr/>
            </p:nvSpPr>
            <p:spPr>
              <a:xfrm>
                <a:off x="9513327" y="4799489"/>
                <a:ext cx="392145" cy="293211"/>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nvGrpSpPr>
              <p:cNvPr id="329" name="Группа 328"/>
              <p:cNvGrpSpPr/>
              <p:nvPr/>
            </p:nvGrpSpPr>
            <p:grpSpPr>
              <a:xfrm>
                <a:off x="8987326" y="3346472"/>
                <a:ext cx="1437190" cy="1500645"/>
                <a:chOff x="8987326" y="3346472"/>
                <a:chExt cx="1437190" cy="1500645"/>
              </a:xfrm>
            </p:grpSpPr>
            <p:grpSp>
              <p:nvGrpSpPr>
                <p:cNvPr id="328" name="Группа 327"/>
                <p:cNvGrpSpPr/>
                <p:nvPr/>
              </p:nvGrpSpPr>
              <p:grpSpPr>
                <a:xfrm>
                  <a:off x="8987326" y="3420482"/>
                  <a:ext cx="1437190" cy="1426635"/>
                  <a:chOff x="8987326" y="3420482"/>
                  <a:chExt cx="1437190" cy="1426635"/>
                </a:xfrm>
              </p:grpSpPr>
              <p:sp>
                <p:nvSpPr>
                  <p:cNvPr id="282" name="Овал 281"/>
                  <p:cNvSpPr/>
                  <p:nvPr/>
                </p:nvSpPr>
                <p:spPr>
                  <a:xfrm>
                    <a:off x="8987326" y="3938673"/>
                    <a:ext cx="179030" cy="35208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283" name="Овал 282"/>
                  <p:cNvSpPr/>
                  <p:nvPr/>
                </p:nvSpPr>
                <p:spPr>
                  <a:xfrm>
                    <a:off x="10245486" y="3938673"/>
                    <a:ext cx="179030" cy="35208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nvGrpSpPr>
                  <p:cNvPr id="326" name="Группа 325"/>
                  <p:cNvGrpSpPr/>
                  <p:nvPr/>
                </p:nvGrpSpPr>
                <p:grpSpPr>
                  <a:xfrm>
                    <a:off x="9064505" y="3420482"/>
                    <a:ext cx="1301505" cy="1426635"/>
                    <a:chOff x="9064505" y="3420482"/>
                    <a:chExt cx="1301505" cy="1426635"/>
                  </a:xfrm>
                </p:grpSpPr>
                <p:sp>
                  <p:nvSpPr>
                    <p:cNvPr id="281" name="Овал 280"/>
                    <p:cNvSpPr/>
                    <p:nvPr/>
                  </p:nvSpPr>
                  <p:spPr>
                    <a:xfrm>
                      <a:off x="9088449" y="3420482"/>
                      <a:ext cx="1247233" cy="1426635"/>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nvGrpSpPr>
                    <p:cNvPr id="325" name="Группа 324"/>
                    <p:cNvGrpSpPr/>
                    <p:nvPr/>
                  </p:nvGrpSpPr>
                  <p:grpSpPr>
                    <a:xfrm>
                      <a:off x="9064505" y="3883474"/>
                      <a:ext cx="1301505" cy="750802"/>
                      <a:chOff x="9064505" y="3883474"/>
                      <a:chExt cx="1301505" cy="750802"/>
                    </a:xfrm>
                  </p:grpSpPr>
                  <p:grpSp>
                    <p:nvGrpSpPr>
                      <p:cNvPr id="324" name="Группа 323"/>
                      <p:cNvGrpSpPr/>
                      <p:nvPr/>
                    </p:nvGrpSpPr>
                    <p:grpSpPr>
                      <a:xfrm>
                        <a:off x="9064505" y="3883474"/>
                        <a:ext cx="1301505" cy="750802"/>
                        <a:chOff x="9064505" y="3883474"/>
                        <a:chExt cx="1301505" cy="750802"/>
                      </a:xfrm>
                    </p:grpSpPr>
                    <p:sp>
                      <p:nvSpPr>
                        <p:cNvPr id="292" name="Овал 291"/>
                        <p:cNvSpPr/>
                        <p:nvPr/>
                      </p:nvSpPr>
                      <p:spPr>
                        <a:xfrm>
                          <a:off x="9189244" y="3996575"/>
                          <a:ext cx="395287" cy="4095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293" name="Овал 292"/>
                        <p:cNvSpPr/>
                        <p:nvPr/>
                      </p:nvSpPr>
                      <p:spPr>
                        <a:xfrm>
                          <a:off x="9839639" y="4036558"/>
                          <a:ext cx="395287" cy="3695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297" name="Прямоугольник 296"/>
                        <p:cNvSpPr/>
                        <p:nvPr/>
                      </p:nvSpPr>
                      <p:spPr>
                        <a:xfrm>
                          <a:off x="9365456" y="3994296"/>
                          <a:ext cx="685378" cy="339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298" name="Овал 297"/>
                        <p:cNvSpPr/>
                        <p:nvPr/>
                      </p:nvSpPr>
                      <p:spPr>
                        <a:xfrm>
                          <a:off x="9513327" y="4224715"/>
                          <a:ext cx="395287" cy="40956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299" name="Равнобедренный треугольник 298"/>
                        <p:cNvSpPr/>
                        <p:nvPr/>
                      </p:nvSpPr>
                      <p:spPr>
                        <a:xfrm rot="18278887">
                          <a:off x="9019790" y="3928189"/>
                          <a:ext cx="369564" cy="28013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300" name="Равнобедренный треугольник 299"/>
                        <p:cNvSpPr/>
                        <p:nvPr/>
                      </p:nvSpPr>
                      <p:spPr>
                        <a:xfrm rot="3416462" flipH="1">
                          <a:off x="10029011" y="3930857"/>
                          <a:ext cx="382812" cy="29118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sp>
                    <p:nvSpPr>
                      <p:cNvPr id="301" name="Овал 300"/>
                      <p:cNvSpPr/>
                      <p:nvPr/>
                    </p:nvSpPr>
                    <p:spPr>
                      <a:xfrm>
                        <a:off x="9295769" y="4024327"/>
                        <a:ext cx="255027" cy="308109"/>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302" name="Овал 301"/>
                      <p:cNvSpPr/>
                      <p:nvPr/>
                    </p:nvSpPr>
                    <p:spPr>
                      <a:xfrm>
                        <a:off x="9867098" y="4100530"/>
                        <a:ext cx="255027" cy="231906"/>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grpSp>
            <p:grpSp>
              <p:nvGrpSpPr>
                <p:cNvPr id="327" name="Группа 326"/>
                <p:cNvGrpSpPr/>
                <p:nvPr/>
              </p:nvGrpSpPr>
              <p:grpSpPr>
                <a:xfrm>
                  <a:off x="9084162" y="3346472"/>
                  <a:ext cx="1250268" cy="1155283"/>
                  <a:chOff x="9084162" y="3346472"/>
                  <a:chExt cx="1250268" cy="1155283"/>
                </a:xfrm>
              </p:grpSpPr>
              <p:sp>
                <p:nvSpPr>
                  <p:cNvPr id="291" name="Хорда 290"/>
                  <p:cNvSpPr/>
                  <p:nvPr/>
                </p:nvSpPr>
                <p:spPr>
                  <a:xfrm rot="7961694">
                    <a:off x="9133810" y="3336047"/>
                    <a:ext cx="1155283" cy="1176134"/>
                  </a:xfrm>
                  <a:prstGeom prst="chord">
                    <a:avLst>
                      <a:gd name="adj1" fmla="val 2700000"/>
                      <a:gd name="adj2" fmla="val 1380671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285" name="Прямоугольник 284"/>
                  <p:cNvSpPr/>
                  <p:nvPr/>
                </p:nvSpPr>
                <p:spPr>
                  <a:xfrm>
                    <a:off x="9084162" y="3762671"/>
                    <a:ext cx="1250268" cy="191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grpSp>
        <p:grpSp>
          <p:nvGrpSpPr>
            <p:cNvPr id="331" name="Группа 330"/>
            <p:cNvGrpSpPr/>
            <p:nvPr/>
          </p:nvGrpSpPr>
          <p:grpSpPr>
            <a:xfrm>
              <a:off x="8954622" y="4933118"/>
              <a:ext cx="1526480" cy="1574154"/>
              <a:chOff x="8954622" y="4933118"/>
              <a:chExt cx="1526480" cy="1574154"/>
            </a:xfrm>
          </p:grpSpPr>
          <p:sp>
            <p:nvSpPr>
              <p:cNvPr id="307" name="Хорда 306"/>
              <p:cNvSpPr/>
              <p:nvPr/>
            </p:nvSpPr>
            <p:spPr>
              <a:xfrm rot="8627847">
                <a:off x="8954622" y="4933118"/>
                <a:ext cx="1526480" cy="1574154"/>
              </a:xfrm>
              <a:prstGeom prst="chord">
                <a:avLst>
                  <a:gd name="adj1" fmla="val 2700000"/>
                  <a:gd name="adj2" fmla="val 12466168"/>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cxnSp>
            <p:nvCxnSpPr>
              <p:cNvPr id="309" name="Прямая соединительная линия 308"/>
              <p:cNvCxnSpPr/>
              <p:nvPr/>
            </p:nvCxnSpPr>
            <p:spPr>
              <a:xfrm>
                <a:off x="9166356" y="5187533"/>
                <a:ext cx="1054061" cy="359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1" name="Прямая соединительная линия 310"/>
              <p:cNvCxnSpPr/>
              <p:nvPr/>
            </p:nvCxnSpPr>
            <p:spPr>
              <a:xfrm>
                <a:off x="9075707" y="5354375"/>
                <a:ext cx="1258723" cy="1072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5" name="Прямая соединительная линия 314"/>
              <p:cNvCxnSpPr/>
              <p:nvPr/>
            </p:nvCxnSpPr>
            <p:spPr>
              <a:xfrm flipV="1">
                <a:off x="9337458" y="5047505"/>
                <a:ext cx="695527" cy="320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2" name="Прямая соединительная линия 321"/>
              <p:cNvCxnSpPr/>
              <p:nvPr/>
            </p:nvCxnSpPr>
            <p:spPr>
              <a:xfrm>
                <a:off x="8994045" y="5505368"/>
                <a:ext cx="1452294" cy="676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333" name="Группа 332"/>
          <p:cNvGrpSpPr/>
          <p:nvPr/>
        </p:nvGrpSpPr>
        <p:grpSpPr>
          <a:xfrm>
            <a:off x="8795456" y="4251706"/>
            <a:ext cx="1011974" cy="2167049"/>
            <a:chOff x="8954622" y="3346472"/>
            <a:chExt cx="1526480" cy="3160800"/>
          </a:xfrm>
          <a:effectLst>
            <a:glow rad="139700">
              <a:schemeClr val="tx1">
                <a:alpha val="40000"/>
              </a:schemeClr>
            </a:glow>
          </a:effectLst>
        </p:grpSpPr>
        <p:grpSp>
          <p:nvGrpSpPr>
            <p:cNvPr id="334" name="Группа 333"/>
            <p:cNvGrpSpPr/>
            <p:nvPr/>
          </p:nvGrpSpPr>
          <p:grpSpPr>
            <a:xfrm>
              <a:off x="8987326" y="3346472"/>
              <a:ext cx="1437190" cy="1746228"/>
              <a:chOff x="8987326" y="3346472"/>
              <a:chExt cx="1437190" cy="1746228"/>
            </a:xfrm>
          </p:grpSpPr>
          <p:sp>
            <p:nvSpPr>
              <p:cNvPr id="341" name="Прямоугольник 340"/>
              <p:cNvSpPr/>
              <p:nvPr/>
            </p:nvSpPr>
            <p:spPr>
              <a:xfrm>
                <a:off x="9513327" y="4799489"/>
                <a:ext cx="392145" cy="293211"/>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nvGrpSpPr>
              <p:cNvPr id="342" name="Группа 341"/>
              <p:cNvGrpSpPr/>
              <p:nvPr/>
            </p:nvGrpSpPr>
            <p:grpSpPr>
              <a:xfrm>
                <a:off x="8987326" y="3346472"/>
                <a:ext cx="1437190" cy="1500645"/>
                <a:chOff x="8987326" y="3346472"/>
                <a:chExt cx="1437190" cy="1500645"/>
              </a:xfrm>
            </p:grpSpPr>
            <p:grpSp>
              <p:nvGrpSpPr>
                <p:cNvPr id="343" name="Группа 342"/>
                <p:cNvGrpSpPr/>
                <p:nvPr/>
              </p:nvGrpSpPr>
              <p:grpSpPr>
                <a:xfrm>
                  <a:off x="8987326" y="3420482"/>
                  <a:ext cx="1437190" cy="1426635"/>
                  <a:chOff x="8987326" y="3420482"/>
                  <a:chExt cx="1437190" cy="1426635"/>
                </a:xfrm>
              </p:grpSpPr>
              <p:sp>
                <p:nvSpPr>
                  <p:cNvPr id="347" name="Овал 346"/>
                  <p:cNvSpPr/>
                  <p:nvPr/>
                </p:nvSpPr>
                <p:spPr>
                  <a:xfrm>
                    <a:off x="8987326" y="3938673"/>
                    <a:ext cx="179030" cy="35208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348" name="Овал 347"/>
                  <p:cNvSpPr/>
                  <p:nvPr/>
                </p:nvSpPr>
                <p:spPr>
                  <a:xfrm>
                    <a:off x="10245486" y="3938673"/>
                    <a:ext cx="179030" cy="35208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nvGrpSpPr>
                  <p:cNvPr id="349" name="Группа 348"/>
                  <p:cNvGrpSpPr/>
                  <p:nvPr/>
                </p:nvGrpSpPr>
                <p:grpSpPr>
                  <a:xfrm>
                    <a:off x="9064505" y="3420482"/>
                    <a:ext cx="1301505" cy="1426635"/>
                    <a:chOff x="9064505" y="3420482"/>
                    <a:chExt cx="1301505" cy="1426635"/>
                  </a:xfrm>
                </p:grpSpPr>
                <p:sp>
                  <p:nvSpPr>
                    <p:cNvPr id="350" name="Овал 349"/>
                    <p:cNvSpPr/>
                    <p:nvPr/>
                  </p:nvSpPr>
                  <p:spPr>
                    <a:xfrm>
                      <a:off x="9088449" y="3420482"/>
                      <a:ext cx="1247233" cy="1426635"/>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nvGrpSpPr>
                    <p:cNvPr id="351" name="Группа 350"/>
                    <p:cNvGrpSpPr/>
                    <p:nvPr/>
                  </p:nvGrpSpPr>
                  <p:grpSpPr>
                    <a:xfrm>
                      <a:off x="9064505" y="3883474"/>
                      <a:ext cx="1301505" cy="750802"/>
                      <a:chOff x="9064505" y="3883474"/>
                      <a:chExt cx="1301505" cy="750802"/>
                    </a:xfrm>
                  </p:grpSpPr>
                  <p:grpSp>
                    <p:nvGrpSpPr>
                      <p:cNvPr id="352" name="Группа 351"/>
                      <p:cNvGrpSpPr/>
                      <p:nvPr/>
                    </p:nvGrpSpPr>
                    <p:grpSpPr>
                      <a:xfrm>
                        <a:off x="9064505" y="3883474"/>
                        <a:ext cx="1301505" cy="750802"/>
                        <a:chOff x="9064505" y="3883474"/>
                        <a:chExt cx="1301505" cy="750802"/>
                      </a:xfrm>
                    </p:grpSpPr>
                    <p:sp>
                      <p:nvSpPr>
                        <p:cNvPr id="355" name="Овал 354"/>
                        <p:cNvSpPr/>
                        <p:nvPr/>
                      </p:nvSpPr>
                      <p:spPr>
                        <a:xfrm>
                          <a:off x="9189244" y="3996575"/>
                          <a:ext cx="395287" cy="4095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356" name="Овал 355"/>
                        <p:cNvSpPr/>
                        <p:nvPr/>
                      </p:nvSpPr>
                      <p:spPr>
                        <a:xfrm>
                          <a:off x="9839639" y="4036558"/>
                          <a:ext cx="395287" cy="3695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357" name="Прямоугольник 356"/>
                        <p:cNvSpPr/>
                        <p:nvPr/>
                      </p:nvSpPr>
                      <p:spPr>
                        <a:xfrm>
                          <a:off x="9365456" y="3994296"/>
                          <a:ext cx="685378" cy="339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358" name="Овал 357"/>
                        <p:cNvSpPr/>
                        <p:nvPr/>
                      </p:nvSpPr>
                      <p:spPr>
                        <a:xfrm>
                          <a:off x="9513327" y="4224715"/>
                          <a:ext cx="395287" cy="40956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359" name="Равнобедренный треугольник 358"/>
                        <p:cNvSpPr/>
                        <p:nvPr/>
                      </p:nvSpPr>
                      <p:spPr>
                        <a:xfrm rot="18278887">
                          <a:off x="9019790" y="3928189"/>
                          <a:ext cx="369564" cy="28013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360" name="Равнобедренный треугольник 359"/>
                        <p:cNvSpPr/>
                        <p:nvPr/>
                      </p:nvSpPr>
                      <p:spPr>
                        <a:xfrm rot="3416462" flipH="1">
                          <a:off x="10029011" y="3930857"/>
                          <a:ext cx="382812" cy="29118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sp>
                    <p:nvSpPr>
                      <p:cNvPr id="353" name="Овал 352"/>
                      <p:cNvSpPr/>
                      <p:nvPr/>
                    </p:nvSpPr>
                    <p:spPr>
                      <a:xfrm>
                        <a:off x="9295769" y="4024327"/>
                        <a:ext cx="255027" cy="308109"/>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354" name="Овал 353"/>
                      <p:cNvSpPr/>
                      <p:nvPr/>
                    </p:nvSpPr>
                    <p:spPr>
                      <a:xfrm>
                        <a:off x="9867098" y="4100530"/>
                        <a:ext cx="255027" cy="231906"/>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grpSp>
            <p:grpSp>
              <p:nvGrpSpPr>
                <p:cNvPr id="344" name="Группа 343"/>
                <p:cNvGrpSpPr/>
                <p:nvPr/>
              </p:nvGrpSpPr>
              <p:grpSpPr>
                <a:xfrm>
                  <a:off x="9084162" y="3346472"/>
                  <a:ext cx="1250268" cy="1155283"/>
                  <a:chOff x="9084162" y="3346472"/>
                  <a:chExt cx="1250268" cy="1155283"/>
                </a:xfrm>
              </p:grpSpPr>
              <p:sp>
                <p:nvSpPr>
                  <p:cNvPr id="345" name="Хорда 344"/>
                  <p:cNvSpPr/>
                  <p:nvPr/>
                </p:nvSpPr>
                <p:spPr>
                  <a:xfrm rot="7961694">
                    <a:off x="9133810" y="3336047"/>
                    <a:ext cx="1155283" cy="1176134"/>
                  </a:xfrm>
                  <a:prstGeom prst="chord">
                    <a:avLst>
                      <a:gd name="adj1" fmla="val 2700000"/>
                      <a:gd name="adj2" fmla="val 1380671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346" name="Прямоугольник 345"/>
                  <p:cNvSpPr/>
                  <p:nvPr/>
                </p:nvSpPr>
                <p:spPr>
                  <a:xfrm>
                    <a:off x="9084162" y="3762671"/>
                    <a:ext cx="1250268" cy="191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grpSp>
        <p:grpSp>
          <p:nvGrpSpPr>
            <p:cNvPr id="335" name="Группа 334"/>
            <p:cNvGrpSpPr/>
            <p:nvPr/>
          </p:nvGrpSpPr>
          <p:grpSpPr>
            <a:xfrm>
              <a:off x="8954622" y="4933118"/>
              <a:ext cx="1526480" cy="1574154"/>
              <a:chOff x="8954622" y="4933118"/>
              <a:chExt cx="1526480" cy="1574154"/>
            </a:xfrm>
          </p:grpSpPr>
          <p:sp>
            <p:nvSpPr>
              <p:cNvPr id="336" name="Хорда 335"/>
              <p:cNvSpPr/>
              <p:nvPr/>
            </p:nvSpPr>
            <p:spPr>
              <a:xfrm rot="8627847">
                <a:off x="8954622" y="4933118"/>
                <a:ext cx="1526480" cy="1574154"/>
              </a:xfrm>
              <a:prstGeom prst="chord">
                <a:avLst>
                  <a:gd name="adj1" fmla="val 2700000"/>
                  <a:gd name="adj2" fmla="val 12466168"/>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cxnSp>
            <p:nvCxnSpPr>
              <p:cNvPr id="337" name="Прямая соединительная линия 336"/>
              <p:cNvCxnSpPr/>
              <p:nvPr/>
            </p:nvCxnSpPr>
            <p:spPr>
              <a:xfrm>
                <a:off x="9166356" y="5187533"/>
                <a:ext cx="1054061" cy="359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8" name="Прямая соединительная линия 337"/>
              <p:cNvCxnSpPr/>
              <p:nvPr/>
            </p:nvCxnSpPr>
            <p:spPr>
              <a:xfrm>
                <a:off x="9075707" y="5354375"/>
                <a:ext cx="1258723" cy="1072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9" name="Прямая соединительная линия 338"/>
              <p:cNvCxnSpPr/>
              <p:nvPr/>
            </p:nvCxnSpPr>
            <p:spPr>
              <a:xfrm flipV="1">
                <a:off x="9337458" y="5047505"/>
                <a:ext cx="695527" cy="320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0" name="Прямая соединительная линия 339"/>
              <p:cNvCxnSpPr/>
              <p:nvPr/>
            </p:nvCxnSpPr>
            <p:spPr>
              <a:xfrm>
                <a:off x="8994045" y="5505368"/>
                <a:ext cx="1452294" cy="676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361" name="Группа 360"/>
          <p:cNvGrpSpPr/>
          <p:nvPr/>
        </p:nvGrpSpPr>
        <p:grpSpPr>
          <a:xfrm>
            <a:off x="9810625" y="4131783"/>
            <a:ext cx="1011974" cy="2167049"/>
            <a:chOff x="8954622" y="3346472"/>
            <a:chExt cx="1526480" cy="3160800"/>
          </a:xfrm>
          <a:effectLst>
            <a:glow rad="139700">
              <a:schemeClr val="tx1">
                <a:alpha val="40000"/>
              </a:schemeClr>
            </a:glow>
          </a:effectLst>
        </p:grpSpPr>
        <p:grpSp>
          <p:nvGrpSpPr>
            <p:cNvPr id="362" name="Группа 361"/>
            <p:cNvGrpSpPr/>
            <p:nvPr/>
          </p:nvGrpSpPr>
          <p:grpSpPr>
            <a:xfrm>
              <a:off x="8987326" y="3346472"/>
              <a:ext cx="1437190" cy="1746228"/>
              <a:chOff x="8987326" y="3346472"/>
              <a:chExt cx="1437190" cy="1746228"/>
            </a:xfrm>
          </p:grpSpPr>
          <p:sp>
            <p:nvSpPr>
              <p:cNvPr id="369" name="Прямоугольник 368"/>
              <p:cNvSpPr/>
              <p:nvPr/>
            </p:nvSpPr>
            <p:spPr>
              <a:xfrm>
                <a:off x="9513327" y="4799489"/>
                <a:ext cx="392145" cy="293211"/>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nvGrpSpPr>
              <p:cNvPr id="370" name="Группа 369"/>
              <p:cNvGrpSpPr/>
              <p:nvPr/>
            </p:nvGrpSpPr>
            <p:grpSpPr>
              <a:xfrm>
                <a:off x="8987326" y="3346472"/>
                <a:ext cx="1437190" cy="1500645"/>
                <a:chOff x="8987326" y="3346472"/>
                <a:chExt cx="1437190" cy="1500645"/>
              </a:xfrm>
            </p:grpSpPr>
            <p:grpSp>
              <p:nvGrpSpPr>
                <p:cNvPr id="371" name="Группа 370"/>
                <p:cNvGrpSpPr/>
                <p:nvPr/>
              </p:nvGrpSpPr>
              <p:grpSpPr>
                <a:xfrm>
                  <a:off x="8987326" y="3420482"/>
                  <a:ext cx="1437190" cy="1426635"/>
                  <a:chOff x="8987326" y="3420482"/>
                  <a:chExt cx="1437190" cy="1426635"/>
                </a:xfrm>
              </p:grpSpPr>
              <p:sp>
                <p:nvSpPr>
                  <p:cNvPr id="375" name="Овал 374"/>
                  <p:cNvSpPr/>
                  <p:nvPr/>
                </p:nvSpPr>
                <p:spPr>
                  <a:xfrm>
                    <a:off x="8987326" y="3938673"/>
                    <a:ext cx="179030" cy="35208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376" name="Овал 375"/>
                  <p:cNvSpPr/>
                  <p:nvPr/>
                </p:nvSpPr>
                <p:spPr>
                  <a:xfrm>
                    <a:off x="10245486" y="3938673"/>
                    <a:ext cx="179030" cy="35208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nvGrpSpPr>
                  <p:cNvPr id="377" name="Группа 376"/>
                  <p:cNvGrpSpPr/>
                  <p:nvPr/>
                </p:nvGrpSpPr>
                <p:grpSpPr>
                  <a:xfrm>
                    <a:off x="9064505" y="3420482"/>
                    <a:ext cx="1301505" cy="1426635"/>
                    <a:chOff x="9064505" y="3420482"/>
                    <a:chExt cx="1301505" cy="1426635"/>
                  </a:xfrm>
                </p:grpSpPr>
                <p:sp>
                  <p:nvSpPr>
                    <p:cNvPr id="378" name="Овал 377"/>
                    <p:cNvSpPr/>
                    <p:nvPr/>
                  </p:nvSpPr>
                  <p:spPr>
                    <a:xfrm>
                      <a:off x="9088449" y="3420482"/>
                      <a:ext cx="1247233" cy="1426635"/>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nvGrpSpPr>
                    <p:cNvPr id="379" name="Группа 378"/>
                    <p:cNvGrpSpPr/>
                    <p:nvPr/>
                  </p:nvGrpSpPr>
                  <p:grpSpPr>
                    <a:xfrm>
                      <a:off x="9064505" y="3883474"/>
                      <a:ext cx="1301505" cy="750802"/>
                      <a:chOff x="9064505" y="3883474"/>
                      <a:chExt cx="1301505" cy="750802"/>
                    </a:xfrm>
                  </p:grpSpPr>
                  <p:grpSp>
                    <p:nvGrpSpPr>
                      <p:cNvPr id="380" name="Группа 379"/>
                      <p:cNvGrpSpPr/>
                      <p:nvPr/>
                    </p:nvGrpSpPr>
                    <p:grpSpPr>
                      <a:xfrm>
                        <a:off x="9064505" y="3883474"/>
                        <a:ext cx="1301505" cy="750802"/>
                        <a:chOff x="9064505" y="3883474"/>
                        <a:chExt cx="1301505" cy="750802"/>
                      </a:xfrm>
                    </p:grpSpPr>
                    <p:sp>
                      <p:nvSpPr>
                        <p:cNvPr id="383" name="Овал 382"/>
                        <p:cNvSpPr/>
                        <p:nvPr/>
                      </p:nvSpPr>
                      <p:spPr>
                        <a:xfrm>
                          <a:off x="9189244" y="3996575"/>
                          <a:ext cx="395287" cy="4095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384" name="Овал 383"/>
                        <p:cNvSpPr/>
                        <p:nvPr/>
                      </p:nvSpPr>
                      <p:spPr>
                        <a:xfrm>
                          <a:off x="9839639" y="4036558"/>
                          <a:ext cx="395287" cy="3695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385" name="Прямоугольник 384"/>
                        <p:cNvSpPr/>
                        <p:nvPr/>
                      </p:nvSpPr>
                      <p:spPr>
                        <a:xfrm>
                          <a:off x="9365456" y="3994296"/>
                          <a:ext cx="685378" cy="339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386" name="Овал 385"/>
                        <p:cNvSpPr/>
                        <p:nvPr/>
                      </p:nvSpPr>
                      <p:spPr>
                        <a:xfrm>
                          <a:off x="9513327" y="4224715"/>
                          <a:ext cx="395287" cy="40956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387" name="Равнобедренный треугольник 386"/>
                        <p:cNvSpPr/>
                        <p:nvPr/>
                      </p:nvSpPr>
                      <p:spPr>
                        <a:xfrm rot="18278887">
                          <a:off x="9019790" y="3928189"/>
                          <a:ext cx="369564" cy="28013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388" name="Равнобедренный треугольник 387"/>
                        <p:cNvSpPr/>
                        <p:nvPr/>
                      </p:nvSpPr>
                      <p:spPr>
                        <a:xfrm rot="3416462" flipH="1">
                          <a:off x="10029011" y="3930857"/>
                          <a:ext cx="382812" cy="29118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sp>
                    <p:nvSpPr>
                      <p:cNvPr id="381" name="Овал 380"/>
                      <p:cNvSpPr/>
                      <p:nvPr/>
                    </p:nvSpPr>
                    <p:spPr>
                      <a:xfrm>
                        <a:off x="9295769" y="4024327"/>
                        <a:ext cx="255027" cy="308109"/>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382" name="Овал 381"/>
                      <p:cNvSpPr/>
                      <p:nvPr/>
                    </p:nvSpPr>
                    <p:spPr>
                      <a:xfrm>
                        <a:off x="9867098" y="4100530"/>
                        <a:ext cx="255027" cy="231906"/>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grpSp>
            <p:grpSp>
              <p:nvGrpSpPr>
                <p:cNvPr id="372" name="Группа 371"/>
                <p:cNvGrpSpPr/>
                <p:nvPr/>
              </p:nvGrpSpPr>
              <p:grpSpPr>
                <a:xfrm>
                  <a:off x="9084162" y="3346472"/>
                  <a:ext cx="1250268" cy="1155283"/>
                  <a:chOff x="9084162" y="3346472"/>
                  <a:chExt cx="1250268" cy="1155283"/>
                </a:xfrm>
              </p:grpSpPr>
              <p:sp>
                <p:nvSpPr>
                  <p:cNvPr id="373" name="Хорда 372"/>
                  <p:cNvSpPr/>
                  <p:nvPr/>
                </p:nvSpPr>
                <p:spPr>
                  <a:xfrm rot="7961694">
                    <a:off x="9133810" y="3336047"/>
                    <a:ext cx="1155283" cy="1176134"/>
                  </a:xfrm>
                  <a:prstGeom prst="chord">
                    <a:avLst>
                      <a:gd name="adj1" fmla="val 2700000"/>
                      <a:gd name="adj2" fmla="val 1380671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374" name="Прямоугольник 373"/>
                  <p:cNvSpPr/>
                  <p:nvPr/>
                </p:nvSpPr>
                <p:spPr>
                  <a:xfrm>
                    <a:off x="9084162" y="3762671"/>
                    <a:ext cx="1250268" cy="191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grpSp>
        <p:grpSp>
          <p:nvGrpSpPr>
            <p:cNvPr id="363" name="Группа 362"/>
            <p:cNvGrpSpPr/>
            <p:nvPr/>
          </p:nvGrpSpPr>
          <p:grpSpPr>
            <a:xfrm>
              <a:off x="8954622" y="4933118"/>
              <a:ext cx="1526480" cy="1574154"/>
              <a:chOff x="8954622" y="4933118"/>
              <a:chExt cx="1526480" cy="1574154"/>
            </a:xfrm>
          </p:grpSpPr>
          <p:sp>
            <p:nvSpPr>
              <p:cNvPr id="364" name="Хорда 363"/>
              <p:cNvSpPr/>
              <p:nvPr/>
            </p:nvSpPr>
            <p:spPr>
              <a:xfrm rot="8627847">
                <a:off x="8954622" y="4933118"/>
                <a:ext cx="1526480" cy="1574154"/>
              </a:xfrm>
              <a:prstGeom prst="chord">
                <a:avLst>
                  <a:gd name="adj1" fmla="val 2700000"/>
                  <a:gd name="adj2" fmla="val 12466168"/>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cxnSp>
            <p:nvCxnSpPr>
              <p:cNvPr id="365" name="Прямая соединительная линия 364"/>
              <p:cNvCxnSpPr/>
              <p:nvPr/>
            </p:nvCxnSpPr>
            <p:spPr>
              <a:xfrm>
                <a:off x="9166356" y="5187533"/>
                <a:ext cx="1054061" cy="359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6" name="Прямая соединительная линия 365"/>
              <p:cNvCxnSpPr/>
              <p:nvPr/>
            </p:nvCxnSpPr>
            <p:spPr>
              <a:xfrm>
                <a:off x="9075707" y="5354375"/>
                <a:ext cx="1258723" cy="1072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7" name="Прямая соединительная линия 366"/>
              <p:cNvCxnSpPr/>
              <p:nvPr/>
            </p:nvCxnSpPr>
            <p:spPr>
              <a:xfrm flipV="1">
                <a:off x="9337458" y="5047505"/>
                <a:ext cx="695527" cy="320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8" name="Прямая соединительная линия 367"/>
              <p:cNvCxnSpPr/>
              <p:nvPr/>
            </p:nvCxnSpPr>
            <p:spPr>
              <a:xfrm>
                <a:off x="8994045" y="5505368"/>
                <a:ext cx="1452294" cy="676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389" name="Группа 388"/>
          <p:cNvGrpSpPr/>
          <p:nvPr/>
        </p:nvGrpSpPr>
        <p:grpSpPr>
          <a:xfrm>
            <a:off x="10819024" y="4131783"/>
            <a:ext cx="1011974" cy="2167049"/>
            <a:chOff x="8954622" y="3346472"/>
            <a:chExt cx="1526480" cy="3160800"/>
          </a:xfrm>
          <a:effectLst>
            <a:glow rad="139700">
              <a:schemeClr val="tx1">
                <a:alpha val="40000"/>
              </a:schemeClr>
            </a:glow>
          </a:effectLst>
        </p:grpSpPr>
        <p:grpSp>
          <p:nvGrpSpPr>
            <p:cNvPr id="390" name="Группа 389"/>
            <p:cNvGrpSpPr/>
            <p:nvPr/>
          </p:nvGrpSpPr>
          <p:grpSpPr>
            <a:xfrm>
              <a:off x="8987326" y="3346472"/>
              <a:ext cx="1437190" cy="1746228"/>
              <a:chOff x="8987326" y="3346472"/>
              <a:chExt cx="1437190" cy="1746228"/>
            </a:xfrm>
          </p:grpSpPr>
          <p:sp>
            <p:nvSpPr>
              <p:cNvPr id="397" name="Прямоугольник 396"/>
              <p:cNvSpPr/>
              <p:nvPr/>
            </p:nvSpPr>
            <p:spPr>
              <a:xfrm>
                <a:off x="9513327" y="4799489"/>
                <a:ext cx="392145" cy="293211"/>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nvGrpSpPr>
              <p:cNvPr id="398" name="Группа 397"/>
              <p:cNvGrpSpPr/>
              <p:nvPr/>
            </p:nvGrpSpPr>
            <p:grpSpPr>
              <a:xfrm>
                <a:off x="8987326" y="3346472"/>
                <a:ext cx="1437190" cy="1500645"/>
                <a:chOff x="8987326" y="3346472"/>
                <a:chExt cx="1437190" cy="1500645"/>
              </a:xfrm>
            </p:grpSpPr>
            <p:grpSp>
              <p:nvGrpSpPr>
                <p:cNvPr id="399" name="Группа 398"/>
                <p:cNvGrpSpPr/>
                <p:nvPr/>
              </p:nvGrpSpPr>
              <p:grpSpPr>
                <a:xfrm>
                  <a:off x="8987326" y="3420482"/>
                  <a:ext cx="1437190" cy="1426635"/>
                  <a:chOff x="8987326" y="3420482"/>
                  <a:chExt cx="1437190" cy="1426635"/>
                </a:xfrm>
              </p:grpSpPr>
              <p:sp>
                <p:nvSpPr>
                  <p:cNvPr id="403" name="Овал 402"/>
                  <p:cNvSpPr/>
                  <p:nvPr/>
                </p:nvSpPr>
                <p:spPr>
                  <a:xfrm>
                    <a:off x="8987326" y="3938673"/>
                    <a:ext cx="179030" cy="35208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404" name="Овал 403"/>
                  <p:cNvSpPr/>
                  <p:nvPr/>
                </p:nvSpPr>
                <p:spPr>
                  <a:xfrm>
                    <a:off x="10245486" y="3938673"/>
                    <a:ext cx="179030" cy="35208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nvGrpSpPr>
                  <p:cNvPr id="405" name="Группа 404"/>
                  <p:cNvGrpSpPr/>
                  <p:nvPr/>
                </p:nvGrpSpPr>
                <p:grpSpPr>
                  <a:xfrm>
                    <a:off x="9064505" y="3420482"/>
                    <a:ext cx="1301505" cy="1426635"/>
                    <a:chOff x="9064505" y="3420482"/>
                    <a:chExt cx="1301505" cy="1426635"/>
                  </a:xfrm>
                </p:grpSpPr>
                <p:sp>
                  <p:nvSpPr>
                    <p:cNvPr id="406" name="Овал 405"/>
                    <p:cNvSpPr/>
                    <p:nvPr/>
                  </p:nvSpPr>
                  <p:spPr>
                    <a:xfrm>
                      <a:off x="9088449" y="3420482"/>
                      <a:ext cx="1247233" cy="1426635"/>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nvGrpSpPr>
                    <p:cNvPr id="407" name="Группа 406"/>
                    <p:cNvGrpSpPr/>
                    <p:nvPr/>
                  </p:nvGrpSpPr>
                  <p:grpSpPr>
                    <a:xfrm>
                      <a:off x="9064505" y="3883474"/>
                      <a:ext cx="1301505" cy="750802"/>
                      <a:chOff x="9064505" y="3883474"/>
                      <a:chExt cx="1301505" cy="750802"/>
                    </a:xfrm>
                  </p:grpSpPr>
                  <p:grpSp>
                    <p:nvGrpSpPr>
                      <p:cNvPr id="408" name="Группа 407"/>
                      <p:cNvGrpSpPr/>
                      <p:nvPr/>
                    </p:nvGrpSpPr>
                    <p:grpSpPr>
                      <a:xfrm>
                        <a:off x="9064505" y="3883474"/>
                        <a:ext cx="1301505" cy="750802"/>
                        <a:chOff x="9064505" y="3883474"/>
                        <a:chExt cx="1301505" cy="750802"/>
                      </a:xfrm>
                    </p:grpSpPr>
                    <p:sp>
                      <p:nvSpPr>
                        <p:cNvPr id="411" name="Овал 410"/>
                        <p:cNvSpPr/>
                        <p:nvPr/>
                      </p:nvSpPr>
                      <p:spPr>
                        <a:xfrm>
                          <a:off x="9189244" y="3996575"/>
                          <a:ext cx="395287" cy="4095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412" name="Овал 411"/>
                        <p:cNvSpPr/>
                        <p:nvPr/>
                      </p:nvSpPr>
                      <p:spPr>
                        <a:xfrm>
                          <a:off x="9839639" y="4036558"/>
                          <a:ext cx="395287" cy="3695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413" name="Прямоугольник 412"/>
                        <p:cNvSpPr/>
                        <p:nvPr/>
                      </p:nvSpPr>
                      <p:spPr>
                        <a:xfrm>
                          <a:off x="9365456" y="3994296"/>
                          <a:ext cx="685378" cy="339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414" name="Овал 413"/>
                        <p:cNvSpPr/>
                        <p:nvPr/>
                      </p:nvSpPr>
                      <p:spPr>
                        <a:xfrm>
                          <a:off x="9513327" y="4224715"/>
                          <a:ext cx="395287" cy="40956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415" name="Равнобедренный треугольник 414"/>
                        <p:cNvSpPr/>
                        <p:nvPr/>
                      </p:nvSpPr>
                      <p:spPr>
                        <a:xfrm rot="18278887">
                          <a:off x="9019790" y="3928189"/>
                          <a:ext cx="369564" cy="28013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416" name="Равнобедренный треугольник 415"/>
                        <p:cNvSpPr/>
                        <p:nvPr/>
                      </p:nvSpPr>
                      <p:spPr>
                        <a:xfrm rot="3416462" flipH="1">
                          <a:off x="10029011" y="3930857"/>
                          <a:ext cx="382812" cy="29118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sp>
                    <p:nvSpPr>
                      <p:cNvPr id="409" name="Овал 408"/>
                      <p:cNvSpPr/>
                      <p:nvPr/>
                    </p:nvSpPr>
                    <p:spPr>
                      <a:xfrm>
                        <a:off x="9295769" y="4024327"/>
                        <a:ext cx="255027" cy="308109"/>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410" name="Овал 409"/>
                      <p:cNvSpPr/>
                      <p:nvPr/>
                    </p:nvSpPr>
                    <p:spPr>
                      <a:xfrm>
                        <a:off x="9867098" y="4100530"/>
                        <a:ext cx="255027" cy="231906"/>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grpSp>
            <p:grpSp>
              <p:nvGrpSpPr>
                <p:cNvPr id="400" name="Группа 399"/>
                <p:cNvGrpSpPr/>
                <p:nvPr/>
              </p:nvGrpSpPr>
              <p:grpSpPr>
                <a:xfrm>
                  <a:off x="9084162" y="3346472"/>
                  <a:ext cx="1250268" cy="1155283"/>
                  <a:chOff x="9084162" y="3346472"/>
                  <a:chExt cx="1250268" cy="1155283"/>
                </a:xfrm>
              </p:grpSpPr>
              <p:sp>
                <p:nvSpPr>
                  <p:cNvPr id="401" name="Хорда 400"/>
                  <p:cNvSpPr/>
                  <p:nvPr/>
                </p:nvSpPr>
                <p:spPr>
                  <a:xfrm rot="7961694">
                    <a:off x="9133810" y="3336047"/>
                    <a:ext cx="1155283" cy="1176134"/>
                  </a:xfrm>
                  <a:prstGeom prst="chord">
                    <a:avLst>
                      <a:gd name="adj1" fmla="val 2700000"/>
                      <a:gd name="adj2" fmla="val 1380671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402" name="Прямоугольник 401"/>
                  <p:cNvSpPr/>
                  <p:nvPr/>
                </p:nvSpPr>
                <p:spPr>
                  <a:xfrm>
                    <a:off x="9084162" y="3762671"/>
                    <a:ext cx="1250268" cy="191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grpSp>
        <p:grpSp>
          <p:nvGrpSpPr>
            <p:cNvPr id="391" name="Группа 390"/>
            <p:cNvGrpSpPr/>
            <p:nvPr/>
          </p:nvGrpSpPr>
          <p:grpSpPr>
            <a:xfrm>
              <a:off x="8954622" y="4933118"/>
              <a:ext cx="1526480" cy="1574154"/>
              <a:chOff x="8954622" y="4933118"/>
              <a:chExt cx="1526480" cy="1574154"/>
            </a:xfrm>
          </p:grpSpPr>
          <p:sp>
            <p:nvSpPr>
              <p:cNvPr id="392" name="Хорда 391"/>
              <p:cNvSpPr/>
              <p:nvPr/>
            </p:nvSpPr>
            <p:spPr>
              <a:xfrm rot="8627847">
                <a:off x="8954622" y="4933118"/>
                <a:ext cx="1526480" cy="1574154"/>
              </a:xfrm>
              <a:prstGeom prst="chord">
                <a:avLst>
                  <a:gd name="adj1" fmla="val 2700000"/>
                  <a:gd name="adj2" fmla="val 12466168"/>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cxnSp>
            <p:nvCxnSpPr>
              <p:cNvPr id="393" name="Прямая соединительная линия 392"/>
              <p:cNvCxnSpPr/>
              <p:nvPr/>
            </p:nvCxnSpPr>
            <p:spPr>
              <a:xfrm>
                <a:off x="9166356" y="5187533"/>
                <a:ext cx="1054061" cy="359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4" name="Прямая соединительная линия 393"/>
              <p:cNvCxnSpPr/>
              <p:nvPr/>
            </p:nvCxnSpPr>
            <p:spPr>
              <a:xfrm>
                <a:off x="9075707" y="5354375"/>
                <a:ext cx="1258723" cy="1072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5" name="Прямая соединительная линия 394"/>
              <p:cNvCxnSpPr/>
              <p:nvPr/>
            </p:nvCxnSpPr>
            <p:spPr>
              <a:xfrm flipV="1">
                <a:off x="9337458" y="5047505"/>
                <a:ext cx="695527" cy="320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6" name="Прямая соединительная линия 395"/>
              <p:cNvCxnSpPr/>
              <p:nvPr/>
            </p:nvCxnSpPr>
            <p:spPr>
              <a:xfrm>
                <a:off x="8994045" y="5505368"/>
                <a:ext cx="1452294" cy="676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785" name="Группа 784"/>
          <p:cNvGrpSpPr/>
          <p:nvPr/>
        </p:nvGrpSpPr>
        <p:grpSpPr>
          <a:xfrm>
            <a:off x="7367325" y="4738896"/>
            <a:ext cx="1011974" cy="2167049"/>
            <a:chOff x="8954622" y="3346472"/>
            <a:chExt cx="1526480" cy="3160800"/>
          </a:xfrm>
          <a:effectLst>
            <a:glow rad="139700">
              <a:schemeClr val="tx1">
                <a:alpha val="40000"/>
              </a:schemeClr>
            </a:glow>
          </a:effectLst>
        </p:grpSpPr>
        <p:grpSp>
          <p:nvGrpSpPr>
            <p:cNvPr id="786" name="Группа 785"/>
            <p:cNvGrpSpPr/>
            <p:nvPr/>
          </p:nvGrpSpPr>
          <p:grpSpPr>
            <a:xfrm>
              <a:off x="8987326" y="3346472"/>
              <a:ext cx="1437190" cy="1746228"/>
              <a:chOff x="8987326" y="3346472"/>
              <a:chExt cx="1437190" cy="1746228"/>
            </a:xfrm>
          </p:grpSpPr>
          <p:sp>
            <p:nvSpPr>
              <p:cNvPr id="793" name="Прямоугольник 792"/>
              <p:cNvSpPr/>
              <p:nvPr/>
            </p:nvSpPr>
            <p:spPr>
              <a:xfrm>
                <a:off x="9513327" y="4799489"/>
                <a:ext cx="392145" cy="293211"/>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nvGrpSpPr>
              <p:cNvPr id="794" name="Группа 793"/>
              <p:cNvGrpSpPr/>
              <p:nvPr/>
            </p:nvGrpSpPr>
            <p:grpSpPr>
              <a:xfrm>
                <a:off x="8987326" y="3346472"/>
                <a:ext cx="1437190" cy="1500645"/>
                <a:chOff x="8987326" y="3346472"/>
                <a:chExt cx="1437190" cy="1500645"/>
              </a:xfrm>
            </p:grpSpPr>
            <p:grpSp>
              <p:nvGrpSpPr>
                <p:cNvPr id="795" name="Группа 794"/>
                <p:cNvGrpSpPr/>
                <p:nvPr/>
              </p:nvGrpSpPr>
              <p:grpSpPr>
                <a:xfrm>
                  <a:off x="8987326" y="3420482"/>
                  <a:ext cx="1437190" cy="1426635"/>
                  <a:chOff x="8987326" y="3420482"/>
                  <a:chExt cx="1437190" cy="1426635"/>
                </a:xfrm>
              </p:grpSpPr>
              <p:sp>
                <p:nvSpPr>
                  <p:cNvPr id="799" name="Овал 798"/>
                  <p:cNvSpPr/>
                  <p:nvPr/>
                </p:nvSpPr>
                <p:spPr>
                  <a:xfrm>
                    <a:off x="8987326" y="3938673"/>
                    <a:ext cx="179030" cy="35208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800" name="Овал 799"/>
                  <p:cNvSpPr/>
                  <p:nvPr/>
                </p:nvSpPr>
                <p:spPr>
                  <a:xfrm>
                    <a:off x="10245486" y="3938673"/>
                    <a:ext cx="179030" cy="35208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nvGrpSpPr>
                  <p:cNvPr id="801" name="Группа 800"/>
                  <p:cNvGrpSpPr/>
                  <p:nvPr/>
                </p:nvGrpSpPr>
                <p:grpSpPr>
                  <a:xfrm>
                    <a:off x="9064505" y="3420482"/>
                    <a:ext cx="1301505" cy="1426635"/>
                    <a:chOff x="9064505" y="3420482"/>
                    <a:chExt cx="1301505" cy="1426635"/>
                  </a:xfrm>
                </p:grpSpPr>
                <p:sp>
                  <p:nvSpPr>
                    <p:cNvPr id="802" name="Овал 801"/>
                    <p:cNvSpPr/>
                    <p:nvPr/>
                  </p:nvSpPr>
                  <p:spPr>
                    <a:xfrm>
                      <a:off x="9088449" y="3420482"/>
                      <a:ext cx="1247233" cy="1426635"/>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nvGrpSpPr>
                    <p:cNvPr id="803" name="Группа 802"/>
                    <p:cNvGrpSpPr/>
                    <p:nvPr/>
                  </p:nvGrpSpPr>
                  <p:grpSpPr>
                    <a:xfrm>
                      <a:off x="9064505" y="3883474"/>
                      <a:ext cx="1301505" cy="750802"/>
                      <a:chOff x="9064505" y="3883474"/>
                      <a:chExt cx="1301505" cy="750802"/>
                    </a:xfrm>
                  </p:grpSpPr>
                  <p:grpSp>
                    <p:nvGrpSpPr>
                      <p:cNvPr id="804" name="Группа 803"/>
                      <p:cNvGrpSpPr/>
                      <p:nvPr/>
                    </p:nvGrpSpPr>
                    <p:grpSpPr>
                      <a:xfrm>
                        <a:off x="9064505" y="3883474"/>
                        <a:ext cx="1301505" cy="750802"/>
                        <a:chOff x="9064505" y="3883474"/>
                        <a:chExt cx="1301505" cy="750802"/>
                      </a:xfrm>
                    </p:grpSpPr>
                    <p:sp>
                      <p:nvSpPr>
                        <p:cNvPr id="807" name="Овал 806"/>
                        <p:cNvSpPr/>
                        <p:nvPr/>
                      </p:nvSpPr>
                      <p:spPr>
                        <a:xfrm>
                          <a:off x="9189244" y="3996575"/>
                          <a:ext cx="395287" cy="4095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808" name="Овал 807"/>
                        <p:cNvSpPr/>
                        <p:nvPr/>
                      </p:nvSpPr>
                      <p:spPr>
                        <a:xfrm>
                          <a:off x="9839639" y="4036558"/>
                          <a:ext cx="395287" cy="3695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809" name="Прямоугольник 808"/>
                        <p:cNvSpPr/>
                        <p:nvPr/>
                      </p:nvSpPr>
                      <p:spPr>
                        <a:xfrm>
                          <a:off x="9365456" y="3994296"/>
                          <a:ext cx="685378" cy="339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810" name="Овал 809"/>
                        <p:cNvSpPr/>
                        <p:nvPr/>
                      </p:nvSpPr>
                      <p:spPr>
                        <a:xfrm>
                          <a:off x="9513327" y="4224715"/>
                          <a:ext cx="395287" cy="40956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811" name="Равнобедренный треугольник 810"/>
                        <p:cNvSpPr/>
                        <p:nvPr/>
                      </p:nvSpPr>
                      <p:spPr>
                        <a:xfrm rot="18278887">
                          <a:off x="9019790" y="3928189"/>
                          <a:ext cx="369564" cy="28013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812" name="Равнобедренный треугольник 811"/>
                        <p:cNvSpPr/>
                        <p:nvPr/>
                      </p:nvSpPr>
                      <p:spPr>
                        <a:xfrm rot="3416462" flipH="1">
                          <a:off x="10029011" y="3930857"/>
                          <a:ext cx="382812" cy="29118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sp>
                    <p:nvSpPr>
                      <p:cNvPr id="805" name="Овал 804"/>
                      <p:cNvSpPr/>
                      <p:nvPr/>
                    </p:nvSpPr>
                    <p:spPr>
                      <a:xfrm>
                        <a:off x="9295769" y="4024327"/>
                        <a:ext cx="255027" cy="308109"/>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806" name="Овал 805"/>
                      <p:cNvSpPr/>
                      <p:nvPr/>
                    </p:nvSpPr>
                    <p:spPr>
                      <a:xfrm>
                        <a:off x="9867098" y="4100530"/>
                        <a:ext cx="255027" cy="231906"/>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grpSp>
            <p:grpSp>
              <p:nvGrpSpPr>
                <p:cNvPr id="796" name="Группа 795"/>
                <p:cNvGrpSpPr/>
                <p:nvPr/>
              </p:nvGrpSpPr>
              <p:grpSpPr>
                <a:xfrm>
                  <a:off x="9084162" y="3346472"/>
                  <a:ext cx="1250268" cy="1155283"/>
                  <a:chOff x="9084162" y="3346472"/>
                  <a:chExt cx="1250268" cy="1155283"/>
                </a:xfrm>
              </p:grpSpPr>
              <p:sp>
                <p:nvSpPr>
                  <p:cNvPr id="797" name="Хорда 796"/>
                  <p:cNvSpPr/>
                  <p:nvPr/>
                </p:nvSpPr>
                <p:spPr>
                  <a:xfrm rot="7961694">
                    <a:off x="9133810" y="3336047"/>
                    <a:ext cx="1155283" cy="1176134"/>
                  </a:xfrm>
                  <a:prstGeom prst="chord">
                    <a:avLst>
                      <a:gd name="adj1" fmla="val 2700000"/>
                      <a:gd name="adj2" fmla="val 1380671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798" name="Прямоугольник 797"/>
                  <p:cNvSpPr/>
                  <p:nvPr/>
                </p:nvSpPr>
                <p:spPr>
                  <a:xfrm>
                    <a:off x="9084162" y="3762671"/>
                    <a:ext cx="1250268" cy="191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grpSp>
        <p:grpSp>
          <p:nvGrpSpPr>
            <p:cNvPr id="787" name="Группа 786"/>
            <p:cNvGrpSpPr/>
            <p:nvPr/>
          </p:nvGrpSpPr>
          <p:grpSpPr>
            <a:xfrm>
              <a:off x="8954622" y="4933118"/>
              <a:ext cx="1526480" cy="1574154"/>
              <a:chOff x="8954622" y="4933118"/>
              <a:chExt cx="1526480" cy="1574154"/>
            </a:xfrm>
          </p:grpSpPr>
          <p:sp>
            <p:nvSpPr>
              <p:cNvPr id="788" name="Хорда 787"/>
              <p:cNvSpPr/>
              <p:nvPr/>
            </p:nvSpPr>
            <p:spPr>
              <a:xfrm rot="8627847">
                <a:off x="8954622" y="4933118"/>
                <a:ext cx="1526480" cy="1574154"/>
              </a:xfrm>
              <a:prstGeom prst="chord">
                <a:avLst>
                  <a:gd name="adj1" fmla="val 2700000"/>
                  <a:gd name="adj2" fmla="val 12466168"/>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cxnSp>
            <p:nvCxnSpPr>
              <p:cNvPr id="789" name="Прямая соединительная линия 788"/>
              <p:cNvCxnSpPr/>
              <p:nvPr/>
            </p:nvCxnSpPr>
            <p:spPr>
              <a:xfrm>
                <a:off x="9166356" y="5187533"/>
                <a:ext cx="1054061" cy="359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0" name="Прямая соединительная линия 789"/>
              <p:cNvCxnSpPr/>
              <p:nvPr/>
            </p:nvCxnSpPr>
            <p:spPr>
              <a:xfrm>
                <a:off x="9075707" y="5354375"/>
                <a:ext cx="1258723" cy="1072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1" name="Прямая соединительная линия 790"/>
              <p:cNvCxnSpPr/>
              <p:nvPr/>
            </p:nvCxnSpPr>
            <p:spPr>
              <a:xfrm flipV="1">
                <a:off x="9337458" y="5047505"/>
                <a:ext cx="695527" cy="320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2" name="Прямая соединительная линия 791"/>
              <p:cNvCxnSpPr/>
              <p:nvPr/>
            </p:nvCxnSpPr>
            <p:spPr>
              <a:xfrm>
                <a:off x="8994045" y="5505368"/>
                <a:ext cx="1452294" cy="676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813" name="Группа 812"/>
          <p:cNvGrpSpPr/>
          <p:nvPr/>
        </p:nvGrpSpPr>
        <p:grpSpPr>
          <a:xfrm>
            <a:off x="9358249" y="4862549"/>
            <a:ext cx="1011974" cy="2167049"/>
            <a:chOff x="8954622" y="3346472"/>
            <a:chExt cx="1526480" cy="3160800"/>
          </a:xfrm>
          <a:effectLst>
            <a:glow rad="139700">
              <a:schemeClr val="tx1">
                <a:alpha val="40000"/>
              </a:schemeClr>
            </a:glow>
          </a:effectLst>
        </p:grpSpPr>
        <p:grpSp>
          <p:nvGrpSpPr>
            <p:cNvPr id="814" name="Группа 813"/>
            <p:cNvGrpSpPr/>
            <p:nvPr/>
          </p:nvGrpSpPr>
          <p:grpSpPr>
            <a:xfrm>
              <a:off x="8987326" y="3346472"/>
              <a:ext cx="1437190" cy="1746228"/>
              <a:chOff x="8987326" y="3346472"/>
              <a:chExt cx="1437190" cy="1746228"/>
            </a:xfrm>
          </p:grpSpPr>
          <p:sp>
            <p:nvSpPr>
              <p:cNvPr id="821" name="Прямоугольник 820"/>
              <p:cNvSpPr/>
              <p:nvPr/>
            </p:nvSpPr>
            <p:spPr>
              <a:xfrm>
                <a:off x="9513327" y="4799489"/>
                <a:ext cx="392145" cy="293211"/>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nvGrpSpPr>
              <p:cNvPr id="822" name="Группа 821"/>
              <p:cNvGrpSpPr/>
              <p:nvPr/>
            </p:nvGrpSpPr>
            <p:grpSpPr>
              <a:xfrm>
                <a:off x="8987326" y="3346472"/>
                <a:ext cx="1437190" cy="1500645"/>
                <a:chOff x="8987326" y="3346472"/>
                <a:chExt cx="1437190" cy="1500645"/>
              </a:xfrm>
            </p:grpSpPr>
            <p:grpSp>
              <p:nvGrpSpPr>
                <p:cNvPr id="823" name="Группа 822"/>
                <p:cNvGrpSpPr/>
                <p:nvPr/>
              </p:nvGrpSpPr>
              <p:grpSpPr>
                <a:xfrm>
                  <a:off x="8987326" y="3420482"/>
                  <a:ext cx="1437190" cy="1426635"/>
                  <a:chOff x="8987326" y="3420482"/>
                  <a:chExt cx="1437190" cy="1426635"/>
                </a:xfrm>
              </p:grpSpPr>
              <p:sp>
                <p:nvSpPr>
                  <p:cNvPr id="827" name="Овал 826"/>
                  <p:cNvSpPr/>
                  <p:nvPr/>
                </p:nvSpPr>
                <p:spPr>
                  <a:xfrm>
                    <a:off x="8987326" y="3938673"/>
                    <a:ext cx="179030" cy="35208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828" name="Овал 827"/>
                  <p:cNvSpPr/>
                  <p:nvPr/>
                </p:nvSpPr>
                <p:spPr>
                  <a:xfrm>
                    <a:off x="10245486" y="3938673"/>
                    <a:ext cx="179030" cy="35208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nvGrpSpPr>
                  <p:cNvPr id="829" name="Группа 828"/>
                  <p:cNvGrpSpPr/>
                  <p:nvPr/>
                </p:nvGrpSpPr>
                <p:grpSpPr>
                  <a:xfrm>
                    <a:off x="9064505" y="3420482"/>
                    <a:ext cx="1301505" cy="1426635"/>
                    <a:chOff x="9064505" y="3420482"/>
                    <a:chExt cx="1301505" cy="1426635"/>
                  </a:xfrm>
                </p:grpSpPr>
                <p:sp>
                  <p:nvSpPr>
                    <p:cNvPr id="830" name="Овал 829"/>
                    <p:cNvSpPr/>
                    <p:nvPr/>
                  </p:nvSpPr>
                  <p:spPr>
                    <a:xfrm>
                      <a:off x="9088449" y="3420482"/>
                      <a:ext cx="1247233" cy="1426635"/>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nvGrpSpPr>
                    <p:cNvPr id="831" name="Группа 830"/>
                    <p:cNvGrpSpPr/>
                    <p:nvPr/>
                  </p:nvGrpSpPr>
                  <p:grpSpPr>
                    <a:xfrm>
                      <a:off x="9064505" y="3883474"/>
                      <a:ext cx="1301505" cy="750802"/>
                      <a:chOff x="9064505" y="3883474"/>
                      <a:chExt cx="1301505" cy="750802"/>
                    </a:xfrm>
                  </p:grpSpPr>
                  <p:grpSp>
                    <p:nvGrpSpPr>
                      <p:cNvPr id="832" name="Группа 831"/>
                      <p:cNvGrpSpPr/>
                      <p:nvPr/>
                    </p:nvGrpSpPr>
                    <p:grpSpPr>
                      <a:xfrm>
                        <a:off x="9064505" y="3883474"/>
                        <a:ext cx="1301505" cy="750802"/>
                        <a:chOff x="9064505" y="3883474"/>
                        <a:chExt cx="1301505" cy="750802"/>
                      </a:xfrm>
                    </p:grpSpPr>
                    <p:sp>
                      <p:nvSpPr>
                        <p:cNvPr id="835" name="Овал 834"/>
                        <p:cNvSpPr/>
                        <p:nvPr/>
                      </p:nvSpPr>
                      <p:spPr>
                        <a:xfrm>
                          <a:off x="9189244" y="3996575"/>
                          <a:ext cx="395287" cy="4095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836" name="Овал 835"/>
                        <p:cNvSpPr/>
                        <p:nvPr/>
                      </p:nvSpPr>
                      <p:spPr>
                        <a:xfrm>
                          <a:off x="9839639" y="4036558"/>
                          <a:ext cx="395287" cy="3695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837" name="Прямоугольник 836"/>
                        <p:cNvSpPr/>
                        <p:nvPr/>
                      </p:nvSpPr>
                      <p:spPr>
                        <a:xfrm>
                          <a:off x="9365456" y="3994296"/>
                          <a:ext cx="685378" cy="339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838" name="Овал 837"/>
                        <p:cNvSpPr/>
                        <p:nvPr/>
                      </p:nvSpPr>
                      <p:spPr>
                        <a:xfrm>
                          <a:off x="9513327" y="4224715"/>
                          <a:ext cx="395287" cy="40956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839" name="Равнобедренный треугольник 838"/>
                        <p:cNvSpPr/>
                        <p:nvPr/>
                      </p:nvSpPr>
                      <p:spPr>
                        <a:xfrm rot="18278887">
                          <a:off x="9019790" y="3928189"/>
                          <a:ext cx="369564" cy="28013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840" name="Равнобедренный треугольник 839"/>
                        <p:cNvSpPr/>
                        <p:nvPr/>
                      </p:nvSpPr>
                      <p:spPr>
                        <a:xfrm rot="3416462" flipH="1">
                          <a:off x="10029011" y="3930857"/>
                          <a:ext cx="382812" cy="29118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sp>
                    <p:nvSpPr>
                      <p:cNvPr id="833" name="Овал 832"/>
                      <p:cNvSpPr/>
                      <p:nvPr/>
                    </p:nvSpPr>
                    <p:spPr>
                      <a:xfrm>
                        <a:off x="9295769" y="4024327"/>
                        <a:ext cx="255027" cy="308109"/>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834" name="Овал 833"/>
                      <p:cNvSpPr/>
                      <p:nvPr/>
                    </p:nvSpPr>
                    <p:spPr>
                      <a:xfrm>
                        <a:off x="9867098" y="4100530"/>
                        <a:ext cx="255027" cy="231906"/>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grpSp>
            <p:grpSp>
              <p:nvGrpSpPr>
                <p:cNvPr id="824" name="Группа 823"/>
                <p:cNvGrpSpPr/>
                <p:nvPr/>
              </p:nvGrpSpPr>
              <p:grpSpPr>
                <a:xfrm>
                  <a:off x="9084162" y="3346472"/>
                  <a:ext cx="1250268" cy="1155283"/>
                  <a:chOff x="9084162" y="3346472"/>
                  <a:chExt cx="1250268" cy="1155283"/>
                </a:xfrm>
              </p:grpSpPr>
              <p:sp>
                <p:nvSpPr>
                  <p:cNvPr id="825" name="Хорда 824"/>
                  <p:cNvSpPr/>
                  <p:nvPr/>
                </p:nvSpPr>
                <p:spPr>
                  <a:xfrm rot="7961694">
                    <a:off x="9133810" y="3336047"/>
                    <a:ext cx="1155283" cy="1176134"/>
                  </a:xfrm>
                  <a:prstGeom prst="chord">
                    <a:avLst>
                      <a:gd name="adj1" fmla="val 2700000"/>
                      <a:gd name="adj2" fmla="val 1380671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826" name="Прямоугольник 825"/>
                  <p:cNvSpPr/>
                  <p:nvPr/>
                </p:nvSpPr>
                <p:spPr>
                  <a:xfrm>
                    <a:off x="9084162" y="3762671"/>
                    <a:ext cx="1250268" cy="191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grpSp>
        <p:grpSp>
          <p:nvGrpSpPr>
            <p:cNvPr id="815" name="Группа 814"/>
            <p:cNvGrpSpPr/>
            <p:nvPr/>
          </p:nvGrpSpPr>
          <p:grpSpPr>
            <a:xfrm>
              <a:off x="8954622" y="4933118"/>
              <a:ext cx="1526480" cy="1574154"/>
              <a:chOff x="8954622" y="4933118"/>
              <a:chExt cx="1526480" cy="1574154"/>
            </a:xfrm>
          </p:grpSpPr>
          <p:sp>
            <p:nvSpPr>
              <p:cNvPr id="816" name="Хорда 815"/>
              <p:cNvSpPr/>
              <p:nvPr/>
            </p:nvSpPr>
            <p:spPr>
              <a:xfrm rot="8627847">
                <a:off x="8954622" y="4933118"/>
                <a:ext cx="1526480" cy="1574154"/>
              </a:xfrm>
              <a:prstGeom prst="chord">
                <a:avLst>
                  <a:gd name="adj1" fmla="val 2700000"/>
                  <a:gd name="adj2" fmla="val 12466168"/>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cxnSp>
            <p:nvCxnSpPr>
              <p:cNvPr id="817" name="Прямая соединительная линия 816"/>
              <p:cNvCxnSpPr/>
              <p:nvPr/>
            </p:nvCxnSpPr>
            <p:spPr>
              <a:xfrm>
                <a:off x="9166356" y="5187533"/>
                <a:ext cx="1054061" cy="359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8" name="Прямая соединительная линия 817"/>
              <p:cNvCxnSpPr/>
              <p:nvPr/>
            </p:nvCxnSpPr>
            <p:spPr>
              <a:xfrm>
                <a:off x="9075707" y="5354375"/>
                <a:ext cx="1258723" cy="1072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9" name="Прямая соединительная линия 818"/>
              <p:cNvCxnSpPr/>
              <p:nvPr/>
            </p:nvCxnSpPr>
            <p:spPr>
              <a:xfrm flipV="1">
                <a:off x="9337458" y="5047505"/>
                <a:ext cx="695527" cy="320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0" name="Прямая соединительная линия 819"/>
              <p:cNvCxnSpPr/>
              <p:nvPr/>
            </p:nvCxnSpPr>
            <p:spPr>
              <a:xfrm>
                <a:off x="8994045" y="5505368"/>
                <a:ext cx="1452294" cy="676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841" name="Группа 840"/>
          <p:cNvGrpSpPr/>
          <p:nvPr/>
        </p:nvGrpSpPr>
        <p:grpSpPr>
          <a:xfrm rot="21400379">
            <a:off x="10183029" y="5285650"/>
            <a:ext cx="1011974" cy="2167049"/>
            <a:chOff x="8954622" y="3346472"/>
            <a:chExt cx="1526480" cy="3160800"/>
          </a:xfrm>
          <a:effectLst>
            <a:glow rad="139700">
              <a:schemeClr val="tx1">
                <a:alpha val="40000"/>
              </a:schemeClr>
            </a:glow>
          </a:effectLst>
        </p:grpSpPr>
        <p:grpSp>
          <p:nvGrpSpPr>
            <p:cNvPr id="842" name="Группа 841"/>
            <p:cNvGrpSpPr/>
            <p:nvPr/>
          </p:nvGrpSpPr>
          <p:grpSpPr>
            <a:xfrm>
              <a:off x="8987326" y="3346472"/>
              <a:ext cx="1437190" cy="1746228"/>
              <a:chOff x="8987326" y="3346472"/>
              <a:chExt cx="1437190" cy="1746228"/>
            </a:xfrm>
          </p:grpSpPr>
          <p:sp>
            <p:nvSpPr>
              <p:cNvPr id="849" name="Прямоугольник 848"/>
              <p:cNvSpPr/>
              <p:nvPr/>
            </p:nvSpPr>
            <p:spPr>
              <a:xfrm>
                <a:off x="9513327" y="4799489"/>
                <a:ext cx="392145" cy="293211"/>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nvGrpSpPr>
              <p:cNvPr id="850" name="Группа 849"/>
              <p:cNvGrpSpPr/>
              <p:nvPr/>
            </p:nvGrpSpPr>
            <p:grpSpPr>
              <a:xfrm>
                <a:off x="8987326" y="3346472"/>
                <a:ext cx="1437190" cy="1500645"/>
                <a:chOff x="8987326" y="3346472"/>
                <a:chExt cx="1437190" cy="1500645"/>
              </a:xfrm>
            </p:grpSpPr>
            <p:grpSp>
              <p:nvGrpSpPr>
                <p:cNvPr id="851" name="Группа 850"/>
                <p:cNvGrpSpPr/>
                <p:nvPr/>
              </p:nvGrpSpPr>
              <p:grpSpPr>
                <a:xfrm>
                  <a:off x="8987326" y="3420482"/>
                  <a:ext cx="1437190" cy="1426635"/>
                  <a:chOff x="8987326" y="3420482"/>
                  <a:chExt cx="1437190" cy="1426635"/>
                </a:xfrm>
              </p:grpSpPr>
              <p:sp>
                <p:nvSpPr>
                  <p:cNvPr id="855" name="Овал 854"/>
                  <p:cNvSpPr/>
                  <p:nvPr/>
                </p:nvSpPr>
                <p:spPr>
                  <a:xfrm>
                    <a:off x="8987326" y="3938673"/>
                    <a:ext cx="179030" cy="35208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856" name="Овал 855"/>
                  <p:cNvSpPr/>
                  <p:nvPr/>
                </p:nvSpPr>
                <p:spPr>
                  <a:xfrm>
                    <a:off x="10245486" y="3938673"/>
                    <a:ext cx="179030" cy="35208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nvGrpSpPr>
                  <p:cNvPr id="857" name="Группа 856"/>
                  <p:cNvGrpSpPr/>
                  <p:nvPr/>
                </p:nvGrpSpPr>
                <p:grpSpPr>
                  <a:xfrm>
                    <a:off x="9064505" y="3420482"/>
                    <a:ext cx="1301505" cy="1426635"/>
                    <a:chOff x="9064505" y="3420482"/>
                    <a:chExt cx="1301505" cy="1426635"/>
                  </a:xfrm>
                </p:grpSpPr>
                <p:sp>
                  <p:nvSpPr>
                    <p:cNvPr id="858" name="Овал 857"/>
                    <p:cNvSpPr/>
                    <p:nvPr/>
                  </p:nvSpPr>
                  <p:spPr>
                    <a:xfrm>
                      <a:off x="9088449" y="3420482"/>
                      <a:ext cx="1247233" cy="1426635"/>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nvGrpSpPr>
                    <p:cNvPr id="859" name="Группа 858"/>
                    <p:cNvGrpSpPr/>
                    <p:nvPr/>
                  </p:nvGrpSpPr>
                  <p:grpSpPr>
                    <a:xfrm>
                      <a:off x="9064505" y="3883474"/>
                      <a:ext cx="1301505" cy="750802"/>
                      <a:chOff x="9064505" y="3883474"/>
                      <a:chExt cx="1301505" cy="750802"/>
                    </a:xfrm>
                  </p:grpSpPr>
                  <p:grpSp>
                    <p:nvGrpSpPr>
                      <p:cNvPr id="860" name="Группа 859"/>
                      <p:cNvGrpSpPr/>
                      <p:nvPr/>
                    </p:nvGrpSpPr>
                    <p:grpSpPr>
                      <a:xfrm>
                        <a:off x="9064505" y="3883474"/>
                        <a:ext cx="1301505" cy="750802"/>
                        <a:chOff x="9064505" y="3883474"/>
                        <a:chExt cx="1301505" cy="750802"/>
                      </a:xfrm>
                    </p:grpSpPr>
                    <p:sp>
                      <p:nvSpPr>
                        <p:cNvPr id="863" name="Овал 862"/>
                        <p:cNvSpPr/>
                        <p:nvPr/>
                      </p:nvSpPr>
                      <p:spPr>
                        <a:xfrm>
                          <a:off x="9189244" y="3996575"/>
                          <a:ext cx="395287" cy="4095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864" name="Овал 863"/>
                        <p:cNvSpPr/>
                        <p:nvPr/>
                      </p:nvSpPr>
                      <p:spPr>
                        <a:xfrm>
                          <a:off x="9839639" y="4036558"/>
                          <a:ext cx="395287" cy="3695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865" name="Прямоугольник 864"/>
                        <p:cNvSpPr/>
                        <p:nvPr/>
                      </p:nvSpPr>
                      <p:spPr>
                        <a:xfrm>
                          <a:off x="9365456" y="3994296"/>
                          <a:ext cx="685378" cy="339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866" name="Овал 865"/>
                        <p:cNvSpPr/>
                        <p:nvPr/>
                      </p:nvSpPr>
                      <p:spPr>
                        <a:xfrm>
                          <a:off x="9513327" y="4224715"/>
                          <a:ext cx="395287" cy="40956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867" name="Равнобедренный треугольник 866"/>
                        <p:cNvSpPr/>
                        <p:nvPr/>
                      </p:nvSpPr>
                      <p:spPr>
                        <a:xfrm rot="18278887">
                          <a:off x="9019790" y="3928189"/>
                          <a:ext cx="369564" cy="28013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868" name="Равнобедренный треугольник 867"/>
                        <p:cNvSpPr/>
                        <p:nvPr/>
                      </p:nvSpPr>
                      <p:spPr>
                        <a:xfrm rot="3416462" flipH="1">
                          <a:off x="10029011" y="3930857"/>
                          <a:ext cx="382812" cy="29118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sp>
                    <p:nvSpPr>
                      <p:cNvPr id="861" name="Овал 860"/>
                      <p:cNvSpPr/>
                      <p:nvPr/>
                    </p:nvSpPr>
                    <p:spPr>
                      <a:xfrm>
                        <a:off x="9295769" y="4024327"/>
                        <a:ext cx="255027" cy="308109"/>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862" name="Овал 861"/>
                      <p:cNvSpPr/>
                      <p:nvPr/>
                    </p:nvSpPr>
                    <p:spPr>
                      <a:xfrm>
                        <a:off x="9867098" y="4100530"/>
                        <a:ext cx="255027" cy="231906"/>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grpSp>
            <p:grpSp>
              <p:nvGrpSpPr>
                <p:cNvPr id="852" name="Группа 851"/>
                <p:cNvGrpSpPr/>
                <p:nvPr/>
              </p:nvGrpSpPr>
              <p:grpSpPr>
                <a:xfrm>
                  <a:off x="9084162" y="3346472"/>
                  <a:ext cx="1250268" cy="1155283"/>
                  <a:chOff x="9084162" y="3346472"/>
                  <a:chExt cx="1250268" cy="1155283"/>
                </a:xfrm>
              </p:grpSpPr>
              <p:sp>
                <p:nvSpPr>
                  <p:cNvPr id="853" name="Хорда 852"/>
                  <p:cNvSpPr/>
                  <p:nvPr/>
                </p:nvSpPr>
                <p:spPr>
                  <a:xfrm rot="7961694">
                    <a:off x="9133810" y="3336047"/>
                    <a:ext cx="1155283" cy="1176134"/>
                  </a:xfrm>
                  <a:prstGeom prst="chord">
                    <a:avLst>
                      <a:gd name="adj1" fmla="val 2700000"/>
                      <a:gd name="adj2" fmla="val 1380671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854" name="Прямоугольник 853"/>
                  <p:cNvSpPr/>
                  <p:nvPr/>
                </p:nvSpPr>
                <p:spPr>
                  <a:xfrm>
                    <a:off x="9084162" y="3762671"/>
                    <a:ext cx="1250268" cy="191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grpSp>
        <p:grpSp>
          <p:nvGrpSpPr>
            <p:cNvPr id="843" name="Группа 842"/>
            <p:cNvGrpSpPr/>
            <p:nvPr/>
          </p:nvGrpSpPr>
          <p:grpSpPr>
            <a:xfrm>
              <a:off x="8954622" y="4933118"/>
              <a:ext cx="1526480" cy="1574154"/>
              <a:chOff x="8954622" y="4933118"/>
              <a:chExt cx="1526480" cy="1574154"/>
            </a:xfrm>
          </p:grpSpPr>
          <p:sp>
            <p:nvSpPr>
              <p:cNvPr id="844" name="Хорда 843"/>
              <p:cNvSpPr/>
              <p:nvPr/>
            </p:nvSpPr>
            <p:spPr>
              <a:xfrm rot="8627847">
                <a:off x="8954622" y="4933118"/>
                <a:ext cx="1526480" cy="1574154"/>
              </a:xfrm>
              <a:prstGeom prst="chord">
                <a:avLst>
                  <a:gd name="adj1" fmla="val 2700000"/>
                  <a:gd name="adj2" fmla="val 12466168"/>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cxnSp>
            <p:nvCxnSpPr>
              <p:cNvPr id="845" name="Прямая соединительная линия 844"/>
              <p:cNvCxnSpPr/>
              <p:nvPr/>
            </p:nvCxnSpPr>
            <p:spPr>
              <a:xfrm>
                <a:off x="9166356" y="5187533"/>
                <a:ext cx="1054061" cy="359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6" name="Прямая соединительная линия 845"/>
              <p:cNvCxnSpPr/>
              <p:nvPr/>
            </p:nvCxnSpPr>
            <p:spPr>
              <a:xfrm>
                <a:off x="9075707" y="5354375"/>
                <a:ext cx="1258723" cy="1072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7" name="Прямая соединительная линия 846"/>
              <p:cNvCxnSpPr/>
              <p:nvPr/>
            </p:nvCxnSpPr>
            <p:spPr>
              <a:xfrm flipV="1">
                <a:off x="9337458" y="5047505"/>
                <a:ext cx="695527" cy="320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8" name="Прямая соединительная линия 847"/>
              <p:cNvCxnSpPr/>
              <p:nvPr/>
            </p:nvCxnSpPr>
            <p:spPr>
              <a:xfrm>
                <a:off x="8994045" y="5505368"/>
                <a:ext cx="1452294" cy="676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869" name="Группа 868"/>
          <p:cNvGrpSpPr/>
          <p:nvPr/>
        </p:nvGrpSpPr>
        <p:grpSpPr>
          <a:xfrm>
            <a:off x="11008384" y="5235768"/>
            <a:ext cx="905682" cy="1903422"/>
            <a:chOff x="8954622" y="3346472"/>
            <a:chExt cx="1526480" cy="3160800"/>
          </a:xfrm>
          <a:effectLst>
            <a:glow rad="101600">
              <a:schemeClr val="accent2">
                <a:satMod val="175000"/>
                <a:alpha val="40000"/>
              </a:schemeClr>
            </a:glow>
          </a:effectLst>
        </p:grpSpPr>
        <p:grpSp>
          <p:nvGrpSpPr>
            <p:cNvPr id="870" name="Группа 869"/>
            <p:cNvGrpSpPr/>
            <p:nvPr/>
          </p:nvGrpSpPr>
          <p:grpSpPr>
            <a:xfrm>
              <a:off x="8987326" y="3346472"/>
              <a:ext cx="1437190" cy="1746228"/>
              <a:chOff x="8987326" y="3346472"/>
              <a:chExt cx="1437190" cy="1746228"/>
            </a:xfrm>
          </p:grpSpPr>
          <p:sp>
            <p:nvSpPr>
              <p:cNvPr id="877" name="Прямоугольник 876"/>
              <p:cNvSpPr/>
              <p:nvPr/>
            </p:nvSpPr>
            <p:spPr>
              <a:xfrm>
                <a:off x="9513327" y="4799489"/>
                <a:ext cx="392145" cy="293211"/>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nvGrpSpPr>
              <p:cNvPr id="878" name="Группа 877"/>
              <p:cNvGrpSpPr/>
              <p:nvPr/>
            </p:nvGrpSpPr>
            <p:grpSpPr>
              <a:xfrm>
                <a:off x="8987326" y="3346472"/>
                <a:ext cx="1437190" cy="1500645"/>
                <a:chOff x="8987326" y="3346472"/>
                <a:chExt cx="1437190" cy="1500645"/>
              </a:xfrm>
            </p:grpSpPr>
            <p:grpSp>
              <p:nvGrpSpPr>
                <p:cNvPr id="879" name="Группа 878"/>
                <p:cNvGrpSpPr/>
                <p:nvPr/>
              </p:nvGrpSpPr>
              <p:grpSpPr>
                <a:xfrm>
                  <a:off x="8987326" y="3420482"/>
                  <a:ext cx="1437190" cy="1426635"/>
                  <a:chOff x="8987326" y="3420482"/>
                  <a:chExt cx="1437190" cy="1426635"/>
                </a:xfrm>
              </p:grpSpPr>
              <p:sp>
                <p:nvSpPr>
                  <p:cNvPr id="883" name="Овал 882"/>
                  <p:cNvSpPr/>
                  <p:nvPr/>
                </p:nvSpPr>
                <p:spPr>
                  <a:xfrm>
                    <a:off x="8987326" y="3938673"/>
                    <a:ext cx="179030" cy="35208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884" name="Овал 883"/>
                  <p:cNvSpPr/>
                  <p:nvPr/>
                </p:nvSpPr>
                <p:spPr>
                  <a:xfrm>
                    <a:off x="10245486" y="3938673"/>
                    <a:ext cx="179030" cy="35208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nvGrpSpPr>
                  <p:cNvPr id="885" name="Группа 884"/>
                  <p:cNvGrpSpPr/>
                  <p:nvPr/>
                </p:nvGrpSpPr>
                <p:grpSpPr>
                  <a:xfrm>
                    <a:off x="9064505" y="3420482"/>
                    <a:ext cx="1301505" cy="1426635"/>
                    <a:chOff x="9064505" y="3420482"/>
                    <a:chExt cx="1301505" cy="1426635"/>
                  </a:xfrm>
                </p:grpSpPr>
                <p:sp>
                  <p:nvSpPr>
                    <p:cNvPr id="886" name="Овал 885"/>
                    <p:cNvSpPr/>
                    <p:nvPr/>
                  </p:nvSpPr>
                  <p:spPr>
                    <a:xfrm>
                      <a:off x="9088449" y="3420482"/>
                      <a:ext cx="1247233" cy="1426635"/>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nvGrpSpPr>
                    <p:cNvPr id="887" name="Группа 886"/>
                    <p:cNvGrpSpPr/>
                    <p:nvPr/>
                  </p:nvGrpSpPr>
                  <p:grpSpPr>
                    <a:xfrm>
                      <a:off x="9064505" y="3883474"/>
                      <a:ext cx="1301505" cy="750802"/>
                      <a:chOff x="9064505" y="3883474"/>
                      <a:chExt cx="1301505" cy="750802"/>
                    </a:xfrm>
                  </p:grpSpPr>
                  <p:grpSp>
                    <p:nvGrpSpPr>
                      <p:cNvPr id="888" name="Группа 887"/>
                      <p:cNvGrpSpPr/>
                      <p:nvPr/>
                    </p:nvGrpSpPr>
                    <p:grpSpPr>
                      <a:xfrm>
                        <a:off x="9064505" y="3883474"/>
                        <a:ext cx="1301505" cy="750802"/>
                        <a:chOff x="9064505" y="3883474"/>
                        <a:chExt cx="1301505" cy="750802"/>
                      </a:xfrm>
                    </p:grpSpPr>
                    <p:sp>
                      <p:nvSpPr>
                        <p:cNvPr id="891" name="Овал 890"/>
                        <p:cNvSpPr/>
                        <p:nvPr/>
                      </p:nvSpPr>
                      <p:spPr>
                        <a:xfrm>
                          <a:off x="9189244" y="3996575"/>
                          <a:ext cx="395287" cy="4095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892" name="Овал 891"/>
                        <p:cNvSpPr/>
                        <p:nvPr/>
                      </p:nvSpPr>
                      <p:spPr>
                        <a:xfrm>
                          <a:off x="9839639" y="4036558"/>
                          <a:ext cx="395287" cy="3695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893" name="Прямоугольник 892"/>
                        <p:cNvSpPr/>
                        <p:nvPr/>
                      </p:nvSpPr>
                      <p:spPr>
                        <a:xfrm>
                          <a:off x="9365456" y="3994296"/>
                          <a:ext cx="685378" cy="339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894" name="Овал 893"/>
                        <p:cNvSpPr/>
                        <p:nvPr/>
                      </p:nvSpPr>
                      <p:spPr>
                        <a:xfrm>
                          <a:off x="9513327" y="4224715"/>
                          <a:ext cx="395287" cy="40956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895" name="Равнобедренный треугольник 894"/>
                        <p:cNvSpPr/>
                        <p:nvPr/>
                      </p:nvSpPr>
                      <p:spPr>
                        <a:xfrm rot="18278887">
                          <a:off x="9019790" y="3928189"/>
                          <a:ext cx="369564" cy="28013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896" name="Равнобедренный треугольник 895"/>
                        <p:cNvSpPr/>
                        <p:nvPr/>
                      </p:nvSpPr>
                      <p:spPr>
                        <a:xfrm rot="3416462" flipH="1">
                          <a:off x="10029011" y="3930857"/>
                          <a:ext cx="382812" cy="29118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sp>
                    <p:nvSpPr>
                      <p:cNvPr id="889" name="Овал 888"/>
                      <p:cNvSpPr/>
                      <p:nvPr/>
                    </p:nvSpPr>
                    <p:spPr>
                      <a:xfrm>
                        <a:off x="9295769" y="4024327"/>
                        <a:ext cx="255027" cy="308109"/>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890" name="Овал 889"/>
                      <p:cNvSpPr/>
                      <p:nvPr/>
                    </p:nvSpPr>
                    <p:spPr>
                      <a:xfrm>
                        <a:off x="9867098" y="4100530"/>
                        <a:ext cx="255027" cy="231906"/>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grpSp>
            <p:grpSp>
              <p:nvGrpSpPr>
                <p:cNvPr id="880" name="Группа 879"/>
                <p:cNvGrpSpPr/>
                <p:nvPr/>
              </p:nvGrpSpPr>
              <p:grpSpPr>
                <a:xfrm>
                  <a:off x="9084162" y="3346472"/>
                  <a:ext cx="1250268" cy="1155283"/>
                  <a:chOff x="9084162" y="3346472"/>
                  <a:chExt cx="1250268" cy="1155283"/>
                </a:xfrm>
              </p:grpSpPr>
              <p:sp>
                <p:nvSpPr>
                  <p:cNvPr id="881" name="Хорда 880"/>
                  <p:cNvSpPr/>
                  <p:nvPr/>
                </p:nvSpPr>
                <p:spPr>
                  <a:xfrm rot="7961694">
                    <a:off x="9133810" y="3336047"/>
                    <a:ext cx="1155283" cy="1176134"/>
                  </a:xfrm>
                  <a:prstGeom prst="chord">
                    <a:avLst>
                      <a:gd name="adj1" fmla="val 2700000"/>
                      <a:gd name="adj2" fmla="val 1380671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882" name="Прямоугольник 881"/>
                  <p:cNvSpPr/>
                  <p:nvPr/>
                </p:nvSpPr>
                <p:spPr>
                  <a:xfrm>
                    <a:off x="9084162" y="3762671"/>
                    <a:ext cx="1250268" cy="191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grpSp>
        <p:grpSp>
          <p:nvGrpSpPr>
            <p:cNvPr id="871" name="Группа 870"/>
            <p:cNvGrpSpPr/>
            <p:nvPr/>
          </p:nvGrpSpPr>
          <p:grpSpPr>
            <a:xfrm>
              <a:off x="8954622" y="4933118"/>
              <a:ext cx="1526480" cy="1574154"/>
              <a:chOff x="8954622" y="4933118"/>
              <a:chExt cx="1526480" cy="1574154"/>
            </a:xfrm>
          </p:grpSpPr>
          <p:sp>
            <p:nvSpPr>
              <p:cNvPr id="872" name="Хорда 871"/>
              <p:cNvSpPr/>
              <p:nvPr/>
            </p:nvSpPr>
            <p:spPr>
              <a:xfrm rot="8627847">
                <a:off x="8954622" y="4933118"/>
                <a:ext cx="1526480" cy="1574154"/>
              </a:xfrm>
              <a:prstGeom prst="chord">
                <a:avLst>
                  <a:gd name="adj1" fmla="val 2700000"/>
                  <a:gd name="adj2" fmla="val 12466168"/>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cxnSp>
            <p:nvCxnSpPr>
              <p:cNvPr id="873" name="Прямая соединительная линия 872"/>
              <p:cNvCxnSpPr/>
              <p:nvPr/>
            </p:nvCxnSpPr>
            <p:spPr>
              <a:xfrm>
                <a:off x="9166356" y="5187533"/>
                <a:ext cx="1054061" cy="359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4" name="Прямая соединительная линия 873"/>
              <p:cNvCxnSpPr/>
              <p:nvPr/>
            </p:nvCxnSpPr>
            <p:spPr>
              <a:xfrm>
                <a:off x="9075707" y="5354375"/>
                <a:ext cx="1258723" cy="1072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5" name="Прямая соединительная линия 874"/>
              <p:cNvCxnSpPr/>
              <p:nvPr/>
            </p:nvCxnSpPr>
            <p:spPr>
              <a:xfrm flipV="1">
                <a:off x="9337458" y="5047505"/>
                <a:ext cx="695527" cy="320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6" name="Прямая соединительная линия 875"/>
              <p:cNvCxnSpPr/>
              <p:nvPr/>
            </p:nvCxnSpPr>
            <p:spPr>
              <a:xfrm>
                <a:off x="8994045" y="5505368"/>
                <a:ext cx="1452294" cy="676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897" name="Группа 896"/>
          <p:cNvGrpSpPr/>
          <p:nvPr/>
        </p:nvGrpSpPr>
        <p:grpSpPr>
          <a:xfrm>
            <a:off x="8321463" y="4921211"/>
            <a:ext cx="891437" cy="1824248"/>
            <a:chOff x="8954622" y="3346472"/>
            <a:chExt cx="1526480" cy="3160800"/>
          </a:xfrm>
          <a:effectLst>
            <a:glow rad="139700">
              <a:schemeClr val="tx1">
                <a:alpha val="40000"/>
              </a:schemeClr>
            </a:glow>
          </a:effectLst>
        </p:grpSpPr>
        <p:grpSp>
          <p:nvGrpSpPr>
            <p:cNvPr id="898" name="Группа 897"/>
            <p:cNvGrpSpPr/>
            <p:nvPr/>
          </p:nvGrpSpPr>
          <p:grpSpPr>
            <a:xfrm>
              <a:off x="8987326" y="3346472"/>
              <a:ext cx="1437190" cy="1746228"/>
              <a:chOff x="8987326" y="3346472"/>
              <a:chExt cx="1437190" cy="1746228"/>
            </a:xfrm>
          </p:grpSpPr>
          <p:sp>
            <p:nvSpPr>
              <p:cNvPr id="905" name="Прямоугольник 904"/>
              <p:cNvSpPr/>
              <p:nvPr/>
            </p:nvSpPr>
            <p:spPr>
              <a:xfrm>
                <a:off x="9513327" y="4799489"/>
                <a:ext cx="392145" cy="293211"/>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nvGrpSpPr>
              <p:cNvPr id="906" name="Группа 905"/>
              <p:cNvGrpSpPr/>
              <p:nvPr/>
            </p:nvGrpSpPr>
            <p:grpSpPr>
              <a:xfrm>
                <a:off x="8987326" y="3346472"/>
                <a:ext cx="1437190" cy="1500645"/>
                <a:chOff x="8987326" y="3346472"/>
                <a:chExt cx="1437190" cy="1500645"/>
              </a:xfrm>
            </p:grpSpPr>
            <p:grpSp>
              <p:nvGrpSpPr>
                <p:cNvPr id="907" name="Группа 906"/>
                <p:cNvGrpSpPr/>
                <p:nvPr/>
              </p:nvGrpSpPr>
              <p:grpSpPr>
                <a:xfrm>
                  <a:off x="8987326" y="3420482"/>
                  <a:ext cx="1437190" cy="1426635"/>
                  <a:chOff x="8987326" y="3420482"/>
                  <a:chExt cx="1437190" cy="1426635"/>
                </a:xfrm>
              </p:grpSpPr>
              <p:sp>
                <p:nvSpPr>
                  <p:cNvPr id="911" name="Овал 910"/>
                  <p:cNvSpPr/>
                  <p:nvPr/>
                </p:nvSpPr>
                <p:spPr>
                  <a:xfrm>
                    <a:off x="8987326" y="3938673"/>
                    <a:ext cx="179030" cy="35208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912" name="Овал 911"/>
                  <p:cNvSpPr/>
                  <p:nvPr/>
                </p:nvSpPr>
                <p:spPr>
                  <a:xfrm>
                    <a:off x="10245486" y="3938673"/>
                    <a:ext cx="179030" cy="35208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nvGrpSpPr>
                  <p:cNvPr id="913" name="Группа 912"/>
                  <p:cNvGrpSpPr/>
                  <p:nvPr/>
                </p:nvGrpSpPr>
                <p:grpSpPr>
                  <a:xfrm>
                    <a:off x="9064505" y="3420482"/>
                    <a:ext cx="1301505" cy="1426635"/>
                    <a:chOff x="9064505" y="3420482"/>
                    <a:chExt cx="1301505" cy="1426635"/>
                  </a:xfrm>
                </p:grpSpPr>
                <p:sp>
                  <p:nvSpPr>
                    <p:cNvPr id="914" name="Овал 913"/>
                    <p:cNvSpPr/>
                    <p:nvPr/>
                  </p:nvSpPr>
                  <p:spPr>
                    <a:xfrm>
                      <a:off x="9088449" y="3420482"/>
                      <a:ext cx="1247233" cy="1426635"/>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nvGrpSpPr>
                    <p:cNvPr id="915" name="Группа 914"/>
                    <p:cNvGrpSpPr/>
                    <p:nvPr/>
                  </p:nvGrpSpPr>
                  <p:grpSpPr>
                    <a:xfrm>
                      <a:off x="9064505" y="3883474"/>
                      <a:ext cx="1301505" cy="750802"/>
                      <a:chOff x="9064505" y="3883474"/>
                      <a:chExt cx="1301505" cy="750802"/>
                    </a:xfrm>
                  </p:grpSpPr>
                  <p:grpSp>
                    <p:nvGrpSpPr>
                      <p:cNvPr id="916" name="Группа 915"/>
                      <p:cNvGrpSpPr/>
                      <p:nvPr/>
                    </p:nvGrpSpPr>
                    <p:grpSpPr>
                      <a:xfrm>
                        <a:off x="9064505" y="3883474"/>
                        <a:ext cx="1301505" cy="750802"/>
                        <a:chOff x="9064505" y="3883474"/>
                        <a:chExt cx="1301505" cy="750802"/>
                      </a:xfrm>
                    </p:grpSpPr>
                    <p:sp>
                      <p:nvSpPr>
                        <p:cNvPr id="919" name="Овал 918"/>
                        <p:cNvSpPr/>
                        <p:nvPr/>
                      </p:nvSpPr>
                      <p:spPr>
                        <a:xfrm>
                          <a:off x="9189244" y="3996575"/>
                          <a:ext cx="395287" cy="4095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920" name="Овал 919"/>
                        <p:cNvSpPr/>
                        <p:nvPr/>
                      </p:nvSpPr>
                      <p:spPr>
                        <a:xfrm>
                          <a:off x="9839639" y="4036558"/>
                          <a:ext cx="395287" cy="3695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921" name="Прямоугольник 920"/>
                        <p:cNvSpPr/>
                        <p:nvPr/>
                      </p:nvSpPr>
                      <p:spPr>
                        <a:xfrm>
                          <a:off x="9365456" y="3994296"/>
                          <a:ext cx="685378" cy="339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922" name="Овал 921"/>
                        <p:cNvSpPr/>
                        <p:nvPr/>
                      </p:nvSpPr>
                      <p:spPr>
                        <a:xfrm>
                          <a:off x="9513327" y="4224715"/>
                          <a:ext cx="395287" cy="40956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923" name="Равнобедренный треугольник 922"/>
                        <p:cNvSpPr/>
                        <p:nvPr/>
                      </p:nvSpPr>
                      <p:spPr>
                        <a:xfrm rot="18278887">
                          <a:off x="9019790" y="3928189"/>
                          <a:ext cx="369564" cy="28013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924" name="Равнобедренный треугольник 923"/>
                        <p:cNvSpPr/>
                        <p:nvPr/>
                      </p:nvSpPr>
                      <p:spPr>
                        <a:xfrm rot="3416462" flipH="1">
                          <a:off x="10029011" y="3930857"/>
                          <a:ext cx="382812" cy="29118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sp>
                    <p:nvSpPr>
                      <p:cNvPr id="917" name="Овал 916"/>
                      <p:cNvSpPr/>
                      <p:nvPr/>
                    </p:nvSpPr>
                    <p:spPr>
                      <a:xfrm>
                        <a:off x="9295769" y="4024327"/>
                        <a:ext cx="255027" cy="308109"/>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918" name="Овал 917"/>
                      <p:cNvSpPr/>
                      <p:nvPr/>
                    </p:nvSpPr>
                    <p:spPr>
                      <a:xfrm>
                        <a:off x="9867098" y="4100530"/>
                        <a:ext cx="255027" cy="231906"/>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grpSp>
            <p:grpSp>
              <p:nvGrpSpPr>
                <p:cNvPr id="908" name="Группа 907"/>
                <p:cNvGrpSpPr/>
                <p:nvPr/>
              </p:nvGrpSpPr>
              <p:grpSpPr>
                <a:xfrm>
                  <a:off x="9084162" y="3346472"/>
                  <a:ext cx="1250268" cy="1155283"/>
                  <a:chOff x="9084162" y="3346472"/>
                  <a:chExt cx="1250268" cy="1155283"/>
                </a:xfrm>
              </p:grpSpPr>
              <p:sp>
                <p:nvSpPr>
                  <p:cNvPr id="909" name="Хорда 908"/>
                  <p:cNvSpPr/>
                  <p:nvPr/>
                </p:nvSpPr>
                <p:spPr>
                  <a:xfrm rot="7961694">
                    <a:off x="9133810" y="3336047"/>
                    <a:ext cx="1155283" cy="1176134"/>
                  </a:xfrm>
                  <a:prstGeom prst="chord">
                    <a:avLst>
                      <a:gd name="adj1" fmla="val 2700000"/>
                      <a:gd name="adj2" fmla="val 1380671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910" name="Прямоугольник 909"/>
                  <p:cNvSpPr/>
                  <p:nvPr/>
                </p:nvSpPr>
                <p:spPr>
                  <a:xfrm>
                    <a:off x="9084162" y="3762671"/>
                    <a:ext cx="1250268" cy="191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grpSp>
        <p:grpSp>
          <p:nvGrpSpPr>
            <p:cNvPr id="899" name="Группа 898"/>
            <p:cNvGrpSpPr/>
            <p:nvPr/>
          </p:nvGrpSpPr>
          <p:grpSpPr>
            <a:xfrm>
              <a:off x="8954622" y="4933118"/>
              <a:ext cx="1526480" cy="1574154"/>
              <a:chOff x="8954622" y="4933118"/>
              <a:chExt cx="1526480" cy="1574154"/>
            </a:xfrm>
          </p:grpSpPr>
          <p:sp>
            <p:nvSpPr>
              <p:cNvPr id="900" name="Хорда 899"/>
              <p:cNvSpPr/>
              <p:nvPr/>
            </p:nvSpPr>
            <p:spPr>
              <a:xfrm rot="8627847">
                <a:off x="8954622" y="4933118"/>
                <a:ext cx="1526480" cy="1574154"/>
              </a:xfrm>
              <a:prstGeom prst="chord">
                <a:avLst>
                  <a:gd name="adj1" fmla="val 2700000"/>
                  <a:gd name="adj2" fmla="val 12466168"/>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cxnSp>
            <p:nvCxnSpPr>
              <p:cNvPr id="901" name="Прямая соединительная линия 900"/>
              <p:cNvCxnSpPr/>
              <p:nvPr/>
            </p:nvCxnSpPr>
            <p:spPr>
              <a:xfrm>
                <a:off x="9166356" y="5187533"/>
                <a:ext cx="1054061" cy="359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2" name="Прямая соединительная линия 901"/>
              <p:cNvCxnSpPr/>
              <p:nvPr/>
            </p:nvCxnSpPr>
            <p:spPr>
              <a:xfrm>
                <a:off x="9075707" y="5354375"/>
                <a:ext cx="1258723" cy="1072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3" name="Прямая соединительная линия 902"/>
              <p:cNvCxnSpPr/>
              <p:nvPr/>
            </p:nvCxnSpPr>
            <p:spPr>
              <a:xfrm flipV="1">
                <a:off x="9337458" y="5047505"/>
                <a:ext cx="695527" cy="320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4" name="Прямая соединительная линия 903"/>
              <p:cNvCxnSpPr/>
              <p:nvPr/>
            </p:nvCxnSpPr>
            <p:spPr>
              <a:xfrm>
                <a:off x="8994045" y="5505368"/>
                <a:ext cx="1452294" cy="676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925" name="Группа 924"/>
          <p:cNvGrpSpPr/>
          <p:nvPr/>
        </p:nvGrpSpPr>
        <p:grpSpPr>
          <a:xfrm>
            <a:off x="8690777" y="5818833"/>
            <a:ext cx="1011974" cy="2167049"/>
            <a:chOff x="8954622" y="3346472"/>
            <a:chExt cx="1526480" cy="3160800"/>
          </a:xfrm>
          <a:effectLst>
            <a:glow rad="139700">
              <a:schemeClr val="tx1">
                <a:alpha val="40000"/>
              </a:schemeClr>
            </a:glow>
          </a:effectLst>
        </p:grpSpPr>
        <p:grpSp>
          <p:nvGrpSpPr>
            <p:cNvPr id="926" name="Группа 925"/>
            <p:cNvGrpSpPr/>
            <p:nvPr/>
          </p:nvGrpSpPr>
          <p:grpSpPr>
            <a:xfrm>
              <a:off x="8987326" y="3346472"/>
              <a:ext cx="1437190" cy="1746228"/>
              <a:chOff x="8987326" y="3346472"/>
              <a:chExt cx="1437190" cy="1746228"/>
            </a:xfrm>
          </p:grpSpPr>
          <p:sp>
            <p:nvSpPr>
              <p:cNvPr id="933" name="Прямоугольник 932"/>
              <p:cNvSpPr/>
              <p:nvPr/>
            </p:nvSpPr>
            <p:spPr>
              <a:xfrm>
                <a:off x="9513327" y="4799489"/>
                <a:ext cx="392145" cy="293211"/>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nvGrpSpPr>
              <p:cNvPr id="934" name="Группа 933"/>
              <p:cNvGrpSpPr/>
              <p:nvPr/>
            </p:nvGrpSpPr>
            <p:grpSpPr>
              <a:xfrm>
                <a:off x="8987326" y="3346472"/>
                <a:ext cx="1437190" cy="1500645"/>
                <a:chOff x="8987326" y="3346472"/>
                <a:chExt cx="1437190" cy="1500645"/>
              </a:xfrm>
            </p:grpSpPr>
            <p:grpSp>
              <p:nvGrpSpPr>
                <p:cNvPr id="935" name="Группа 934"/>
                <p:cNvGrpSpPr/>
                <p:nvPr/>
              </p:nvGrpSpPr>
              <p:grpSpPr>
                <a:xfrm>
                  <a:off x="8987326" y="3420482"/>
                  <a:ext cx="1437190" cy="1426635"/>
                  <a:chOff x="8987326" y="3420482"/>
                  <a:chExt cx="1437190" cy="1426635"/>
                </a:xfrm>
              </p:grpSpPr>
              <p:sp>
                <p:nvSpPr>
                  <p:cNvPr id="939" name="Овал 938"/>
                  <p:cNvSpPr/>
                  <p:nvPr/>
                </p:nvSpPr>
                <p:spPr>
                  <a:xfrm>
                    <a:off x="8987326" y="3938673"/>
                    <a:ext cx="179030" cy="35208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940" name="Овал 939"/>
                  <p:cNvSpPr/>
                  <p:nvPr/>
                </p:nvSpPr>
                <p:spPr>
                  <a:xfrm>
                    <a:off x="10245486" y="3938673"/>
                    <a:ext cx="179030" cy="35208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nvGrpSpPr>
                  <p:cNvPr id="941" name="Группа 940"/>
                  <p:cNvGrpSpPr/>
                  <p:nvPr/>
                </p:nvGrpSpPr>
                <p:grpSpPr>
                  <a:xfrm>
                    <a:off x="9064505" y="3420482"/>
                    <a:ext cx="1301505" cy="1426635"/>
                    <a:chOff x="9064505" y="3420482"/>
                    <a:chExt cx="1301505" cy="1426635"/>
                  </a:xfrm>
                </p:grpSpPr>
                <p:sp>
                  <p:nvSpPr>
                    <p:cNvPr id="942" name="Овал 941"/>
                    <p:cNvSpPr/>
                    <p:nvPr/>
                  </p:nvSpPr>
                  <p:spPr>
                    <a:xfrm>
                      <a:off x="9088449" y="3420482"/>
                      <a:ext cx="1247233" cy="1426635"/>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nvGrpSpPr>
                    <p:cNvPr id="943" name="Группа 942"/>
                    <p:cNvGrpSpPr/>
                    <p:nvPr/>
                  </p:nvGrpSpPr>
                  <p:grpSpPr>
                    <a:xfrm>
                      <a:off x="9064505" y="3883474"/>
                      <a:ext cx="1301505" cy="750802"/>
                      <a:chOff x="9064505" y="3883474"/>
                      <a:chExt cx="1301505" cy="750802"/>
                    </a:xfrm>
                  </p:grpSpPr>
                  <p:grpSp>
                    <p:nvGrpSpPr>
                      <p:cNvPr id="944" name="Группа 943"/>
                      <p:cNvGrpSpPr/>
                      <p:nvPr/>
                    </p:nvGrpSpPr>
                    <p:grpSpPr>
                      <a:xfrm>
                        <a:off x="9064505" y="3883474"/>
                        <a:ext cx="1301505" cy="750802"/>
                        <a:chOff x="9064505" y="3883474"/>
                        <a:chExt cx="1301505" cy="750802"/>
                      </a:xfrm>
                    </p:grpSpPr>
                    <p:sp>
                      <p:nvSpPr>
                        <p:cNvPr id="947" name="Овал 946"/>
                        <p:cNvSpPr/>
                        <p:nvPr/>
                      </p:nvSpPr>
                      <p:spPr>
                        <a:xfrm>
                          <a:off x="9189244" y="3996575"/>
                          <a:ext cx="395287" cy="4095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948" name="Овал 947"/>
                        <p:cNvSpPr/>
                        <p:nvPr/>
                      </p:nvSpPr>
                      <p:spPr>
                        <a:xfrm>
                          <a:off x="9839639" y="4036558"/>
                          <a:ext cx="395287" cy="3695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949" name="Прямоугольник 948"/>
                        <p:cNvSpPr/>
                        <p:nvPr/>
                      </p:nvSpPr>
                      <p:spPr>
                        <a:xfrm>
                          <a:off x="9365456" y="3994296"/>
                          <a:ext cx="685378" cy="339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950" name="Овал 949"/>
                        <p:cNvSpPr/>
                        <p:nvPr/>
                      </p:nvSpPr>
                      <p:spPr>
                        <a:xfrm>
                          <a:off x="9513327" y="4224715"/>
                          <a:ext cx="395287" cy="40956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951" name="Равнобедренный треугольник 950"/>
                        <p:cNvSpPr/>
                        <p:nvPr/>
                      </p:nvSpPr>
                      <p:spPr>
                        <a:xfrm rot="18278887">
                          <a:off x="9019790" y="3928189"/>
                          <a:ext cx="369564" cy="28013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952" name="Равнобедренный треугольник 951"/>
                        <p:cNvSpPr/>
                        <p:nvPr/>
                      </p:nvSpPr>
                      <p:spPr>
                        <a:xfrm rot="3416462" flipH="1">
                          <a:off x="10029011" y="3930857"/>
                          <a:ext cx="382812" cy="29118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sp>
                    <p:nvSpPr>
                      <p:cNvPr id="945" name="Овал 944"/>
                      <p:cNvSpPr/>
                      <p:nvPr/>
                    </p:nvSpPr>
                    <p:spPr>
                      <a:xfrm>
                        <a:off x="9295769" y="4024327"/>
                        <a:ext cx="255027" cy="308109"/>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946" name="Овал 945"/>
                      <p:cNvSpPr/>
                      <p:nvPr/>
                    </p:nvSpPr>
                    <p:spPr>
                      <a:xfrm>
                        <a:off x="9867098" y="4100530"/>
                        <a:ext cx="255027" cy="231906"/>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grpSp>
            <p:grpSp>
              <p:nvGrpSpPr>
                <p:cNvPr id="936" name="Группа 935"/>
                <p:cNvGrpSpPr/>
                <p:nvPr/>
              </p:nvGrpSpPr>
              <p:grpSpPr>
                <a:xfrm>
                  <a:off x="9084162" y="3346472"/>
                  <a:ext cx="1250268" cy="1155283"/>
                  <a:chOff x="9084162" y="3346472"/>
                  <a:chExt cx="1250268" cy="1155283"/>
                </a:xfrm>
              </p:grpSpPr>
              <p:sp>
                <p:nvSpPr>
                  <p:cNvPr id="937" name="Хорда 936"/>
                  <p:cNvSpPr/>
                  <p:nvPr/>
                </p:nvSpPr>
                <p:spPr>
                  <a:xfrm rot="7961694">
                    <a:off x="9133810" y="3336047"/>
                    <a:ext cx="1155283" cy="1176134"/>
                  </a:xfrm>
                  <a:prstGeom prst="chord">
                    <a:avLst>
                      <a:gd name="adj1" fmla="val 2700000"/>
                      <a:gd name="adj2" fmla="val 1380671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938" name="Прямоугольник 937"/>
                  <p:cNvSpPr/>
                  <p:nvPr/>
                </p:nvSpPr>
                <p:spPr>
                  <a:xfrm>
                    <a:off x="9084162" y="3762671"/>
                    <a:ext cx="1250268" cy="191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grpSp>
        <p:grpSp>
          <p:nvGrpSpPr>
            <p:cNvPr id="927" name="Группа 926"/>
            <p:cNvGrpSpPr/>
            <p:nvPr/>
          </p:nvGrpSpPr>
          <p:grpSpPr>
            <a:xfrm>
              <a:off x="8954622" y="4933118"/>
              <a:ext cx="1526480" cy="1574154"/>
              <a:chOff x="8954622" y="4933118"/>
              <a:chExt cx="1526480" cy="1574154"/>
            </a:xfrm>
          </p:grpSpPr>
          <p:sp>
            <p:nvSpPr>
              <p:cNvPr id="928" name="Хорда 927"/>
              <p:cNvSpPr/>
              <p:nvPr/>
            </p:nvSpPr>
            <p:spPr>
              <a:xfrm rot="8627847">
                <a:off x="8954622" y="4933118"/>
                <a:ext cx="1526480" cy="1574154"/>
              </a:xfrm>
              <a:prstGeom prst="chord">
                <a:avLst>
                  <a:gd name="adj1" fmla="val 2700000"/>
                  <a:gd name="adj2" fmla="val 12466168"/>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cxnSp>
            <p:nvCxnSpPr>
              <p:cNvPr id="929" name="Прямая соединительная линия 928"/>
              <p:cNvCxnSpPr/>
              <p:nvPr/>
            </p:nvCxnSpPr>
            <p:spPr>
              <a:xfrm>
                <a:off x="9166356" y="5187533"/>
                <a:ext cx="1054061" cy="359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0" name="Прямая соединительная линия 929"/>
              <p:cNvCxnSpPr/>
              <p:nvPr/>
            </p:nvCxnSpPr>
            <p:spPr>
              <a:xfrm>
                <a:off x="9075707" y="5354375"/>
                <a:ext cx="1258723" cy="1072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1" name="Прямая соединительная линия 930"/>
              <p:cNvCxnSpPr/>
              <p:nvPr/>
            </p:nvCxnSpPr>
            <p:spPr>
              <a:xfrm flipV="1">
                <a:off x="9337458" y="5047505"/>
                <a:ext cx="695527" cy="320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2" name="Прямая соединительная линия 931"/>
              <p:cNvCxnSpPr/>
              <p:nvPr/>
            </p:nvCxnSpPr>
            <p:spPr>
              <a:xfrm>
                <a:off x="8994045" y="5505368"/>
                <a:ext cx="1452294" cy="676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953" name="Группа 952"/>
          <p:cNvGrpSpPr/>
          <p:nvPr/>
        </p:nvGrpSpPr>
        <p:grpSpPr>
          <a:xfrm>
            <a:off x="7676285" y="6047174"/>
            <a:ext cx="1011974" cy="2167049"/>
            <a:chOff x="8954622" y="3346472"/>
            <a:chExt cx="1526480" cy="3160800"/>
          </a:xfrm>
          <a:effectLst>
            <a:glow rad="139700">
              <a:schemeClr val="tx1">
                <a:alpha val="40000"/>
              </a:schemeClr>
            </a:glow>
          </a:effectLst>
        </p:grpSpPr>
        <p:grpSp>
          <p:nvGrpSpPr>
            <p:cNvPr id="954" name="Группа 953"/>
            <p:cNvGrpSpPr/>
            <p:nvPr/>
          </p:nvGrpSpPr>
          <p:grpSpPr>
            <a:xfrm>
              <a:off x="8987326" y="3346472"/>
              <a:ext cx="1437190" cy="1746228"/>
              <a:chOff x="8987326" y="3346472"/>
              <a:chExt cx="1437190" cy="1746228"/>
            </a:xfrm>
          </p:grpSpPr>
          <p:sp>
            <p:nvSpPr>
              <p:cNvPr id="961" name="Прямоугольник 960"/>
              <p:cNvSpPr/>
              <p:nvPr/>
            </p:nvSpPr>
            <p:spPr>
              <a:xfrm>
                <a:off x="9513327" y="4799489"/>
                <a:ext cx="392145" cy="293211"/>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nvGrpSpPr>
              <p:cNvPr id="962" name="Группа 961"/>
              <p:cNvGrpSpPr/>
              <p:nvPr/>
            </p:nvGrpSpPr>
            <p:grpSpPr>
              <a:xfrm>
                <a:off x="8987326" y="3346472"/>
                <a:ext cx="1437190" cy="1500645"/>
                <a:chOff x="8987326" y="3346472"/>
                <a:chExt cx="1437190" cy="1500645"/>
              </a:xfrm>
            </p:grpSpPr>
            <p:grpSp>
              <p:nvGrpSpPr>
                <p:cNvPr id="963" name="Группа 962"/>
                <p:cNvGrpSpPr/>
                <p:nvPr/>
              </p:nvGrpSpPr>
              <p:grpSpPr>
                <a:xfrm>
                  <a:off x="8987326" y="3420482"/>
                  <a:ext cx="1437190" cy="1426635"/>
                  <a:chOff x="8987326" y="3420482"/>
                  <a:chExt cx="1437190" cy="1426635"/>
                </a:xfrm>
              </p:grpSpPr>
              <p:sp>
                <p:nvSpPr>
                  <p:cNvPr id="967" name="Овал 966"/>
                  <p:cNvSpPr/>
                  <p:nvPr/>
                </p:nvSpPr>
                <p:spPr>
                  <a:xfrm>
                    <a:off x="8987326" y="3938673"/>
                    <a:ext cx="179030" cy="35208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968" name="Овал 967"/>
                  <p:cNvSpPr/>
                  <p:nvPr/>
                </p:nvSpPr>
                <p:spPr>
                  <a:xfrm>
                    <a:off x="10245486" y="3938673"/>
                    <a:ext cx="179030" cy="35208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nvGrpSpPr>
                  <p:cNvPr id="969" name="Группа 968"/>
                  <p:cNvGrpSpPr/>
                  <p:nvPr/>
                </p:nvGrpSpPr>
                <p:grpSpPr>
                  <a:xfrm>
                    <a:off x="9064505" y="3420482"/>
                    <a:ext cx="1301505" cy="1426635"/>
                    <a:chOff x="9064505" y="3420482"/>
                    <a:chExt cx="1301505" cy="1426635"/>
                  </a:xfrm>
                </p:grpSpPr>
                <p:sp>
                  <p:nvSpPr>
                    <p:cNvPr id="970" name="Овал 969"/>
                    <p:cNvSpPr/>
                    <p:nvPr/>
                  </p:nvSpPr>
                  <p:spPr>
                    <a:xfrm>
                      <a:off x="9088449" y="3420482"/>
                      <a:ext cx="1247233" cy="1426635"/>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nvGrpSpPr>
                    <p:cNvPr id="971" name="Группа 970"/>
                    <p:cNvGrpSpPr/>
                    <p:nvPr/>
                  </p:nvGrpSpPr>
                  <p:grpSpPr>
                    <a:xfrm>
                      <a:off x="9064505" y="3883474"/>
                      <a:ext cx="1301505" cy="750802"/>
                      <a:chOff x="9064505" y="3883474"/>
                      <a:chExt cx="1301505" cy="750802"/>
                    </a:xfrm>
                  </p:grpSpPr>
                  <p:grpSp>
                    <p:nvGrpSpPr>
                      <p:cNvPr id="972" name="Группа 971"/>
                      <p:cNvGrpSpPr/>
                      <p:nvPr/>
                    </p:nvGrpSpPr>
                    <p:grpSpPr>
                      <a:xfrm>
                        <a:off x="9064505" y="3883474"/>
                        <a:ext cx="1301505" cy="750802"/>
                        <a:chOff x="9064505" y="3883474"/>
                        <a:chExt cx="1301505" cy="750802"/>
                      </a:xfrm>
                    </p:grpSpPr>
                    <p:sp>
                      <p:nvSpPr>
                        <p:cNvPr id="975" name="Овал 974"/>
                        <p:cNvSpPr/>
                        <p:nvPr/>
                      </p:nvSpPr>
                      <p:spPr>
                        <a:xfrm>
                          <a:off x="9189244" y="3996575"/>
                          <a:ext cx="395287" cy="4095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976" name="Овал 975"/>
                        <p:cNvSpPr/>
                        <p:nvPr/>
                      </p:nvSpPr>
                      <p:spPr>
                        <a:xfrm>
                          <a:off x="9839639" y="4036558"/>
                          <a:ext cx="395287" cy="3695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977" name="Прямоугольник 976"/>
                        <p:cNvSpPr/>
                        <p:nvPr/>
                      </p:nvSpPr>
                      <p:spPr>
                        <a:xfrm>
                          <a:off x="9365456" y="3994296"/>
                          <a:ext cx="685378" cy="339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978" name="Овал 977"/>
                        <p:cNvSpPr/>
                        <p:nvPr/>
                      </p:nvSpPr>
                      <p:spPr>
                        <a:xfrm>
                          <a:off x="9513327" y="4224715"/>
                          <a:ext cx="395287" cy="40956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979" name="Равнобедренный треугольник 978"/>
                        <p:cNvSpPr/>
                        <p:nvPr/>
                      </p:nvSpPr>
                      <p:spPr>
                        <a:xfrm rot="18278887">
                          <a:off x="9019790" y="3928189"/>
                          <a:ext cx="369564" cy="28013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980" name="Равнобедренный треугольник 979"/>
                        <p:cNvSpPr/>
                        <p:nvPr/>
                      </p:nvSpPr>
                      <p:spPr>
                        <a:xfrm rot="3416462" flipH="1">
                          <a:off x="10029011" y="3930857"/>
                          <a:ext cx="382812" cy="29118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sp>
                    <p:nvSpPr>
                      <p:cNvPr id="973" name="Овал 972"/>
                      <p:cNvSpPr/>
                      <p:nvPr/>
                    </p:nvSpPr>
                    <p:spPr>
                      <a:xfrm>
                        <a:off x="9295769" y="4024327"/>
                        <a:ext cx="255027" cy="308109"/>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974" name="Овал 973"/>
                      <p:cNvSpPr/>
                      <p:nvPr/>
                    </p:nvSpPr>
                    <p:spPr>
                      <a:xfrm>
                        <a:off x="9867098" y="4100530"/>
                        <a:ext cx="255027" cy="231906"/>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grpSp>
            <p:grpSp>
              <p:nvGrpSpPr>
                <p:cNvPr id="964" name="Группа 963"/>
                <p:cNvGrpSpPr/>
                <p:nvPr/>
              </p:nvGrpSpPr>
              <p:grpSpPr>
                <a:xfrm>
                  <a:off x="9084162" y="3346472"/>
                  <a:ext cx="1250268" cy="1155283"/>
                  <a:chOff x="9084162" y="3346472"/>
                  <a:chExt cx="1250268" cy="1155283"/>
                </a:xfrm>
              </p:grpSpPr>
              <p:sp>
                <p:nvSpPr>
                  <p:cNvPr id="965" name="Хорда 964"/>
                  <p:cNvSpPr/>
                  <p:nvPr/>
                </p:nvSpPr>
                <p:spPr>
                  <a:xfrm rot="7961694">
                    <a:off x="9133810" y="3336047"/>
                    <a:ext cx="1155283" cy="1176134"/>
                  </a:xfrm>
                  <a:prstGeom prst="chord">
                    <a:avLst>
                      <a:gd name="adj1" fmla="val 2700000"/>
                      <a:gd name="adj2" fmla="val 1380671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966" name="Прямоугольник 965"/>
                  <p:cNvSpPr/>
                  <p:nvPr/>
                </p:nvSpPr>
                <p:spPr>
                  <a:xfrm>
                    <a:off x="9084162" y="3762671"/>
                    <a:ext cx="1250268" cy="191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grpSp>
        <p:grpSp>
          <p:nvGrpSpPr>
            <p:cNvPr id="955" name="Группа 954"/>
            <p:cNvGrpSpPr/>
            <p:nvPr/>
          </p:nvGrpSpPr>
          <p:grpSpPr>
            <a:xfrm>
              <a:off x="8954622" y="4933118"/>
              <a:ext cx="1526480" cy="1574154"/>
              <a:chOff x="8954622" y="4933118"/>
              <a:chExt cx="1526480" cy="1574154"/>
            </a:xfrm>
          </p:grpSpPr>
          <p:sp>
            <p:nvSpPr>
              <p:cNvPr id="956" name="Хорда 955"/>
              <p:cNvSpPr/>
              <p:nvPr/>
            </p:nvSpPr>
            <p:spPr>
              <a:xfrm rot="8627847">
                <a:off x="8954622" y="4933118"/>
                <a:ext cx="1526480" cy="1574154"/>
              </a:xfrm>
              <a:prstGeom prst="chord">
                <a:avLst>
                  <a:gd name="adj1" fmla="val 2700000"/>
                  <a:gd name="adj2" fmla="val 12466168"/>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cxnSp>
            <p:nvCxnSpPr>
              <p:cNvPr id="957" name="Прямая соединительная линия 956"/>
              <p:cNvCxnSpPr/>
              <p:nvPr/>
            </p:nvCxnSpPr>
            <p:spPr>
              <a:xfrm>
                <a:off x="9166356" y="5187533"/>
                <a:ext cx="1054061" cy="359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8" name="Прямая соединительная линия 957"/>
              <p:cNvCxnSpPr/>
              <p:nvPr/>
            </p:nvCxnSpPr>
            <p:spPr>
              <a:xfrm>
                <a:off x="9075707" y="5354375"/>
                <a:ext cx="1258723" cy="1072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9" name="Прямая соединительная линия 958"/>
              <p:cNvCxnSpPr/>
              <p:nvPr/>
            </p:nvCxnSpPr>
            <p:spPr>
              <a:xfrm flipV="1">
                <a:off x="9337458" y="5047505"/>
                <a:ext cx="695527" cy="320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0" name="Прямая соединительная линия 959"/>
              <p:cNvCxnSpPr/>
              <p:nvPr/>
            </p:nvCxnSpPr>
            <p:spPr>
              <a:xfrm>
                <a:off x="8994045" y="5505368"/>
                <a:ext cx="1452294" cy="676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981" name="Группа 980"/>
          <p:cNvGrpSpPr/>
          <p:nvPr/>
        </p:nvGrpSpPr>
        <p:grpSpPr>
          <a:xfrm rot="216114">
            <a:off x="6566373" y="5538548"/>
            <a:ext cx="1350348" cy="2488502"/>
            <a:chOff x="8954622" y="3346472"/>
            <a:chExt cx="1526480" cy="3160800"/>
          </a:xfrm>
          <a:effectLst>
            <a:glow rad="139700">
              <a:schemeClr val="tx1">
                <a:alpha val="40000"/>
              </a:schemeClr>
            </a:glow>
          </a:effectLst>
        </p:grpSpPr>
        <p:grpSp>
          <p:nvGrpSpPr>
            <p:cNvPr id="982" name="Группа 981"/>
            <p:cNvGrpSpPr/>
            <p:nvPr/>
          </p:nvGrpSpPr>
          <p:grpSpPr>
            <a:xfrm>
              <a:off x="8987326" y="3346472"/>
              <a:ext cx="1437190" cy="1746228"/>
              <a:chOff x="8987326" y="3346472"/>
              <a:chExt cx="1437190" cy="1746228"/>
            </a:xfrm>
          </p:grpSpPr>
          <p:sp>
            <p:nvSpPr>
              <p:cNvPr id="989" name="Прямоугольник 988"/>
              <p:cNvSpPr/>
              <p:nvPr/>
            </p:nvSpPr>
            <p:spPr>
              <a:xfrm>
                <a:off x="9513327" y="4799489"/>
                <a:ext cx="392145" cy="293211"/>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nvGrpSpPr>
              <p:cNvPr id="990" name="Группа 989"/>
              <p:cNvGrpSpPr/>
              <p:nvPr/>
            </p:nvGrpSpPr>
            <p:grpSpPr>
              <a:xfrm>
                <a:off x="8987326" y="3346472"/>
                <a:ext cx="1437190" cy="1500645"/>
                <a:chOff x="8987326" y="3346472"/>
                <a:chExt cx="1437190" cy="1500645"/>
              </a:xfrm>
            </p:grpSpPr>
            <p:grpSp>
              <p:nvGrpSpPr>
                <p:cNvPr id="991" name="Группа 990"/>
                <p:cNvGrpSpPr/>
                <p:nvPr/>
              </p:nvGrpSpPr>
              <p:grpSpPr>
                <a:xfrm>
                  <a:off x="8987326" y="3420482"/>
                  <a:ext cx="1437190" cy="1426635"/>
                  <a:chOff x="8987326" y="3420482"/>
                  <a:chExt cx="1437190" cy="1426635"/>
                </a:xfrm>
              </p:grpSpPr>
              <p:sp>
                <p:nvSpPr>
                  <p:cNvPr id="995" name="Овал 994"/>
                  <p:cNvSpPr/>
                  <p:nvPr/>
                </p:nvSpPr>
                <p:spPr>
                  <a:xfrm>
                    <a:off x="8987326" y="3938673"/>
                    <a:ext cx="179030" cy="35208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996" name="Овал 995"/>
                  <p:cNvSpPr/>
                  <p:nvPr/>
                </p:nvSpPr>
                <p:spPr>
                  <a:xfrm>
                    <a:off x="10245486" y="3938673"/>
                    <a:ext cx="179030" cy="35208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nvGrpSpPr>
                  <p:cNvPr id="997" name="Группа 996"/>
                  <p:cNvGrpSpPr/>
                  <p:nvPr/>
                </p:nvGrpSpPr>
                <p:grpSpPr>
                  <a:xfrm>
                    <a:off x="9064505" y="3420482"/>
                    <a:ext cx="1301505" cy="1426635"/>
                    <a:chOff x="9064505" y="3420482"/>
                    <a:chExt cx="1301505" cy="1426635"/>
                  </a:xfrm>
                </p:grpSpPr>
                <p:sp>
                  <p:nvSpPr>
                    <p:cNvPr id="998" name="Овал 997"/>
                    <p:cNvSpPr/>
                    <p:nvPr/>
                  </p:nvSpPr>
                  <p:spPr>
                    <a:xfrm>
                      <a:off x="9088449" y="3420482"/>
                      <a:ext cx="1247233" cy="1426635"/>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nvGrpSpPr>
                    <p:cNvPr id="999" name="Группа 998"/>
                    <p:cNvGrpSpPr/>
                    <p:nvPr/>
                  </p:nvGrpSpPr>
                  <p:grpSpPr>
                    <a:xfrm>
                      <a:off x="9064505" y="3883474"/>
                      <a:ext cx="1301505" cy="750802"/>
                      <a:chOff x="9064505" y="3883474"/>
                      <a:chExt cx="1301505" cy="750802"/>
                    </a:xfrm>
                  </p:grpSpPr>
                  <p:grpSp>
                    <p:nvGrpSpPr>
                      <p:cNvPr id="1000" name="Группа 999"/>
                      <p:cNvGrpSpPr/>
                      <p:nvPr/>
                    </p:nvGrpSpPr>
                    <p:grpSpPr>
                      <a:xfrm>
                        <a:off x="9064505" y="3883474"/>
                        <a:ext cx="1301505" cy="750802"/>
                        <a:chOff x="9064505" y="3883474"/>
                        <a:chExt cx="1301505" cy="750802"/>
                      </a:xfrm>
                    </p:grpSpPr>
                    <p:sp>
                      <p:nvSpPr>
                        <p:cNvPr id="1003" name="Овал 1002"/>
                        <p:cNvSpPr/>
                        <p:nvPr/>
                      </p:nvSpPr>
                      <p:spPr>
                        <a:xfrm>
                          <a:off x="9189244" y="3996575"/>
                          <a:ext cx="395287" cy="4095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004" name="Овал 1003"/>
                        <p:cNvSpPr/>
                        <p:nvPr/>
                      </p:nvSpPr>
                      <p:spPr>
                        <a:xfrm>
                          <a:off x="9839639" y="4036558"/>
                          <a:ext cx="395287" cy="3695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005" name="Прямоугольник 1004"/>
                        <p:cNvSpPr/>
                        <p:nvPr/>
                      </p:nvSpPr>
                      <p:spPr>
                        <a:xfrm>
                          <a:off x="9365456" y="3994296"/>
                          <a:ext cx="685378" cy="339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006" name="Овал 1005"/>
                        <p:cNvSpPr/>
                        <p:nvPr/>
                      </p:nvSpPr>
                      <p:spPr>
                        <a:xfrm>
                          <a:off x="9513327" y="4224715"/>
                          <a:ext cx="395287" cy="40956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007" name="Равнобедренный треугольник 1006"/>
                        <p:cNvSpPr/>
                        <p:nvPr/>
                      </p:nvSpPr>
                      <p:spPr>
                        <a:xfrm rot="18278887">
                          <a:off x="9019790" y="3928189"/>
                          <a:ext cx="369564" cy="28013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008" name="Равнобедренный треугольник 1007"/>
                        <p:cNvSpPr/>
                        <p:nvPr/>
                      </p:nvSpPr>
                      <p:spPr>
                        <a:xfrm rot="3416462" flipH="1">
                          <a:off x="10029011" y="3930857"/>
                          <a:ext cx="382812" cy="29118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sp>
                    <p:nvSpPr>
                      <p:cNvPr id="1001" name="Овал 1000"/>
                      <p:cNvSpPr/>
                      <p:nvPr/>
                    </p:nvSpPr>
                    <p:spPr>
                      <a:xfrm>
                        <a:off x="9295769" y="4024327"/>
                        <a:ext cx="255027" cy="308109"/>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002" name="Овал 1001"/>
                      <p:cNvSpPr/>
                      <p:nvPr/>
                    </p:nvSpPr>
                    <p:spPr>
                      <a:xfrm>
                        <a:off x="9867098" y="4100530"/>
                        <a:ext cx="255027" cy="231906"/>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grpSp>
            <p:grpSp>
              <p:nvGrpSpPr>
                <p:cNvPr id="992" name="Группа 991"/>
                <p:cNvGrpSpPr/>
                <p:nvPr/>
              </p:nvGrpSpPr>
              <p:grpSpPr>
                <a:xfrm>
                  <a:off x="9084162" y="3346472"/>
                  <a:ext cx="1250268" cy="1155283"/>
                  <a:chOff x="9084162" y="3346472"/>
                  <a:chExt cx="1250268" cy="1155283"/>
                </a:xfrm>
              </p:grpSpPr>
              <p:sp>
                <p:nvSpPr>
                  <p:cNvPr id="993" name="Хорда 992"/>
                  <p:cNvSpPr/>
                  <p:nvPr/>
                </p:nvSpPr>
                <p:spPr>
                  <a:xfrm rot="7961694">
                    <a:off x="9133810" y="3336047"/>
                    <a:ext cx="1155283" cy="1176134"/>
                  </a:xfrm>
                  <a:prstGeom prst="chord">
                    <a:avLst>
                      <a:gd name="adj1" fmla="val 2700000"/>
                      <a:gd name="adj2" fmla="val 1380671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994" name="Прямоугольник 993"/>
                  <p:cNvSpPr/>
                  <p:nvPr/>
                </p:nvSpPr>
                <p:spPr>
                  <a:xfrm>
                    <a:off x="9084162" y="3762671"/>
                    <a:ext cx="1250268" cy="191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grpSp>
        <p:grpSp>
          <p:nvGrpSpPr>
            <p:cNvPr id="983" name="Группа 982"/>
            <p:cNvGrpSpPr/>
            <p:nvPr/>
          </p:nvGrpSpPr>
          <p:grpSpPr>
            <a:xfrm>
              <a:off x="8954622" y="4933118"/>
              <a:ext cx="1526480" cy="1574154"/>
              <a:chOff x="8954622" y="4933118"/>
              <a:chExt cx="1526480" cy="1574154"/>
            </a:xfrm>
          </p:grpSpPr>
          <p:sp>
            <p:nvSpPr>
              <p:cNvPr id="984" name="Хорда 983"/>
              <p:cNvSpPr/>
              <p:nvPr/>
            </p:nvSpPr>
            <p:spPr>
              <a:xfrm rot="8627847">
                <a:off x="8954622" y="4933118"/>
                <a:ext cx="1526480" cy="1574154"/>
              </a:xfrm>
              <a:prstGeom prst="chord">
                <a:avLst>
                  <a:gd name="adj1" fmla="val 2700000"/>
                  <a:gd name="adj2" fmla="val 12466168"/>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cxnSp>
            <p:nvCxnSpPr>
              <p:cNvPr id="985" name="Прямая соединительная линия 984"/>
              <p:cNvCxnSpPr/>
              <p:nvPr/>
            </p:nvCxnSpPr>
            <p:spPr>
              <a:xfrm>
                <a:off x="9166356" y="5187533"/>
                <a:ext cx="1054061" cy="359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6" name="Прямая соединительная линия 985"/>
              <p:cNvCxnSpPr/>
              <p:nvPr/>
            </p:nvCxnSpPr>
            <p:spPr>
              <a:xfrm>
                <a:off x="9075707" y="5354375"/>
                <a:ext cx="1258723" cy="1072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7" name="Прямая соединительная линия 986"/>
              <p:cNvCxnSpPr/>
              <p:nvPr/>
            </p:nvCxnSpPr>
            <p:spPr>
              <a:xfrm flipV="1">
                <a:off x="9337458" y="5047505"/>
                <a:ext cx="695527" cy="320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8" name="Прямая соединительная линия 987"/>
              <p:cNvCxnSpPr/>
              <p:nvPr/>
            </p:nvCxnSpPr>
            <p:spPr>
              <a:xfrm>
                <a:off x="8994045" y="5505368"/>
                <a:ext cx="1452294" cy="676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009" name="Группа 1008"/>
          <p:cNvGrpSpPr/>
          <p:nvPr/>
        </p:nvGrpSpPr>
        <p:grpSpPr>
          <a:xfrm>
            <a:off x="9602341" y="6082713"/>
            <a:ext cx="905682" cy="1903422"/>
            <a:chOff x="8954622" y="3346472"/>
            <a:chExt cx="1526480" cy="3160800"/>
          </a:xfrm>
          <a:effectLst>
            <a:glow rad="101600">
              <a:schemeClr val="accent2">
                <a:satMod val="175000"/>
                <a:alpha val="40000"/>
              </a:schemeClr>
            </a:glow>
          </a:effectLst>
        </p:grpSpPr>
        <p:grpSp>
          <p:nvGrpSpPr>
            <p:cNvPr id="1010" name="Группа 1009"/>
            <p:cNvGrpSpPr/>
            <p:nvPr/>
          </p:nvGrpSpPr>
          <p:grpSpPr>
            <a:xfrm>
              <a:off x="8987326" y="3346472"/>
              <a:ext cx="1437190" cy="1746228"/>
              <a:chOff x="8987326" y="3346472"/>
              <a:chExt cx="1437190" cy="1746228"/>
            </a:xfrm>
          </p:grpSpPr>
          <p:sp>
            <p:nvSpPr>
              <p:cNvPr id="1017" name="Прямоугольник 1016"/>
              <p:cNvSpPr/>
              <p:nvPr/>
            </p:nvSpPr>
            <p:spPr>
              <a:xfrm>
                <a:off x="9513327" y="4799489"/>
                <a:ext cx="392145" cy="293211"/>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nvGrpSpPr>
              <p:cNvPr id="1018" name="Группа 1017"/>
              <p:cNvGrpSpPr/>
              <p:nvPr/>
            </p:nvGrpSpPr>
            <p:grpSpPr>
              <a:xfrm>
                <a:off x="8987326" y="3346472"/>
                <a:ext cx="1437190" cy="1500645"/>
                <a:chOff x="8987326" y="3346472"/>
                <a:chExt cx="1437190" cy="1500645"/>
              </a:xfrm>
            </p:grpSpPr>
            <p:grpSp>
              <p:nvGrpSpPr>
                <p:cNvPr id="1019" name="Группа 1018"/>
                <p:cNvGrpSpPr/>
                <p:nvPr/>
              </p:nvGrpSpPr>
              <p:grpSpPr>
                <a:xfrm>
                  <a:off x="8987326" y="3420482"/>
                  <a:ext cx="1437190" cy="1426635"/>
                  <a:chOff x="8987326" y="3420482"/>
                  <a:chExt cx="1437190" cy="1426635"/>
                </a:xfrm>
              </p:grpSpPr>
              <p:sp>
                <p:nvSpPr>
                  <p:cNvPr id="1023" name="Овал 1022"/>
                  <p:cNvSpPr/>
                  <p:nvPr/>
                </p:nvSpPr>
                <p:spPr>
                  <a:xfrm>
                    <a:off x="8987326" y="3938673"/>
                    <a:ext cx="179030" cy="35208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024" name="Овал 1023"/>
                  <p:cNvSpPr/>
                  <p:nvPr/>
                </p:nvSpPr>
                <p:spPr>
                  <a:xfrm>
                    <a:off x="10245486" y="3938673"/>
                    <a:ext cx="179030" cy="35208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nvGrpSpPr>
                  <p:cNvPr id="1025" name="Группа 1024"/>
                  <p:cNvGrpSpPr/>
                  <p:nvPr/>
                </p:nvGrpSpPr>
                <p:grpSpPr>
                  <a:xfrm>
                    <a:off x="9064505" y="3420482"/>
                    <a:ext cx="1301505" cy="1426635"/>
                    <a:chOff x="9064505" y="3420482"/>
                    <a:chExt cx="1301505" cy="1426635"/>
                  </a:xfrm>
                </p:grpSpPr>
                <p:sp>
                  <p:nvSpPr>
                    <p:cNvPr id="1026" name="Овал 1025"/>
                    <p:cNvSpPr/>
                    <p:nvPr/>
                  </p:nvSpPr>
                  <p:spPr>
                    <a:xfrm>
                      <a:off x="9088449" y="3420482"/>
                      <a:ext cx="1247233" cy="1426635"/>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nvGrpSpPr>
                    <p:cNvPr id="1027" name="Группа 1026"/>
                    <p:cNvGrpSpPr/>
                    <p:nvPr/>
                  </p:nvGrpSpPr>
                  <p:grpSpPr>
                    <a:xfrm>
                      <a:off x="9064505" y="3883474"/>
                      <a:ext cx="1301505" cy="750802"/>
                      <a:chOff x="9064505" y="3883474"/>
                      <a:chExt cx="1301505" cy="750802"/>
                    </a:xfrm>
                  </p:grpSpPr>
                  <p:grpSp>
                    <p:nvGrpSpPr>
                      <p:cNvPr id="1028" name="Группа 1027"/>
                      <p:cNvGrpSpPr/>
                      <p:nvPr/>
                    </p:nvGrpSpPr>
                    <p:grpSpPr>
                      <a:xfrm>
                        <a:off x="9064505" y="3883474"/>
                        <a:ext cx="1301505" cy="750802"/>
                        <a:chOff x="9064505" y="3883474"/>
                        <a:chExt cx="1301505" cy="750802"/>
                      </a:xfrm>
                    </p:grpSpPr>
                    <p:sp>
                      <p:nvSpPr>
                        <p:cNvPr id="1031" name="Овал 1030"/>
                        <p:cNvSpPr/>
                        <p:nvPr/>
                      </p:nvSpPr>
                      <p:spPr>
                        <a:xfrm>
                          <a:off x="9189244" y="3996575"/>
                          <a:ext cx="395287" cy="4095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032" name="Овал 1031"/>
                        <p:cNvSpPr/>
                        <p:nvPr/>
                      </p:nvSpPr>
                      <p:spPr>
                        <a:xfrm>
                          <a:off x="9839639" y="4036558"/>
                          <a:ext cx="395287" cy="3695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033" name="Прямоугольник 1032"/>
                        <p:cNvSpPr/>
                        <p:nvPr/>
                      </p:nvSpPr>
                      <p:spPr>
                        <a:xfrm>
                          <a:off x="9365456" y="3994296"/>
                          <a:ext cx="685378" cy="339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034" name="Овал 1033"/>
                        <p:cNvSpPr/>
                        <p:nvPr/>
                      </p:nvSpPr>
                      <p:spPr>
                        <a:xfrm>
                          <a:off x="9513327" y="4224715"/>
                          <a:ext cx="395287" cy="40956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035" name="Равнобедренный треугольник 1034"/>
                        <p:cNvSpPr/>
                        <p:nvPr/>
                      </p:nvSpPr>
                      <p:spPr>
                        <a:xfrm rot="18278887">
                          <a:off x="9019790" y="3928189"/>
                          <a:ext cx="369564" cy="28013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036" name="Равнобедренный треугольник 1035"/>
                        <p:cNvSpPr/>
                        <p:nvPr/>
                      </p:nvSpPr>
                      <p:spPr>
                        <a:xfrm rot="3416462" flipH="1">
                          <a:off x="10029011" y="3930857"/>
                          <a:ext cx="382812" cy="29118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sp>
                    <p:nvSpPr>
                      <p:cNvPr id="1029" name="Овал 1028"/>
                      <p:cNvSpPr/>
                      <p:nvPr/>
                    </p:nvSpPr>
                    <p:spPr>
                      <a:xfrm>
                        <a:off x="9295769" y="4024327"/>
                        <a:ext cx="255027" cy="308109"/>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030" name="Овал 1029"/>
                      <p:cNvSpPr/>
                      <p:nvPr/>
                    </p:nvSpPr>
                    <p:spPr>
                      <a:xfrm>
                        <a:off x="9867098" y="4100530"/>
                        <a:ext cx="255027" cy="231906"/>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grpSp>
            <p:grpSp>
              <p:nvGrpSpPr>
                <p:cNvPr id="1020" name="Группа 1019"/>
                <p:cNvGrpSpPr/>
                <p:nvPr/>
              </p:nvGrpSpPr>
              <p:grpSpPr>
                <a:xfrm>
                  <a:off x="9084162" y="3346472"/>
                  <a:ext cx="1250268" cy="1155283"/>
                  <a:chOff x="9084162" y="3346472"/>
                  <a:chExt cx="1250268" cy="1155283"/>
                </a:xfrm>
              </p:grpSpPr>
              <p:sp>
                <p:nvSpPr>
                  <p:cNvPr id="1021" name="Хорда 1020"/>
                  <p:cNvSpPr/>
                  <p:nvPr/>
                </p:nvSpPr>
                <p:spPr>
                  <a:xfrm rot="7961694">
                    <a:off x="9133810" y="3336047"/>
                    <a:ext cx="1155283" cy="1176134"/>
                  </a:xfrm>
                  <a:prstGeom prst="chord">
                    <a:avLst>
                      <a:gd name="adj1" fmla="val 2700000"/>
                      <a:gd name="adj2" fmla="val 1380671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022" name="Прямоугольник 1021"/>
                  <p:cNvSpPr/>
                  <p:nvPr/>
                </p:nvSpPr>
                <p:spPr>
                  <a:xfrm>
                    <a:off x="9084162" y="3762671"/>
                    <a:ext cx="1250268" cy="191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grpSp>
        <p:grpSp>
          <p:nvGrpSpPr>
            <p:cNvPr id="1011" name="Группа 1010"/>
            <p:cNvGrpSpPr/>
            <p:nvPr/>
          </p:nvGrpSpPr>
          <p:grpSpPr>
            <a:xfrm>
              <a:off x="8954622" y="4933118"/>
              <a:ext cx="1526480" cy="1574154"/>
              <a:chOff x="8954622" y="4933118"/>
              <a:chExt cx="1526480" cy="1574154"/>
            </a:xfrm>
          </p:grpSpPr>
          <p:sp>
            <p:nvSpPr>
              <p:cNvPr id="1012" name="Хорда 1011"/>
              <p:cNvSpPr/>
              <p:nvPr/>
            </p:nvSpPr>
            <p:spPr>
              <a:xfrm rot="8627847">
                <a:off x="8954622" y="4933118"/>
                <a:ext cx="1526480" cy="1574154"/>
              </a:xfrm>
              <a:prstGeom prst="chord">
                <a:avLst>
                  <a:gd name="adj1" fmla="val 2700000"/>
                  <a:gd name="adj2" fmla="val 12466168"/>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cxnSp>
            <p:nvCxnSpPr>
              <p:cNvPr id="1013" name="Прямая соединительная линия 1012"/>
              <p:cNvCxnSpPr/>
              <p:nvPr/>
            </p:nvCxnSpPr>
            <p:spPr>
              <a:xfrm>
                <a:off x="9166356" y="5187533"/>
                <a:ext cx="1054061" cy="359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4" name="Прямая соединительная линия 1013"/>
              <p:cNvCxnSpPr/>
              <p:nvPr/>
            </p:nvCxnSpPr>
            <p:spPr>
              <a:xfrm>
                <a:off x="9075707" y="5354375"/>
                <a:ext cx="1258723" cy="1072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5" name="Прямая соединительная линия 1014"/>
              <p:cNvCxnSpPr/>
              <p:nvPr/>
            </p:nvCxnSpPr>
            <p:spPr>
              <a:xfrm flipV="1">
                <a:off x="9337458" y="5047505"/>
                <a:ext cx="695527" cy="320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6" name="Прямая соединительная линия 1015"/>
              <p:cNvCxnSpPr/>
              <p:nvPr/>
            </p:nvCxnSpPr>
            <p:spPr>
              <a:xfrm>
                <a:off x="8994045" y="5505368"/>
                <a:ext cx="1452294" cy="676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065" name="Группа 1064"/>
          <p:cNvGrpSpPr/>
          <p:nvPr/>
        </p:nvGrpSpPr>
        <p:grpSpPr>
          <a:xfrm>
            <a:off x="10519815" y="6327817"/>
            <a:ext cx="1011974" cy="2167049"/>
            <a:chOff x="8954622" y="3346472"/>
            <a:chExt cx="1526480" cy="3160800"/>
          </a:xfrm>
          <a:effectLst>
            <a:glow rad="139700">
              <a:schemeClr val="tx1">
                <a:alpha val="40000"/>
              </a:schemeClr>
            </a:glow>
          </a:effectLst>
        </p:grpSpPr>
        <p:grpSp>
          <p:nvGrpSpPr>
            <p:cNvPr id="1066" name="Группа 1065"/>
            <p:cNvGrpSpPr/>
            <p:nvPr/>
          </p:nvGrpSpPr>
          <p:grpSpPr>
            <a:xfrm>
              <a:off x="8987326" y="3346472"/>
              <a:ext cx="1437190" cy="1746228"/>
              <a:chOff x="8987326" y="3346472"/>
              <a:chExt cx="1437190" cy="1746228"/>
            </a:xfrm>
          </p:grpSpPr>
          <p:sp>
            <p:nvSpPr>
              <p:cNvPr id="1073" name="Прямоугольник 1072"/>
              <p:cNvSpPr/>
              <p:nvPr/>
            </p:nvSpPr>
            <p:spPr>
              <a:xfrm>
                <a:off x="9513327" y="4799489"/>
                <a:ext cx="392145" cy="293211"/>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nvGrpSpPr>
              <p:cNvPr id="1074" name="Группа 1073"/>
              <p:cNvGrpSpPr/>
              <p:nvPr/>
            </p:nvGrpSpPr>
            <p:grpSpPr>
              <a:xfrm>
                <a:off x="8987326" y="3346472"/>
                <a:ext cx="1437190" cy="1500645"/>
                <a:chOff x="8987326" y="3346472"/>
                <a:chExt cx="1437190" cy="1500645"/>
              </a:xfrm>
            </p:grpSpPr>
            <p:grpSp>
              <p:nvGrpSpPr>
                <p:cNvPr id="1075" name="Группа 1074"/>
                <p:cNvGrpSpPr/>
                <p:nvPr/>
              </p:nvGrpSpPr>
              <p:grpSpPr>
                <a:xfrm>
                  <a:off x="8987326" y="3420482"/>
                  <a:ext cx="1437190" cy="1426635"/>
                  <a:chOff x="8987326" y="3420482"/>
                  <a:chExt cx="1437190" cy="1426635"/>
                </a:xfrm>
              </p:grpSpPr>
              <p:sp>
                <p:nvSpPr>
                  <p:cNvPr id="1079" name="Овал 1078"/>
                  <p:cNvSpPr/>
                  <p:nvPr/>
                </p:nvSpPr>
                <p:spPr>
                  <a:xfrm>
                    <a:off x="8987326" y="3938673"/>
                    <a:ext cx="179030" cy="35208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080" name="Овал 1079"/>
                  <p:cNvSpPr/>
                  <p:nvPr/>
                </p:nvSpPr>
                <p:spPr>
                  <a:xfrm>
                    <a:off x="10245486" y="3938673"/>
                    <a:ext cx="179030" cy="35208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nvGrpSpPr>
                  <p:cNvPr id="1081" name="Группа 1080"/>
                  <p:cNvGrpSpPr/>
                  <p:nvPr/>
                </p:nvGrpSpPr>
                <p:grpSpPr>
                  <a:xfrm>
                    <a:off x="9064505" y="3420482"/>
                    <a:ext cx="1301505" cy="1426635"/>
                    <a:chOff x="9064505" y="3420482"/>
                    <a:chExt cx="1301505" cy="1426635"/>
                  </a:xfrm>
                </p:grpSpPr>
                <p:sp>
                  <p:nvSpPr>
                    <p:cNvPr id="1082" name="Овал 1081"/>
                    <p:cNvSpPr/>
                    <p:nvPr/>
                  </p:nvSpPr>
                  <p:spPr>
                    <a:xfrm>
                      <a:off x="9088449" y="3420482"/>
                      <a:ext cx="1247233" cy="1426635"/>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nvGrpSpPr>
                    <p:cNvPr id="1083" name="Группа 1082"/>
                    <p:cNvGrpSpPr/>
                    <p:nvPr/>
                  </p:nvGrpSpPr>
                  <p:grpSpPr>
                    <a:xfrm>
                      <a:off x="9064505" y="3883474"/>
                      <a:ext cx="1301505" cy="750802"/>
                      <a:chOff x="9064505" y="3883474"/>
                      <a:chExt cx="1301505" cy="750802"/>
                    </a:xfrm>
                  </p:grpSpPr>
                  <p:grpSp>
                    <p:nvGrpSpPr>
                      <p:cNvPr id="1084" name="Группа 1083"/>
                      <p:cNvGrpSpPr/>
                      <p:nvPr/>
                    </p:nvGrpSpPr>
                    <p:grpSpPr>
                      <a:xfrm>
                        <a:off x="9064505" y="3883474"/>
                        <a:ext cx="1301505" cy="750802"/>
                        <a:chOff x="9064505" y="3883474"/>
                        <a:chExt cx="1301505" cy="750802"/>
                      </a:xfrm>
                    </p:grpSpPr>
                    <p:sp>
                      <p:nvSpPr>
                        <p:cNvPr id="1087" name="Овал 1086"/>
                        <p:cNvSpPr/>
                        <p:nvPr/>
                      </p:nvSpPr>
                      <p:spPr>
                        <a:xfrm>
                          <a:off x="9189244" y="3996575"/>
                          <a:ext cx="395287" cy="4095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088" name="Овал 1087"/>
                        <p:cNvSpPr/>
                        <p:nvPr/>
                      </p:nvSpPr>
                      <p:spPr>
                        <a:xfrm>
                          <a:off x="9839639" y="4036558"/>
                          <a:ext cx="395287" cy="3695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089" name="Прямоугольник 1088"/>
                        <p:cNvSpPr/>
                        <p:nvPr/>
                      </p:nvSpPr>
                      <p:spPr>
                        <a:xfrm>
                          <a:off x="9365456" y="3994296"/>
                          <a:ext cx="685378" cy="339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090" name="Овал 1089"/>
                        <p:cNvSpPr/>
                        <p:nvPr/>
                      </p:nvSpPr>
                      <p:spPr>
                        <a:xfrm>
                          <a:off x="9513327" y="4224715"/>
                          <a:ext cx="395287" cy="40956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091" name="Равнобедренный треугольник 1090"/>
                        <p:cNvSpPr/>
                        <p:nvPr/>
                      </p:nvSpPr>
                      <p:spPr>
                        <a:xfrm rot="18278887">
                          <a:off x="9019790" y="3928189"/>
                          <a:ext cx="369564" cy="28013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092" name="Равнобедренный треугольник 1091"/>
                        <p:cNvSpPr/>
                        <p:nvPr/>
                      </p:nvSpPr>
                      <p:spPr>
                        <a:xfrm rot="3416462" flipH="1">
                          <a:off x="10029011" y="3930857"/>
                          <a:ext cx="382812" cy="29118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sp>
                    <p:nvSpPr>
                      <p:cNvPr id="1085" name="Овал 1084"/>
                      <p:cNvSpPr/>
                      <p:nvPr/>
                    </p:nvSpPr>
                    <p:spPr>
                      <a:xfrm>
                        <a:off x="9295769" y="4024327"/>
                        <a:ext cx="255027" cy="308109"/>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086" name="Овал 1085"/>
                      <p:cNvSpPr/>
                      <p:nvPr/>
                    </p:nvSpPr>
                    <p:spPr>
                      <a:xfrm>
                        <a:off x="9867098" y="4100530"/>
                        <a:ext cx="255027" cy="231906"/>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grpSp>
            <p:grpSp>
              <p:nvGrpSpPr>
                <p:cNvPr id="1076" name="Группа 1075"/>
                <p:cNvGrpSpPr/>
                <p:nvPr/>
              </p:nvGrpSpPr>
              <p:grpSpPr>
                <a:xfrm>
                  <a:off x="9084162" y="3346472"/>
                  <a:ext cx="1250268" cy="1155283"/>
                  <a:chOff x="9084162" y="3346472"/>
                  <a:chExt cx="1250268" cy="1155283"/>
                </a:xfrm>
              </p:grpSpPr>
              <p:sp>
                <p:nvSpPr>
                  <p:cNvPr id="1077" name="Хорда 1076"/>
                  <p:cNvSpPr/>
                  <p:nvPr/>
                </p:nvSpPr>
                <p:spPr>
                  <a:xfrm rot="7961694">
                    <a:off x="9133810" y="3336047"/>
                    <a:ext cx="1155283" cy="1176134"/>
                  </a:xfrm>
                  <a:prstGeom prst="chord">
                    <a:avLst>
                      <a:gd name="adj1" fmla="val 2700000"/>
                      <a:gd name="adj2" fmla="val 1380671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078" name="Прямоугольник 1077"/>
                  <p:cNvSpPr/>
                  <p:nvPr/>
                </p:nvSpPr>
                <p:spPr>
                  <a:xfrm>
                    <a:off x="9084162" y="3762671"/>
                    <a:ext cx="1250268" cy="191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grpSp>
        <p:grpSp>
          <p:nvGrpSpPr>
            <p:cNvPr id="1067" name="Группа 1066"/>
            <p:cNvGrpSpPr/>
            <p:nvPr/>
          </p:nvGrpSpPr>
          <p:grpSpPr>
            <a:xfrm>
              <a:off x="8954622" y="4933118"/>
              <a:ext cx="1526480" cy="1574154"/>
              <a:chOff x="8954622" y="4933118"/>
              <a:chExt cx="1526480" cy="1574154"/>
            </a:xfrm>
          </p:grpSpPr>
          <p:sp>
            <p:nvSpPr>
              <p:cNvPr id="1068" name="Хорда 1067"/>
              <p:cNvSpPr/>
              <p:nvPr/>
            </p:nvSpPr>
            <p:spPr>
              <a:xfrm rot="8627847">
                <a:off x="8954622" y="4933118"/>
                <a:ext cx="1526480" cy="1574154"/>
              </a:xfrm>
              <a:prstGeom prst="chord">
                <a:avLst>
                  <a:gd name="adj1" fmla="val 2700000"/>
                  <a:gd name="adj2" fmla="val 12466168"/>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cxnSp>
            <p:nvCxnSpPr>
              <p:cNvPr id="1069" name="Прямая соединительная линия 1068"/>
              <p:cNvCxnSpPr/>
              <p:nvPr/>
            </p:nvCxnSpPr>
            <p:spPr>
              <a:xfrm>
                <a:off x="9166356" y="5187533"/>
                <a:ext cx="1054061" cy="359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0" name="Прямая соединительная линия 1069"/>
              <p:cNvCxnSpPr/>
              <p:nvPr/>
            </p:nvCxnSpPr>
            <p:spPr>
              <a:xfrm>
                <a:off x="9075707" y="5354375"/>
                <a:ext cx="1258723" cy="1072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1" name="Прямая соединительная линия 1070"/>
              <p:cNvCxnSpPr/>
              <p:nvPr/>
            </p:nvCxnSpPr>
            <p:spPr>
              <a:xfrm flipV="1">
                <a:off x="9337458" y="5047505"/>
                <a:ext cx="695527" cy="320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2" name="Прямая соединительная линия 1071"/>
              <p:cNvCxnSpPr/>
              <p:nvPr/>
            </p:nvCxnSpPr>
            <p:spPr>
              <a:xfrm>
                <a:off x="8994045" y="5505368"/>
                <a:ext cx="1452294" cy="676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093" name="Группа 1092"/>
          <p:cNvGrpSpPr/>
          <p:nvPr/>
        </p:nvGrpSpPr>
        <p:grpSpPr>
          <a:xfrm>
            <a:off x="11373915" y="6052244"/>
            <a:ext cx="1011974" cy="2167049"/>
            <a:chOff x="8954622" y="3346472"/>
            <a:chExt cx="1526480" cy="3160800"/>
          </a:xfrm>
          <a:effectLst>
            <a:glow rad="139700">
              <a:schemeClr val="tx1">
                <a:alpha val="40000"/>
              </a:schemeClr>
            </a:glow>
          </a:effectLst>
        </p:grpSpPr>
        <p:grpSp>
          <p:nvGrpSpPr>
            <p:cNvPr id="1094" name="Группа 1093"/>
            <p:cNvGrpSpPr/>
            <p:nvPr/>
          </p:nvGrpSpPr>
          <p:grpSpPr>
            <a:xfrm>
              <a:off x="8987326" y="3346472"/>
              <a:ext cx="1437190" cy="1746228"/>
              <a:chOff x="8987326" y="3346472"/>
              <a:chExt cx="1437190" cy="1746228"/>
            </a:xfrm>
          </p:grpSpPr>
          <p:sp>
            <p:nvSpPr>
              <p:cNvPr id="1101" name="Прямоугольник 1100"/>
              <p:cNvSpPr/>
              <p:nvPr/>
            </p:nvSpPr>
            <p:spPr>
              <a:xfrm>
                <a:off x="9513327" y="4799489"/>
                <a:ext cx="392145" cy="293211"/>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nvGrpSpPr>
              <p:cNvPr id="1102" name="Группа 1101"/>
              <p:cNvGrpSpPr/>
              <p:nvPr/>
            </p:nvGrpSpPr>
            <p:grpSpPr>
              <a:xfrm>
                <a:off x="8987326" y="3346472"/>
                <a:ext cx="1437190" cy="1500645"/>
                <a:chOff x="8987326" y="3346472"/>
                <a:chExt cx="1437190" cy="1500645"/>
              </a:xfrm>
            </p:grpSpPr>
            <p:grpSp>
              <p:nvGrpSpPr>
                <p:cNvPr id="1103" name="Группа 1102"/>
                <p:cNvGrpSpPr/>
                <p:nvPr/>
              </p:nvGrpSpPr>
              <p:grpSpPr>
                <a:xfrm>
                  <a:off x="8987326" y="3420482"/>
                  <a:ext cx="1437190" cy="1426635"/>
                  <a:chOff x="8987326" y="3420482"/>
                  <a:chExt cx="1437190" cy="1426635"/>
                </a:xfrm>
              </p:grpSpPr>
              <p:sp>
                <p:nvSpPr>
                  <p:cNvPr id="1107" name="Овал 1106"/>
                  <p:cNvSpPr/>
                  <p:nvPr/>
                </p:nvSpPr>
                <p:spPr>
                  <a:xfrm>
                    <a:off x="8987326" y="3938673"/>
                    <a:ext cx="179030" cy="35208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108" name="Овал 1107"/>
                  <p:cNvSpPr/>
                  <p:nvPr/>
                </p:nvSpPr>
                <p:spPr>
                  <a:xfrm>
                    <a:off x="10245486" y="3938673"/>
                    <a:ext cx="179030" cy="35208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nvGrpSpPr>
                  <p:cNvPr id="1109" name="Группа 1108"/>
                  <p:cNvGrpSpPr/>
                  <p:nvPr/>
                </p:nvGrpSpPr>
                <p:grpSpPr>
                  <a:xfrm>
                    <a:off x="9064505" y="3420482"/>
                    <a:ext cx="1301505" cy="1426635"/>
                    <a:chOff x="9064505" y="3420482"/>
                    <a:chExt cx="1301505" cy="1426635"/>
                  </a:xfrm>
                </p:grpSpPr>
                <p:sp>
                  <p:nvSpPr>
                    <p:cNvPr id="1110" name="Овал 1109"/>
                    <p:cNvSpPr/>
                    <p:nvPr/>
                  </p:nvSpPr>
                  <p:spPr>
                    <a:xfrm>
                      <a:off x="9088449" y="3420482"/>
                      <a:ext cx="1247233" cy="1426635"/>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nvGrpSpPr>
                    <p:cNvPr id="1111" name="Группа 1110"/>
                    <p:cNvGrpSpPr/>
                    <p:nvPr/>
                  </p:nvGrpSpPr>
                  <p:grpSpPr>
                    <a:xfrm>
                      <a:off x="9064505" y="3883474"/>
                      <a:ext cx="1301505" cy="750802"/>
                      <a:chOff x="9064505" y="3883474"/>
                      <a:chExt cx="1301505" cy="750802"/>
                    </a:xfrm>
                  </p:grpSpPr>
                  <p:grpSp>
                    <p:nvGrpSpPr>
                      <p:cNvPr id="1112" name="Группа 1111"/>
                      <p:cNvGrpSpPr/>
                      <p:nvPr/>
                    </p:nvGrpSpPr>
                    <p:grpSpPr>
                      <a:xfrm>
                        <a:off x="9064505" y="3883474"/>
                        <a:ext cx="1301505" cy="750802"/>
                        <a:chOff x="9064505" y="3883474"/>
                        <a:chExt cx="1301505" cy="750802"/>
                      </a:xfrm>
                    </p:grpSpPr>
                    <p:sp>
                      <p:nvSpPr>
                        <p:cNvPr id="1115" name="Овал 1114"/>
                        <p:cNvSpPr/>
                        <p:nvPr/>
                      </p:nvSpPr>
                      <p:spPr>
                        <a:xfrm>
                          <a:off x="9189244" y="3996575"/>
                          <a:ext cx="395287" cy="4095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116" name="Овал 1115"/>
                        <p:cNvSpPr/>
                        <p:nvPr/>
                      </p:nvSpPr>
                      <p:spPr>
                        <a:xfrm>
                          <a:off x="9839639" y="4036558"/>
                          <a:ext cx="395287" cy="3695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117" name="Прямоугольник 1116"/>
                        <p:cNvSpPr/>
                        <p:nvPr/>
                      </p:nvSpPr>
                      <p:spPr>
                        <a:xfrm>
                          <a:off x="9365456" y="3994296"/>
                          <a:ext cx="685378" cy="339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118" name="Овал 1117"/>
                        <p:cNvSpPr/>
                        <p:nvPr/>
                      </p:nvSpPr>
                      <p:spPr>
                        <a:xfrm>
                          <a:off x="9513327" y="4224715"/>
                          <a:ext cx="395287" cy="40956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119" name="Равнобедренный треугольник 1118"/>
                        <p:cNvSpPr/>
                        <p:nvPr/>
                      </p:nvSpPr>
                      <p:spPr>
                        <a:xfrm rot="18278887">
                          <a:off x="9019790" y="3928189"/>
                          <a:ext cx="369564" cy="28013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120" name="Равнобедренный треугольник 1119"/>
                        <p:cNvSpPr/>
                        <p:nvPr/>
                      </p:nvSpPr>
                      <p:spPr>
                        <a:xfrm rot="3416462" flipH="1">
                          <a:off x="10029011" y="3930857"/>
                          <a:ext cx="382812" cy="29118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sp>
                    <p:nvSpPr>
                      <p:cNvPr id="1113" name="Овал 1112"/>
                      <p:cNvSpPr/>
                      <p:nvPr/>
                    </p:nvSpPr>
                    <p:spPr>
                      <a:xfrm>
                        <a:off x="9295769" y="4024327"/>
                        <a:ext cx="255027" cy="308109"/>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114" name="Овал 1113"/>
                      <p:cNvSpPr/>
                      <p:nvPr/>
                    </p:nvSpPr>
                    <p:spPr>
                      <a:xfrm>
                        <a:off x="9867098" y="4100530"/>
                        <a:ext cx="255027" cy="231906"/>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grpSp>
            <p:grpSp>
              <p:nvGrpSpPr>
                <p:cNvPr id="1104" name="Группа 1103"/>
                <p:cNvGrpSpPr/>
                <p:nvPr/>
              </p:nvGrpSpPr>
              <p:grpSpPr>
                <a:xfrm>
                  <a:off x="9084162" y="3346472"/>
                  <a:ext cx="1250268" cy="1155283"/>
                  <a:chOff x="9084162" y="3346472"/>
                  <a:chExt cx="1250268" cy="1155283"/>
                </a:xfrm>
              </p:grpSpPr>
              <p:sp>
                <p:nvSpPr>
                  <p:cNvPr id="1105" name="Хорда 1104"/>
                  <p:cNvSpPr/>
                  <p:nvPr/>
                </p:nvSpPr>
                <p:spPr>
                  <a:xfrm rot="7961694">
                    <a:off x="9133810" y="3336047"/>
                    <a:ext cx="1155283" cy="1176134"/>
                  </a:xfrm>
                  <a:prstGeom prst="chord">
                    <a:avLst>
                      <a:gd name="adj1" fmla="val 2700000"/>
                      <a:gd name="adj2" fmla="val 1380671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106" name="Прямоугольник 1105"/>
                  <p:cNvSpPr/>
                  <p:nvPr/>
                </p:nvSpPr>
                <p:spPr>
                  <a:xfrm>
                    <a:off x="9084162" y="3762671"/>
                    <a:ext cx="1250268" cy="191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grpSp>
        <p:grpSp>
          <p:nvGrpSpPr>
            <p:cNvPr id="1095" name="Группа 1094"/>
            <p:cNvGrpSpPr/>
            <p:nvPr/>
          </p:nvGrpSpPr>
          <p:grpSpPr>
            <a:xfrm>
              <a:off x="8954622" y="4933118"/>
              <a:ext cx="1526480" cy="1574154"/>
              <a:chOff x="8954622" y="4933118"/>
              <a:chExt cx="1526480" cy="1574154"/>
            </a:xfrm>
          </p:grpSpPr>
          <p:sp>
            <p:nvSpPr>
              <p:cNvPr id="1096" name="Хорда 1095"/>
              <p:cNvSpPr/>
              <p:nvPr/>
            </p:nvSpPr>
            <p:spPr>
              <a:xfrm rot="8627847">
                <a:off x="8954622" y="4933118"/>
                <a:ext cx="1526480" cy="1574154"/>
              </a:xfrm>
              <a:prstGeom prst="chord">
                <a:avLst>
                  <a:gd name="adj1" fmla="val 2700000"/>
                  <a:gd name="adj2" fmla="val 12466168"/>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cxnSp>
            <p:nvCxnSpPr>
              <p:cNvPr id="1097" name="Прямая соединительная линия 1096"/>
              <p:cNvCxnSpPr/>
              <p:nvPr/>
            </p:nvCxnSpPr>
            <p:spPr>
              <a:xfrm>
                <a:off x="9166356" y="5187533"/>
                <a:ext cx="1054061" cy="359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8" name="Прямая соединительная линия 1097"/>
              <p:cNvCxnSpPr/>
              <p:nvPr/>
            </p:nvCxnSpPr>
            <p:spPr>
              <a:xfrm>
                <a:off x="9075707" y="5354375"/>
                <a:ext cx="1258723" cy="1072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9" name="Прямая соединительная линия 1098"/>
              <p:cNvCxnSpPr/>
              <p:nvPr/>
            </p:nvCxnSpPr>
            <p:spPr>
              <a:xfrm flipV="1">
                <a:off x="9337458" y="5047505"/>
                <a:ext cx="695527" cy="320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0" name="Прямая соединительная линия 1099"/>
              <p:cNvCxnSpPr/>
              <p:nvPr/>
            </p:nvCxnSpPr>
            <p:spPr>
              <a:xfrm>
                <a:off x="8994045" y="5505368"/>
                <a:ext cx="1452294" cy="676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2017" name="Группа 2016"/>
          <p:cNvGrpSpPr/>
          <p:nvPr/>
        </p:nvGrpSpPr>
        <p:grpSpPr>
          <a:xfrm>
            <a:off x="5756866" y="5952845"/>
            <a:ext cx="1011974" cy="2167049"/>
            <a:chOff x="8954622" y="3346472"/>
            <a:chExt cx="1526480" cy="3160800"/>
          </a:xfrm>
          <a:effectLst>
            <a:glow rad="139700">
              <a:schemeClr val="tx1">
                <a:alpha val="40000"/>
              </a:schemeClr>
            </a:glow>
          </a:effectLst>
        </p:grpSpPr>
        <p:grpSp>
          <p:nvGrpSpPr>
            <p:cNvPr id="2018" name="Группа 2017"/>
            <p:cNvGrpSpPr/>
            <p:nvPr/>
          </p:nvGrpSpPr>
          <p:grpSpPr>
            <a:xfrm>
              <a:off x="8987326" y="3346472"/>
              <a:ext cx="1437190" cy="1746228"/>
              <a:chOff x="8987326" y="3346472"/>
              <a:chExt cx="1437190" cy="1746228"/>
            </a:xfrm>
          </p:grpSpPr>
          <p:sp>
            <p:nvSpPr>
              <p:cNvPr id="2025" name="Прямоугольник 2024"/>
              <p:cNvSpPr/>
              <p:nvPr/>
            </p:nvSpPr>
            <p:spPr>
              <a:xfrm>
                <a:off x="9513327" y="4799489"/>
                <a:ext cx="392145" cy="293211"/>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nvGrpSpPr>
              <p:cNvPr id="2026" name="Группа 2025"/>
              <p:cNvGrpSpPr/>
              <p:nvPr/>
            </p:nvGrpSpPr>
            <p:grpSpPr>
              <a:xfrm>
                <a:off x="8987326" y="3346472"/>
                <a:ext cx="1437190" cy="1500645"/>
                <a:chOff x="8987326" y="3346472"/>
                <a:chExt cx="1437190" cy="1500645"/>
              </a:xfrm>
            </p:grpSpPr>
            <p:grpSp>
              <p:nvGrpSpPr>
                <p:cNvPr id="2027" name="Группа 2026"/>
                <p:cNvGrpSpPr/>
                <p:nvPr/>
              </p:nvGrpSpPr>
              <p:grpSpPr>
                <a:xfrm>
                  <a:off x="8987326" y="3420482"/>
                  <a:ext cx="1437190" cy="1426635"/>
                  <a:chOff x="8987326" y="3420482"/>
                  <a:chExt cx="1437190" cy="1426635"/>
                </a:xfrm>
              </p:grpSpPr>
              <p:sp>
                <p:nvSpPr>
                  <p:cNvPr id="2031" name="Овал 2030"/>
                  <p:cNvSpPr/>
                  <p:nvPr/>
                </p:nvSpPr>
                <p:spPr>
                  <a:xfrm>
                    <a:off x="8987326" y="3938673"/>
                    <a:ext cx="179030" cy="35208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2032" name="Овал 2031"/>
                  <p:cNvSpPr/>
                  <p:nvPr/>
                </p:nvSpPr>
                <p:spPr>
                  <a:xfrm>
                    <a:off x="10245486" y="3938673"/>
                    <a:ext cx="179030" cy="35208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nvGrpSpPr>
                  <p:cNvPr id="2033" name="Группа 2032"/>
                  <p:cNvGrpSpPr/>
                  <p:nvPr/>
                </p:nvGrpSpPr>
                <p:grpSpPr>
                  <a:xfrm>
                    <a:off x="9064505" y="3420482"/>
                    <a:ext cx="1301505" cy="1426635"/>
                    <a:chOff x="9064505" y="3420482"/>
                    <a:chExt cx="1301505" cy="1426635"/>
                  </a:xfrm>
                </p:grpSpPr>
                <p:sp>
                  <p:nvSpPr>
                    <p:cNvPr id="2034" name="Овал 2033"/>
                    <p:cNvSpPr/>
                    <p:nvPr/>
                  </p:nvSpPr>
                  <p:spPr>
                    <a:xfrm>
                      <a:off x="9088449" y="3420482"/>
                      <a:ext cx="1247233" cy="1426635"/>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nvGrpSpPr>
                    <p:cNvPr id="2035" name="Группа 2034"/>
                    <p:cNvGrpSpPr/>
                    <p:nvPr/>
                  </p:nvGrpSpPr>
                  <p:grpSpPr>
                    <a:xfrm>
                      <a:off x="9064505" y="3883474"/>
                      <a:ext cx="1301505" cy="750802"/>
                      <a:chOff x="9064505" y="3883474"/>
                      <a:chExt cx="1301505" cy="750802"/>
                    </a:xfrm>
                  </p:grpSpPr>
                  <p:grpSp>
                    <p:nvGrpSpPr>
                      <p:cNvPr id="2036" name="Группа 2035"/>
                      <p:cNvGrpSpPr/>
                      <p:nvPr/>
                    </p:nvGrpSpPr>
                    <p:grpSpPr>
                      <a:xfrm>
                        <a:off x="9064505" y="3883474"/>
                        <a:ext cx="1301505" cy="750802"/>
                        <a:chOff x="9064505" y="3883474"/>
                        <a:chExt cx="1301505" cy="750802"/>
                      </a:xfrm>
                    </p:grpSpPr>
                    <p:sp>
                      <p:nvSpPr>
                        <p:cNvPr id="2039" name="Овал 2038"/>
                        <p:cNvSpPr/>
                        <p:nvPr/>
                      </p:nvSpPr>
                      <p:spPr>
                        <a:xfrm>
                          <a:off x="9189244" y="3996575"/>
                          <a:ext cx="395287" cy="4095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2040" name="Овал 2039"/>
                        <p:cNvSpPr/>
                        <p:nvPr/>
                      </p:nvSpPr>
                      <p:spPr>
                        <a:xfrm>
                          <a:off x="9839639" y="4036558"/>
                          <a:ext cx="395287" cy="3695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2041" name="Прямоугольник 2040"/>
                        <p:cNvSpPr/>
                        <p:nvPr/>
                      </p:nvSpPr>
                      <p:spPr>
                        <a:xfrm>
                          <a:off x="9365456" y="3994296"/>
                          <a:ext cx="685378" cy="339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2042" name="Овал 2041"/>
                        <p:cNvSpPr/>
                        <p:nvPr/>
                      </p:nvSpPr>
                      <p:spPr>
                        <a:xfrm>
                          <a:off x="9513327" y="4224715"/>
                          <a:ext cx="395287" cy="40956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2043" name="Равнобедренный треугольник 2042"/>
                        <p:cNvSpPr/>
                        <p:nvPr/>
                      </p:nvSpPr>
                      <p:spPr>
                        <a:xfrm rot="18278887">
                          <a:off x="9019790" y="3928189"/>
                          <a:ext cx="369564" cy="28013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2044" name="Равнобедренный треугольник 2043"/>
                        <p:cNvSpPr/>
                        <p:nvPr/>
                      </p:nvSpPr>
                      <p:spPr>
                        <a:xfrm rot="3416462" flipH="1">
                          <a:off x="10029011" y="3930857"/>
                          <a:ext cx="382812" cy="29118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sp>
                    <p:nvSpPr>
                      <p:cNvPr id="2037" name="Овал 2036"/>
                      <p:cNvSpPr/>
                      <p:nvPr/>
                    </p:nvSpPr>
                    <p:spPr>
                      <a:xfrm>
                        <a:off x="9295769" y="4024327"/>
                        <a:ext cx="255027" cy="308109"/>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2038" name="Овал 2037"/>
                      <p:cNvSpPr/>
                      <p:nvPr/>
                    </p:nvSpPr>
                    <p:spPr>
                      <a:xfrm>
                        <a:off x="9867098" y="4100530"/>
                        <a:ext cx="255027" cy="231906"/>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grpSp>
            <p:grpSp>
              <p:nvGrpSpPr>
                <p:cNvPr id="2028" name="Группа 2027"/>
                <p:cNvGrpSpPr/>
                <p:nvPr/>
              </p:nvGrpSpPr>
              <p:grpSpPr>
                <a:xfrm>
                  <a:off x="9084162" y="3346472"/>
                  <a:ext cx="1250268" cy="1155283"/>
                  <a:chOff x="9084162" y="3346472"/>
                  <a:chExt cx="1250268" cy="1155283"/>
                </a:xfrm>
              </p:grpSpPr>
              <p:sp>
                <p:nvSpPr>
                  <p:cNvPr id="2029" name="Хорда 2028"/>
                  <p:cNvSpPr/>
                  <p:nvPr/>
                </p:nvSpPr>
                <p:spPr>
                  <a:xfrm rot="7961694">
                    <a:off x="9133810" y="3336047"/>
                    <a:ext cx="1155283" cy="1176134"/>
                  </a:xfrm>
                  <a:prstGeom prst="chord">
                    <a:avLst>
                      <a:gd name="adj1" fmla="val 2700000"/>
                      <a:gd name="adj2" fmla="val 1380671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2030" name="Прямоугольник 2029"/>
                  <p:cNvSpPr/>
                  <p:nvPr/>
                </p:nvSpPr>
                <p:spPr>
                  <a:xfrm>
                    <a:off x="9084162" y="3762671"/>
                    <a:ext cx="1250268" cy="191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grpSp>
        <p:grpSp>
          <p:nvGrpSpPr>
            <p:cNvPr id="2019" name="Группа 2018"/>
            <p:cNvGrpSpPr/>
            <p:nvPr/>
          </p:nvGrpSpPr>
          <p:grpSpPr>
            <a:xfrm>
              <a:off x="8954622" y="4933118"/>
              <a:ext cx="1526480" cy="1574154"/>
              <a:chOff x="8954622" y="4933118"/>
              <a:chExt cx="1526480" cy="1574154"/>
            </a:xfrm>
          </p:grpSpPr>
          <p:sp>
            <p:nvSpPr>
              <p:cNvPr id="2020" name="Хорда 2019"/>
              <p:cNvSpPr/>
              <p:nvPr/>
            </p:nvSpPr>
            <p:spPr>
              <a:xfrm rot="8627847">
                <a:off x="8954622" y="4933118"/>
                <a:ext cx="1526480" cy="1574154"/>
              </a:xfrm>
              <a:prstGeom prst="chord">
                <a:avLst>
                  <a:gd name="adj1" fmla="val 2700000"/>
                  <a:gd name="adj2" fmla="val 12466168"/>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cxnSp>
            <p:nvCxnSpPr>
              <p:cNvPr id="2021" name="Прямая соединительная линия 2020"/>
              <p:cNvCxnSpPr/>
              <p:nvPr/>
            </p:nvCxnSpPr>
            <p:spPr>
              <a:xfrm>
                <a:off x="9166356" y="5187533"/>
                <a:ext cx="1054061" cy="359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2" name="Прямая соединительная линия 2021"/>
              <p:cNvCxnSpPr/>
              <p:nvPr/>
            </p:nvCxnSpPr>
            <p:spPr>
              <a:xfrm>
                <a:off x="9075707" y="5354375"/>
                <a:ext cx="1258723" cy="1072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3" name="Прямая соединительная линия 2022"/>
              <p:cNvCxnSpPr/>
              <p:nvPr/>
            </p:nvCxnSpPr>
            <p:spPr>
              <a:xfrm flipV="1">
                <a:off x="9337458" y="5047505"/>
                <a:ext cx="695527" cy="320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4" name="Прямая соединительная линия 2023"/>
              <p:cNvCxnSpPr/>
              <p:nvPr/>
            </p:nvCxnSpPr>
            <p:spPr>
              <a:xfrm>
                <a:off x="8994045" y="5505368"/>
                <a:ext cx="1452294" cy="676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2045" name="Группа 2044"/>
          <p:cNvGrpSpPr/>
          <p:nvPr/>
        </p:nvGrpSpPr>
        <p:grpSpPr>
          <a:xfrm>
            <a:off x="4793575" y="5508404"/>
            <a:ext cx="1011974" cy="2167049"/>
            <a:chOff x="8954622" y="3346472"/>
            <a:chExt cx="1526480" cy="3160800"/>
          </a:xfrm>
          <a:effectLst>
            <a:glow rad="139700">
              <a:schemeClr val="accent1">
                <a:satMod val="175000"/>
                <a:alpha val="40000"/>
              </a:schemeClr>
            </a:glow>
          </a:effectLst>
        </p:grpSpPr>
        <p:grpSp>
          <p:nvGrpSpPr>
            <p:cNvPr id="2046" name="Группа 2045"/>
            <p:cNvGrpSpPr/>
            <p:nvPr/>
          </p:nvGrpSpPr>
          <p:grpSpPr>
            <a:xfrm>
              <a:off x="8987326" y="3346472"/>
              <a:ext cx="1437190" cy="1746228"/>
              <a:chOff x="8987326" y="3346472"/>
              <a:chExt cx="1437190" cy="1746228"/>
            </a:xfrm>
          </p:grpSpPr>
          <p:sp>
            <p:nvSpPr>
              <p:cNvPr id="2053" name="Прямоугольник 2052"/>
              <p:cNvSpPr/>
              <p:nvPr/>
            </p:nvSpPr>
            <p:spPr>
              <a:xfrm>
                <a:off x="9513327" y="4799489"/>
                <a:ext cx="392145" cy="293211"/>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nvGrpSpPr>
              <p:cNvPr id="2054" name="Группа 2053"/>
              <p:cNvGrpSpPr/>
              <p:nvPr/>
            </p:nvGrpSpPr>
            <p:grpSpPr>
              <a:xfrm>
                <a:off x="8987326" y="3346472"/>
                <a:ext cx="1437190" cy="1500645"/>
                <a:chOff x="8987326" y="3346472"/>
                <a:chExt cx="1437190" cy="1500645"/>
              </a:xfrm>
            </p:grpSpPr>
            <p:grpSp>
              <p:nvGrpSpPr>
                <p:cNvPr id="2055" name="Группа 2054"/>
                <p:cNvGrpSpPr/>
                <p:nvPr/>
              </p:nvGrpSpPr>
              <p:grpSpPr>
                <a:xfrm>
                  <a:off x="8987326" y="3420482"/>
                  <a:ext cx="1437190" cy="1426635"/>
                  <a:chOff x="8987326" y="3420482"/>
                  <a:chExt cx="1437190" cy="1426635"/>
                </a:xfrm>
              </p:grpSpPr>
              <p:sp>
                <p:nvSpPr>
                  <p:cNvPr id="2059" name="Овал 2058"/>
                  <p:cNvSpPr/>
                  <p:nvPr/>
                </p:nvSpPr>
                <p:spPr>
                  <a:xfrm>
                    <a:off x="8987326" y="3938673"/>
                    <a:ext cx="179030" cy="35208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2060" name="Овал 2059"/>
                  <p:cNvSpPr/>
                  <p:nvPr/>
                </p:nvSpPr>
                <p:spPr>
                  <a:xfrm>
                    <a:off x="10245486" y="3938673"/>
                    <a:ext cx="179030" cy="35208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nvGrpSpPr>
                  <p:cNvPr id="2061" name="Группа 2060"/>
                  <p:cNvGrpSpPr/>
                  <p:nvPr/>
                </p:nvGrpSpPr>
                <p:grpSpPr>
                  <a:xfrm>
                    <a:off x="9064505" y="3420482"/>
                    <a:ext cx="1301505" cy="1426635"/>
                    <a:chOff x="9064505" y="3420482"/>
                    <a:chExt cx="1301505" cy="1426635"/>
                  </a:xfrm>
                </p:grpSpPr>
                <p:sp>
                  <p:nvSpPr>
                    <p:cNvPr id="2062" name="Овал 2061"/>
                    <p:cNvSpPr/>
                    <p:nvPr/>
                  </p:nvSpPr>
                  <p:spPr>
                    <a:xfrm>
                      <a:off x="9088449" y="3420482"/>
                      <a:ext cx="1247233" cy="1426635"/>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nvGrpSpPr>
                    <p:cNvPr id="2063" name="Группа 2062"/>
                    <p:cNvGrpSpPr/>
                    <p:nvPr/>
                  </p:nvGrpSpPr>
                  <p:grpSpPr>
                    <a:xfrm>
                      <a:off x="9064505" y="3883474"/>
                      <a:ext cx="1301505" cy="750802"/>
                      <a:chOff x="9064505" y="3883474"/>
                      <a:chExt cx="1301505" cy="750802"/>
                    </a:xfrm>
                  </p:grpSpPr>
                  <p:grpSp>
                    <p:nvGrpSpPr>
                      <p:cNvPr id="2064" name="Группа 2063"/>
                      <p:cNvGrpSpPr/>
                      <p:nvPr/>
                    </p:nvGrpSpPr>
                    <p:grpSpPr>
                      <a:xfrm>
                        <a:off x="9064505" y="3883474"/>
                        <a:ext cx="1301505" cy="750802"/>
                        <a:chOff x="9064505" y="3883474"/>
                        <a:chExt cx="1301505" cy="750802"/>
                      </a:xfrm>
                    </p:grpSpPr>
                    <p:sp>
                      <p:nvSpPr>
                        <p:cNvPr id="2067" name="Овал 2066"/>
                        <p:cNvSpPr/>
                        <p:nvPr/>
                      </p:nvSpPr>
                      <p:spPr>
                        <a:xfrm>
                          <a:off x="9189244" y="3996575"/>
                          <a:ext cx="395287" cy="4095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2068" name="Овал 2067"/>
                        <p:cNvSpPr/>
                        <p:nvPr/>
                      </p:nvSpPr>
                      <p:spPr>
                        <a:xfrm>
                          <a:off x="9839639" y="4036558"/>
                          <a:ext cx="395287" cy="3695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2069" name="Прямоугольник 2068"/>
                        <p:cNvSpPr/>
                        <p:nvPr/>
                      </p:nvSpPr>
                      <p:spPr>
                        <a:xfrm>
                          <a:off x="9365456" y="3994296"/>
                          <a:ext cx="685378" cy="339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2070" name="Овал 2069"/>
                        <p:cNvSpPr/>
                        <p:nvPr/>
                      </p:nvSpPr>
                      <p:spPr>
                        <a:xfrm>
                          <a:off x="9513327" y="4224715"/>
                          <a:ext cx="395287" cy="40956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2071" name="Равнобедренный треугольник 2070"/>
                        <p:cNvSpPr/>
                        <p:nvPr/>
                      </p:nvSpPr>
                      <p:spPr>
                        <a:xfrm rot="18278887">
                          <a:off x="9019790" y="3928189"/>
                          <a:ext cx="369564" cy="28013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2072" name="Равнобедренный треугольник 2071"/>
                        <p:cNvSpPr/>
                        <p:nvPr/>
                      </p:nvSpPr>
                      <p:spPr>
                        <a:xfrm rot="3416462" flipH="1">
                          <a:off x="10029011" y="3930857"/>
                          <a:ext cx="382812" cy="29118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sp>
                    <p:nvSpPr>
                      <p:cNvPr id="2065" name="Овал 2064"/>
                      <p:cNvSpPr/>
                      <p:nvPr/>
                    </p:nvSpPr>
                    <p:spPr>
                      <a:xfrm>
                        <a:off x="9295769" y="4024327"/>
                        <a:ext cx="255027" cy="308109"/>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2066" name="Овал 2065"/>
                      <p:cNvSpPr/>
                      <p:nvPr/>
                    </p:nvSpPr>
                    <p:spPr>
                      <a:xfrm>
                        <a:off x="9867098" y="4100530"/>
                        <a:ext cx="255027" cy="231906"/>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grpSp>
            <p:grpSp>
              <p:nvGrpSpPr>
                <p:cNvPr id="2056" name="Группа 2055"/>
                <p:cNvGrpSpPr/>
                <p:nvPr/>
              </p:nvGrpSpPr>
              <p:grpSpPr>
                <a:xfrm>
                  <a:off x="9084162" y="3346472"/>
                  <a:ext cx="1250268" cy="1155283"/>
                  <a:chOff x="9084162" y="3346472"/>
                  <a:chExt cx="1250268" cy="1155283"/>
                </a:xfrm>
              </p:grpSpPr>
              <p:sp>
                <p:nvSpPr>
                  <p:cNvPr id="2057" name="Хорда 2056"/>
                  <p:cNvSpPr/>
                  <p:nvPr/>
                </p:nvSpPr>
                <p:spPr>
                  <a:xfrm rot="7961694">
                    <a:off x="9133810" y="3336047"/>
                    <a:ext cx="1155283" cy="1176134"/>
                  </a:xfrm>
                  <a:prstGeom prst="chord">
                    <a:avLst>
                      <a:gd name="adj1" fmla="val 2700000"/>
                      <a:gd name="adj2" fmla="val 1380671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2058" name="Прямоугольник 2057"/>
                  <p:cNvSpPr/>
                  <p:nvPr/>
                </p:nvSpPr>
                <p:spPr>
                  <a:xfrm>
                    <a:off x="9084162" y="3762671"/>
                    <a:ext cx="1250268" cy="191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grpSp>
        <p:grpSp>
          <p:nvGrpSpPr>
            <p:cNvPr id="2047" name="Группа 2046"/>
            <p:cNvGrpSpPr/>
            <p:nvPr/>
          </p:nvGrpSpPr>
          <p:grpSpPr>
            <a:xfrm>
              <a:off x="8954622" y="4933118"/>
              <a:ext cx="1526480" cy="1574154"/>
              <a:chOff x="8954622" y="4933118"/>
              <a:chExt cx="1526480" cy="1574154"/>
            </a:xfrm>
          </p:grpSpPr>
          <p:sp>
            <p:nvSpPr>
              <p:cNvPr id="2048" name="Хорда 2047"/>
              <p:cNvSpPr/>
              <p:nvPr/>
            </p:nvSpPr>
            <p:spPr>
              <a:xfrm rot="8627847">
                <a:off x="8954622" y="4933118"/>
                <a:ext cx="1526480" cy="1574154"/>
              </a:xfrm>
              <a:prstGeom prst="chord">
                <a:avLst>
                  <a:gd name="adj1" fmla="val 2700000"/>
                  <a:gd name="adj2" fmla="val 12466168"/>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cxnSp>
            <p:nvCxnSpPr>
              <p:cNvPr id="2049" name="Прямая соединительная линия 2048"/>
              <p:cNvCxnSpPr/>
              <p:nvPr/>
            </p:nvCxnSpPr>
            <p:spPr>
              <a:xfrm>
                <a:off x="9166356" y="5187533"/>
                <a:ext cx="1054061" cy="359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0" name="Прямая соединительная линия 2049"/>
              <p:cNvCxnSpPr/>
              <p:nvPr/>
            </p:nvCxnSpPr>
            <p:spPr>
              <a:xfrm>
                <a:off x="9075707" y="5354375"/>
                <a:ext cx="1258723" cy="1072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1" name="Прямая соединительная линия 2050"/>
              <p:cNvCxnSpPr/>
              <p:nvPr/>
            </p:nvCxnSpPr>
            <p:spPr>
              <a:xfrm flipV="1">
                <a:off x="9337458" y="5047505"/>
                <a:ext cx="695527" cy="320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2" name="Прямая соединительная линия 2051"/>
              <p:cNvCxnSpPr/>
              <p:nvPr/>
            </p:nvCxnSpPr>
            <p:spPr>
              <a:xfrm>
                <a:off x="8994045" y="5505368"/>
                <a:ext cx="1452294" cy="676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2073" name="Группа 2072"/>
          <p:cNvGrpSpPr/>
          <p:nvPr/>
        </p:nvGrpSpPr>
        <p:grpSpPr>
          <a:xfrm>
            <a:off x="3879995" y="5894293"/>
            <a:ext cx="1011974" cy="2167049"/>
            <a:chOff x="8954622" y="3346472"/>
            <a:chExt cx="1526480" cy="3160800"/>
          </a:xfrm>
          <a:effectLst>
            <a:glow rad="139700">
              <a:schemeClr val="tx1">
                <a:alpha val="40000"/>
              </a:schemeClr>
            </a:glow>
          </a:effectLst>
        </p:grpSpPr>
        <p:grpSp>
          <p:nvGrpSpPr>
            <p:cNvPr id="2074" name="Группа 2073"/>
            <p:cNvGrpSpPr/>
            <p:nvPr/>
          </p:nvGrpSpPr>
          <p:grpSpPr>
            <a:xfrm>
              <a:off x="8987326" y="3346472"/>
              <a:ext cx="1437190" cy="1746228"/>
              <a:chOff x="8987326" y="3346472"/>
              <a:chExt cx="1437190" cy="1746228"/>
            </a:xfrm>
          </p:grpSpPr>
          <p:sp>
            <p:nvSpPr>
              <p:cNvPr id="2081" name="Прямоугольник 2080"/>
              <p:cNvSpPr/>
              <p:nvPr/>
            </p:nvSpPr>
            <p:spPr>
              <a:xfrm>
                <a:off x="9513327" y="4799489"/>
                <a:ext cx="392145" cy="293211"/>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nvGrpSpPr>
              <p:cNvPr id="2082" name="Группа 2081"/>
              <p:cNvGrpSpPr/>
              <p:nvPr/>
            </p:nvGrpSpPr>
            <p:grpSpPr>
              <a:xfrm>
                <a:off x="8987326" y="3346472"/>
                <a:ext cx="1437190" cy="1500645"/>
                <a:chOff x="8987326" y="3346472"/>
                <a:chExt cx="1437190" cy="1500645"/>
              </a:xfrm>
            </p:grpSpPr>
            <p:grpSp>
              <p:nvGrpSpPr>
                <p:cNvPr id="2083" name="Группа 2082"/>
                <p:cNvGrpSpPr/>
                <p:nvPr/>
              </p:nvGrpSpPr>
              <p:grpSpPr>
                <a:xfrm>
                  <a:off x="8987326" y="3420482"/>
                  <a:ext cx="1437190" cy="1426635"/>
                  <a:chOff x="8987326" y="3420482"/>
                  <a:chExt cx="1437190" cy="1426635"/>
                </a:xfrm>
              </p:grpSpPr>
              <p:sp>
                <p:nvSpPr>
                  <p:cNvPr id="2087" name="Овал 2086"/>
                  <p:cNvSpPr/>
                  <p:nvPr/>
                </p:nvSpPr>
                <p:spPr>
                  <a:xfrm>
                    <a:off x="8987326" y="3938673"/>
                    <a:ext cx="179030" cy="35208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2088" name="Овал 2087"/>
                  <p:cNvSpPr/>
                  <p:nvPr/>
                </p:nvSpPr>
                <p:spPr>
                  <a:xfrm>
                    <a:off x="10245486" y="3938673"/>
                    <a:ext cx="179030" cy="35208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nvGrpSpPr>
                  <p:cNvPr id="2089" name="Группа 2088"/>
                  <p:cNvGrpSpPr/>
                  <p:nvPr/>
                </p:nvGrpSpPr>
                <p:grpSpPr>
                  <a:xfrm>
                    <a:off x="9064505" y="3420482"/>
                    <a:ext cx="1301505" cy="1426635"/>
                    <a:chOff x="9064505" y="3420482"/>
                    <a:chExt cx="1301505" cy="1426635"/>
                  </a:xfrm>
                </p:grpSpPr>
                <p:sp>
                  <p:nvSpPr>
                    <p:cNvPr id="2090" name="Овал 2089"/>
                    <p:cNvSpPr/>
                    <p:nvPr/>
                  </p:nvSpPr>
                  <p:spPr>
                    <a:xfrm>
                      <a:off x="9088449" y="3420482"/>
                      <a:ext cx="1247233" cy="1426635"/>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nvGrpSpPr>
                    <p:cNvPr id="2091" name="Группа 2090"/>
                    <p:cNvGrpSpPr/>
                    <p:nvPr/>
                  </p:nvGrpSpPr>
                  <p:grpSpPr>
                    <a:xfrm>
                      <a:off x="9064505" y="3883474"/>
                      <a:ext cx="1301505" cy="750802"/>
                      <a:chOff x="9064505" y="3883474"/>
                      <a:chExt cx="1301505" cy="750802"/>
                    </a:xfrm>
                  </p:grpSpPr>
                  <p:grpSp>
                    <p:nvGrpSpPr>
                      <p:cNvPr id="2092" name="Группа 2091"/>
                      <p:cNvGrpSpPr/>
                      <p:nvPr/>
                    </p:nvGrpSpPr>
                    <p:grpSpPr>
                      <a:xfrm>
                        <a:off x="9064505" y="3883474"/>
                        <a:ext cx="1301505" cy="750802"/>
                        <a:chOff x="9064505" y="3883474"/>
                        <a:chExt cx="1301505" cy="750802"/>
                      </a:xfrm>
                    </p:grpSpPr>
                    <p:sp>
                      <p:nvSpPr>
                        <p:cNvPr id="2095" name="Овал 2094"/>
                        <p:cNvSpPr/>
                        <p:nvPr/>
                      </p:nvSpPr>
                      <p:spPr>
                        <a:xfrm>
                          <a:off x="9189244" y="3996575"/>
                          <a:ext cx="395287" cy="4095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2096" name="Овал 2095"/>
                        <p:cNvSpPr/>
                        <p:nvPr/>
                      </p:nvSpPr>
                      <p:spPr>
                        <a:xfrm>
                          <a:off x="9839639" y="4036558"/>
                          <a:ext cx="395287" cy="3695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2097" name="Прямоугольник 2096"/>
                        <p:cNvSpPr/>
                        <p:nvPr/>
                      </p:nvSpPr>
                      <p:spPr>
                        <a:xfrm>
                          <a:off x="9365456" y="3994296"/>
                          <a:ext cx="685378" cy="339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2098" name="Овал 2097"/>
                        <p:cNvSpPr/>
                        <p:nvPr/>
                      </p:nvSpPr>
                      <p:spPr>
                        <a:xfrm>
                          <a:off x="9513327" y="4224715"/>
                          <a:ext cx="395287" cy="40956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2099" name="Равнобедренный треугольник 2098"/>
                        <p:cNvSpPr/>
                        <p:nvPr/>
                      </p:nvSpPr>
                      <p:spPr>
                        <a:xfrm rot="18278887">
                          <a:off x="9019790" y="3928189"/>
                          <a:ext cx="369564" cy="28013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2100" name="Равнобедренный треугольник 2099"/>
                        <p:cNvSpPr/>
                        <p:nvPr/>
                      </p:nvSpPr>
                      <p:spPr>
                        <a:xfrm rot="3416462" flipH="1">
                          <a:off x="10029011" y="3930857"/>
                          <a:ext cx="382812" cy="29118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sp>
                    <p:nvSpPr>
                      <p:cNvPr id="2093" name="Овал 2092"/>
                      <p:cNvSpPr/>
                      <p:nvPr/>
                    </p:nvSpPr>
                    <p:spPr>
                      <a:xfrm>
                        <a:off x="9295769" y="4024327"/>
                        <a:ext cx="255027" cy="308109"/>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2094" name="Овал 2093"/>
                      <p:cNvSpPr/>
                      <p:nvPr/>
                    </p:nvSpPr>
                    <p:spPr>
                      <a:xfrm>
                        <a:off x="9867098" y="4100530"/>
                        <a:ext cx="255027" cy="231906"/>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grpSp>
            <p:grpSp>
              <p:nvGrpSpPr>
                <p:cNvPr id="2084" name="Группа 2083"/>
                <p:cNvGrpSpPr/>
                <p:nvPr/>
              </p:nvGrpSpPr>
              <p:grpSpPr>
                <a:xfrm>
                  <a:off x="9084162" y="3346472"/>
                  <a:ext cx="1250268" cy="1155283"/>
                  <a:chOff x="9084162" y="3346472"/>
                  <a:chExt cx="1250268" cy="1155283"/>
                </a:xfrm>
              </p:grpSpPr>
              <p:sp>
                <p:nvSpPr>
                  <p:cNvPr id="2085" name="Хорда 2084"/>
                  <p:cNvSpPr/>
                  <p:nvPr/>
                </p:nvSpPr>
                <p:spPr>
                  <a:xfrm rot="7961694">
                    <a:off x="9133810" y="3336047"/>
                    <a:ext cx="1155283" cy="1176134"/>
                  </a:xfrm>
                  <a:prstGeom prst="chord">
                    <a:avLst>
                      <a:gd name="adj1" fmla="val 2700000"/>
                      <a:gd name="adj2" fmla="val 1380671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2086" name="Прямоугольник 2085"/>
                  <p:cNvSpPr/>
                  <p:nvPr/>
                </p:nvSpPr>
                <p:spPr>
                  <a:xfrm>
                    <a:off x="9084162" y="3762671"/>
                    <a:ext cx="1250268" cy="191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grpSp>
        <p:grpSp>
          <p:nvGrpSpPr>
            <p:cNvPr id="2075" name="Группа 2074"/>
            <p:cNvGrpSpPr/>
            <p:nvPr/>
          </p:nvGrpSpPr>
          <p:grpSpPr>
            <a:xfrm>
              <a:off x="8954622" y="4933118"/>
              <a:ext cx="1526480" cy="1574154"/>
              <a:chOff x="8954622" y="4933118"/>
              <a:chExt cx="1526480" cy="1574154"/>
            </a:xfrm>
          </p:grpSpPr>
          <p:sp>
            <p:nvSpPr>
              <p:cNvPr id="2076" name="Хорда 2075"/>
              <p:cNvSpPr/>
              <p:nvPr/>
            </p:nvSpPr>
            <p:spPr>
              <a:xfrm rot="8627847">
                <a:off x="8954622" y="4933118"/>
                <a:ext cx="1526480" cy="1574154"/>
              </a:xfrm>
              <a:prstGeom prst="chord">
                <a:avLst>
                  <a:gd name="adj1" fmla="val 2700000"/>
                  <a:gd name="adj2" fmla="val 12466168"/>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cxnSp>
            <p:nvCxnSpPr>
              <p:cNvPr id="2077" name="Прямая соединительная линия 2076"/>
              <p:cNvCxnSpPr/>
              <p:nvPr/>
            </p:nvCxnSpPr>
            <p:spPr>
              <a:xfrm>
                <a:off x="9166356" y="5187533"/>
                <a:ext cx="1054061" cy="359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8" name="Прямая соединительная линия 2077"/>
              <p:cNvCxnSpPr/>
              <p:nvPr/>
            </p:nvCxnSpPr>
            <p:spPr>
              <a:xfrm>
                <a:off x="9075707" y="5354375"/>
                <a:ext cx="1258723" cy="1072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9" name="Прямая соединительная линия 2078"/>
              <p:cNvCxnSpPr/>
              <p:nvPr/>
            </p:nvCxnSpPr>
            <p:spPr>
              <a:xfrm flipV="1">
                <a:off x="9337458" y="5047505"/>
                <a:ext cx="695527" cy="320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0" name="Прямая соединительная линия 2079"/>
              <p:cNvCxnSpPr/>
              <p:nvPr/>
            </p:nvCxnSpPr>
            <p:spPr>
              <a:xfrm>
                <a:off x="8994045" y="5505368"/>
                <a:ext cx="1452294" cy="676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264" name="Заголовок 1"/>
          <p:cNvSpPr txBox="1">
            <a:spLocks/>
          </p:cNvSpPr>
          <p:nvPr/>
        </p:nvSpPr>
        <p:spPr>
          <a:xfrm>
            <a:off x="606903" y="419705"/>
            <a:ext cx="10956616" cy="543247"/>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3200" b="1" dirty="0" smtClean="0">
                <a:latin typeface="Arial" panose="020B0604020202020204" pitchFamily="34" charset="0"/>
                <a:cs typeface="Arial" panose="020B0604020202020204" pitchFamily="34" charset="0"/>
              </a:rPr>
              <a:t>РЫНОК ФИНАНСОВЫХ УСЛУГ</a:t>
            </a:r>
            <a:endParaRPr lang="ru-RU" sz="3200" b="1" dirty="0">
              <a:latin typeface="Arial" panose="020B0604020202020204" pitchFamily="34" charset="0"/>
              <a:cs typeface="Arial" panose="020B0604020202020204" pitchFamily="34" charset="0"/>
            </a:endParaRPr>
          </a:p>
        </p:txBody>
      </p:sp>
      <p:grpSp>
        <p:nvGrpSpPr>
          <p:cNvPr id="1266" name="Группа 1265"/>
          <p:cNvGrpSpPr/>
          <p:nvPr/>
        </p:nvGrpSpPr>
        <p:grpSpPr>
          <a:xfrm>
            <a:off x="6520246" y="1476817"/>
            <a:ext cx="756098" cy="1082819"/>
            <a:chOff x="4375855" y="955097"/>
            <a:chExt cx="1975840" cy="1750003"/>
          </a:xfrm>
          <a:solidFill>
            <a:schemeClr val="tx1">
              <a:lumMod val="65000"/>
            </a:schemeClr>
          </a:solidFill>
          <a:effectLst>
            <a:outerShdw blurRad="50800" dist="38100" dir="8100000" algn="tr" rotWithShape="0">
              <a:prstClr val="black">
                <a:alpha val="40000"/>
              </a:prstClr>
            </a:outerShdw>
          </a:effectLst>
        </p:grpSpPr>
        <p:sp>
          <p:nvSpPr>
            <p:cNvPr id="1267" name="Прямоугольник 1266"/>
            <p:cNvSpPr/>
            <p:nvPr/>
          </p:nvSpPr>
          <p:spPr>
            <a:xfrm>
              <a:off x="4639234" y="1280454"/>
              <a:ext cx="1456765" cy="142464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68" name="Прямоугольник 1267"/>
            <p:cNvSpPr/>
            <p:nvPr/>
          </p:nvSpPr>
          <p:spPr>
            <a:xfrm>
              <a:off x="4722028" y="1319384"/>
              <a:ext cx="1285866" cy="772604"/>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69" name="Прямоугольник 1268"/>
            <p:cNvSpPr/>
            <p:nvPr/>
          </p:nvSpPr>
          <p:spPr>
            <a:xfrm>
              <a:off x="4577035" y="1259024"/>
              <a:ext cx="1573480" cy="60360"/>
            </a:xfrm>
            <a:prstGeom prst="rect">
              <a:avLst/>
            </a:prstGeom>
            <a:gr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70" name="Прямоугольник 1269"/>
            <p:cNvSpPr/>
            <p:nvPr/>
          </p:nvSpPr>
          <p:spPr>
            <a:xfrm>
              <a:off x="5014913" y="1319384"/>
              <a:ext cx="740568" cy="391326"/>
            </a:xfrm>
            <a:prstGeom prst="rect">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271" name="Прямоугольник 1270"/>
            <p:cNvSpPr/>
            <p:nvPr/>
          </p:nvSpPr>
          <p:spPr>
            <a:xfrm>
              <a:off x="5014913" y="1706786"/>
              <a:ext cx="740568" cy="352384"/>
            </a:xfrm>
            <a:prstGeom prst="rect">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nvGrpSpPr>
            <p:cNvPr id="1272" name="Группа 1271"/>
            <p:cNvGrpSpPr/>
            <p:nvPr/>
          </p:nvGrpSpPr>
          <p:grpSpPr>
            <a:xfrm>
              <a:off x="5283993" y="1746076"/>
              <a:ext cx="188120" cy="313094"/>
              <a:chOff x="5283993" y="1746076"/>
              <a:chExt cx="188120" cy="313094"/>
            </a:xfrm>
            <a:grpFill/>
            <a:effectLst>
              <a:outerShdw blurRad="63500" sx="102000" sy="102000" algn="ctr" rotWithShape="0">
                <a:prstClr val="black">
                  <a:alpha val="40000"/>
                </a:prstClr>
              </a:outerShdw>
            </a:effectLst>
          </p:grpSpPr>
          <p:sp>
            <p:nvSpPr>
              <p:cNvPr id="1275" name="Овал 1274"/>
              <p:cNvSpPr/>
              <p:nvPr/>
            </p:nvSpPr>
            <p:spPr>
              <a:xfrm>
                <a:off x="5283994" y="1746076"/>
                <a:ext cx="188119" cy="1674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276" name="Прямоугольник 1275"/>
              <p:cNvSpPr/>
              <p:nvPr/>
            </p:nvSpPr>
            <p:spPr>
              <a:xfrm>
                <a:off x="5283993" y="1821318"/>
                <a:ext cx="188119" cy="2378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sp>
          <p:nvSpPr>
            <p:cNvPr id="1273" name="Прямоугольник 1272"/>
            <p:cNvSpPr/>
            <p:nvPr/>
          </p:nvSpPr>
          <p:spPr>
            <a:xfrm>
              <a:off x="4577035" y="2059170"/>
              <a:ext cx="1573480" cy="60360"/>
            </a:xfrm>
            <a:prstGeom prst="rect">
              <a:avLst/>
            </a:prstGeom>
            <a:gr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74" name="Прямоугольник 1273"/>
            <p:cNvSpPr/>
            <p:nvPr/>
          </p:nvSpPr>
          <p:spPr>
            <a:xfrm>
              <a:off x="4375855" y="955097"/>
              <a:ext cx="1975840" cy="299772"/>
            </a:xfrm>
            <a:prstGeom prst="rect">
              <a:avLst/>
            </a:prstGeom>
            <a:gr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b="1" dirty="0" smtClean="0">
                  <a:solidFill>
                    <a:schemeClr val="bg1"/>
                  </a:solidFill>
                </a:rPr>
                <a:t>НКО</a:t>
              </a:r>
              <a:endParaRPr lang="ru-RU" sz="1050" b="1" dirty="0">
                <a:solidFill>
                  <a:schemeClr val="bg1"/>
                </a:solidFill>
              </a:endParaRPr>
            </a:p>
          </p:txBody>
        </p:sp>
      </p:grpSp>
      <p:cxnSp>
        <p:nvCxnSpPr>
          <p:cNvPr id="1277" name="Прямая соединительная линия 1276"/>
          <p:cNvCxnSpPr/>
          <p:nvPr/>
        </p:nvCxnSpPr>
        <p:spPr>
          <a:xfrm flipV="1">
            <a:off x="724783" y="960491"/>
            <a:ext cx="6142982" cy="2461"/>
          </a:xfrm>
          <a:prstGeom prst="line">
            <a:avLst/>
          </a:prstGeom>
          <a:ln w="28575">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822344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4"/>
                                        </p:tgtEl>
                                        <p:attrNameLst>
                                          <p:attrName>style.visibility</p:attrName>
                                        </p:attrNameLst>
                                      </p:cBhvr>
                                      <p:to>
                                        <p:strVal val="visible"/>
                                      </p:to>
                                    </p:set>
                                    <p:animEffect transition="in" filter="wipe(left)">
                                      <p:cBhvr>
                                        <p:cTn id="7" dur="500"/>
                                        <p:tgtEl>
                                          <p:spTgt spid="1264"/>
                                        </p:tgtEl>
                                      </p:cBhvr>
                                    </p:animEffect>
                                  </p:childTnLst>
                                </p:cTn>
                              </p:par>
                              <p:par>
                                <p:cTn id="8" presetID="22" presetClass="entr" presetSubtype="4" fill="hold" nodeType="withEffect">
                                  <p:stCondLst>
                                    <p:cond delay="0"/>
                                  </p:stCondLst>
                                  <p:childTnLst>
                                    <p:set>
                                      <p:cBhvr>
                                        <p:cTn id="9" dur="1" fill="hold">
                                          <p:stCondLst>
                                            <p:cond delay="0"/>
                                          </p:stCondLst>
                                        </p:cTn>
                                        <p:tgtEl>
                                          <p:spTgt spid="1277"/>
                                        </p:tgtEl>
                                        <p:attrNameLst>
                                          <p:attrName>style.visibility</p:attrName>
                                        </p:attrNameLst>
                                      </p:cBhvr>
                                      <p:to>
                                        <p:strVal val="visible"/>
                                      </p:to>
                                    </p:set>
                                    <p:animEffect transition="in" filter="wipe(down)">
                                      <p:cBhvr>
                                        <p:cTn id="10" dur="500"/>
                                        <p:tgtEl>
                                          <p:spTgt spid="127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par>
                          <p:cTn id="24" fill="hold">
                            <p:stCondLst>
                              <p:cond delay="500"/>
                            </p:stCondLst>
                            <p:childTnLst>
                              <p:par>
                                <p:cTn id="25" presetID="22" presetClass="entr" presetSubtype="4"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childTnLst>
                          </p:cTn>
                        </p:par>
                        <p:par>
                          <p:cTn id="28" fill="hold">
                            <p:stCondLst>
                              <p:cond delay="1000"/>
                            </p:stCondLst>
                            <p:childTnLst>
                              <p:par>
                                <p:cTn id="29" presetID="2" presetClass="entr" presetSubtype="8" fill="hold" nodeType="after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500" fill="hold"/>
                                        <p:tgtEl>
                                          <p:spTgt spid="63"/>
                                        </p:tgtEl>
                                        <p:attrNameLst>
                                          <p:attrName>ppt_x</p:attrName>
                                        </p:attrNameLst>
                                      </p:cBhvr>
                                      <p:tavLst>
                                        <p:tav tm="0">
                                          <p:val>
                                            <p:strVal val="0-#ppt_w/2"/>
                                          </p:val>
                                        </p:tav>
                                        <p:tav tm="100000">
                                          <p:val>
                                            <p:strVal val="#ppt_x"/>
                                          </p:val>
                                        </p:tav>
                                      </p:tavLst>
                                    </p:anim>
                                    <p:anim calcmode="lin" valueType="num">
                                      <p:cBhvr additive="base">
                                        <p:cTn id="32" dur="500" fill="hold"/>
                                        <p:tgtEl>
                                          <p:spTgt spid="63"/>
                                        </p:tgtEl>
                                        <p:attrNameLst>
                                          <p:attrName>ppt_y</p:attrName>
                                        </p:attrNameLst>
                                      </p:cBhvr>
                                      <p:tavLst>
                                        <p:tav tm="0">
                                          <p:val>
                                            <p:strVal val="#ppt_y"/>
                                          </p:val>
                                        </p:tav>
                                        <p:tav tm="100000">
                                          <p:val>
                                            <p:strVal val="#ppt_y"/>
                                          </p:val>
                                        </p:tav>
                                      </p:tavLst>
                                    </p:anim>
                                  </p:childTnLst>
                                </p:cTn>
                              </p:par>
                              <p:par>
                                <p:cTn id="33" presetID="22" presetClass="entr" presetSubtype="4" fill="hold" nodeType="withEffect">
                                  <p:stCondLst>
                                    <p:cond delay="0"/>
                                  </p:stCondLst>
                                  <p:childTnLst>
                                    <p:set>
                                      <p:cBhvr>
                                        <p:cTn id="34" dur="1" fill="hold">
                                          <p:stCondLst>
                                            <p:cond delay="0"/>
                                          </p:stCondLst>
                                        </p:cTn>
                                        <p:tgtEl>
                                          <p:spTgt spid="641"/>
                                        </p:tgtEl>
                                        <p:attrNameLst>
                                          <p:attrName>style.visibility</p:attrName>
                                        </p:attrNameLst>
                                      </p:cBhvr>
                                      <p:to>
                                        <p:strVal val="visible"/>
                                      </p:to>
                                    </p:set>
                                    <p:animEffect transition="in" filter="wipe(down)">
                                      <p:cBhvr>
                                        <p:cTn id="35" dur="500"/>
                                        <p:tgtEl>
                                          <p:spTgt spid="641"/>
                                        </p:tgtEl>
                                      </p:cBhvr>
                                    </p:animEffect>
                                  </p:childTnLst>
                                </p:cTn>
                              </p:par>
                            </p:childTnLst>
                          </p:cTn>
                        </p:par>
                        <p:par>
                          <p:cTn id="36" fill="hold">
                            <p:stCondLst>
                              <p:cond delay="1500"/>
                            </p:stCondLst>
                            <p:childTnLst>
                              <p:par>
                                <p:cTn id="37" presetID="22" presetClass="entr" presetSubtype="8" fill="hold"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wipe(left)">
                                      <p:cBhvr>
                                        <p:cTn id="39" dur="500"/>
                                        <p:tgtEl>
                                          <p:spTgt spid="115"/>
                                        </p:tgtEl>
                                      </p:cBhvr>
                                    </p:animEffect>
                                  </p:childTnLst>
                                </p:cTn>
                              </p:par>
                            </p:childTnLst>
                          </p:cTn>
                        </p:par>
                        <p:par>
                          <p:cTn id="40" fill="hold">
                            <p:stCondLst>
                              <p:cond delay="2000"/>
                            </p:stCondLst>
                            <p:childTnLst>
                              <p:par>
                                <p:cTn id="41" presetID="2" presetClass="entr" presetSubtype="1" fill="hold" nodeType="afterEffect">
                                  <p:stCondLst>
                                    <p:cond delay="0"/>
                                  </p:stCondLst>
                                  <p:childTnLst>
                                    <p:set>
                                      <p:cBhvr>
                                        <p:cTn id="42" dur="1" fill="hold">
                                          <p:stCondLst>
                                            <p:cond delay="0"/>
                                          </p:stCondLst>
                                        </p:cTn>
                                        <p:tgtEl>
                                          <p:spTgt spid="197"/>
                                        </p:tgtEl>
                                        <p:attrNameLst>
                                          <p:attrName>style.visibility</p:attrName>
                                        </p:attrNameLst>
                                      </p:cBhvr>
                                      <p:to>
                                        <p:strVal val="visible"/>
                                      </p:to>
                                    </p:set>
                                    <p:anim calcmode="lin" valueType="num">
                                      <p:cBhvr additive="base">
                                        <p:cTn id="43" dur="500" fill="hold"/>
                                        <p:tgtEl>
                                          <p:spTgt spid="197"/>
                                        </p:tgtEl>
                                        <p:attrNameLst>
                                          <p:attrName>ppt_x</p:attrName>
                                        </p:attrNameLst>
                                      </p:cBhvr>
                                      <p:tavLst>
                                        <p:tav tm="0">
                                          <p:val>
                                            <p:strVal val="#ppt_x"/>
                                          </p:val>
                                        </p:tav>
                                        <p:tav tm="100000">
                                          <p:val>
                                            <p:strVal val="#ppt_x"/>
                                          </p:val>
                                        </p:tav>
                                      </p:tavLst>
                                    </p:anim>
                                    <p:anim calcmode="lin" valueType="num">
                                      <p:cBhvr additive="base">
                                        <p:cTn id="44" dur="500" fill="hold"/>
                                        <p:tgtEl>
                                          <p:spTgt spid="197"/>
                                        </p:tgtEl>
                                        <p:attrNameLst>
                                          <p:attrName>ppt_y</p:attrName>
                                        </p:attrNameLst>
                                      </p:cBhvr>
                                      <p:tavLst>
                                        <p:tav tm="0">
                                          <p:val>
                                            <p:strVal val="0-#ppt_h/2"/>
                                          </p:val>
                                        </p:tav>
                                        <p:tav tm="100000">
                                          <p:val>
                                            <p:strVal val="#ppt_y"/>
                                          </p:val>
                                        </p:tav>
                                      </p:tavLst>
                                    </p:anim>
                                  </p:childTnLst>
                                </p:cTn>
                              </p:par>
                            </p:childTnLst>
                          </p:cTn>
                        </p:par>
                        <p:par>
                          <p:cTn id="45" fill="hold">
                            <p:stCondLst>
                              <p:cond delay="2500"/>
                            </p:stCondLst>
                            <p:childTnLst>
                              <p:par>
                                <p:cTn id="46" presetID="22" presetClass="entr" presetSubtype="4" fill="hold" nodeType="afterEffect">
                                  <p:stCondLst>
                                    <p:cond delay="0"/>
                                  </p:stCondLst>
                                  <p:childTnLst>
                                    <p:set>
                                      <p:cBhvr>
                                        <p:cTn id="47" dur="1" fill="hold">
                                          <p:stCondLst>
                                            <p:cond delay="0"/>
                                          </p:stCondLst>
                                        </p:cTn>
                                        <p:tgtEl>
                                          <p:spTgt spid="218"/>
                                        </p:tgtEl>
                                        <p:attrNameLst>
                                          <p:attrName>style.visibility</p:attrName>
                                        </p:attrNameLst>
                                      </p:cBhvr>
                                      <p:to>
                                        <p:strVal val="visible"/>
                                      </p:to>
                                    </p:set>
                                    <p:animEffect transition="in" filter="wipe(down)">
                                      <p:cBhvr>
                                        <p:cTn id="48" dur="500"/>
                                        <p:tgtEl>
                                          <p:spTgt spid="218"/>
                                        </p:tgtEl>
                                      </p:cBhvr>
                                    </p:animEffect>
                                  </p:childTnLst>
                                </p:cTn>
                              </p:par>
                            </p:childTnLst>
                          </p:cTn>
                        </p:par>
                        <p:par>
                          <p:cTn id="49" fill="hold">
                            <p:stCondLst>
                              <p:cond delay="3000"/>
                            </p:stCondLst>
                            <p:childTnLst>
                              <p:par>
                                <p:cTn id="50" presetID="22" presetClass="entr" presetSubtype="4" fill="hold" nodeType="afterEffect">
                                  <p:stCondLst>
                                    <p:cond delay="0"/>
                                  </p:stCondLst>
                                  <p:childTnLst>
                                    <p:set>
                                      <p:cBhvr>
                                        <p:cTn id="51" dur="1" fill="hold">
                                          <p:stCondLst>
                                            <p:cond delay="0"/>
                                          </p:stCondLst>
                                        </p:cTn>
                                        <p:tgtEl>
                                          <p:spTgt spid="199"/>
                                        </p:tgtEl>
                                        <p:attrNameLst>
                                          <p:attrName>style.visibility</p:attrName>
                                        </p:attrNameLst>
                                      </p:cBhvr>
                                      <p:to>
                                        <p:strVal val="visible"/>
                                      </p:to>
                                    </p:set>
                                    <p:animEffect transition="in" filter="wipe(down)">
                                      <p:cBhvr>
                                        <p:cTn id="52" dur="500"/>
                                        <p:tgtEl>
                                          <p:spTgt spid="199"/>
                                        </p:tgtEl>
                                      </p:cBhvr>
                                    </p:animEffect>
                                  </p:childTnLst>
                                </p:cTn>
                              </p:par>
                            </p:childTnLst>
                          </p:cTn>
                        </p:par>
                        <p:par>
                          <p:cTn id="53" fill="hold">
                            <p:stCondLst>
                              <p:cond delay="3500"/>
                            </p:stCondLst>
                            <p:childTnLst>
                              <p:par>
                                <p:cTn id="54" presetID="22" presetClass="entr" presetSubtype="4" fill="hold" nodeType="afterEffect">
                                  <p:stCondLst>
                                    <p:cond delay="0"/>
                                  </p:stCondLst>
                                  <p:childTnLst>
                                    <p:set>
                                      <p:cBhvr>
                                        <p:cTn id="55" dur="1" fill="hold">
                                          <p:stCondLst>
                                            <p:cond delay="0"/>
                                          </p:stCondLst>
                                        </p:cTn>
                                        <p:tgtEl>
                                          <p:spTgt spid="139"/>
                                        </p:tgtEl>
                                        <p:attrNameLst>
                                          <p:attrName>style.visibility</p:attrName>
                                        </p:attrNameLst>
                                      </p:cBhvr>
                                      <p:to>
                                        <p:strVal val="visible"/>
                                      </p:to>
                                    </p:set>
                                    <p:animEffect transition="in" filter="wipe(down)">
                                      <p:cBhvr>
                                        <p:cTn id="56" dur="500"/>
                                        <p:tgtEl>
                                          <p:spTgt spid="139"/>
                                        </p:tgtEl>
                                      </p:cBhvr>
                                    </p:animEffect>
                                  </p:childTnLst>
                                </p:cTn>
                              </p:par>
                            </p:childTnLst>
                          </p:cTn>
                        </p:par>
                        <p:par>
                          <p:cTn id="57" fill="hold">
                            <p:stCondLst>
                              <p:cond delay="4000"/>
                            </p:stCondLst>
                            <p:childTnLst>
                              <p:par>
                                <p:cTn id="58" presetID="22" presetClass="entr" presetSubtype="4" fill="hold" nodeType="afterEffect">
                                  <p:stCondLst>
                                    <p:cond delay="0"/>
                                  </p:stCondLst>
                                  <p:childTnLst>
                                    <p:set>
                                      <p:cBhvr>
                                        <p:cTn id="59" dur="1" fill="hold">
                                          <p:stCondLst>
                                            <p:cond delay="0"/>
                                          </p:stCondLst>
                                        </p:cTn>
                                        <p:tgtEl>
                                          <p:spTgt spid="271"/>
                                        </p:tgtEl>
                                        <p:attrNameLst>
                                          <p:attrName>style.visibility</p:attrName>
                                        </p:attrNameLst>
                                      </p:cBhvr>
                                      <p:to>
                                        <p:strVal val="visible"/>
                                      </p:to>
                                    </p:set>
                                    <p:animEffect transition="in" filter="wipe(down)">
                                      <p:cBhvr>
                                        <p:cTn id="60" dur="500"/>
                                        <p:tgtEl>
                                          <p:spTgt spid="271"/>
                                        </p:tgtEl>
                                      </p:cBhvr>
                                    </p:animEffect>
                                  </p:childTnLst>
                                </p:cTn>
                              </p:par>
                            </p:childTnLst>
                          </p:cTn>
                        </p:par>
                        <p:par>
                          <p:cTn id="61" fill="hold">
                            <p:stCondLst>
                              <p:cond delay="4500"/>
                            </p:stCondLst>
                            <p:childTnLst>
                              <p:par>
                                <p:cTn id="62" presetID="22" presetClass="entr" presetSubtype="4" fill="hold" nodeType="afterEffect">
                                  <p:stCondLst>
                                    <p:cond delay="0"/>
                                  </p:stCondLst>
                                  <p:childTnLst>
                                    <p:set>
                                      <p:cBhvr>
                                        <p:cTn id="63" dur="1" fill="hold">
                                          <p:stCondLst>
                                            <p:cond delay="0"/>
                                          </p:stCondLst>
                                        </p:cTn>
                                        <p:tgtEl>
                                          <p:spTgt spid="125"/>
                                        </p:tgtEl>
                                        <p:attrNameLst>
                                          <p:attrName>style.visibility</p:attrName>
                                        </p:attrNameLst>
                                      </p:cBhvr>
                                      <p:to>
                                        <p:strVal val="visible"/>
                                      </p:to>
                                    </p:set>
                                    <p:animEffect transition="in" filter="wipe(down)">
                                      <p:cBhvr>
                                        <p:cTn id="64" dur="500"/>
                                        <p:tgtEl>
                                          <p:spTgt spid="125"/>
                                        </p:tgtEl>
                                      </p:cBhvr>
                                    </p:animEffect>
                                  </p:childTnLst>
                                </p:cTn>
                              </p:par>
                            </p:childTnLst>
                          </p:cTn>
                        </p:par>
                        <p:par>
                          <p:cTn id="65" fill="hold">
                            <p:stCondLst>
                              <p:cond delay="5000"/>
                            </p:stCondLst>
                            <p:childTnLst>
                              <p:par>
                                <p:cTn id="66" presetID="22" presetClass="entr" presetSubtype="8" fill="hold" nodeType="afterEffect">
                                  <p:stCondLst>
                                    <p:cond delay="0"/>
                                  </p:stCondLst>
                                  <p:childTnLst>
                                    <p:set>
                                      <p:cBhvr>
                                        <p:cTn id="67" dur="1" fill="hold">
                                          <p:stCondLst>
                                            <p:cond delay="0"/>
                                          </p:stCondLst>
                                        </p:cTn>
                                        <p:tgtEl>
                                          <p:spTgt spid="660"/>
                                        </p:tgtEl>
                                        <p:attrNameLst>
                                          <p:attrName>style.visibility</p:attrName>
                                        </p:attrNameLst>
                                      </p:cBhvr>
                                      <p:to>
                                        <p:strVal val="visible"/>
                                      </p:to>
                                    </p:set>
                                    <p:animEffect transition="in" filter="wipe(left)">
                                      <p:cBhvr>
                                        <p:cTn id="68" dur="500"/>
                                        <p:tgtEl>
                                          <p:spTgt spid="660"/>
                                        </p:tgtEl>
                                      </p:cBhvr>
                                    </p:animEffect>
                                  </p:childTnLst>
                                </p:cTn>
                              </p:par>
                              <p:par>
                                <p:cTn id="69" presetID="22" presetClass="entr" presetSubtype="4" fill="hold" nodeType="withEffect">
                                  <p:stCondLst>
                                    <p:cond delay="0"/>
                                  </p:stCondLst>
                                  <p:childTnLst>
                                    <p:set>
                                      <p:cBhvr>
                                        <p:cTn id="70" dur="1" fill="hold">
                                          <p:stCondLst>
                                            <p:cond delay="0"/>
                                          </p:stCondLst>
                                        </p:cTn>
                                        <p:tgtEl>
                                          <p:spTgt spid="705"/>
                                        </p:tgtEl>
                                        <p:attrNameLst>
                                          <p:attrName>style.visibility</p:attrName>
                                        </p:attrNameLst>
                                      </p:cBhvr>
                                      <p:to>
                                        <p:strVal val="visible"/>
                                      </p:to>
                                    </p:set>
                                    <p:animEffect transition="in" filter="wipe(down)">
                                      <p:cBhvr>
                                        <p:cTn id="71" dur="500"/>
                                        <p:tgtEl>
                                          <p:spTgt spid="705"/>
                                        </p:tgtEl>
                                      </p:cBhvr>
                                    </p:animEffect>
                                  </p:childTnLst>
                                </p:cTn>
                              </p:par>
                              <p:par>
                                <p:cTn id="72" presetID="22" presetClass="entr" presetSubtype="4" fill="hold" nodeType="withEffect">
                                  <p:stCondLst>
                                    <p:cond delay="0"/>
                                  </p:stCondLst>
                                  <p:childTnLst>
                                    <p:set>
                                      <p:cBhvr>
                                        <p:cTn id="73" dur="1" fill="hold">
                                          <p:stCondLst>
                                            <p:cond delay="0"/>
                                          </p:stCondLst>
                                        </p:cTn>
                                        <p:tgtEl>
                                          <p:spTgt spid="753"/>
                                        </p:tgtEl>
                                        <p:attrNameLst>
                                          <p:attrName>style.visibility</p:attrName>
                                        </p:attrNameLst>
                                      </p:cBhvr>
                                      <p:to>
                                        <p:strVal val="visible"/>
                                      </p:to>
                                    </p:set>
                                    <p:animEffect transition="in" filter="wipe(down)">
                                      <p:cBhvr>
                                        <p:cTn id="74" dur="500"/>
                                        <p:tgtEl>
                                          <p:spTgt spid="753"/>
                                        </p:tgtEl>
                                      </p:cBhvr>
                                    </p:animEffect>
                                  </p:childTnLst>
                                </p:cTn>
                              </p:par>
                              <p:par>
                                <p:cTn id="75" presetID="22" presetClass="entr" presetSubtype="4" fill="hold" nodeType="withEffect">
                                  <p:stCondLst>
                                    <p:cond delay="0"/>
                                  </p:stCondLst>
                                  <p:childTnLst>
                                    <p:set>
                                      <p:cBhvr>
                                        <p:cTn id="76" dur="1" fill="hold">
                                          <p:stCondLst>
                                            <p:cond delay="0"/>
                                          </p:stCondLst>
                                        </p:cTn>
                                        <p:tgtEl>
                                          <p:spTgt spid="763"/>
                                        </p:tgtEl>
                                        <p:attrNameLst>
                                          <p:attrName>style.visibility</p:attrName>
                                        </p:attrNameLst>
                                      </p:cBhvr>
                                      <p:to>
                                        <p:strVal val="visible"/>
                                      </p:to>
                                    </p:set>
                                    <p:animEffect transition="in" filter="wipe(down)">
                                      <p:cBhvr>
                                        <p:cTn id="77" dur="500"/>
                                        <p:tgtEl>
                                          <p:spTgt spid="763"/>
                                        </p:tgtEl>
                                      </p:cBhvr>
                                    </p:animEffect>
                                  </p:childTnLst>
                                </p:cTn>
                              </p:par>
                              <p:par>
                                <p:cTn id="78" presetID="22" presetClass="entr" presetSubtype="4" fill="hold" nodeType="withEffect">
                                  <p:stCondLst>
                                    <p:cond delay="0"/>
                                  </p:stCondLst>
                                  <p:childTnLst>
                                    <p:set>
                                      <p:cBhvr>
                                        <p:cTn id="79" dur="1" fill="hold">
                                          <p:stCondLst>
                                            <p:cond delay="0"/>
                                          </p:stCondLst>
                                        </p:cTn>
                                        <p:tgtEl>
                                          <p:spTgt spid="1266"/>
                                        </p:tgtEl>
                                        <p:attrNameLst>
                                          <p:attrName>style.visibility</p:attrName>
                                        </p:attrNameLst>
                                      </p:cBhvr>
                                      <p:to>
                                        <p:strVal val="visible"/>
                                      </p:to>
                                    </p:set>
                                    <p:animEffect transition="in" filter="wipe(down)">
                                      <p:cBhvr>
                                        <p:cTn id="80" dur="500"/>
                                        <p:tgtEl>
                                          <p:spTgt spid="1266"/>
                                        </p:tgtEl>
                                      </p:cBhvr>
                                    </p:animEffect>
                                  </p:childTnLst>
                                </p:cTn>
                              </p:par>
                              <p:par>
                                <p:cTn id="81" presetID="22" presetClass="entr" presetSubtype="4" fill="hold" nodeType="withEffect">
                                  <p:stCondLst>
                                    <p:cond delay="0"/>
                                  </p:stCondLst>
                                  <p:childTnLst>
                                    <p:set>
                                      <p:cBhvr>
                                        <p:cTn id="82" dur="1" fill="hold">
                                          <p:stCondLst>
                                            <p:cond delay="0"/>
                                          </p:stCondLst>
                                        </p:cTn>
                                        <p:tgtEl>
                                          <p:spTgt spid="774"/>
                                        </p:tgtEl>
                                        <p:attrNameLst>
                                          <p:attrName>style.visibility</p:attrName>
                                        </p:attrNameLst>
                                      </p:cBhvr>
                                      <p:to>
                                        <p:strVal val="visible"/>
                                      </p:to>
                                    </p:set>
                                    <p:animEffect transition="in" filter="wipe(down)">
                                      <p:cBhvr>
                                        <p:cTn id="83" dur="500"/>
                                        <p:tgtEl>
                                          <p:spTgt spid="774"/>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nodeType="clickEffect">
                                  <p:stCondLst>
                                    <p:cond delay="0"/>
                                  </p:stCondLst>
                                  <p:childTnLst>
                                    <p:set>
                                      <p:cBhvr>
                                        <p:cTn id="87" dur="1" fill="hold">
                                          <p:stCondLst>
                                            <p:cond delay="0"/>
                                          </p:stCondLst>
                                        </p:cTn>
                                        <p:tgtEl>
                                          <p:spTgt spid="20"/>
                                        </p:tgtEl>
                                        <p:attrNameLst>
                                          <p:attrName>style.visibility</p:attrName>
                                        </p:attrNameLst>
                                      </p:cBhvr>
                                      <p:to>
                                        <p:strVal val="visible"/>
                                      </p:to>
                                    </p:set>
                                    <p:animEffect transition="in" filter="wipe(down)">
                                      <p:cBhvr>
                                        <p:cTn id="88" dur="500"/>
                                        <p:tgtEl>
                                          <p:spTgt spid="20"/>
                                        </p:tgtEl>
                                      </p:cBhvr>
                                    </p:animEffect>
                                  </p:childTnLst>
                                </p:cTn>
                              </p:par>
                            </p:childTnLst>
                          </p:cTn>
                        </p:par>
                        <p:par>
                          <p:cTn id="89" fill="hold">
                            <p:stCondLst>
                              <p:cond delay="500"/>
                            </p:stCondLst>
                            <p:childTnLst>
                              <p:par>
                                <p:cTn id="90" presetID="22" presetClass="entr" presetSubtype="4" fill="hold" grpId="0" nodeType="afterEffect">
                                  <p:stCondLst>
                                    <p:cond delay="0"/>
                                  </p:stCondLst>
                                  <p:childTnLst>
                                    <p:set>
                                      <p:cBhvr>
                                        <p:cTn id="91" dur="1" fill="hold">
                                          <p:stCondLst>
                                            <p:cond delay="0"/>
                                          </p:stCondLst>
                                        </p:cTn>
                                        <p:tgtEl>
                                          <p:spTgt spid="21"/>
                                        </p:tgtEl>
                                        <p:attrNameLst>
                                          <p:attrName>style.visibility</p:attrName>
                                        </p:attrNameLst>
                                      </p:cBhvr>
                                      <p:to>
                                        <p:strVal val="visible"/>
                                      </p:to>
                                    </p:set>
                                    <p:animEffect transition="in" filter="wipe(down)">
                                      <p:cBhvr>
                                        <p:cTn id="92" dur="500"/>
                                        <p:tgtEl>
                                          <p:spTgt spid="21"/>
                                        </p:tgtEl>
                                      </p:cBhvr>
                                    </p:animEffect>
                                  </p:childTnLst>
                                </p:cTn>
                              </p:par>
                            </p:childTnLst>
                          </p:cTn>
                        </p:par>
                        <p:par>
                          <p:cTn id="93" fill="hold">
                            <p:stCondLst>
                              <p:cond delay="1000"/>
                            </p:stCondLst>
                            <p:childTnLst>
                              <p:par>
                                <p:cTn id="94" presetID="53" presetClass="entr" presetSubtype="16" fill="hold" nodeType="afterEffect">
                                  <p:stCondLst>
                                    <p:cond delay="0"/>
                                  </p:stCondLst>
                                  <p:childTnLst>
                                    <p:set>
                                      <p:cBhvr>
                                        <p:cTn id="95" dur="1" fill="hold">
                                          <p:stCondLst>
                                            <p:cond delay="0"/>
                                          </p:stCondLst>
                                        </p:cTn>
                                        <p:tgtEl>
                                          <p:spTgt spid="332"/>
                                        </p:tgtEl>
                                        <p:attrNameLst>
                                          <p:attrName>style.visibility</p:attrName>
                                        </p:attrNameLst>
                                      </p:cBhvr>
                                      <p:to>
                                        <p:strVal val="visible"/>
                                      </p:to>
                                    </p:set>
                                    <p:anim calcmode="lin" valueType="num">
                                      <p:cBhvr>
                                        <p:cTn id="96" dur="500" fill="hold"/>
                                        <p:tgtEl>
                                          <p:spTgt spid="332"/>
                                        </p:tgtEl>
                                        <p:attrNameLst>
                                          <p:attrName>ppt_w</p:attrName>
                                        </p:attrNameLst>
                                      </p:cBhvr>
                                      <p:tavLst>
                                        <p:tav tm="0">
                                          <p:val>
                                            <p:fltVal val="0"/>
                                          </p:val>
                                        </p:tav>
                                        <p:tav tm="100000">
                                          <p:val>
                                            <p:strVal val="#ppt_w"/>
                                          </p:val>
                                        </p:tav>
                                      </p:tavLst>
                                    </p:anim>
                                    <p:anim calcmode="lin" valueType="num">
                                      <p:cBhvr>
                                        <p:cTn id="97" dur="500" fill="hold"/>
                                        <p:tgtEl>
                                          <p:spTgt spid="332"/>
                                        </p:tgtEl>
                                        <p:attrNameLst>
                                          <p:attrName>ppt_h</p:attrName>
                                        </p:attrNameLst>
                                      </p:cBhvr>
                                      <p:tavLst>
                                        <p:tav tm="0">
                                          <p:val>
                                            <p:fltVal val="0"/>
                                          </p:val>
                                        </p:tav>
                                        <p:tav tm="100000">
                                          <p:val>
                                            <p:strVal val="#ppt_h"/>
                                          </p:val>
                                        </p:tav>
                                      </p:tavLst>
                                    </p:anim>
                                    <p:animEffect transition="in" filter="fade">
                                      <p:cBhvr>
                                        <p:cTn id="98" dur="500"/>
                                        <p:tgtEl>
                                          <p:spTgt spid="332"/>
                                        </p:tgtEl>
                                      </p:cBhvr>
                                    </p:animEffect>
                                  </p:childTnLst>
                                </p:cTn>
                              </p:par>
                            </p:childTnLst>
                          </p:cTn>
                        </p:par>
                        <p:par>
                          <p:cTn id="99" fill="hold">
                            <p:stCondLst>
                              <p:cond delay="1500"/>
                            </p:stCondLst>
                            <p:childTnLst>
                              <p:par>
                                <p:cTn id="100" presetID="22" presetClass="entr" presetSubtype="4" fill="hold" nodeType="afterEffect">
                                  <p:stCondLst>
                                    <p:cond delay="0"/>
                                  </p:stCondLst>
                                  <p:childTnLst>
                                    <p:set>
                                      <p:cBhvr>
                                        <p:cTn id="101" dur="1" fill="hold">
                                          <p:stCondLst>
                                            <p:cond delay="0"/>
                                          </p:stCondLst>
                                        </p:cTn>
                                        <p:tgtEl>
                                          <p:spTgt spid="613"/>
                                        </p:tgtEl>
                                        <p:attrNameLst>
                                          <p:attrName>style.visibility</p:attrName>
                                        </p:attrNameLst>
                                      </p:cBhvr>
                                      <p:to>
                                        <p:strVal val="visible"/>
                                      </p:to>
                                    </p:set>
                                    <p:animEffect transition="in" filter="wipe(down)">
                                      <p:cBhvr>
                                        <p:cTn id="102" dur="500"/>
                                        <p:tgtEl>
                                          <p:spTgt spid="613"/>
                                        </p:tgtEl>
                                      </p:cBhvr>
                                    </p:animEffect>
                                  </p:childTnLst>
                                </p:cTn>
                              </p:par>
                              <p:par>
                                <p:cTn id="103" presetID="22" presetClass="entr" presetSubtype="2" fill="hold" nodeType="withEffect">
                                  <p:stCondLst>
                                    <p:cond delay="0"/>
                                  </p:stCondLst>
                                  <p:childTnLst>
                                    <p:set>
                                      <p:cBhvr>
                                        <p:cTn id="104" dur="1" fill="hold">
                                          <p:stCondLst>
                                            <p:cond delay="0"/>
                                          </p:stCondLst>
                                        </p:cTn>
                                        <p:tgtEl>
                                          <p:spTgt spid="361"/>
                                        </p:tgtEl>
                                        <p:attrNameLst>
                                          <p:attrName>style.visibility</p:attrName>
                                        </p:attrNameLst>
                                      </p:cBhvr>
                                      <p:to>
                                        <p:strVal val="visible"/>
                                      </p:to>
                                    </p:set>
                                    <p:animEffect transition="in" filter="wipe(right)">
                                      <p:cBhvr>
                                        <p:cTn id="105" dur="500"/>
                                        <p:tgtEl>
                                          <p:spTgt spid="361"/>
                                        </p:tgtEl>
                                      </p:cBhvr>
                                    </p:animEffect>
                                  </p:childTnLst>
                                </p:cTn>
                              </p:par>
                            </p:childTnLst>
                          </p:cTn>
                        </p:par>
                        <p:par>
                          <p:cTn id="106" fill="hold">
                            <p:stCondLst>
                              <p:cond delay="2000"/>
                            </p:stCondLst>
                            <p:childTnLst>
                              <p:par>
                                <p:cTn id="107" presetID="14" presetClass="entr" presetSubtype="10" fill="hold" nodeType="afterEffect">
                                  <p:stCondLst>
                                    <p:cond delay="0"/>
                                  </p:stCondLst>
                                  <p:childTnLst>
                                    <p:set>
                                      <p:cBhvr>
                                        <p:cTn id="108" dur="1" fill="hold">
                                          <p:stCondLst>
                                            <p:cond delay="0"/>
                                          </p:stCondLst>
                                        </p:cTn>
                                        <p:tgtEl>
                                          <p:spTgt spid="473"/>
                                        </p:tgtEl>
                                        <p:attrNameLst>
                                          <p:attrName>style.visibility</p:attrName>
                                        </p:attrNameLst>
                                      </p:cBhvr>
                                      <p:to>
                                        <p:strVal val="visible"/>
                                      </p:to>
                                    </p:set>
                                    <p:animEffect transition="in" filter="randombar(horizontal)">
                                      <p:cBhvr>
                                        <p:cTn id="109" dur="500"/>
                                        <p:tgtEl>
                                          <p:spTgt spid="473"/>
                                        </p:tgtEl>
                                      </p:cBhvr>
                                    </p:animEffect>
                                  </p:childTnLst>
                                </p:cTn>
                              </p:par>
                            </p:childTnLst>
                          </p:cTn>
                        </p:par>
                        <p:par>
                          <p:cTn id="110" fill="hold">
                            <p:stCondLst>
                              <p:cond delay="2500"/>
                            </p:stCondLst>
                            <p:childTnLst>
                              <p:par>
                                <p:cTn id="111" presetID="22" presetClass="entr" presetSubtype="8" fill="hold" nodeType="afterEffect">
                                  <p:stCondLst>
                                    <p:cond delay="0"/>
                                  </p:stCondLst>
                                  <p:childTnLst>
                                    <p:set>
                                      <p:cBhvr>
                                        <p:cTn id="112" dur="1" fill="hold">
                                          <p:stCondLst>
                                            <p:cond delay="0"/>
                                          </p:stCondLst>
                                        </p:cTn>
                                        <p:tgtEl>
                                          <p:spTgt spid="333"/>
                                        </p:tgtEl>
                                        <p:attrNameLst>
                                          <p:attrName>style.visibility</p:attrName>
                                        </p:attrNameLst>
                                      </p:cBhvr>
                                      <p:to>
                                        <p:strVal val="visible"/>
                                      </p:to>
                                    </p:set>
                                    <p:animEffect transition="in" filter="wipe(left)">
                                      <p:cBhvr>
                                        <p:cTn id="113" dur="500"/>
                                        <p:tgtEl>
                                          <p:spTgt spid="333"/>
                                        </p:tgtEl>
                                      </p:cBhvr>
                                    </p:animEffect>
                                  </p:childTnLst>
                                </p:cTn>
                              </p:par>
                            </p:childTnLst>
                          </p:cTn>
                        </p:par>
                        <p:par>
                          <p:cTn id="114" fill="hold">
                            <p:stCondLst>
                              <p:cond delay="3000"/>
                            </p:stCondLst>
                            <p:childTnLst>
                              <p:par>
                                <p:cTn id="115" presetID="31" presetClass="entr" presetSubtype="0" fill="hold" nodeType="afterEffect">
                                  <p:stCondLst>
                                    <p:cond delay="0"/>
                                  </p:stCondLst>
                                  <p:childTnLst>
                                    <p:set>
                                      <p:cBhvr>
                                        <p:cTn id="116" dur="1" fill="hold">
                                          <p:stCondLst>
                                            <p:cond delay="0"/>
                                          </p:stCondLst>
                                        </p:cTn>
                                        <p:tgtEl>
                                          <p:spTgt spid="417"/>
                                        </p:tgtEl>
                                        <p:attrNameLst>
                                          <p:attrName>style.visibility</p:attrName>
                                        </p:attrNameLst>
                                      </p:cBhvr>
                                      <p:to>
                                        <p:strVal val="visible"/>
                                      </p:to>
                                    </p:set>
                                    <p:anim calcmode="lin" valueType="num">
                                      <p:cBhvr>
                                        <p:cTn id="117" dur="1000" fill="hold"/>
                                        <p:tgtEl>
                                          <p:spTgt spid="417"/>
                                        </p:tgtEl>
                                        <p:attrNameLst>
                                          <p:attrName>ppt_w</p:attrName>
                                        </p:attrNameLst>
                                      </p:cBhvr>
                                      <p:tavLst>
                                        <p:tav tm="0">
                                          <p:val>
                                            <p:fltVal val="0"/>
                                          </p:val>
                                        </p:tav>
                                        <p:tav tm="100000">
                                          <p:val>
                                            <p:strVal val="#ppt_w"/>
                                          </p:val>
                                        </p:tav>
                                      </p:tavLst>
                                    </p:anim>
                                    <p:anim calcmode="lin" valueType="num">
                                      <p:cBhvr>
                                        <p:cTn id="118" dur="1000" fill="hold"/>
                                        <p:tgtEl>
                                          <p:spTgt spid="417"/>
                                        </p:tgtEl>
                                        <p:attrNameLst>
                                          <p:attrName>ppt_h</p:attrName>
                                        </p:attrNameLst>
                                      </p:cBhvr>
                                      <p:tavLst>
                                        <p:tav tm="0">
                                          <p:val>
                                            <p:fltVal val="0"/>
                                          </p:val>
                                        </p:tav>
                                        <p:tav tm="100000">
                                          <p:val>
                                            <p:strVal val="#ppt_h"/>
                                          </p:val>
                                        </p:tav>
                                      </p:tavLst>
                                    </p:anim>
                                    <p:anim calcmode="lin" valueType="num">
                                      <p:cBhvr>
                                        <p:cTn id="119" dur="1000" fill="hold"/>
                                        <p:tgtEl>
                                          <p:spTgt spid="417"/>
                                        </p:tgtEl>
                                        <p:attrNameLst>
                                          <p:attrName>style.rotation</p:attrName>
                                        </p:attrNameLst>
                                      </p:cBhvr>
                                      <p:tavLst>
                                        <p:tav tm="0">
                                          <p:val>
                                            <p:fltVal val="90"/>
                                          </p:val>
                                        </p:tav>
                                        <p:tav tm="100000">
                                          <p:val>
                                            <p:fltVal val="0"/>
                                          </p:val>
                                        </p:tav>
                                      </p:tavLst>
                                    </p:anim>
                                    <p:animEffect transition="in" filter="fade">
                                      <p:cBhvr>
                                        <p:cTn id="120" dur="1000"/>
                                        <p:tgtEl>
                                          <p:spTgt spid="417"/>
                                        </p:tgtEl>
                                      </p:cBhvr>
                                    </p:animEffect>
                                  </p:childTnLst>
                                </p:cTn>
                              </p:par>
                            </p:childTnLst>
                          </p:cTn>
                        </p:par>
                        <p:par>
                          <p:cTn id="121" fill="hold">
                            <p:stCondLst>
                              <p:cond delay="4000"/>
                            </p:stCondLst>
                            <p:childTnLst>
                              <p:par>
                                <p:cTn id="122" presetID="22" presetClass="entr" presetSubtype="4" fill="hold" nodeType="afterEffect">
                                  <p:stCondLst>
                                    <p:cond delay="0"/>
                                  </p:stCondLst>
                                  <p:childTnLst>
                                    <p:set>
                                      <p:cBhvr>
                                        <p:cTn id="123" dur="1" fill="hold">
                                          <p:stCondLst>
                                            <p:cond delay="0"/>
                                          </p:stCondLst>
                                        </p:cTn>
                                        <p:tgtEl>
                                          <p:spTgt spid="389"/>
                                        </p:tgtEl>
                                        <p:attrNameLst>
                                          <p:attrName>style.visibility</p:attrName>
                                        </p:attrNameLst>
                                      </p:cBhvr>
                                      <p:to>
                                        <p:strVal val="visible"/>
                                      </p:to>
                                    </p:set>
                                    <p:animEffect transition="in" filter="wipe(down)">
                                      <p:cBhvr>
                                        <p:cTn id="124" dur="500"/>
                                        <p:tgtEl>
                                          <p:spTgt spid="389"/>
                                        </p:tgtEl>
                                      </p:cBhvr>
                                    </p:animEffect>
                                  </p:childTnLst>
                                </p:cTn>
                              </p:par>
                            </p:childTnLst>
                          </p:cTn>
                        </p:par>
                        <p:par>
                          <p:cTn id="125" fill="hold">
                            <p:stCondLst>
                              <p:cond delay="4500"/>
                            </p:stCondLst>
                            <p:childTnLst>
                              <p:par>
                                <p:cTn id="126" presetID="14" presetClass="entr" presetSubtype="10" fill="hold" nodeType="afterEffect">
                                  <p:stCondLst>
                                    <p:cond delay="0"/>
                                  </p:stCondLst>
                                  <p:childTnLst>
                                    <p:set>
                                      <p:cBhvr>
                                        <p:cTn id="127" dur="1" fill="hold">
                                          <p:stCondLst>
                                            <p:cond delay="0"/>
                                          </p:stCondLst>
                                        </p:cTn>
                                        <p:tgtEl>
                                          <p:spTgt spid="585"/>
                                        </p:tgtEl>
                                        <p:attrNameLst>
                                          <p:attrName>style.visibility</p:attrName>
                                        </p:attrNameLst>
                                      </p:cBhvr>
                                      <p:to>
                                        <p:strVal val="visible"/>
                                      </p:to>
                                    </p:set>
                                    <p:animEffect transition="in" filter="randombar(horizontal)">
                                      <p:cBhvr>
                                        <p:cTn id="128" dur="500"/>
                                        <p:tgtEl>
                                          <p:spTgt spid="585"/>
                                        </p:tgtEl>
                                      </p:cBhvr>
                                    </p:animEffect>
                                  </p:childTnLst>
                                </p:cTn>
                              </p:par>
                            </p:childTnLst>
                          </p:cTn>
                        </p:par>
                        <p:par>
                          <p:cTn id="129" fill="hold">
                            <p:stCondLst>
                              <p:cond delay="5000"/>
                            </p:stCondLst>
                            <p:childTnLst>
                              <p:par>
                                <p:cTn id="130" presetID="22" presetClass="entr" presetSubtype="4" fill="hold" nodeType="afterEffect">
                                  <p:stCondLst>
                                    <p:cond delay="0"/>
                                  </p:stCondLst>
                                  <p:childTnLst>
                                    <p:set>
                                      <p:cBhvr>
                                        <p:cTn id="131" dur="1" fill="hold">
                                          <p:stCondLst>
                                            <p:cond delay="0"/>
                                          </p:stCondLst>
                                        </p:cTn>
                                        <p:tgtEl>
                                          <p:spTgt spid="445"/>
                                        </p:tgtEl>
                                        <p:attrNameLst>
                                          <p:attrName>style.visibility</p:attrName>
                                        </p:attrNameLst>
                                      </p:cBhvr>
                                      <p:to>
                                        <p:strVal val="visible"/>
                                      </p:to>
                                    </p:set>
                                    <p:animEffect transition="in" filter="wipe(down)">
                                      <p:cBhvr>
                                        <p:cTn id="132" dur="500"/>
                                        <p:tgtEl>
                                          <p:spTgt spid="445"/>
                                        </p:tgtEl>
                                      </p:cBhvr>
                                    </p:animEffect>
                                  </p:childTnLst>
                                </p:cTn>
                              </p:par>
                            </p:childTnLst>
                          </p:cTn>
                        </p:par>
                        <p:par>
                          <p:cTn id="133" fill="hold">
                            <p:stCondLst>
                              <p:cond delay="5500"/>
                            </p:stCondLst>
                            <p:childTnLst>
                              <p:par>
                                <p:cTn id="134" presetID="22" presetClass="entr" presetSubtype="4" fill="hold" nodeType="afterEffect">
                                  <p:stCondLst>
                                    <p:cond delay="0"/>
                                  </p:stCondLst>
                                  <p:childTnLst>
                                    <p:set>
                                      <p:cBhvr>
                                        <p:cTn id="135" dur="1" fill="hold">
                                          <p:stCondLst>
                                            <p:cond delay="0"/>
                                          </p:stCondLst>
                                        </p:cTn>
                                        <p:tgtEl>
                                          <p:spTgt spid="529"/>
                                        </p:tgtEl>
                                        <p:attrNameLst>
                                          <p:attrName>style.visibility</p:attrName>
                                        </p:attrNameLst>
                                      </p:cBhvr>
                                      <p:to>
                                        <p:strVal val="visible"/>
                                      </p:to>
                                    </p:set>
                                    <p:animEffect transition="in" filter="wipe(down)">
                                      <p:cBhvr>
                                        <p:cTn id="136" dur="500"/>
                                        <p:tgtEl>
                                          <p:spTgt spid="529"/>
                                        </p:tgtEl>
                                      </p:cBhvr>
                                    </p:animEffect>
                                  </p:childTnLst>
                                </p:cTn>
                              </p:par>
                            </p:childTnLst>
                          </p:cTn>
                        </p:par>
                        <p:par>
                          <p:cTn id="137" fill="hold">
                            <p:stCondLst>
                              <p:cond delay="6000"/>
                            </p:stCondLst>
                            <p:childTnLst>
                              <p:par>
                                <p:cTn id="138" presetID="53" presetClass="entr" presetSubtype="16" fill="hold" nodeType="afterEffect">
                                  <p:stCondLst>
                                    <p:cond delay="0"/>
                                  </p:stCondLst>
                                  <p:childTnLst>
                                    <p:set>
                                      <p:cBhvr>
                                        <p:cTn id="139" dur="1" fill="hold">
                                          <p:stCondLst>
                                            <p:cond delay="0"/>
                                          </p:stCondLst>
                                        </p:cTn>
                                        <p:tgtEl>
                                          <p:spTgt spid="557"/>
                                        </p:tgtEl>
                                        <p:attrNameLst>
                                          <p:attrName>style.visibility</p:attrName>
                                        </p:attrNameLst>
                                      </p:cBhvr>
                                      <p:to>
                                        <p:strVal val="visible"/>
                                      </p:to>
                                    </p:set>
                                    <p:anim calcmode="lin" valueType="num">
                                      <p:cBhvr>
                                        <p:cTn id="140" dur="500" fill="hold"/>
                                        <p:tgtEl>
                                          <p:spTgt spid="557"/>
                                        </p:tgtEl>
                                        <p:attrNameLst>
                                          <p:attrName>ppt_w</p:attrName>
                                        </p:attrNameLst>
                                      </p:cBhvr>
                                      <p:tavLst>
                                        <p:tav tm="0">
                                          <p:val>
                                            <p:fltVal val="0"/>
                                          </p:val>
                                        </p:tav>
                                        <p:tav tm="100000">
                                          <p:val>
                                            <p:strVal val="#ppt_w"/>
                                          </p:val>
                                        </p:tav>
                                      </p:tavLst>
                                    </p:anim>
                                    <p:anim calcmode="lin" valueType="num">
                                      <p:cBhvr>
                                        <p:cTn id="141" dur="500" fill="hold"/>
                                        <p:tgtEl>
                                          <p:spTgt spid="557"/>
                                        </p:tgtEl>
                                        <p:attrNameLst>
                                          <p:attrName>ppt_h</p:attrName>
                                        </p:attrNameLst>
                                      </p:cBhvr>
                                      <p:tavLst>
                                        <p:tav tm="0">
                                          <p:val>
                                            <p:fltVal val="0"/>
                                          </p:val>
                                        </p:tav>
                                        <p:tav tm="100000">
                                          <p:val>
                                            <p:strVal val="#ppt_h"/>
                                          </p:val>
                                        </p:tav>
                                      </p:tavLst>
                                    </p:anim>
                                    <p:animEffect transition="in" filter="fade">
                                      <p:cBhvr>
                                        <p:cTn id="142" dur="500"/>
                                        <p:tgtEl>
                                          <p:spTgt spid="557"/>
                                        </p:tgtEl>
                                      </p:cBhvr>
                                    </p:animEffect>
                                  </p:childTnLst>
                                </p:cTn>
                              </p:par>
                            </p:childTnLst>
                          </p:cTn>
                        </p:par>
                        <p:par>
                          <p:cTn id="143" fill="hold">
                            <p:stCondLst>
                              <p:cond delay="6500"/>
                            </p:stCondLst>
                            <p:childTnLst>
                              <p:par>
                                <p:cTn id="144" presetID="53" presetClass="entr" presetSubtype="16" fill="hold" nodeType="afterEffect">
                                  <p:stCondLst>
                                    <p:cond delay="0"/>
                                  </p:stCondLst>
                                  <p:childTnLst>
                                    <p:set>
                                      <p:cBhvr>
                                        <p:cTn id="145" dur="1" fill="hold">
                                          <p:stCondLst>
                                            <p:cond delay="0"/>
                                          </p:stCondLst>
                                        </p:cTn>
                                        <p:tgtEl>
                                          <p:spTgt spid="785"/>
                                        </p:tgtEl>
                                        <p:attrNameLst>
                                          <p:attrName>style.visibility</p:attrName>
                                        </p:attrNameLst>
                                      </p:cBhvr>
                                      <p:to>
                                        <p:strVal val="visible"/>
                                      </p:to>
                                    </p:set>
                                    <p:anim calcmode="lin" valueType="num">
                                      <p:cBhvr>
                                        <p:cTn id="146" dur="500" fill="hold"/>
                                        <p:tgtEl>
                                          <p:spTgt spid="785"/>
                                        </p:tgtEl>
                                        <p:attrNameLst>
                                          <p:attrName>ppt_w</p:attrName>
                                        </p:attrNameLst>
                                      </p:cBhvr>
                                      <p:tavLst>
                                        <p:tav tm="0">
                                          <p:val>
                                            <p:fltVal val="0"/>
                                          </p:val>
                                        </p:tav>
                                        <p:tav tm="100000">
                                          <p:val>
                                            <p:strVal val="#ppt_w"/>
                                          </p:val>
                                        </p:tav>
                                      </p:tavLst>
                                    </p:anim>
                                    <p:anim calcmode="lin" valueType="num">
                                      <p:cBhvr>
                                        <p:cTn id="147" dur="500" fill="hold"/>
                                        <p:tgtEl>
                                          <p:spTgt spid="785"/>
                                        </p:tgtEl>
                                        <p:attrNameLst>
                                          <p:attrName>ppt_h</p:attrName>
                                        </p:attrNameLst>
                                      </p:cBhvr>
                                      <p:tavLst>
                                        <p:tav tm="0">
                                          <p:val>
                                            <p:fltVal val="0"/>
                                          </p:val>
                                        </p:tav>
                                        <p:tav tm="100000">
                                          <p:val>
                                            <p:strVal val="#ppt_h"/>
                                          </p:val>
                                        </p:tav>
                                      </p:tavLst>
                                    </p:anim>
                                    <p:animEffect transition="in" filter="fade">
                                      <p:cBhvr>
                                        <p:cTn id="148" dur="500"/>
                                        <p:tgtEl>
                                          <p:spTgt spid="785"/>
                                        </p:tgtEl>
                                      </p:cBhvr>
                                    </p:animEffect>
                                  </p:childTnLst>
                                </p:cTn>
                              </p:par>
                            </p:childTnLst>
                          </p:cTn>
                        </p:par>
                        <p:par>
                          <p:cTn id="149" fill="hold">
                            <p:stCondLst>
                              <p:cond delay="7000"/>
                            </p:stCondLst>
                            <p:childTnLst>
                              <p:par>
                                <p:cTn id="150" presetID="53" presetClass="entr" presetSubtype="16" fill="hold" nodeType="afterEffect">
                                  <p:stCondLst>
                                    <p:cond delay="0"/>
                                  </p:stCondLst>
                                  <p:childTnLst>
                                    <p:set>
                                      <p:cBhvr>
                                        <p:cTn id="151" dur="1" fill="hold">
                                          <p:stCondLst>
                                            <p:cond delay="0"/>
                                          </p:stCondLst>
                                        </p:cTn>
                                        <p:tgtEl>
                                          <p:spTgt spid="813"/>
                                        </p:tgtEl>
                                        <p:attrNameLst>
                                          <p:attrName>style.visibility</p:attrName>
                                        </p:attrNameLst>
                                      </p:cBhvr>
                                      <p:to>
                                        <p:strVal val="visible"/>
                                      </p:to>
                                    </p:set>
                                    <p:anim calcmode="lin" valueType="num">
                                      <p:cBhvr>
                                        <p:cTn id="152" dur="500" fill="hold"/>
                                        <p:tgtEl>
                                          <p:spTgt spid="813"/>
                                        </p:tgtEl>
                                        <p:attrNameLst>
                                          <p:attrName>ppt_w</p:attrName>
                                        </p:attrNameLst>
                                      </p:cBhvr>
                                      <p:tavLst>
                                        <p:tav tm="0">
                                          <p:val>
                                            <p:fltVal val="0"/>
                                          </p:val>
                                        </p:tav>
                                        <p:tav tm="100000">
                                          <p:val>
                                            <p:strVal val="#ppt_w"/>
                                          </p:val>
                                        </p:tav>
                                      </p:tavLst>
                                    </p:anim>
                                    <p:anim calcmode="lin" valueType="num">
                                      <p:cBhvr>
                                        <p:cTn id="153" dur="500" fill="hold"/>
                                        <p:tgtEl>
                                          <p:spTgt spid="813"/>
                                        </p:tgtEl>
                                        <p:attrNameLst>
                                          <p:attrName>ppt_h</p:attrName>
                                        </p:attrNameLst>
                                      </p:cBhvr>
                                      <p:tavLst>
                                        <p:tav tm="0">
                                          <p:val>
                                            <p:fltVal val="0"/>
                                          </p:val>
                                        </p:tav>
                                        <p:tav tm="100000">
                                          <p:val>
                                            <p:strVal val="#ppt_h"/>
                                          </p:val>
                                        </p:tav>
                                      </p:tavLst>
                                    </p:anim>
                                    <p:animEffect transition="in" filter="fade">
                                      <p:cBhvr>
                                        <p:cTn id="154" dur="500"/>
                                        <p:tgtEl>
                                          <p:spTgt spid="813"/>
                                        </p:tgtEl>
                                      </p:cBhvr>
                                    </p:animEffect>
                                  </p:childTnLst>
                                </p:cTn>
                              </p:par>
                            </p:childTnLst>
                          </p:cTn>
                        </p:par>
                        <p:par>
                          <p:cTn id="155" fill="hold">
                            <p:stCondLst>
                              <p:cond delay="7500"/>
                            </p:stCondLst>
                            <p:childTnLst>
                              <p:par>
                                <p:cTn id="156" presetID="22" presetClass="entr" presetSubtype="4" fill="hold" nodeType="afterEffect">
                                  <p:stCondLst>
                                    <p:cond delay="0"/>
                                  </p:stCondLst>
                                  <p:childTnLst>
                                    <p:set>
                                      <p:cBhvr>
                                        <p:cTn id="157" dur="1" fill="hold">
                                          <p:stCondLst>
                                            <p:cond delay="0"/>
                                          </p:stCondLst>
                                        </p:cTn>
                                        <p:tgtEl>
                                          <p:spTgt spid="841"/>
                                        </p:tgtEl>
                                        <p:attrNameLst>
                                          <p:attrName>style.visibility</p:attrName>
                                        </p:attrNameLst>
                                      </p:cBhvr>
                                      <p:to>
                                        <p:strVal val="visible"/>
                                      </p:to>
                                    </p:set>
                                    <p:animEffect transition="in" filter="wipe(down)">
                                      <p:cBhvr>
                                        <p:cTn id="158" dur="500"/>
                                        <p:tgtEl>
                                          <p:spTgt spid="841"/>
                                        </p:tgtEl>
                                      </p:cBhvr>
                                    </p:animEffect>
                                  </p:childTnLst>
                                </p:cTn>
                              </p:par>
                            </p:childTnLst>
                          </p:cTn>
                        </p:par>
                        <p:par>
                          <p:cTn id="159" fill="hold">
                            <p:stCondLst>
                              <p:cond delay="8000"/>
                            </p:stCondLst>
                            <p:childTnLst>
                              <p:par>
                                <p:cTn id="160" presetID="31" presetClass="entr" presetSubtype="0" fill="hold" nodeType="afterEffect">
                                  <p:stCondLst>
                                    <p:cond delay="0"/>
                                  </p:stCondLst>
                                  <p:childTnLst>
                                    <p:set>
                                      <p:cBhvr>
                                        <p:cTn id="161" dur="1" fill="hold">
                                          <p:stCondLst>
                                            <p:cond delay="0"/>
                                          </p:stCondLst>
                                        </p:cTn>
                                        <p:tgtEl>
                                          <p:spTgt spid="869"/>
                                        </p:tgtEl>
                                        <p:attrNameLst>
                                          <p:attrName>style.visibility</p:attrName>
                                        </p:attrNameLst>
                                      </p:cBhvr>
                                      <p:to>
                                        <p:strVal val="visible"/>
                                      </p:to>
                                    </p:set>
                                    <p:anim calcmode="lin" valueType="num">
                                      <p:cBhvr>
                                        <p:cTn id="162" dur="1000" fill="hold"/>
                                        <p:tgtEl>
                                          <p:spTgt spid="869"/>
                                        </p:tgtEl>
                                        <p:attrNameLst>
                                          <p:attrName>ppt_w</p:attrName>
                                        </p:attrNameLst>
                                      </p:cBhvr>
                                      <p:tavLst>
                                        <p:tav tm="0">
                                          <p:val>
                                            <p:fltVal val="0"/>
                                          </p:val>
                                        </p:tav>
                                        <p:tav tm="100000">
                                          <p:val>
                                            <p:strVal val="#ppt_w"/>
                                          </p:val>
                                        </p:tav>
                                      </p:tavLst>
                                    </p:anim>
                                    <p:anim calcmode="lin" valueType="num">
                                      <p:cBhvr>
                                        <p:cTn id="163" dur="1000" fill="hold"/>
                                        <p:tgtEl>
                                          <p:spTgt spid="869"/>
                                        </p:tgtEl>
                                        <p:attrNameLst>
                                          <p:attrName>ppt_h</p:attrName>
                                        </p:attrNameLst>
                                      </p:cBhvr>
                                      <p:tavLst>
                                        <p:tav tm="0">
                                          <p:val>
                                            <p:fltVal val="0"/>
                                          </p:val>
                                        </p:tav>
                                        <p:tav tm="100000">
                                          <p:val>
                                            <p:strVal val="#ppt_h"/>
                                          </p:val>
                                        </p:tav>
                                      </p:tavLst>
                                    </p:anim>
                                    <p:anim calcmode="lin" valueType="num">
                                      <p:cBhvr>
                                        <p:cTn id="164" dur="1000" fill="hold"/>
                                        <p:tgtEl>
                                          <p:spTgt spid="869"/>
                                        </p:tgtEl>
                                        <p:attrNameLst>
                                          <p:attrName>style.rotation</p:attrName>
                                        </p:attrNameLst>
                                      </p:cBhvr>
                                      <p:tavLst>
                                        <p:tav tm="0">
                                          <p:val>
                                            <p:fltVal val="90"/>
                                          </p:val>
                                        </p:tav>
                                        <p:tav tm="100000">
                                          <p:val>
                                            <p:fltVal val="0"/>
                                          </p:val>
                                        </p:tav>
                                      </p:tavLst>
                                    </p:anim>
                                    <p:animEffect transition="in" filter="fade">
                                      <p:cBhvr>
                                        <p:cTn id="165" dur="1000"/>
                                        <p:tgtEl>
                                          <p:spTgt spid="869"/>
                                        </p:tgtEl>
                                      </p:cBhvr>
                                    </p:animEffect>
                                  </p:childTnLst>
                                </p:cTn>
                              </p:par>
                            </p:childTnLst>
                          </p:cTn>
                        </p:par>
                        <p:par>
                          <p:cTn id="166" fill="hold">
                            <p:stCondLst>
                              <p:cond delay="9000"/>
                            </p:stCondLst>
                            <p:childTnLst>
                              <p:par>
                                <p:cTn id="167" presetID="22" presetClass="entr" presetSubtype="4" fill="hold" nodeType="afterEffect">
                                  <p:stCondLst>
                                    <p:cond delay="0"/>
                                  </p:stCondLst>
                                  <p:childTnLst>
                                    <p:set>
                                      <p:cBhvr>
                                        <p:cTn id="168" dur="1" fill="hold">
                                          <p:stCondLst>
                                            <p:cond delay="0"/>
                                          </p:stCondLst>
                                        </p:cTn>
                                        <p:tgtEl>
                                          <p:spTgt spid="897"/>
                                        </p:tgtEl>
                                        <p:attrNameLst>
                                          <p:attrName>style.visibility</p:attrName>
                                        </p:attrNameLst>
                                      </p:cBhvr>
                                      <p:to>
                                        <p:strVal val="visible"/>
                                      </p:to>
                                    </p:set>
                                    <p:animEffect transition="in" filter="wipe(down)">
                                      <p:cBhvr>
                                        <p:cTn id="169" dur="500"/>
                                        <p:tgtEl>
                                          <p:spTgt spid="897"/>
                                        </p:tgtEl>
                                      </p:cBhvr>
                                    </p:animEffect>
                                  </p:childTnLst>
                                </p:cTn>
                              </p:par>
                            </p:childTnLst>
                          </p:cTn>
                        </p:par>
                        <p:par>
                          <p:cTn id="170" fill="hold">
                            <p:stCondLst>
                              <p:cond delay="9500"/>
                            </p:stCondLst>
                            <p:childTnLst>
                              <p:par>
                                <p:cTn id="171" presetID="53" presetClass="entr" presetSubtype="16" fill="hold" nodeType="afterEffect">
                                  <p:stCondLst>
                                    <p:cond delay="0"/>
                                  </p:stCondLst>
                                  <p:childTnLst>
                                    <p:set>
                                      <p:cBhvr>
                                        <p:cTn id="172" dur="1" fill="hold">
                                          <p:stCondLst>
                                            <p:cond delay="0"/>
                                          </p:stCondLst>
                                        </p:cTn>
                                        <p:tgtEl>
                                          <p:spTgt spid="925"/>
                                        </p:tgtEl>
                                        <p:attrNameLst>
                                          <p:attrName>style.visibility</p:attrName>
                                        </p:attrNameLst>
                                      </p:cBhvr>
                                      <p:to>
                                        <p:strVal val="visible"/>
                                      </p:to>
                                    </p:set>
                                    <p:anim calcmode="lin" valueType="num">
                                      <p:cBhvr>
                                        <p:cTn id="173" dur="500" fill="hold"/>
                                        <p:tgtEl>
                                          <p:spTgt spid="925"/>
                                        </p:tgtEl>
                                        <p:attrNameLst>
                                          <p:attrName>ppt_w</p:attrName>
                                        </p:attrNameLst>
                                      </p:cBhvr>
                                      <p:tavLst>
                                        <p:tav tm="0">
                                          <p:val>
                                            <p:fltVal val="0"/>
                                          </p:val>
                                        </p:tav>
                                        <p:tav tm="100000">
                                          <p:val>
                                            <p:strVal val="#ppt_w"/>
                                          </p:val>
                                        </p:tav>
                                      </p:tavLst>
                                    </p:anim>
                                    <p:anim calcmode="lin" valueType="num">
                                      <p:cBhvr>
                                        <p:cTn id="174" dur="500" fill="hold"/>
                                        <p:tgtEl>
                                          <p:spTgt spid="925"/>
                                        </p:tgtEl>
                                        <p:attrNameLst>
                                          <p:attrName>ppt_h</p:attrName>
                                        </p:attrNameLst>
                                      </p:cBhvr>
                                      <p:tavLst>
                                        <p:tav tm="0">
                                          <p:val>
                                            <p:fltVal val="0"/>
                                          </p:val>
                                        </p:tav>
                                        <p:tav tm="100000">
                                          <p:val>
                                            <p:strVal val="#ppt_h"/>
                                          </p:val>
                                        </p:tav>
                                      </p:tavLst>
                                    </p:anim>
                                    <p:animEffect transition="in" filter="fade">
                                      <p:cBhvr>
                                        <p:cTn id="175" dur="500"/>
                                        <p:tgtEl>
                                          <p:spTgt spid="925"/>
                                        </p:tgtEl>
                                      </p:cBhvr>
                                    </p:animEffect>
                                  </p:childTnLst>
                                </p:cTn>
                              </p:par>
                            </p:childTnLst>
                          </p:cTn>
                        </p:par>
                        <p:par>
                          <p:cTn id="176" fill="hold">
                            <p:stCondLst>
                              <p:cond delay="10000"/>
                            </p:stCondLst>
                            <p:childTnLst>
                              <p:par>
                                <p:cTn id="177" presetID="22" presetClass="entr" presetSubtype="4" fill="hold" nodeType="afterEffect">
                                  <p:stCondLst>
                                    <p:cond delay="0"/>
                                  </p:stCondLst>
                                  <p:childTnLst>
                                    <p:set>
                                      <p:cBhvr>
                                        <p:cTn id="178" dur="1" fill="hold">
                                          <p:stCondLst>
                                            <p:cond delay="0"/>
                                          </p:stCondLst>
                                        </p:cTn>
                                        <p:tgtEl>
                                          <p:spTgt spid="953"/>
                                        </p:tgtEl>
                                        <p:attrNameLst>
                                          <p:attrName>style.visibility</p:attrName>
                                        </p:attrNameLst>
                                      </p:cBhvr>
                                      <p:to>
                                        <p:strVal val="visible"/>
                                      </p:to>
                                    </p:set>
                                    <p:animEffect transition="in" filter="wipe(down)">
                                      <p:cBhvr>
                                        <p:cTn id="179" dur="500"/>
                                        <p:tgtEl>
                                          <p:spTgt spid="953"/>
                                        </p:tgtEl>
                                      </p:cBhvr>
                                    </p:animEffect>
                                  </p:childTnLst>
                                </p:cTn>
                              </p:par>
                            </p:childTnLst>
                          </p:cTn>
                        </p:par>
                        <p:par>
                          <p:cTn id="180" fill="hold">
                            <p:stCondLst>
                              <p:cond delay="10500"/>
                            </p:stCondLst>
                            <p:childTnLst>
                              <p:par>
                                <p:cTn id="181" presetID="22" presetClass="entr" presetSubtype="4" fill="hold" nodeType="afterEffect">
                                  <p:stCondLst>
                                    <p:cond delay="0"/>
                                  </p:stCondLst>
                                  <p:childTnLst>
                                    <p:set>
                                      <p:cBhvr>
                                        <p:cTn id="182" dur="1" fill="hold">
                                          <p:stCondLst>
                                            <p:cond delay="0"/>
                                          </p:stCondLst>
                                        </p:cTn>
                                        <p:tgtEl>
                                          <p:spTgt spid="981"/>
                                        </p:tgtEl>
                                        <p:attrNameLst>
                                          <p:attrName>style.visibility</p:attrName>
                                        </p:attrNameLst>
                                      </p:cBhvr>
                                      <p:to>
                                        <p:strVal val="visible"/>
                                      </p:to>
                                    </p:set>
                                    <p:animEffect transition="in" filter="wipe(down)">
                                      <p:cBhvr>
                                        <p:cTn id="183" dur="500"/>
                                        <p:tgtEl>
                                          <p:spTgt spid="981"/>
                                        </p:tgtEl>
                                      </p:cBhvr>
                                    </p:animEffect>
                                  </p:childTnLst>
                                </p:cTn>
                              </p:par>
                            </p:childTnLst>
                          </p:cTn>
                        </p:par>
                        <p:par>
                          <p:cTn id="184" fill="hold">
                            <p:stCondLst>
                              <p:cond delay="11000"/>
                            </p:stCondLst>
                            <p:childTnLst>
                              <p:par>
                                <p:cTn id="185" presetID="22" presetClass="entr" presetSubtype="4" fill="hold" nodeType="afterEffect">
                                  <p:stCondLst>
                                    <p:cond delay="0"/>
                                  </p:stCondLst>
                                  <p:childTnLst>
                                    <p:set>
                                      <p:cBhvr>
                                        <p:cTn id="186" dur="1" fill="hold">
                                          <p:stCondLst>
                                            <p:cond delay="0"/>
                                          </p:stCondLst>
                                        </p:cTn>
                                        <p:tgtEl>
                                          <p:spTgt spid="1009"/>
                                        </p:tgtEl>
                                        <p:attrNameLst>
                                          <p:attrName>style.visibility</p:attrName>
                                        </p:attrNameLst>
                                      </p:cBhvr>
                                      <p:to>
                                        <p:strVal val="visible"/>
                                      </p:to>
                                    </p:set>
                                    <p:animEffect transition="in" filter="wipe(down)">
                                      <p:cBhvr>
                                        <p:cTn id="187" dur="500"/>
                                        <p:tgtEl>
                                          <p:spTgt spid="1009"/>
                                        </p:tgtEl>
                                      </p:cBhvr>
                                    </p:animEffect>
                                  </p:childTnLst>
                                </p:cTn>
                              </p:par>
                            </p:childTnLst>
                          </p:cTn>
                        </p:par>
                        <p:par>
                          <p:cTn id="188" fill="hold">
                            <p:stCondLst>
                              <p:cond delay="11500"/>
                            </p:stCondLst>
                            <p:childTnLst>
                              <p:par>
                                <p:cTn id="189" presetID="22" presetClass="entr" presetSubtype="8" fill="hold" nodeType="afterEffect">
                                  <p:stCondLst>
                                    <p:cond delay="0"/>
                                  </p:stCondLst>
                                  <p:childTnLst>
                                    <p:set>
                                      <p:cBhvr>
                                        <p:cTn id="190" dur="1" fill="hold">
                                          <p:stCondLst>
                                            <p:cond delay="0"/>
                                          </p:stCondLst>
                                        </p:cTn>
                                        <p:tgtEl>
                                          <p:spTgt spid="1065"/>
                                        </p:tgtEl>
                                        <p:attrNameLst>
                                          <p:attrName>style.visibility</p:attrName>
                                        </p:attrNameLst>
                                      </p:cBhvr>
                                      <p:to>
                                        <p:strVal val="visible"/>
                                      </p:to>
                                    </p:set>
                                    <p:animEffect transition="in" filter="wipe(left)">
                                      <p:cBhvr>
                                        <p:cTn id="191" dur="500"/>
                                        <p:tgtEl>
                                          <p:spTgt spid="1065"/>
                                        </p:tgtEl>
                                      </p:cBhvr>
                                    </p:animEffect>
                                  </p:childTnLst>
                                </p:cTn>
                              </p:par>
                            </p:childTnLst>
                          </p:cTn>
                        </p:par>
                        <p:par>
                          <p:cTn id="192" fill="hold">
                            <p:stCondLst>
                              <p:cond delay="12000"/>
                            </p:stCondLst>
                            <p:childTnLst>
                              <p:par>
                                <p:cTn id="193" presetID="22" presetClass="entr" presetSubtype="8" fill="hold" nodeType="afterEffect">
                                  <p:stCondLst>
                                    <p:cond delay="0"/>
                                  </p:stCondLst>
                                  <p:childTnLst>
                                    <p:set>
                                      <p:cBhvr>
                                        <p:cTn id="194" dur="1" fill="hold">
                                          <p:stCondLst>
                                            <p:cond delay="0"/>
                                          </p:stCondLst>
                                        </p:cTn>
                                        <p:tgtEl>
                                          <p:spTgt spid="1093"/>
                                        </p:tgtEl>
                                        <p:attrNameLst>
                                          <p:attrName>style.visibility</p:attrName>
                                        </p:attrNameLst>
                                      </p:cBhvr>
                                      <p:to>
                                        <p:strVal val="visible"/>
                                      </p:to>
                                    </p:set>
                                    <p:animEffect transition="in" filter="wipe(left)">
                                      <p:cBhvr>
                                        <p:cTn id="195" dur="500"/>
                                        <p:tgtEl>
                                          <p:spTgt spid="1093"/>
                                        </p:tgtEl>
                                      </p:cBhvr>
                                    </p:animEffect>
                                  </p:childTnLst>
                                </p:cTn>
                              </p:par>
                            </p:childTnLst>
                          </p:cTn>
                        </p:par>
                        <p:par>
                          <p:cTn id="196" fill="hold">
                            <p:stCondLst>
                              <p:cond delay="12500"/>
                            </p:stCondLst>
                            <p:childTnLst>
                              <p:par>
                                <p:cTn id="197" presetID="22" presetClass="entr" presetSubtype="4" fill="hold" nodeType="afterEffect">
                                  <p:stCondLst>
                                    <p:cond delay="0"/>
                                  </p:stCondLst>
                                  <p:childTnLst>
                                    <p:set>
                                      <p:cBhvr>
                                        <p:cTn id="198" dur="1" fill="hold">
                                          <p:stCondLst>
                                            <p:cond delay="0"/>
                                          </p:stCondLst>
                                        </p:cTn>
                                        <p:tgtEl>
                                          <p:spTgt spid="1121"/>
                                        </p:tgtEl>
                                        <p:attrNameLst>
                                          <p:attrName>style.visibility</p:attrName>
                                        </p:attrNameLst>
                                      </p:cBhvr>
                                      <p:to>
                                        <p:strVal val="visible"/>
                                      </p:to>
                                    </p:set>
                                    <p:animEffect transition="in" filter="wipe(down)">
                                      <p:cBhvr>
                                        <p:cTn id="199" dur="500"/>
                                        <p:tgtEl>
                                          <p:spTgt spid="1121"/>
                                        </p:tgtEl>
                                      </p:cBhvr>
                                    </p:animEffect>
                                  </p:childTnLst>
                                </p:cTn>
                              </p:par>
                            </p:childTnLst>
                          </p:cTn>
                        </p:par>
                        <p:par>
                          <p:cTn id="200" fill="hold">
                            <p:stCondLst>
                              <p:cond delay="13000"/>
                            </p:stCondLst>
                            <p:childTnLst>
                              <p:par>
                                <p:cTn id="201" presetID="22" presetClass="entr" presetSubtype="8" fill="hold" nodeType="afterEffect">
                                  <p:stCondLst>
                                    <p:cond delay="0"/>
                                  </p:stCondLst>
                                  <p:childTnLst>
                                    <p:set>
                                      <p:cBhvr>
                                        <p:cTn id="202" dur="1" fill="hold">
                                          <p:stCondLst>
                                            <p:cond delay="0"/>
                                          </p:stCondLst>
                                        </p:cTn>
                                        <p:tgtEl>
                                          <p:spTgt spid="1149"/>
                                        </p:tgtEl>
                                        <p:attrNameLst>
                                          <p:attrName>style.visibility</p:attrName>
                                        </p:attrNameLst>
                                      </p:cBhvr>
                                      <p:to>
                                        <p:strVal val="visible"/>
                                      </p:to>
                                    </p:set>
                                    <p:animEffect transition="in" filter="wipe(left)">
                                      <p:cBhvr>
                                        <p:cTn id="203" dur="500"/>
                                        <p:tgtEl>
                                          <p:spTgt spid="1149"/>
                                        </p:tgtEl>
                                      </p:cBhvr>
                                    </p:animEffect>
                                  </p:childTnLst>
                                </p:cTn>
                              </p:par>
                            </p:childTnLst>
                          </p:cTn>
                        </p:par>
                        <p:par>
                          <p:cTn id="204" fill="hold">
                            <p:stCondLst>
                              <p:cond delay="13500"/>
                            </p:stCondLst>
                            <p:childTnLst>
                              <p:par>
                                <p:cTn id="205" presetID="22" presetClass="entr" presetSubtype="8" fill="hold" nodeType="afterEffect">
                                  <p:stCondLst>
                                    <p:cond delay="0"/>
                                  </p:stCondLst>
                                  <p:childTnLst>
                                    <p:set>
                                      <p:cBhvr>
                                        <p:cTn id="206" dur="1" fill="hold">
                                          <p:stCondLst>
                                            <p:cond delay="0"/>
                                          </p:stCondLst>
                                        </p:cTn>
                                        <p:tgtEl>
                                          <p:spTgt spid="1177"/>
                                        </p:tgtEl>
                                        <p:attrNameLst>
                                          <p:attrName>style.visibility</p:attrName>
                                        </p:attrNameLst>
                                      </p:cBhvr>
                                      <p:to>
                                        <p:strVal val="visible"/>
                                      </p:to>
                                    </p:set>
                                    <p:animEffect transition="in" filter="wipe(left)">
                                      <p:cBhvr>
                                        <p:cTn id="207" dur="500"/>
                                        <p:tgtEl>
                                          <p:spTgt spid="1177"/>
                                        </p:tgtEl>
                                      </p:cBhvr>
                                    </p:animEffect>
                                  </p:childTnLst>
                                </p:cTn>
                              </p:par>
                            </p:childTnLst>
                          </p:cTn>
                        </p:par>
                        <p:par>
                          <p:cTn id="208" fill="hold">
                            <p:stCondLst>
                              <p:cond delay="14000"/>
                            </p:stCondLst>
                            <p:childTnLst>
                              <p:par>
                                <p:cTn id="209" presetID="53" presetClass="entr" presetSubtype="16" fill="hold" nodeType="afterEffect">
                                  <p:stCondLst>
                                    <p:cond delay="0"/>
                                  </p:stCondLst>
                                  <p:childTnLst>
                                    <p:set>
                                      <p:cBhvr>
                                        <p:cTn id="210" dur="1" fill="hold">
                                          <p:stCondLst>
                                            <p:cond delay="0"/>
                                          </p:stCondLst>
                                        </p:cTn>
                                        <p:tgtEl>
                                          <p:spTgt spid="2017"/>
                                        </p:tgtEl>
                                        <p:attrNameLst>
                                          <p:attrName>style.visibility</p:attrName>
                                        </p:attrNameLst>
                                      </p:cBhvr>
                                      <p:to>
                                        <p:strVal val="visible"/>
                                      </p:to>
                                    </p:set>
                                    <p:anim calcmode="lin" valueType="num">
                                      <p:cBhvr>
                                        <p:cTn id="211" dur="500" fill="hold"/>
                                        <p:tgtEl>
                                          <p:spTgt spid="2017"/>
                                        </p:tgtEl>
                                        <p:attrNameLst>
                                          <p:attrName>ppt_w</p:attrName>
                                        </p:attrNameLst>
                                      </p:cBhvr>
                                      <p:tavLst>
                                        <p:tav tm="0">
                                          <p:val>
                                            <p:fltVal val="0"/>
                                          </p:val>
                                        </p:tav>
                                        <p:tav tm="100000">
                                          <p:val>
                                            <p:strVal val="#ppt_w"/>
                                          </p:val>
                                        </p:tav>
                                      </p:tavLst>
                                    </p:anim>
                                    <p:anim calcmode="lin" valueType="num">
                                      <p:cBhvr>
                                        <p:cTn id="212" dur="500" fill="hold"/>
                                        <p:tgtEl>
                                          <p:spTgt spid="2017"/>
                                        </p:tgtEl>
                                        <p:attrNameLst>
                                          <p:attrName>ppt_h</p:attrName>
                                        </p:attrNameLst>
                                      </p:cBhvr>
                                      <p:tavLst>
                                        <p:tav tm="0">
                                          <p:val>
                                            <p:fltVal val="0"/>
                                          </p:val>
                                        </p:tav>
                                        <p:tav tm="100000">
                                          <p:val>
                                            <p:strVal val="#ppt_h"/>
                                          </p:val>
                                        </p:tav>
                                      </p:tavLst>
                                    </p:anim>
                                    <p:animEffect transition="in" filter="fade">
                                      <p:cBhvr>
                                        <p:cTn id="213" dur="500"/>
                                        <p:tgtEl>
                                          <p:spTgt spid="2017"/>
                                        </p:tgtEl>
                                      </p:cBhvr>
                                    </p:animEffect>
                                  </p:childTnLst>
                                </p:cTn>
                              </p:par>
                            </p:childTnLst>
                          </p:cTn>
                        </p:par>
                        <p:par>
                          <p:cTn id="214" fill="hold">
                            <p:stCondLst>
                              <p:cond delay="14500"/>
                            </p:stCondLst>
                            <p:childTnLst>
                              <p:par>
                                <p:cTn id="215" presetID="53" presetClass="entr" presetSubtype="16" fill="hold" nodeType="afterEffect">
                                  <p:stCondLst>
                                    <p:cond delay="0"/>
                                  </p:stCondLst>
                                  <p:childTnLst>
                                    <p:set>
                                      <p:cBhvr>
                                        <p:cTn id="216" dur="1" fill="hold">
                                          <p:stCondLst>
                                            <p:cond delay="0"/>
                                          </p:stCondLst>
                                        </p:cTn>
                                        <p:tgtEl>
                                          <p:spTgt spid="2045"/>
                                        </p:tgtEl>
                                        <p:attrNameLst>
                                          <p:attrName>style.visibility</p:attrName>
                                        </p:attrNameLst>
                                      </p:cBhvr>
                                      <p:to>
                                        <p:strVal val="visible"/>
                                      </p:to>
                                    </p:set>
                                    <p:anim calcmode="lin" valueType="num">
                                      <p:cBhvr>
                                        <p:cTn id="217" dur="500" fill="hold"/>
                                        <p:tgtEl>
                                          <p:spTgt spid="2045"/>
                                        </p:tgtEl>
                                        <p:attrNameLst>
                                          <p:attrName>ppt_w</p:attrName>
                                        </p:attrNameLst>
                                      </p:cBhvr>
                                      <p:tavLst>
                                        <p:tav tm="0">
                                          <p:val>
                                            <p:fltVal val="0"/>
                                          </p:val>
                                        </p:tav>
                                        <p:tav tm="100000">
                                          <p:val>
                                            <p:strVal val="#ppt_w"/>
                                          </p:val>
                                        </p:tav>
                                      </p:tavLst>
                                    </p:anim>
                                    <p:anim calcmode="lin" valueType="num">
                                      <p:cBhvr>
                                        <p:cTn id="218" dur="500" fill="hold"/>
                                        <p:tgtEl>
                                          <p:spTgt spid="2045"/>
                                        </p:tgtEl>
                                        <p:attrNameLst>
                                          <p:attrName>ppt_h</p:attrName>
                                        </p:attrNameLst>
                                      </p:cBhvr>
                                      <p:tavLst>
                                        <p:tav tm="0">
                                          <p:val>
                                            <p:fltVal val="0"/>
                                          </p:val>
                                        </p:tav>
                                        <p:tav tm="100000">
                                          <p:val>
                                            <p:strVal val="#ppt_h"/>
                                          </p:val>
                                        </p:tav>
                                      </p:tavLst>
                                    </p:anim>
                                    <p:animEffect transition="in" filter="fade">
                                      <p:cBhvr>
                                        <p:cTn id="219" dur="500"/>
                                        <p:tgtEl>
                                          <p:spTgt spid="2045"/>
                                        </p:tgtEl>
                                      </p:cBhvr>
                                    </p:animEffect>
                                  </p:childTnLst>
                                </p:cTn>
                              </p:par>
                            </p:childTnLst>
                          </p:cTn>
                        </p:par>
                        <p:par>
                          <p:cTn id="220" fill="hold">
                            <p:stCondLst>
                              <p:cond delay="15000"/>
                            </p:stCondLst>
                            <p:childTnLst>
                              <p:par>
                                <p:cTn id="221" presetID="53" presetClass="entr" presetSubtype="16" fill="hold" nodeType="afterEffect">
                                  <p:stCondLst>
                                    <p:cond delay="0"/>
                                  </p:stCondLst>
                                  <p:childTnLst>
                                    <p:set>
                                      <p:cBhvr>
                                        <p:cTn id="222" dur="1" fill="hold">
                                          <p:stCondLst>
                                            <p:cond delay="0"/>
                                          </p:stCondLst>
                                        </p:cTn>
                                        <p:tgtEl>
                                          <p:spTgt spid="2073"/>
                                        </p:tgtEl>
                                        <p:attrNameLst>
                                          <p:attrName>style.visibility</p:attrName>
                                        </p:attrNameLst>
                                      </p:cBhvr>
                                      <p:to>
                                        <p:strVal val="visible"/>
                                      </p:to>
                                    </p:set>
                                    <p:anim calcmode="lin" valueType="num">
                                      <p:cBhvr>
                                        <p:cTn id="223" dur="500" fill="hold"/>
                                        <p:tgtEl>
                                          <p:spTgt spid="2073"/>
                                        </p:tgtEl>
                                        <p:attrNameLst>
                                          <p:attrName>ppt_w</p:attrName>
                                        </p:attrNameLst>
                                      </p:cBhvr>
                                      <p:tavLst>
                                        <p:tav tm="0">
                                          <p:val>
                                            <p:fltVal val="0"/>
                                          </p:val>
                                        </p:tav>
                                        <p:tav tm="100000">
                                          <p:val>
                                            <p:strVal val="#ppt_w"/>
                                          </p:val>
                                        </p:tav>
                                      </p:tavLst>
                                    </p:anim>
                                    <p:anim calcmode="lin" valueType="num">
                                      <p:cBhvr>
                                        <p:cTn id="224" dur="500" fill="hold"/>
                                        <p:tgtEl>
                                          <p:spTgt spid="2073"/>
                                        </p:tgtEl>
                                        <p:attrNameLst>
                                          <p:attrName>ppt_h</p:attrName>
                                        </p:attrNameLst>
                                      </p:cBhvr>
                                      <p:tavLst>
                                        <p:tav tm="0">
                                          <p:val>
                                            <p:fltVal val="0"/>
                                          </p:val>
                                        </p:tav>
                                        <p:tav tm="100000">
                                          <p:val>
                                            <p:strVal val="#ppt_h"/>
                                          </p:val>
                                        </p:tav>
                                      </p:tavLst>
                                    </p:anim>
                                    <p:animEffect transition="in" filter="fade">
                                      <p:cBhvr>
                                        <p:cTn id="225" dur="500"/>
                                        <p:tgtEl>
                                          <p:spTgt spid="2073"/>
                                        </p:tgtEl>
                                      </p:cBhvr>
                                    </p:animEffect>
                                  </p:childTnLst>
                                </p:cTn>
                              </p:par>
                            </p:childTnLst>
                          </p:cTn>
                        </p:par>
                        <p:par>
                          <p:cTn id="226" fill="hold">
                            <p:stCondLst>
                              <p:cond delay="15500"/>
                            </p:stCondLst>
                            <p:childTnLst>
                              <p:par>
                                <p:cTn id="227" presetID="53" presetClass="entr" presetSubtype="16" fill="hold" nodeType="afterEffect">
                                  <p:stCondLst>
                                    <p:cond delay="0"/>
                                  </p:stCondLst>
                                  <p:childTnLst>
                                    <p:set>
                                      <p:cBhvr>
                                        <p:cTn id="228" dur="1" fill="hold">
                                          <p:stCondLst>
                                            <p:cond delay="0"/>
                                          </p:stCondLst>
                                        </p:cTn>
                                        <p:tgtEl>
                                          <p:spTgt spid="2101"/>
                                        </p:tgtEl>
                                        <p:attrNameLst>
                                          <p:attrName>style.visibility</p:attrName>
                                        </p:attrNameLst>
                                      </p:cBhvr>
                                      <p:to>
                                        <p:strVal val="visible"/>
                                      </p:to>
                                    </p:set>
                                    <p:anim calcmode="lin" valueType="num">
                                      <p:cBhvr>
                                        <p:cTn id="229" dur="500" fill="hold"/>
                                        <p:tgtEl>
                                          <p:spTgt spid="2101"/>
                                        </p:tgtEl>
                                        <p:attrNameLst>
                                          <p:attrName>ppt_w</p:attrName>
                                        </p:attrNameLst>
                                      </p:cBhvr>
                                      <p:tavLst>
                                        <p:tav tm="0">
                                          <p:val>
                                            <p:fltVal val="0"/>
                                          </p:val>
                                        </p:tav>
                                        <p:tav tm="100000">
                                          <p:val>
                                            <p:strVal val="#ppt_w"/>
                                          </p:val>
                                        </p:tav>
                                      </p:tavLst>
                                    </p:anim>
                                    <p:anim calcmode="lin" valueType="num">
                                      <p:cBhvr>
                                        <p:cTn id="230" dur="500" fill="hold"/>
                                        <p:tgtEl>
                                          <p:spTgt spid="2101"/>
                                        </p:tgtEl>
                                        <p:attrNameLst>
                                          <p:attrName>ppt_h</p:attrName>
                                        </p:attrNameLst>
                                      </p:cBhvr>
                                      <p:tavLst>
                                        <p:tav tm="0">
                                          <p:val>
                                            <p:fltVal val="0"/>
                                          </p:val>
                                        </p:tav>
                                        <p:tav tm="100000">
                                          <p:val>
                                            <p:strVal val="#ppt_h"/>
                                          </p:val>
                                        </p:tav>
                                      </p:tavLst>
                                    </p:anim>
                                    <p:animEffect transition="in" filter="fade">
                                      <p:cBhvr>
                                        <p:cTn id="231" dur="500"/>
                                        <p:tgtEl>
                                          <p:spTgt spid="2101"/>
                                        </p:tgtEl>
                                      </p:cBhvr>
                                    </p:animEffect>
                                  </p:childTnLst>
                                </p:cTn>
                              </p:par>
                            </p:childTnLst>
                          </p:cTn>
                        </p:par>
                        <p:par>
                          <p:cTn id="232" fill="hold">
                            <p:stCondLst>
                              <p:cond delay="16000"/>
                            </p:stCondLst>
                            <p:childTnLst>
                              <p:par>
                                <p:cTn id="233" presetID="53" presetClass="entr" presetSubtype="16" fill="hold" nodeType="afterEffect">
                                  <p:stCondLst>
                                    <p:cond delay="0"/>
                                  </p:stCondLst>
                                  <p:childTnLst>
                                    <p:set>
                                      <p:cBhvr>
                                        <p:cTn id="234" dur="1" fill="hold">
                                          <p:stCondLst>
                                            <p:cond delay="0"/>
                                          </p:stCondLst>
                                        </p:cTn>
                                        <p:tgtEl>
                                          <p:spTgt spid="2129"/>
                                        </p:tgtEl>
                                        <p:attrNameLst>
                                          <p:attrName>style.visibility</p:attrName>
                                        </p:attrNameLst>
                                      </p:cBhvr>
                                      <p:to>
                                        <p:strVal val="visible"/>
                                      </p:to>
                                    </p:set>
                                    <p:anim calcmode="lin" valueType="num">
                                      <p:cBhvr>
                                        <p:cTn id="235" dur="500" fill="hold"/>
                                        <p:tgtEl>
                                          <p:spTgt spid="2129"/>
                                        </p:tgtEl>
                                        <p:attrNameLst>
                                          <p:attrName>ppt_w</p:attrName>
                                        </p:attrNameLst>
                                      </p:cBhvr>
                                      <p:tavLst>
                                        <p:tav tm="0">
                                          <p:val>
                                            <p:fltVal val="0"/>
                                          </p:val>
                                        </p:tav>
                                        <p:tav tm="100000">
                                          <p:val>
                                            <p:strVal val="#ppt_w"/>
                                          </p:val>
                                        </p:tav>
                                      </p:tavLst>
                                    </p:anim>
                                    <p:anim calcmode="lin" valueType="num">
                                      <p:cBhvr>
                                        <p:cTn id="236" dur="500" fill="hold"/>
                                        <p:tgtEl>
                                          <p:spTgt spid="2129"/>
                                        </p:tgtEl>
                                        <p:attrNameLst>
                                          <p:attrName>ppt_h</p:attrName>
                                        </p:attrNameLst>
                                      </p:cBhvr>
                                      <p:tavLst>
                                        <p:tav tm="0">
                                          <p:val>
                                            <p:fltVal val="0"/>
                                          </p:val>
                                        </p:tav>
                                        <p:tav tm="100000">
                                          <p:val>
                                            <p:strVal val="#ppt_h"/>
                                          </p:val>
                                        </p:tav>
                                      </p:tavLst>
                                    </p:anim>
                                    <p:animEffect transition="in" filter="fade">
                                      <p:cBhvr>
                                        <p:cTn id="237" dur="500"/>
                                        <p:tgtEl>
                                          <p:spTgt spid="2129"/>
                                        </p:tgtEl>
                                      </p:cBhvr>
                                    </p:animEffect>
                                  </p:childTnLst>
                                </p:cTn>
                              </p:par>
                            </p:childTnLst>
                          </p:cTn>
                        </p:par>
                        <p:par>
                          <p:cTn id="238" fill="hold">
                            <p:stCondLst>
                              <p:cond delay="16500"/>
                            </p:stCondLst>
                            <p:childTnLst>
                              <p:par>
                                <p:cTn id="239" presetID="53" presetClass="entr" presetSubtype="16" fill="hold" nodeType="afterEffect">
                                  <p:stCondLst>
                                    <p:cond delay="0"/>
                                  </p:stCondLst>
                                  <p:childTnLst>
                                    <p:set>
                                      <p:cBhvr>
                                        <p:cTn id="240" dur="1" fill="hold">
                                          <p:stCondLst>
                                            <p:cond delay="0"/>
                                          </p:stCondLst>
                                        </p:cTn>
                                        <p:tgtEl>
                                          <p:spTgt spid="2157"/>
                                        </p:tgtEl>
                                        <p:attrNameLst>
                                          <p:attrName>style.visibility</p:attrName>
                                        </p:attrNameLst>
                                      </p:cBhvr>
                                      <p:to>
                                        <p:strVal val="visible"/>
                                      </p:to>
                                    </p:set>
                                    <p:anim calcmode="lin" valueType="num">
                                      <p:cBhvr>
                                        <p:cTn id="241" dur="500" fill="hold"/>
                                        <p:tgtEl>
                                          <p:spTgt spid="2157"/>
                                        </p:tgtEl>
                                        <p:attrNameLst>
                                          <p:attrName>ppt_w</p:attrName>
                                        </p:attrNameLst>
                                      </p:cBhvr>
                                      <p:tavLst>
                                        <p:tav tm="0">
                                          <p:val>
                                            <p:fltVal val="0"/>
                                          </p:val>
                                        </p:tav>
                                        <p:tav tm="100000">
                                          <p:val>
                                            <p:strVal val="#ppt_w"/>
                                          </p:val>
                                        </p:tav>
                                      </p:tavLst>
                                    </p:anim>
                                    <p:anim calcmode="lin" valueType="num">
                                      <p:cBhvr>
                                        <p:cTn id="242" dur="500" fill="hold"/>
                                        <p:tgtEl>
                                          <p:spTgt spid="2157"/>
                                        </p:tgtEl>
                                        <p:attrNameLst>
                                          <p:attrName>ppt_h</p:attrName>
                                        </p:attrNameLst>
                                      </p:cBhvr>
                                      <p:tavLst>
                                        <p:tav tm="0">
                                          <p:val>
                                            <p:fltVal val="0"/>
                                          </p:val>
                                        </p:tav>
                                        <p:tav tm="100000">
                                          <p:val>
                                            <p:strVal val="#ppt_h"/>
                                          </p:val>
                                        </p:tav>
                                      </p:tavLst>
                                    </p:anim>
                                    <p:animEffect transition="in" filter="fade">
                                      <p:cBhvr>
                                        <p:cTn id="243" dur="500"/>
                                        <p:tgtEl>
                                          <p:spTgt spid="2157"/>
                                        </p:tgtEl>
                                      </p:cBhvr>
                                    </p:animEffect>
                                  </p:childTnLst>
                                </p:cTn>
                              </p:par>
                            </p:childTnLst>
                          </p:cTn>
                        </p:par>
                        <p:par>
                          <p:cTn id="244" fill="hold">
                            <p:stCondLst>
                              <p:cond delay="17000"/>
                            </p:stCondLst>
                            <p:childTnLst>
                              <p:par>
                                <p:cTn id="245" presetID="53" presetClass="entr" presetSubtype="16" fill="hold" nodeType="afterEffect">
                                  <p:stCondLst>
                                    <p:cond delay="0"/>
                                  </p:stCondLst>
                                  <p:childTnLst>
                                    <p:set>
                                      <p:cBhvr>
                                        <p:cTn id="246" dur="1" fill="hold">
                                          <p:stCondLst>
                                            <p:cond delay="0"/>
                                          </p:stCondLst>
                                        </p:cTn>
                                        <p:tgtEl>
                                          <p:spTgt spid="2185"/>
                                        </p:tgtEl>
                                        <p:attrNameLst>
                                          <p:attrName>style.visibility</p:attrName>
                                        </p:attrNameLst>
                                      </p:cBhvr>
                                      <p:to>
                                        <p:strVal val="visible"/>
                                      </p:to>
                                    </p:set>
                                    <p:anim calcmode="lin" valueType="num">
                                      <p:cBhvr>
                                        <p:cTn id="247" dur="500" fill="hold"/>
                                        <p:tgtEl>
                                          <p:spTgt spid="2185"/>
                                        </p:tgtEl>
                                        <p:attrNameLst>
                                          <p:attrName>ppt_w</p:attrName>
                                        </p:attrNameLst>
                                      </p:cBhvr>
                                      <p:tavLst>
                                        <p:tav tm="0">
                                          <p:val>
                                            <p:fltVal val="0"/>
                                          </p:val>
                                        </p:tav>
                                        <p:tav tm="100000">
                                          <p:val>
                                            <p:strVal val="#ppt_w"/>
                                          </p:val>
                                        </p:tav>
                                      </p:tavLst>
                                    </p:anim>
                                    <p:anim calcmode="lin" valueType="num">
                                      <p:cBhvr>
                                        <p:cTn id="248" dur="500" fill="hold"/>
                                        <p:tgtEl>
                                          <p:spTgt spid="2185"/>
                                        </p:tgtEl>
                                        <p:attrNameLst>
                                          <p:attrName>ppt_h</p:attrName>
                                        </p:attrNameLst>
                                      </p:cBhvr>
                                      <p:tavLst>
                                        <p:tav tm="0">
                                          <p:val>
                                            <p:fltVal val="0"/>
                                          </p:val>
                                        </p:tav>
                                        <p:tav tm="100000">
                                          <p:val>
                                            <p:strVal val="#ppt_h"/>
                                          </p:val>
                                        </p:tav>
                                      </p:tavLst>
                                    </p:anim>
                                    <p:animEffect transition="in" filter="fade">
                                      <p:cBhvr>
                                        <p:cTn id="249" dur="500"/>
                                        <p:tgtEl>
                                          <p:spTgt spid="2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1" grpId="0"/>
      <p:bldP spid="126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gradFill>
        <a:effectLst/>
      </p:bgPr>
    </p:bg>
    <p:spTree>
      <p:nvGrpSpPr>
        <p:cNvPr id="1" name=""/>
        <p:cNvGrpSpPr/>
        <p:nvPr/>
      </p:nvGrpSpPr>
      <p:grpSpPr>
        <a:xfrm>
          <a:off x="0" y="0"/>
          <a:ext cx="0" cy="0"/>
          <a:chOff x="0" y="0"/>
          <a:chExt cx="0" cy="0"/>
        </a:xfrm>
      </p:grpSpPr>
      <p:sp>
        <p:nvSpPr>
          <p:cNvPr id="4" name="Прямоугольник 3"/>
          <p:cNvSpPr/>
          <p:nvPr/>
        </p:nvSpPr>
        <p:spPr>
          <a:xfrm>
            <a:off x="364141" y="283221"/>
            <a:ext cx="6902507" cy="6327972"/>
          </a:xfrm>
          <a:prstGeom prst="rect">
            <a:avLst/>
          </a:prstGeom>
          <a:solidFill>
            <a:srgbClr val="99CCFF">
              <a:alpha val="14902"/>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ctrTitle"/>
          </p:nvPr>
        </p:nvSpPr>
        <p:spPr>
          <a:xfrm>
            <a:off x="606903" y="419705"/>
            <a:ext cx="6214027" cy="543247"/>
          </a:xfrm>
        </p:spPr>
        <p:txBody>
          <a:bodyPr>
            <a:noAutofit/>
          </a:bodyPr>
          <a:lstStyle/>
          <a:p>
            <a:r>
              <a:rPr lang="ru-RU" sz="3200" b="1" dirty="0" smtClean="0">
                <a:latin typeface="Arial" panose="020B0604020202020204" pitchFamily="34" charset="0"/>
                <a:cs typeface="Arial" panose="020B0604020202020204" pitchFamily="34" charset="0"/>
              </a:rPr>
              <a:t>ПРОБЛЕМА информации</a:t>
            </a:r>
            <a:endParaRPr lang="ru-RU" sz="3200" b="1" dirty="0">
              <a:latin typeface="Arial" panose="020B0604020202020204" pitchFamily="34" charset="0"/>
              <a:cs typeface="Arial" panose="020B0604020202020204" pitchFamily="34" charset="0"/>
            </a:endParaRPr>
          </a:p>
        </p:txBody>
      </p:sp>
      <p:cxnSp>
        <p:nvCxnSpPr>
          <p:cNvPr id="6" name="Прямая соединительная линия 5"/>
          <p:cNvCxnSpPr/>
          <p:nvPr/>
        </p:nvCxnSpPr>
        <p:spPr>
          <a:xfrm>
            <a:off x="724783" y="962952"/>
            <a:ext cx="5491290" cy="0"/>
          </a:xfrm>
          <a:prstGeom prst="line">
            <a:avLst/>
          </a:prstGeom>
          <a:ln w="28575">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724783" y="1081918"/>
            <a:ext cx="10846828" cy="5229870"/>
          </a:xfrm>
          <a:prstGeom prst="rect">
            <a:avLst/>
          </a:prstGeom>
          <a:solidFill>
            <a:srgbClr val="77C2E8">
              <a:alpha val="85098"/>
            </a:srgbClr>
          </a:solidFill>
        </p:spPr>
        <p:txBody>
          <a:bodyPr vert="horz" lIns="91440" tIns="45720" rIns="91440" bIns="45720" numCol="1" rtlCol="0" anchor="t">
            <a:noAutofit/>
          </a:bodyPr>
          <a:lstStyle/>
          <a:p>
            <a:pPr marL="177800" lvl="3" algn="just" defTabSz="457200">
              <a:spcBef>
                <a:spcPct val="20000"/>
              </a:spcBef>
              <a:spcAft>
                <a:spcPts val="600"/>
              </a:spcAft>
              <a:buClr>
                <a:schemeClr val="tx1"/>
              </a:buClr>
              <a:buSzPct val="80000"/>
              <a:tabLst>
                <a:tab pos="720725" algn="l"/>
              </a:tabLst>
            </a:pPr>
            <a:endParaRPr lang="ru-RU" sz="1400" dirty="0">
              <a:solidFill>
                <a:schemeClr val="tx1">
                  <a:tint val="75000"/>
                </a:schemeClr>
              </a:solidFill>
              <a:latin typeface="Arial" panose="020B0604020202020204" pitchFamily="34" charset="0"/>
              <a:cs typeface="Arial" panose="020B0604020202020204" pitchFamily="34" charset="0"/>
            </a:endParaRPr>
          </a:p>
        </p:txBody>
      </p:sp>
      <p:sp>
        <p:nvSpPr>
          <p:cNvPr id="8" name="Прямоугольник 7"/>
          <p:cNvSpPr/>
          <p:nvPr/>
        </p:nvSpPr>
        <p:spPr>
          <a:xfrm>
            <a:off x="541976" y="1310032"/>
            <a:ext cx="1733669" cy="503995"/>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ОК, ГУГЛ</a:t>
            </a:r>
            <a:endParaRPr lang="ru-RU" dirty="0"/>
          </a:p>
        </p:txBody>
      </p:sp>
      <p:sp>
        <p:nvSpPr>
          <p:cNvPr id="9" name="Прямоугольник 8"/>
          <p:cNvSpPr/>
          <p:nvPr/>
        </p:nvSpPr>
        <p:spPr>
          <a:xfrm>
            <a:off x="2997607" y="1310032"/>
            <a:ext cx="4322498" cy="503995"/>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smtClean="0"/>
              <a:t>ПРИКЛАДНЫЕ ФИНАНСЫ. 4 ЛЕКЦИИ</a:t>
            </a:r>
            <a:endParaRPr lang="ru-RU" dirty="0"/>
          </a:p>
        </p:txBody>
      </p:sp>
      <p:sp>
        <p:nvSpPr>
          <p:cNvPr id="10" name="Прямоугольник 9"/>
          <p:cNvSpPr/>
          <p:nvPr/>
        </p:nvSpPr>
        <p:spPr>
          <a:xfrm>
            <a:off x="2997606" y="2024406"/>
            <a:ext cx="5738604" cy="503995"/>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smtClean="0"/>
              <a:t>ФИНАНСЫ И ФИНАНСОВЫЕ РЕШЕНИЯ. 6 ЛЕКЦИЙ</a:t>
            </a:r>
            <a:endParaRPr lang="ru-RU" dirty="0"/>
          </a:p>
        </p:txBody>
      </p:sp>
      <p:sp>
        <p:nvSpPr>
          <p:cNvPr id="11" name="Прямоугольник 10"/>
          <p:cNvSpPr/>
          <p:nvPr/>
        </p:nvSpPr>
        <p:spPr>
          <a:xfrm>
            <a:off x="2997606" y="2738780"/>
            <a:ext cx="6224126" cy="503995"/>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smtClean="0"/>
              <a:t>ФИНАНСОВЫЕ СИСТЕМЫ. 8 ЛЕКЦИЙ</a:t>
            </a:r>
            <a:endParaRPr lang="ru-RU" dirty="0"/>
          </a:p>
        </p:txBody>
      </p:sp>
      <p:sp>
        <p:nvSpPr>
          <p:cNvPr id="12" name="Прямоугольник 11"/>
          <p:cNvSpPr/>
          <p:nvPr/>
        </p:nvSpPr>
        <p:spPr>
          <a:xfrm>
            <a:off x="2997605" y="3446314"/>
            <a:ext cx="7771995" cy="503995"/>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smtClean="0"/>
              <a:t>УПРАВЛЕНИЕ ЛИЧНЫМИ ФИНАНСАМИ. 11 ЛЕКЦИЙ</a:t>
            </a:r>
            <a:endParaRPr lang="ru-RU" dirty="0"/>
          </a:p>
        </p:txBody>
      </p:sp>
      <p:sp>
        <p:nvSpPr>
          <p:cNvPr id="13" name="Прямоугольник 12"/>
          <p:cNvSpPr/>
          <p:nvPr/>
        </p:nvSpPr>
        <p:spPr>
          <a:xfrm>
            <a:off x="2997605" y="4131740"/>
            <a:ext cx="4016764" cy="482062"/>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smtClean="0"/>
              <a:t>ДИВЕРСИФИКАЦИЯ ИНВЕСТИЦИЙ</a:t>
            </a:r>
            <a:endParaRPr lang="ru-RU" dirty="0"/>
          </a:p>
        </p:txBody>
      </p:sp>
      <p:sp>
        <p:nvSpPr>
          <p:cNvPr id="14" name="Прямоугольник 13"/>
          <p:cNvSpPr/>
          <p:nvPr/>
        </p:nvSpPr>
        <p:spPr>
          <a:xfrm>
            <a:off x="2997605" y="4798867"/>
            <a:ext cx="4322500" cy="482062"/>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smtClean="0"/>
              <a:t>АКТИВНОЕ УПРАВЛЕНИЕ ДОХОДОМ</a:t>
            </a:r>
            <a:endParaRPr lang="ru-RU" dirty="0"/>
          </a:p>
        </p:txBody>
      </p:sp>
      <p:sp>
        <p:nvSpPr>
          <p:cNvPr id="15" name="Прямоугольник 14"/>
          <p:cNvSpPr/>
          <p:nvPr/>
        </p:nvSpPr>
        <p:spPr>
          <a:xfrm>
            <a:off x="7019340" y="5431490"/>
            <a:ext cx="3877438" cy="482062"/>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smtClean="0"/>
              <a:t>ФИНАНСОВОЕ ПЛАНИРОВАНИЕ</a:t>
            </a:r>
            <a:endParaRPr lang="ru-RU" dirty="0"/>
          </a:p>
        </p:txBody>
      </p:sp>
      <p:sp>
        <p:nvSpPr>
          <p:cNvPr id="16" name="Прямоугольник 15"/>
          <p:cNvSpPr/>
          <p:nvPr/>
        </p:nvSpPr>
        <p:spPr>
          <a:xfrm>
            <a:off x="7184747" y="4131740"/>
            <a:ext cx="1551463" cy="482062"/>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smtClean="0"/>
              <a:t>ФОРЕКС</a:t>
            </a:r>
            <a:endParaRPr lang="ru-RU" dirty="0"/>
          </a:p>
        </p:txBody>
      </p:sp>
      <p:sp>
        <p:nvSpPr>
          <p:cNvPr id="17" name="Прямоугольник 16"/>
          <p:cNvSpPr/>
          <p:nvPr/>
        </p:nvSpPr>
        <p:spPr>
          <a:xfrm>
            <a:off x="8906588" y="4131740"/>
            <a:ext cx="1551463" cy="482062"/>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smtClean="0"/>
              <a:t>ДЕРИВАТИВ</a:t>
            </a:r>
            <a:endParaRPr lang="ru-RU" dirty="0"/>
          </a:p>
        </p:txBody>
      </p:sp>
      <p:sp>
        <p:nvSpPr>
          <p:cNvPr id="18" name="Прямоугольник 17"/>
          <p:cNvSpPr/>
          <p:nvPr/>
        </p:nvSpPr>
        <p:spPr>
          <a:xfrm>
            <a:off x="7481945" y="4798867"/>
            <a:ext cx="3617140" cy="482062"/>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smtClean="0"/>
              <a:t>ДЕПОЗИТАРНЫЕ ОПЕРАЦИИ </a:t>
            </a:r>
            <a:endParaRPr lang="ru-RU" dirty="0"/>
          </a:p>
        </p:txBody>
      </p:sp>
      <p:sp>
        <p:nvSpPr>
          <p:cNvPr id="19" name="Прямоугольник 18"/>
          <p:cNvSpPr/>
          <p:nvPr/>
        </p:nvSpPr>
        <p:spPr>
          <a:xfrm>
            <a:off x="2992267" y="5455802"/>
            <a:ext cx="3877438" cy="482062"/>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a:t>ФИНАНСОВАЯ ПИРАМИДА</a:t>
            </a:r>
          </a:p>
        </p:txBody>
      </p:sp>
      <p:sp>
        <p:nvSpPr>
          <p:cNvPr id="20" name="Прямоугольник 19"/>
          <p:cNvSpPr/>
          <p:nvPr/>
        </p:nvSpPr>
        <p:spPr>
          <a:xfrm rot="343780">
            <a:off x="1692363" y="1284601"/>
            <a:ext cx="3862173" cy="1594488"/>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ru-RU" sz="3200" dirty="0" smtClean="0">
                <a:effectLst/>
              </a:rPr>
              <a:t>о финансах</a:t>
            </a:r>
            <a:endParaRPr lang="ru-RU" sz="2800" dirty="0" smtClean="0">
              <a:effectLst/>
            </a:endParaRPr>
          </a:p>
          <a:p>
            <a:pPr algn="ctr"/>
            <a:r>
              <a:rPr lang="ru-RU" sz="3200" dirty="0">
                <a:effectLst/>
              </a:rPr>
              <a:t>это</a:t>
            </a:r>
            <a:r>
              <a:rPr lang="ru-RU" sz="3600" dirty="0" smtClean="0">
                <a:solidFill>
                  <a:schemeClr val="bg2">
                    <a:lumMod val="75000"/>
                  </a:schemeClr>
                </a:solidFill>
                <a:effectLst/>
                <a:latin typeface="Bahnschrift Condensed" panose="020B0502040204020203" pitchFamily="34" charset="0"/>
              </a:rPr>
              <a:t> </a:t>
            </a:r>
            <a:r>
              <a:rPr lang="ru-RU" sz="3200" b="1" dirty="0">
                <a:solidFill>
                  <a:schemeClr val="bg2">
                    <a:lumMod val="75000"/>
                  </a:schemeClr>
                </a:solidFill>
                <a:effectLst/>
              </a:rPr>
              <a:t>скучно</a:t>
            </a:r>
          </a:p>
        </p:txBody>
      </p:sp>
      <p:sp>
        <p:nvSpPr>
          <p:cNvPr id="21" name="Прямоугольник 20"/>
          <p:cNvSpPr/>
          <p:nvPr/>
        </p:nvSpPr>
        <p:spPr>
          <a:xfrm rot="21075556">
            <a:off x="4160012" y="2340646"/>
            <a:ext cx="4195183" cy="1457626"/>
          </a:xfrm>
          <a:prstGeom prst="rect">
            <a:avLst/>
          </a:prstGeom>
          <a:solidFill>
            <a:schemeClr val="accent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ru-RU" sz="3200" dirty="0" smtClean="0">
                <a:effectLst/>
              </a:rPr>
              <a:t>о финансах это </a:t>
            </a:r>
            <a:r>
              <a:rPr lang="ru-RU" sz="3200" b="1" dirty="0" smtClean="0">
                <a:solidFill>
                  <a:schemeClr val="bg1"/>
                </a:solidFill>
                <a:effectLst/>
              </a:rPr>
              <a:t>неинтересно</a:t>
            </a:r>
            <a:endParaRPr lang="ru-RU" sz="3200" b="1" dirty="0">
              <a:solidFill>
                <a:schemeClr val="bg1"/>
              </a:solidFill>
              <a:effectLst/>
            </a:endParaRPr>
          </a:p>
        </p:txBody>
      </p:sp>
      <p:sp>
        <p:nvSpPr>
          <p:cNvPr id="22" name="Прямоугольник 21"/>
          <p:cNvSpPr/>
          <p:nvPr/>
        </p:nvSpPr>
        <p:spPr>
          <a:xfrm rot="396012">
            <a:off x="5934938" y="3935223"/>
            <a:ext cx="4235908" cy="1765051"/>
          </a:xfrm>
          <a:prstGeom prst="rect">
            <a:avLst/>
          </a:prstGeom>
          <a:solidFill>
            <a:schemeClr val="accent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ru-RU" sz="3200" dirty="0" smtClean="0">
                <a:effectLst/>
              </a:rPr>
              <a:t>да и </a:t>
            </a:r>
            <a:r>
              <a:rPr lang="ru-RU" sz="3200" dirty="0">
                <a:effectLst/>
              </a:rPr>
              <a:t>вообще</a:t>
            </a:r>
          </a:p>
          <a:p>
            <a:pPr algn="ctr"/>
            <a:r>
              <a:rPr lang="ru-RU" sz="3200" b="1" dirty="0" smtClean="0">
                <a:solidFill>
                  <a:schemeClr val="bg1"/>
                </a:solidFill>
                <a:effectLst/>
              </a:rPr>
              <a:t>ЗАЧЕМ </a:t>
            </a:r>
          </a:p>
          <a:p>
            <a:pPr algn="ctr"/>
            <a:r>
              <a:rPr lang="ru-RU" sz="2400" b="1" dirty="0" smtClean="0">
                <a:solidFill>
                  <a:schemeClr val="bg1"/>
                </a:solidFill>
                <a:effectLst>
                  <a:outerShdw blurRad="38100" dist="38100" dir="2700000" algn="tl">
                    <a:srgbClr val="000000">
                      <a:alpha val="43137"/>
                    </a:srgbClr>
                  </a:outerShdw>
                </a:effectLst>
              </a:rPr>
              <a:t>– кому мои 10 тысяч нужны?</a:t>
            </a:r>
            <a:endParaRPr lang="ru-RU" sz="2400" b="1" dirty="0">
              <a:solidFill>
                <a:schemeClr val="bg1"/>
              </a:solidFill>
              <a:effectLst>
                <a:outerShdw blurRad="38100" dist="38100" dir="2700000" algn="tl">
                  <a:srgbClr val="000000">
                    <a:alpha val="43137"/>
                  </a:srgbClr>
                </a:outerShdw>
              </a:effectLst>
            </a:endParaRPr>
          </a:p>
        </p:txBody>
      </p:sp>
      <p:sp>
        <p:nvSpPr>
          <p:cNvPr id="23" name="Прямоугольник 22"/>
          <p:cNvSpPr/>
          <p:nvPr/>
        </p:nvSpPr>
        <p:spPr>
          <a:xfrm>
            <a:off x="410943" y="1081917"/>
            <a:ext cx="11379153" cy="2364397"/>
          </a:xfrm>
          <a:prstGeom prst="rect">
            <a:avLst/>
          </a:prstGeom>
          <a:solidFill>
            <a:schemeClr val="accent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ru-RU" sz="9600" b="1" dirty="0" smtClean="0">
                <a:solidFill>
                  <a:schemeClr val="bg1"/>
                </a:solidFill>
                <a:effectLst>
                  <a:outerShdw blurRad="38100" dist="38100" dir="2700000" algn="tl">
                    <a:srgbClr val="000000">
                      <a:alpha val="43137"/>
                    </a:srgbClr>
                  </a:outerShdw>
                </a:effectLst>
              </a:rPr>
              <a:t>НУЖНЫ!</a:t>
            </a:r>
            <a:endParaRPr lang="ru-RU" sz="9600" b="1" dirty="0">
              <a:solidFill>
                <a:schemeClr val="bg1"/>
              </a:solidFill>
              <a:effectLst>
                <a:outerShdw blurRad="38100" dist="38100" dir="2700000" algn="tl">
                  <a:srgbClr val="000000">
                    <a:alpha val="43137"/>
                  </a:srgbClr>
                </a:outerShdw>
              </a:effectLst>
            </a:endParaRPr>
          </a:p>
        </p:txBody>
      </p:sp>
      <p:sp>
        <p:nvSpPr>
          <p:cNvPr id="24" name="Прямоугольник 23"/>
          <p:cNvSpPr/>
          <p:nvPr/>
        </p:nvSpPr>
        <p:spPr>
          <a:xfrm>
            <a:off x="420092" y="3431603"/>
            <a:ext cx="11379153" cy="3298554"/>
          </a:xfrm>
          <a:prstGeom prst="rect">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ru-RU" sz="4800" dirty="0"/>
              <a:t>Ваши 1, 2, 5, 10 тысяч – </a:t>
            </a:r>
            <a:r>
              <a:rPr lang="ru-RU" sz="4800" dirty="0" smtClean="0"/>
              <a:t>основная цель! </a:t>
            </a:r>
          </a:p>
        </p:txBody>
      </p:sp>
    </p:spTree>
    <p:extLst>
      <p:ext uri="{BB962C8B-B14F-4D97-AF65-F5344CB8AC3E}">
        <p14:creationId xmlns:p14="http://schemas.microsoft.com/office/powerpoint/2010/main" val="388701745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0-#ppt_w/2"/>
                                          </p:val>
                                        </p:tav>
                                        <p:tav tm="100000">
                                          <p:val>
                                            <p:strVal val="#ppt_x"/>
                                          </p:val>
                                        </p:tav>
                                      </p:tavLst>
                                    </p:anim>
                                    <p:anim calcmode="lin" valueType="num">
                                      <p:cBhvr additive="base">
                                        <p:cTn id="19"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500"/>
                            </p:stCondLst>
                            <p:childTnLst>
                              <p:par>
                                <p:cTn id="27" presetID="2" presetClass="entr" presetSubtype="8"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0-#ppt_w/2"/>
                                          </p:val>
                                        </p:tav>
                                        <p:tav tm="100000">
                                          <p:val>
                                            <p:strVal val="#ppt_x"/>
                                          </p:val>
                                        </p:tav>
                                      </p:tavLst>
                                    </p:anim>
                                    <p:anim calcmode="lin" valueType="num">
                                      <p:cBhvr additive="base">
                                        <p:cTn id="30" dur="500" fill="hold"/>
                                        <p:tgtEl>
                                          <p:spTgt spid="10"/>
                                        </p:tgtEl>
                                        <p:attrNameLst>
                                          <p:attrName>ppt_y</p:attrName>
                                        </p:attrNameLst>
                                      </p:cBhvr>
                                      <p:tavLst>
                                        <p:tav tm="0">
                                          <p:val>
                                            <p:strVal val="#ppt_y"/>
                                          </p:val>
                                        </p:tav>
                                        <p:tav tm="100000">
                                          <p:val>
                                            <p:strVal val="#ppt_y"/>
                                          </p:val>
                                        </p:tav>
                                      </p:tavLst>
                                    </p:anim>
                                  </p:childTnLst>
                                </p:cTn>
                              </p:par>
                            </p:childTnLst>
                          </p:cTn>
                        </p:par>
                        <p:par>
                          <p:cTn id="31" fill="hold">
                            <p:stCondLst>
                              <p:cond delay="1000"/>
                            </p:stCondLst>
                            <p:childTnLst>
                              <p:par>
                                <p:cTn id="32" presetID="2" presetClass="entr" presetSubtype="8"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0-#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1500"/>
                            </p:stCondLst>
                            <p:childTnLst>
                              <p:par>
                                <p:cTn id="37" presetID="2" presetClass="entr" presetSubtype="2"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1+#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2000"/>
                            </p:stCondLst>
                            <p:childTnLst>
                              <p:par>
                                <p:cTn id="42" presetID="2" presetClass="entr" presetSubtype="4" fill="hold" grpId="0" nodeType="after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additive="base">
                                        <p:cTn id="44" dur="500" fill="hold"/>
                                        <p:tgtEl>
                                          <p:spTgt spid="13"/>
                                        </p:tgtEl>
                                        <p:attrNameLst>
                                          <p:attrName>ppt_x</p:attrName>
                                        </p:attrNameLst>
                                      </p:cBhvr>
                                      <p:tavLst>
                                        <p:tav tm="0">
                                          <p:val>
                                            <p:strVal val="#ppt_x"/>
                                          </p:val>
                                        </p:tav>
                                        <p:tav tm="100000">
                                          <p:val>
                                            <p:strVal val="#ppt_x"/>
                                          </p:val>
                                        </p:tav>
                                      </p:tavLst>
                                    </p:anim>
                                    <p:anim calcmode="lin" valueType="num">
                                      <p:cBhvr additive="base">
                                        <p:cTn id="45" dur="500" fill="hold"/>
                                        <p:tgtEl>
                                          <p:spTgt spid="13"/>
                                        </p:tgtEl>
                                        <p:attrNameLst>
                                          <p:attrName>ppt_y</p:attrName>
                                        </p:attrNameLst>
                                      </p:cBhvr>
                                      <p:tavLst>
                                        <p:tav tm="0">
                                          <p:val>
                                            <p:strVal val="1+#ppt_h/2"/>
                                          </p:val>
                                        </p:tav>
                                        <p:tav tm="100000">
                                          <p:val>
                                            <p:strVal val="#ppt_y"/>
                                          </p:val>
                                        </p:tav>
                                      </p:tavLst>
                                    </p:anim>
                                  </p:childTnLst>
                                </p:cTn>
                              </p:par>
                            </p:childTnLst>
                          </p:cTn>
                        </p:par>
                        <p:par>
                          <p:cTn id="46" fill="hold">
                            <p:stCondLst>
                              <p:cond delay="2500"/>
                            </p:stCondLst>
                            <p:childTnLst>
                              <p:par>
                                <p:cTn id="47" presetID="2" presetClass="entr" presetSubtype="12"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0-#ppt_w/2"/>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childTnLst>
                          </p:cTn>
                        </p:par>
                        <p:par>
                          <p:cTn id="51" fill="hold">
                            <p:stCondLst>
                              <p:cond delay="3000"/>
                            </p:stCondLst>
                            <p:childTnLst>
                              <p:par>
                                <p:cTn id="52" presetID="2" presetClass="entr" presetSubtype="8"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 calcmode="lin" valueType="num">
                                      <p:cBhvr additive="base">
                                        <p:cTn id="54" dur="500" fill="hold"/>
                                        <p:tgtEl>
                                          <p:spTgt spid="17"/>
                                        </p:tgtEl>
                                        <p:attrNameLst>
                                          <p:attrName>ppt_x</p:attrName>
                                        </p:attrNameLst>
                                      </p:cBhvr>
                                      <p:tavLst>
                                        <p:tav tm="0">
                                          <p:val>
                                            <p:strVal val="0-#ppt_w/2"/>
                                          </p:val>
                                        </p:tav>
                                        <p:tav tm="100000">
                                          <p:val>
                                            <p:strVal val="#ppt_x"/>
                                          </p:val>
                                        </p:tav>
                                      </p:tavLst>
                                    </p:anim>
                                    <p:anim calcmode="lin" valueType="num">
                                      <p:cBhvr additive="base">
                                        <p:cTn id="55" dur="500" fill="hold"/>
                                        <p:tgtEl>
                                          <p:spTgt spid="17"/>
                                        </p:tgtEl>
                                        <p:attrNameLst>
                                          <p:attrName>ppt_y</p:attrName>
                                        </p:attrNameLst>
                                      </p:cBhvr>
                                      <p:tavLst>
                                        <p:tav tm="0">
                                          <p:val>
                                            <p:strVal val="#ppt_y"/>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additive="base">
                                        <p:cTn id="59" dur="500" fill="hold"/>
                                        <p:tgtEl>
                                          <p:spTgt spid="14"/>
                                        </p:tgtEl>
                                        <p:attrNameLst>
                                          <p:attrName>ppt_x</p:attrName>
                                        </p:attrNameLst>
                                      </p:cBhvr>
                                      <p:tavLst>
                                        <p:tav tm="0">
                                          <p:val>
                                            <p:strVal val="1+#ppt_w/2"/>
                                          </p:val>
                                        </p:tav>
                                        <p:tav tm="100000">
                                          <p:val>
                                            <p:strVal val="#ppt_x"/>
                                          </p:val>
                                        </p:tav>
                                      </p:tavLst>
                                    </p:anim>
                                    <p:anim calcmode="lin" valueType="num">
                                      <p:cBhvr additive="base">
                                        <p:cTn id="60" dur="500" fill="hold"/>
                                        <p:tgtEl>
                                          <p:spTgt spid="14"/>
                                        </p:tgtEl>
                                        <p:attrNameLst>
                                          <p:attrName>ppt_y</p:attrName>
                                        </p:attrNameLst>
                                      </p:cBhvr>
                                      <p:tavLst>
                                        <p:tav tm="0">
                                          <p:val>
                                            <p:strVal val="#ppt_y"/>
                                          </p:val>
                                        </p:tav>
                                        <p:tav tm="100000">
                                          <p:val>
                                            <p:strVal val="#ppt_y"/>
                                          </p:val>
                                        </p:tav>
                                      </p:tavLst>
                                    </p:anim>
                                  </p:childTnLst>
                                </p:cTn>
                              </p:par>
                            </p:childTnLst>
                          </p:cTn>
                        </p:par>
                        <p:par>
                          <p:cTn id="61" fill="hold">
                            <p:stCondLst>
                              <p:cond delay="4000"/>
                            </p:stCondLst>
                            <p:childTnLst>
                              <p:par>
                                <p:cTn id="62" presetID="2" presetClass="entr" presetSubtype="8"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0-#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childTnLst>
                          </p:cTn>
                        </p:par>
                        <p:par>
                          <p:cTn id="66" fill="hold">
                            <p:stCondLst>
                              <p:cond delay="4500"/>
                            </p:stCondLst>
                            <p:childTnLst>
                              <p:par>
                                <p:cTn id="67" presetID="53" presetClass="entr" presetSubtype="16" fill="hold" grpId="0" nodeType="afterEffect">
                                  <p:stCondLst>
                                    <p:cond delay="0"/>
                                  </p:stCondLst>
                                  <p:childTnLst>
                                    <p:set>
                                      <p:cBhvr>
                                        <p:cTn id="68" dur="1" fill="hold">
                                          <p:stCondLst>
                                            <p:cond delay="0"/>
                                          </p:stCondLst>
                                        </p:cTn>
                                        <p:tgtEl>
                                          <p:spTgt spid="19"/>
                                        </p:tgtEl>
                                        <p:attrNameLst>
                                          <p:attrName>style.visibility</p:attrName>
                                        </p:attrNameLst>
                                      </p:cBhvr>
                                      <p:to>
                                        <p:strVal val="visible"/>
                                      </p:to>
                                    </p:set>
                                    <p:anim calcmode="lin" valueType="num">
                                      <p:cBhvr>
                                        <p:cTn id="69" dur="500" fill="hold"/>
                                        <p:tgtEl>
                                          <p:spTgt spid="19"/>
                                        </p:tgtEl>
                                        <p:attrNameLst>
                                          <p:attrName>ppt_w</p:attrName>
                                        </p:attrNameLst>
                                      </p:cBhvr>
                                      <p:tavLst>
                                        <p:tav tm="0">
                                          <p:val>
                                            <p:fltVal val="0"/>
                                          </p:val>
                                        </p:tav>
                                        <p:tav tm="100000">
                                          <p:val>
                                            <p:strVal val="#ppt_w"/>
                                          </p:val>
                                        </p:tav>
                                      </p:tavLst>
                                    </p:anim>
                                    <p:anim calcmode="lin" valueType="num">
                                      <p:cBhvr>
                                        <p:cTn id="70" dur="500" fill="hold"/>
                                        <p:tgtEl>
                                          <p:spTgt spid="19"/>
                                        </p:tgtEl>
                                        <p:attrNameLst>
                                          <p:attrName>ppt_h</p:attrName>
                                        </p:attrNameLst>
                                      </p:cBhvr>
                                      <p:tavLst>
                                        <p:tav tm="0">
                                          <p:val>
                                            <p:fltVal val="0"/>
                                          </p:val>
                                        </p:tav>
                                        <p:tav tm="100000">
                                          <p:val>
                                            <p:strVal val="#ppt_h"/>
                                          </p:val>
                                        </p:tav>
                                      </p:tavLst>
                                    </p:anim>
                                    <p:animEffect transition="in" filter="fade">
                                      <p:cBhvr>
                                        <p:cTn id="71" dur="500"/>
                                        <p:tgtEl>
                                          <p:spTgt spid="19"/>
                                        </p:tgtEl>
                                      </p:cBhvr>
                                    </p:animEffect>
                                  </p:childTnLst>
                                </p:cTn>
                              </p:par>
                            </p:childTnLst>
                          </p:cTn>
                        </p:par>
                        <p:par>
                          <p:cTn id="72" fill="hold">
                            <p:stCondLst>
                              <p:cond delay="5000"/>
                            </p:stCondLst>
                            <p:childTnLst>
                              <p:par>
                                <p:cTn id="73" presetID="2" presetClass="entr" presetSubtype="4"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additive="base">
                                        <p:cTn id="75" dur="500" fill="hold"/>
                                        <p:tgtEl>
                                          <p:spTgt spid="15"/>
                                        </p:tgtEl>
                                        <p:attrNameLst>
                                          <p:attrName>ppt_x</p:attrName>
                                        </p:attrNameLst>
                                      </p:cBhvr>
                                      <p:tavLst>
                                        <p:tav tm="0">
                                          <p:val>
                                            <p:strVal val="#ppt_x"/>
                                          </p:val>
                                        </p:tav>
                                        <p:tav tm="100000">
                                          <p:val>
                                            <p:strVal val="#ppt_x"/>
                                          </p:val>
                                        </p:tav>
                                      </p:tavLst>
                                    </p:anim>
                                    <p:anim calcmode="lin" valueType="num">
                                      <p:cBhvr additive="base">
                                        <p:cTn id="7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500"/>
                            </p:stCondLst>
                            <p:childTnLst>
                              <p:par>
                                <p:cTn id="85" presetID="53" presetClass="entr" presetSubtype="16" fill="hold" grpId="0" nodeType="afterEffect">
                                  <p:stCondLst>
                                    <p:cond delay="0"/>
                                  </p:stCondLst>
                                  <p:childTnLst>
                                    <p:set>
                                      <p:cBhvr>
                                        <p:cTn id="86" dur="1" fill="hold">
                                          <p:stCondLst>
                                            <p:cond delay="0"/>
                                          </p:stCondLst>
                                        </p:cTn>
                                        <p:tgtEl>
                                          <p:spTgt spid="21"/>
                                        </p:tgtEl>
                                        <p:attrNameLst>
                                          <p:attrName>style.visibility</p:attrName>
                                        </p:attrNameLst>
                                      </p:cBhvr>
                                      <p:to>
                                        <p:strVal val="visible"/>
                                      </p:to>
                                    </p:set>
                                    <p:anim calcmode="lin" valueType="num">
                                      <p:cBhvr>
                                        <p:cTn id="87" dur="500" fill="hold"/>
                                        <p:tgtEl>
                                          <p:spTgt spid="21"/>
                                        </p:tgtEl>
                                        <p:attrNameLst>
                                          <p:attrName>ppt_w</p:attrName>
                                        </p:attrNameLst>
                                      </p:cBhvr>
                                      <p:tavLst>
                                        <p:tav tm="0">
                                          <p:val>
                                            <p:fltVal val="0"/>
                                          </p:val>
                                        </p:tav>
                                        <p:tav tm="100000">
                                          <p:val>
                                            <p:strVal val="#ppt_w"/>
                                          </p:val>
                                        </p:tav>
                                      </p:tavLst>
                                    </p:anim>
                                    <p:anim calcmode="lin" valueType="num">
                                      <p:cBhvr>
                                        <p:cTn id="88" dur="500" fill="hold"/>
                                        <p:tgtEl>
                                          <p:spTgt spid="21"/>
                                        </p:tgtEl>
                                        <p:attrNameLst>
                                          <p:attrName>ppt_h</p:attrName>
                                        </p:attrNameLst>
                                      </p:cBhvr>
                                      <p:tavLst>
                                        <p:tav tm="0">
                                          <p:val>
                                            <p:fltVal val="0"/>
                                          </p:val>
                                        </p:tav>
                                        <p:tav tm="100000">
                                          <p:val>
                                            <p:strVal val="#ppt_h"/>
                                          </p:val>
                                        </p:tav>
                                      </p:tavLst>
                                    </p:anim>
                                    <p:animEffect transition="in" filter="fade">
                                      <p:cBhvr>
                                        <p:cTn id="89" dur="500"/>
                                        <p:tgtEl>
                                          <p:spTgt spid="21"/>
                                        </p:tgtEl>
                                      </p:cBhvr>
                                    </p:animEffect>
                                  </p:childTnLst>
                                </p:cTn>
                              </p:par>
                            </p:childTnLst>
                          </p:cTn>
                        </p:par>
                        <p:par>
                          <p:cTn id="90" fill="hold">
                            <p:stCondLst>
                              <p:cond delay="1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childTnLst>
                    </p:cTn>
                  </p:par>
                  <p:par>
                    <p:cTn id="96" fill="hold">
                      <p:stCondLst>
                        <p:cond delay="indefinite"/>
                      </p:stCondLst>
                      <p:childTnLst>
                        <p:par>
                          <p:cTn id="97" fill="hold">
                            <p:stCondLst>
                              <p:cond delay="0"/>
                            </p:stCondLst>
                            <p:childTnLst>
                              <p:par>
                                <p:cTn id="98" presetID="42" presetClass="entr" presetSubtype="0" fill="hold" grpId="0" nodeType="clickEffect">
                                  <p:stCondLst>
                                    <p:cond delay="0"/>
                                  </p:stCondLst>
                                  <p:childTnLst>
                                    <p:set>
                                      <p:cBhvr>
                                        <p:cTn id="99" dur="1" fill="hold">
                                          <p:stCondLst>
                                            <p:cond delay="0"/>
                                          </p:stCondLst>
                                        </p:cTn>
                                        <p:tgtEl>
                                          <p:spTgt spid="23"/>
                                        </p:tgtEl>
                                        <p:attrNameLst>
                                          <p:attrName>style.visibility</p:attrName>
                                        </p:attrNameLst>
                                      </p:cBhvr>
                                      <p:to>
                                        <p:strVal val="visible"/>
                                      </p:to>
                                    </p:set>
                                    <p:animEffect transition="in" filter="fade">
                                      <p:cBhvr>
                                        <p:cTn id="100" dur="1000"/>
                                        <p:tgtEl>
                                          <p:spTgt spid="23"/>
                                        </p:tgtEl>
                                      </p:cBhvr>
                                    </p:animEffect>
                                    <p:anim calcmode="lin" valueType="num">
                                      <p:cBhvr>
                                        <p:cTn id="101" dur="1000" fill="hold"/>
                                        <p:tgtEl>
                                          <p:spTgt spid="23"/>
                                        </p:tgtEl>
                                        <p:attrNameLst>
                                          <p:attrName>ppt_x</p:attrName>
                                        </p:attrNameLst>
                                      </p:cBhvr>
                                      <p:tavLst>
                                        <p:tav tm="0">
                                          <p:val>
                                            <p:strVal val="#ppt_x"/>
                                          </p:val>
                                        </p:tav>
                                        <p:tav tm="100000">
                                          <p:val>
                                            <p:strVal val="#ppt_x"/>
                                          </p:val>
                                        </p:tav>
                                      </p:tavLst>
                                    </p:anim>
                                    <p:anim calcmode="lin" valueType="num">
                                      <p:cBhvr>
                                        <p:cTn id="102" dur="1000" fill="hold"/>
                                        <p:tgtEl>
                                          <p:spTgt spid="23"/>
                                        </p:tgtEl>
                                        <p:attrNameLst>
                                          <p:attrName>ppt_y</p:attrName>
                                        </p:attrNameLst>
                                      </p:cBhvr>
                                      <p:tavLst>
                                        <p:tav tm="0">
                                          <p:val>
                                            <p:strVal val="#ppt_y+.1"/>
                                          </p:val>
                                        </p:tav>
                                        <p:tav tm="100000">
                                          <p:val>
                                            <p:strVal val="#ppt_y"/>
                                          </p:val>
                                        </p:tav>
                                      </p:tavLst>
                                    </p:anim>
                                  </p:childTnLst>
                                </p:cTn>
                              </p:par>
                              <p:par>
                                <p:cTn id="103" presetID="47" presetClass="entr" presetSubtype="0" fill="hold" grpId="0" nodeType="with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gradFill>
        <a:effectLst/>
      </p:bgPr>
    </p:bg>
    <p:spTree>
      <p:nvGrpSpPr>
        <p:cNvPr id="1" name=""/>
        <p:cNvGrpSpPr/>
        <p:nvPr/>
      </p:nvGrpSpPr>
      <p:grpSpPr>
        <a:xfrm>
          <a:off x="0" y="0"/>
          <a:ext cx="0" cy="0"/>
          <a:chOff x="0" y="0"/>
          <a:chExt cx="0" cy="0"/>
        </a:xfrm>
      </p:grpSpPr>
      <p:sp>
        <p:nvSpPr>
          <p:cNvPr id="4" name="Прямоугольник 3"/>
          <p:cNvSpPr/>
          <p:nvPr/>
        </p:nvSpPr>
        <p:spPr>
          <a:xfrm>
            <a:off x="364142" y="283221"/>
            <a:ext cx="11490690" cy="6327972"/>
          </a:xfrm>
          <a:prstGeom prst="rect">
            <a:avLst/>
          </a:prstGeom>
          <a:solidFill>
            <a:srgbClr val="99CCFF">
              <a:alpha val="14902"/>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ctrTitle"/>
          </p:nvPr>
        </p:nvSpPr>
        <p:spPr>
          <a:xfrm>
            <a:off x="606903" y="419705"/>
            <a:ext cx="10956616" cy="543247"/>
          </a:xfrm>
        </p:spPr>
        <p:txBody>
          <a:bodyPr>
            <a:noAutofit/>
          </a:bodyPr>
          <a:lstStyle/>
          <a:p>
            <a:r>
              <a:rPr lang="ru-RU" sz="3200" b="1" dirty="0" smtClean="0">
                <a:latin typeface="Arial" panose="020B0604020202020204" pitchFamily="34" charset="0"/>
                <a:cs typeface="Arial" panose="020B0604020202020204" pitchFamily="34" charset="0"/>
              </a:rPr>
              <a:t>ПОГОВОРИМ О МОШЕННИЧЕСТВЕ</a:t>
            </a:r>
            <a:endParaRPr lang="ru-RU" sz="3200" b="1" dirty="0">
              <a:latin typeface="Arial" panose="020B0604020202020204" pitchFamily="34" charset="0"/>
              <a:cs typeface="Arial" panose="020B0604020202020204" pitchFamily="34" charset="0"/>
            </a:endParaRPr>
          </a:p>
        </p:txBody>
      </p:sp>
      <p:cxnSp>
        <p:nvCxnSpPr>
          <p:cNvPr id="6" name="Прямая соединительная линия 5"/>
          <p:cNvCxnSpPr/>
          <p:nvPr/>
        </p:nvCxnSpPr>
        <p:spPr>
          <a:xfrm>
            <a:off x="724783" y="962952"/>
            <a:ext cx="7015290" cy="0"/>
          </a:xfrm>
          <a:prstGeom prst="line">
            <a:avLst/>
          </a:prstGeom>
          <a:ln w="28575">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
        <p:nvSpPr>
          <p:cNvPr id="11" name="Подзаголовок 2"/>
          <p:cNvSpPr txBox="1">
            <a:spLocks/>
          </p:cNvSpPr>
          <p:nvPr/>
        </p:nvSpPr>
        <p:spPr>
          <a:xfrm>
            <a:off x="364141" y="1099436"/>
            <a:ext cx="11490691" cy="5172055"/>
          </a:xfrm>
          <a:prstGeom prst="rect">
            <a:avLst/>
          </a:prstGeom>
          <a:solidFill>
            <a:srgbClr val="77C2E8">
              <a:alpha val="85098"/>
            </a:srgbClr>
          </a:solidFill>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algn="just">
              <a:spcBef>
                <a:spcPts val="0"/>
              </a:spcBef>
            </a:pPr>
            <a:endParaRPr lang="ru-RU" sz="1800" dirty="0">
              <a:solidFill>
                <a:schemeClr val="bg1"/>
              </a:solidFill>
              <a:latin typeface="Arial" panose="020B0604020202020204" pitchFamily="34" charset="0"/>
              <a:cs typeface="Arial" panose="020B0604020202020204" pitchFamily="34" charset="0"/>
            </a:endParaRPr>
          </a:p>
        </p:txBody>
      </p:sp>
      <p:sp>
        <p:nvSpPr>
          <p:cNvPr id="8" name="Подзаголовок 2"/>
          <p:cNvSpPr txBox="1">
            <a:spLocks/>
          </p:cNvSpPr>
          <p:nvPr/>
        </p:nvSpPr>
        <p:spPr>
          <a:xfrm>
            <a:off x="521160" y="1269288"/>
            <a:ext cx="11144368" cy="1630930"/>
          </a:xfrm>
          <a:prstGeom prst="rect">
            <a:avLst/>
          </a:prstGeom>
          <a:solidFill>
            <a:srgbClr val="77C2E8">
              <a:alpha val="85098"/>
            </a:srgbClr>
          </a:solidFill>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algn="ctr">
              <a:spcBef>
                <a:spcPts val="0"/>
              </a:spcBef>
            </a:pPr>
            <a:r>
              <a:rPr lang="ru-RU" sz="2400" b="1" dirty="0" smtClean="0">
                <a:solidFill>
                  <a:srgbClr val="FF0000"/>
                </a:solidFill>
                <a:latin typeface="Arial" panose="020B0604020202020204" pitchFamily="34" charset="0"/>
                <a:cs typeface="Arial" panose="020B0604020202020204" pitchFamily="34" charset="0"/>
              </a:rPr>
              <a:t>МОШЕННИЧЕСТВО</a:t>
            </a:r>
            <a:r>
              <a:rPr lang="ru-RU" sz="2400" b="1" dirty="0" smtClean="0">
                <a:solidFill>
                  <a:schemeClr val="bg1"/>
                </a:solidFill>
                <a:latin typeface="Arial" panose="020B0604020202020204" pitchFamily="34" charset="0"/>
                <a:cs typeface="Arial" panose="020B0604020202020204" pitchFamily="34" charset="0"/>
              </a:rPr>
              <a:t> </a:t>
            </a:r>
          </a:p>
          <a:p>
            <a:pPr algn="ctr">
              <a:spcBef>
                <a:spcPts val="0"/>
              </a:spcBef>
            </a:pPr>
            <a:r>
              <a:rPr lang="ru-RU" sz="2400" b="1" dirty="0" smtClean="0">
                <a:solidFill>
                  <a:schemeClr val="bg1"/>
                </a:solidFill>
                <a:latin typeface="Arial" panose="020B0604020202020204" pitchFamily="34" charset="0"/>
                <a:cs typeface="Arial" panose="020B0604020202020204" pitchFamily="34" charset="0"/>
              </a:rPr>
              <a:t>- ХИЩЕНИЕ ЧУЖОГО ИМУЩЕСТВА ИЛИ ПРИОБРЕТЕНИЕ ПРАВА НА ЧУЖОЕ ИМУЩЕСТВО ПУТЁМ ОБМАНА ИЛИ ЗЛОУПОТРЕБЛЕНИЯ ДОВЕРИЕМ</a:t>
            </a:r>
            <a:endParaRPr lang="ru-RU" sz="2400" b="1" dirty="0">
              <a:solidFill>
                <a:schemeClr val="bg1"/>
              </a:solidFill>
              <a:latin typeface="Arial" panose="020B0604020202020204" pitchFamily="34" charset="0"/>
              <a:cs typeface="Arial" panose="020B0604020202020204" pitchFamily="34" charset="0"/>
            </a:endParaRPr>
          </a:p>
        </p:txBody>
      </p:sp>
      <p:sp>
        <p:nvSpPr>
          <p:cNvPr id="17" name="Улыбающееся лицо 16"/>
          <p:cNvSpPr/>
          <p:nvPr/>
        </p:nvSpPr>
        <p:spPr>
          <a:xfrm>
            <a:off x="1881845" y="3379570"/>
            <a:ext cx="1866900" cy="1887888"/>
          </a:xfrm>
          <a:prstGeom prst="smileyFace">
            <a:avLst>
              <a:gd name="adj" fmla="val -4653"/>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1" name="Группа 30"/>
          <p:cNvGrpSpPr/>
          <p:nvPr/>
        </p:nvGrpSpPr>
        <p:grpSpPr>
          <a:xfrm>
            <a:off x="1881845" y="3379570"/>
            <a:ext cx="1866900" cy="2891921"/>
            <a:chOff x="4746670" y="2962358"/>
            <a:chExt cx="1866900" cy="2891921"/>
          </a:xfrm>
          <a:effectLst>
            <a:outerShdw blurRad="50800" dist="38100" algn="l" rotWithShape="0">
              <a:prstClr val="black">
                <a:alpha val="40000"/>
              </a:prstClr>
            </a:outerShdw>
          </a:effectLst>
        </p:grpSpPr>
        <p:grpSp>
          <p:nvGrpSpPr>
            <p:cNvPr id="21" name="Группа 20"/>
            <p:cNvGrpSpPr/>
            <p:nvPr/>
          </p:nvGrpSpPr>
          <p:grpSpPr>
            <a:xfrm>
              <a:off x="4746670" y="2962358"/>
              <a:ext cx="1866900" cy="2891921"/>
              <a:chOff x="4023065" y="3379570"/>
              <a:chExt cx="1866900" cy="2891921"/>
            </a:xfrm>
          </p:grpSpPr>
          <p:sp>
            <p:nvSpPr>
              <p:cNvPr id="14" name="Прямоугольник 13"/>
              <p:cNvSpPr/>
              <p:nvPr/>
            </p:nvSpPr>
            <p:spPr>
              <a:xfrm>
                <a:off x="4906985" y="5204460"/>
                <a:ext cx="99060" cy="106703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Улыбающееся лицо 12"/>
              <p:cNvSpPr/>
              <p:nvPr/>
            </p:nvSpPr>
            <p:spPr>
              <a:xfrm>
                <a:off x="4023065" y="3379570"/>
                <a:ext cx="1866900" cy="1887888"/>
              </a:xfrm>
              <a:prstGeom prst="smileyFac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0" name="Группа 29"/>
            <p:cNvGrpSpPr/>
            <p:nvPr/>
          </p:nvGrpSpPr>
          <p:grpSpPr>
            <a:xfrm>
              <a:off x="5495925" y="5125647"/>
              <a:ext cx="390526" cy="540099"/>
              <a:chOff x="5495925" y="5125647"/>
              <a:chExt cx="390526" cy="540099"/>
            </a:xfrm>
          </p:grpSpPr>
          <p:sp>
            <p:nvSpPr>
              <p:cNvPr id="25" name="Блок-схема: задержка 24"/>
              <p:cNvSpPr/>
              <p:nvPr/>
            </p:nvSpPr>
            <p:spPr>
              <a:xfrm>
                <a:off x="5517357" y="5419725"/>
                <a:ext cx="338137" cy="121444"/>
              </a:xfrm>
              <a:prstGeom prst="flowChartDelay">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Блок-схема: задержка 25"/>
              <p:cNvSpPr/>
              <p:nvPr/>
            </p:nvSpPr>
            <p:spPr>
              <a:xfrm>
                <a:off x="5495925" y="5298281"/>
                <a:ext cx="390526" cy="121444"/>
              </a:xfrm>
              <a:prstGeom prst="flowChartDelay">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Блок-схема: задержка 26"/>
              <p:cNvSpPr/>
              <p:nvPr/>
            </p:nvSpPr>
            <p:spPr>
              <a:xfrm>
                <a:off x="5517357" y="5176461"/>
                <a:ext cx="338137" cy="121444"/>
              </a:xfrm>
              <a:prstGeom prst="flowChartDelay">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Блок-схема: задержка 27"/>
              <p:cNvSpPr/>
              <p:nvPr/>
            </p:nvSpPr>
            <p:spPr>
              <a:xfrm>
                <a:off x="5545931" y="5544302"/>
                <a:ext cx="309563" cy="121444"/>
              </a:xfrm>
              <a:prstGeom prst="flowChartDelay">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Блок-схема: задержка 28"/>
              <p:cNvSpPr/>
              <p:nvPr/>
            </p:nvSpPr>
            <p:spPr>
              <a:xfrm rot="8473167">
                <a:off x="5618224" y="5125647"/>
                <a:ext cx="223920" cy="121444"/>
              </a:xfrm>
              <a:prstGeom prst="flowChartDelay">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sp>
        <p:nvSpPr>
          <p:cNvPr id="32" name="Подзаголовок 2"/>
          <p:cNvSpPr txBox="1">
            <a:spLocks/>
          </p:cNvSpPr>
          <p:nvPr/>
        </p:nvSpPr>
        <p:spPr>
          <a:xfrm>
            <a:off x="4645891" y="3070070"/>
            <a:ext cx="7019637" cy="2750890"/>
          </a:xfrm>
          <a:prstGeom prst="rect">
            <a:avLst/>
          </a:prstGeom>
          <a:solidFill>
            <a:srgbClr val="77C2E8">
              <a:alpha val="85098"/>
            </a:srgbClr>
          </a:solidFill>
        </p:spPr>
        <p:txBody>
          <a:bodyPr vert="horz" lIns="91440" tIns="45720" rIns="91440" bIns="45720" rtlCol="0" anchor="ctr">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algn="ctr">
              <a:spcBef>
                <a:spcPts val="0"/>
              </a:spcBef>
              <a:spcAft>
                <a:spcPts val="0"/>
              </a:spcAft>
            </a:pPr>
            <a:r>
              <a:rPr lang="ru-RU" sz="3200" b="1" dirty="0" smtClean="0">
                <a:solidFill>
                  <a:schemeClr val="tx1"/>
                </a:solidFill>
                <a:effectLst>
                  <a:outerShdw blurRad="50800" dist="38100" algn="l" rotWithShape="0">
                    <a:prstClr val="black">
                      <a:alpha val="40000"/>
                    </a:prstClr>
                  </a:outerShdw>
                </a:effectLst>
                <a:latin typeface="Arial" panose="020B0604020202020204" pitchFamily="34" charset="0"/>
                <a:cs typeface="Arial" panose="020B0604020202020204" pitchFamily="34" charset="0"/>
              </a:rPr>
              <a:t>ЕДИНСТВЕННЫЙ СПОСОБ ПРОТИВОДЕЙСТВИЯ МОШЕННИЧЕСТВУ:</a:t>
            </a:r>
          </a:p>
          <a:p>
            <a:pPr algn="ctr">
              <a:spcBef>
                <a:spcPts val="0"/>
              </a:spcBef>
              <a:spcAft>
                <a:spcPts val="0"/>
              </a:spcAft>
            </a:pPr>
            <a:r>
              <a:rPr lang="ru-RU" sz="3200" b="1" dirty="0" smtClean="0">
                <a:solidFill>
                  <a:schemeClr val="tx1"/>
                </a:solidFill>
                <a:effectLst>
                  <a:outerShdw blurRad="50800" dist="38100" algn="l" rotWithShape="0">
                    <a:prstClr val="black">
                      <a:alpha val="40000"/>
                    </a:prstClr>
                  </a:outerShdw>
                </a:effectLst>
                <a:latin typeface="Arial" panose="020B0604020202020204" pitchFamily="34" charset="0"/>
                <a:cs typeface="Arial" panose="020B0604020202020204" pitchFamily="34" charset="0"/>
              </a:rPr>
              <a:t>НЕДОПУСТИТЬ ЕГО!</a:t>
            </a:r>
            <a:endParaRPr lang="ru-RU" sz="3200" b="1" dirty="0">
              <a:solidFill>
                <a:schemeClr val="tx1"/>
              </a:solidFill>
              <a:effectLst>
                <a:outerShdw blurRad="50800" dist="38100" algn="l" rotWithShape="0">
                  <a:prstClr val="black">
                    <a:alpha val="40000"/>
                  </a:prstClr>
                </a:outerShdw>
              </a:effectLst>
              <a:latin typeface="Arial" panose="020B0604020202020204" pitchFamily="34" charset="0"/>
              <a:cs typeface="Arial" panose="020B0604020202020204" pitchFamily="34" charset="0"/>
            </a:endParaRPr>
          </a:p>
        </p:txBody>
      </p:sp>
      <p:sp>
        <p:nvSpPr>
          <p:cNvPr id="35" name="Знак запрета 34"/>
          <p:cNvSpPr/>
          <p:nvPr/>
        </p:nvSpPr>
        <p:spPr>
          <a:xfrm>
            <a:off x="1194313" y="2670205"/>
            <a:ext cx="3241964" cy="3306618"/>
          </a:xfrm>
          <a:prstGeom prst="noSmoking">
            <a:avLst/>
          </a:prstGeom>
          <a:solidFill>
            <a:srgbClr val="FF0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0" name="Подзаголовок 2"/>
          <p:cNvSpPr txBox="1">
            <a:spLocks/>
          </p:cNvSpPr>
          <p:nvPr/>
        </p:nvSpPr>
        <p:spPr>
          <a:xfrm>
            <a:off x="364141" y="5960977"/>
            <a:ext cx="11490691" cy="741057"/>
          </a:xfrm>
          <a:prstGeom prst="rect">
            <a:avLst/>
          </a:prstGeom>
          <a:solidFill>
            <a:srgbClr val="77C2E8">
              <a:alpha val="85098"/>
            </a:srgbClr>
          </a:solidFill>
        </p:spPr>
        <p:txBody>
          <a:bodyPr vert="horz" lIns="91440" tIns="45720" rIns="91440" bIns="45720" rtlCol="0" anchor="ctr">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algn="ctr">
              <a:spcBef>
                <a:spcPts val="0"/>
              </a:spcBef>
              <a:spcAft>
                <a:spcPts val="0"/>
              </a:spcAft>
            </a:pPr>
            <a:r>
              <a:rPr lang="ru-RU" sz="3200" b="1" dirty="0" smtClean="0">
                <a:solidFill>
                  <a:schemeClr val="tx1"/>
                </a:solidFill>
                <a:effectLst>
                  <a:outerShdw blurRad="50800" dist="38100" algn="l" rotWithShape="0">
                    <a:prstClr val="black">
                      <a:alpha val="40000"/>
                    </a:prstClr>
                  </a:outerShdw>
                </a:effectLst>
                <a:latin typeface="Arial" panose="020B0604020202020204" pitchFamily="34" charset="0"/>
                <a:cs typeface="Arial" panose="020B0604020202020204" pitchFamily="34" charset="0"/>
              </a:rPr>
              <a:t>Для этого надо знать, как действуют мошенники</a:t>
            </a:r>
            <a:endParaRPr lang="ru-RU" sz="3200" b="1" dirty="0">
              <a:solidFill>
                <a:schemeClr val="tx1"/>
              </a:solidFill>
              <a:effectLst>
                <a:outerShdw blurRad="50800" dist="38100" algn="l" rotWithShape="0">
                  <a:prstClr val="black">
                    <a:alpha val="40000"/>
                  </a:prst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935705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wipe(up)">
                                      <p:cBhvr>
                                        <p:cTn id="23" dur="500"/>
                                        <p:tgtEl>
                                          <p:spTgt spid="31"/>
                                        </p:tgtEl>
                                      </p:cBhvr>
                                    </p:animEffect>
                                  </p:childTnLst>
                                </p:cTn>
                              </p:par>
                            </p:childTnLst>
                          </p:cTn>
                        </p:par>
                        <p:par>
                          <p:cTn id="24" fill="hold">
                            <p:stCondLst>
                              <p:cond delay="5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50" presetClass="path" presetSubtype="0" accel="50000" decel="50000" fill="hold" nodeType="clickEffect">
                                  <p:stCondLst>
                                    <p:cond delay="0"/>
                                  </p:stCondLst>
                                  <p:childTnLst>
                                    <p:animMotion origin="layout" path="M 6.25E-7 -3.7037E-6 L -0.06237 -3.7037E-6 C -0.09023 -3.7037E-6 -0.12474 0.00926 -0.12474 0.0169 L -0.12474 0.03449 " pathEditMode="relative" rAng="0" ptsTypes="AAAA">
                                      <p:cBhvr>
                                        <p:cTn id="31" dur="2000" fill="hold"/>
                                        <p:tgtEl>
                                          <p:spTgt spid="31"/>
                                        </p:tgtEl>
                                        <p:attrNameLst>
                                          <p:attrName>ppt_x</p:attrName>
                                          <p:attrName>ppt_y</p:attrName>
                                        </p:attrNameLst>
                                      </p:cBhvr>
                                      <p:rCtr x="-6237" y="1713"/>
                                    </p:animMotion>
                                  </p:childTnLst>
                                </p:cTn>
                              </p:par>
                            </p:childTnLst>
                          </p:cTn>
                        </p:par>
                      </p:childTnLst>
                    </p:cTn>
                  </p:par>
                  <p:par>
                    <p:cTn id="32" fill="hold">
                      <p:stCondLst>
                        <p:cond delay="indefinite"/>
                      </p:stCondLst>
                      <p:childTnLst>
                        <p:par>
                          <p:cTn id="33" fill="hold">
                            <p:stCondLst>
                              <p:cond delay="0"/>
                            </p:stCondLst>
                            <p:childTnLst>
                              <p:par>
                                <p:cTn id="34" presetID="2" presetClass="entr" presetSubtype="1" fill="hold" grpId="0" nodeType="click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additive="base">
                                        <p:cTn id="36" dur="500" fill="hold"/>
                                        <p:tgtEl>
                                          <p:spTgt spid="32"/>
                                        </p:tgtEl>
                                        <p:attrNameLst>
                                          <p:attrName>ppt_x</p:attrName>
                                        </p:attrNameLst>
                                      </p:cBhvr>
                                      <p:tavLst>
                                        <p:tav tm="0">
                                          <p:val>
                                            <p:strVal val="#ppt_x"/>
                                          </p:val>
                                        </p:tav>
                                        <p:tav tm="100000">
                                          <p:val>
                                            <p:strVal val="#ppt_x"/>
                                          </p:val>
                                        </p:tav>
                                      </p:tavLst>
                                    </p:anim>
                                    <p:anim calcmode="lin" valueType="num">
                                      <p:cBhvr additive="base">
                                        <p:cTn id="37" dur="500" fill="hold"/>
                                        <p:tgtEl>
                                          <p:spTgt spid="32"/>
                                        </p:tgtEl>
                                        <p:attrNameLst>
                                          <p:attrName>ppt_y</p:attrName>
                                        </p:attrNameLst>
                                      </p:cBhvr>
                                      <p:tavLst>
                                        <p:tav tm="0">
                                          <p:val>
                                            <p:strVal val="0-#ppt_h/2"/>
                                          </p:val>
                                        </p:tav>
                                        <p:tav tm="100000">
                                          <p:val>
                                            <p:strVal val="#ppt_y"/>
                                          </p:val>
                                        </p:tav>
                                      </p:tavLst>
                                    </p:anim>
                                  </p:childTnLst>
                                </p:cTn>
                              </p:par>
                            </p:childTnLst>
                          </p:cTn>
                        </p:par>
                        <p:par>
                          <p:cTn id="38" fill="hold">
                            <p:stCondLst>
                              <p:cond delay="500"/>
                            </p:stCondLst>
                            <p:childTnLst>
                              <p:par>
                                <p:cTn id="39" presetID="2" presetClass="entr" presetSubtype="1"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 calcmode="lin" valueType="num">
                                      <p:cBhvr additive="base">
                                        <p:cTn id="41" dur="500" fill="hold"/>
                                        <p:tgtEl>
                                          <p:spTgt spid="35"/>
                                        </p:tgtEl>
                                        <p:attrNameLst>
                                          <p:attrName>ppt_x</p:attrName>
                                        </p:attrNameLst>
                                      </p:cBhvr>
                                      <p:tavLst>
                                        <p:tav tm="0">
                                          <p:val>
                                            <p:strVal val="#ppt_x"/>
                                          </p:val>
                                        </p:tav>
                                        <p:tav tm="100000">
                                          <p:val>
                                            <p:strVal val="#ppt_x"/>
                                          </p:val>
                                        </p:tav>
                                      </p:tavLst>
                                    </p:anim>
                                    <p:anim calcmode="lin" valueType="num">
                                      <p:cBhvr additive="base">
                                        <p:cTn id="42" dur="500" fill="hold"/>
                                        <p:tgtEl>
                                          <p:spTgt spid="35"/>
                                        </p:tgtEl>
                                        <p:attrNameLst>
                                          <p:attrName>ppt_y</p:attrName>
                                        </p:attrNameLst>
                                      </p:cBhvr>
                                      <p:tavLst>
                                        <p:tav tm="0">
                                          <p:val>
                                            <p:strVal val="0-#ppt_h/2"/>
                                          </p:val>
                                        </p:tav>
                                        <p:tav tm="100000">
                                          <p:val>
                                            <p:strVal val="#ppt_y"/>
                                          </p:val>
                                        </p:tav>
                                      </p:tavLst>
                                    </p:anim>
                                  </p:childTnLst>
                                </p:cTn>
                              </p:par>
                            </p:childTnLst>
                          </p:cTn>
                        </p:par>
                        <p:par>
                          <p:cTn id="43" fill="hold">
                            <p:stCondLst>
                              <p:cond delay="1000"/>
                            </p:stCondLst>
                            <p:childTnLst>
                              <p:par>
                                <p:cTn id="44" presetID="22" presetClass="entr" presetSubtype="4"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ipe(down)">
                                      <p:cBhvr>
                                        <p:cTn id="4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8" grpId="0" animBg="1"/>
      <p:bldP spid="17" grpId="0" animBg="1"/>
      <p:bldP spid="32" grpId="0" animBg="1"/>
      <p:bldP spid="35" grpId="0"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50269" y="1126599"/>
            <a:ext cx="8946541" cy="741082"/>
          </a:xfrm>
        </p:spPr>
        <p:txBody>
          <a:bodyPr/>
          <a:lstStyle/>
          <a:p>
            <a:r>
              <a:rPr lang="ru-RU" dirty="0"/>
              <a:t>психологическое манипулирование людьми с целью совершения ими определенных действий</a:t>
            </a:r>
          </a:p>
        </p:txBody>
      </p:sp>
      <p:grpSp>
        <p:nvGrpSpPr>
          <p:cNvPr id="63" name="Группа 62"/>
          <p:cNvGrpSpPr/>
          <p:nvPr/>
        </p:nvGrpSpPr>
        <p:grpSpPr>
          <a:xfrm>
            <a:off x="1050023" y="2031328"/>
            <a:ext cx="9996488" cy="3144525"/>
            <a:chOff x="1103312" y="3158487"/>
            <a:chExt cx="9996488" cy="3144525"/>
          </a:xfrm>
        </p:grpSpPr>
        <p:sp>
          <p:nvSpPr>
            <p:cNvPr id="5" name="Прямоугольник 4"/>
            <p:cNvSpPr/>
            <p:nvPr/>
          </p:nvSpPr>
          <p:spPr>
            <a:xfrm>
              <a:off x="1103312" y="3162300"/>
              <a:ext cx="9996488" cy="31369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6" name="Прямоугольник 5"/>
            <p:cNvSpPr/>
            <p:nvPr/>
          </p:nvSpPr>
          <p:spPr>
            <a:xfrm>
              <a:off x="1803400" y="3416300"/>
              <a:ext cx="736600" cy="686753"/>
            </a:xfrm>
            <a:prstGeom prst="rect">
              <a:avLst/>
            </a:prstGeom>
            <a:solidFill>
              <a:schemeClr val="tx1">
                <a:lumMod val="75000"/>
              </a:schemeClr>
            </a:solidFill>
            <a:ln>
              <a:solidFill>
                <a:schemeClr val="bg1"/>
              </a:solidFill>
            </a:ln>
            <a:effectLst>
              <a:outerShdw blurRad="63500" sx="102000" sy="102000" algn="ctr" rotWithShape="0">
                <a:prstClr val="black">
                  <a:alpha val="40000"/>
                </a:prst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7" name="Прямоугольник 6"/>
            <p:cNvSpPr/>
            <p:nvPr/>
          </p:nvSpPr>
          <p:spPr>
            <a:xfrm>
              <a:off x="3240088" y="4103053"/>
              <a:ext cx="736600" cy="686753"/>
            </a:xfrm>
            <a:prstGeom prst="rect">
              <a:avLst/>
            </a:prstGeom>
            <a:solidFill>
              <a:schemeClr val="tx1">
                <a:lumMod val="75000"/>
              </a:schemeClr>
            </a:solidFill>
            <a:ln>
              <a:solidFill>
                <a:schemeClr val="bg1"/>
              </a:solidFill>
            </a:ln>
            <a:effectLst>
              <a:outerShdw blurRad="63500" sx="102000" sy="102000" algn="ctr" rotWithShape="0">
                <a:prstClr val="black">
                  <a:alpha val="40000"/>
                </a:prst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8" name="Прямоугольник 7"/>
            <p:cNvSpPr/>
            <p:nvPr/>
          </p:nvSpPr>
          <p:spPr>
            <a:xfrm>
              <a:off x="1803400" y="4927599"/>
              <a:ext cx="736600" cy="1375413"/>
            </a:xfrm>
            <a:prstGeom prst="rect">
              <a:avLst/>
            </a:prstGeom>
            <a:solidFill>
              <a:schemeClr val="tx1">
                <a:lumMod val="75000"/>
              </a:schemeClr>
            </a:solidFill>
            <a:ln>
              <a:solidFill>
                <a:schemeClr val="bg1"/>
              </a:solidFill>
            </a:ln>
            <a:effectLst>
              <a:outerShdw blurRad="63500" sx="102000" sy="102000" algn="ctr" rotWithShape="0">
                <a:prstClr val="black">
                  <a:alpha val="40000"/>
                </a:prst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9" name="Прямоугольник 8"/>
            <p:cNvSpPr/>
            <p:nvPr/>
          </p:nvSpPr>
          <p:spPr>
            <a:xfrm>
              <a:off x="5348472" y="3420112"/>
              <a:ext cx="1433328" cy="686753"/>
            </a:xfrm>
            <a:prstGeom prst="rect">
              <a:avLst/>
            </a:prstGeom>
            <a:solidFill>
              <a:schemeClr val="tx1">
                <a:lumMod val="75000"/>
              </a:schemeClr>
            </a:solidFill>
            <a:ln>
              <a:solidFill>
                <a:schemeClr val="bg1"/>
              </a:solidFill>
            </a:ln>
            <a:effectLst>
              <a:outerShdw blurRad="63500" sx="102000" sy="102000" algn="ctr" rotWithShape="0">
                <a:prstClr val="black">
                  <a:alpha val="40000"/>
                </a:prst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0" name="Прямоугольник 9"/>
            <p:cNvSpPr/>
            <p:nvPr/>
          </p:nvSpPr>
          <p:spPr>
            <a:xfrm>
              <a:off x="4611872" y="4923787"/>
              <a:ext cx="1496828" cy="725327"/>
            </a:xfrm>
            <a:prstGeom prst="rect">
              <a:avLst/>
            </a:prstGeom>
            <a:solidFill>
              <a:schemeClr val="tx1">
                <a:lumMod val="75000"/>
              </a:schemeClr>
            </a:solidFill>
            <a:ln>
              <a:solidFill>
                <a:schemeClr val="bg1"/>
              </a:solidFill>
            </a:ln>
            <a:effectLst>
              <a:outerShdw blurRad="63500" sx="102000" sy="102000" algn="ctr" rotWithShape="0">
                <a:prstClr val="black">
                  <a:alpha val="40000"/>
                </a:prst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1" name="Прямоугольник 10"/>
            <p:cNvSpPr/>
            <p:nvPr/>
          </p:nvSpPr>
          <p:spPr>
            <a:xfrm>
              <a:off x="7545572" y="3401692"/>
              <a:ext cx="747528" cy="1522094"/>
            </a:xfrm>
            <a:prstGeom prst="rect">
              <a:avLst/>
            </a:prstGeom>
            <a:solidFill>
              <a:schemeClr val="tx1">
                <a:lumMod val="75000"/>
              </a:schemeClr>
            </a:solidFill>
            <a:ln>
              <a:solidFill>
                <a:schemeClr val="bg1"/>
              </a:solidFill>
            </a:ln>
            <a:effectLst>
              <a:outerShdw blurRad="63500" sx="102000" sy="102000" algn="ctr" rotWithShape="0">
                <a:prstClr val="black">
                  <a:alpha val="40000"/>
                </a:prst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2" name="Прямоугольник 11"/>
            <p:cNvSpPr/>
            <p:nvPr/>
          </p:nvSpPr>
          <p:spPr>
            <a:xfrm>
              <a:off x="8982444" y="4165598"/>
              <a:ext cx="747528" cy="2135508"/>
            </a:xfrm>
            <a:prstGeom prst="rect">
              <a:avLst/>
            </a:prstGeom>
            <a:solidFill>
              <a:schemeClr val="tx1">
                <a:lumMod val="75000"/>
              </a:schemeClr>
            </a:solidFill>
            <a:ln>
              <a:solidFill>
                <a:schemeClr val="bg1"/>
              </a:solidFill>
            </a:ln>
            <a:effectLst>
              <a:outerShdw blurRad="63500" sx="102000" sy="102000" algn="ctr" rotWithShape="0">
                <a:prstClr val="black">
                  <a:alpha val="40000"/>
                </a:prst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3" name="Прямоугольник 12"/>
            <p:cNvSpPr/>
            <p:nvPr/>
          </p:nvSpPr>
          <p:spPr>
            <a:xfrm>
              <a:off x="10394525" y="3158487"/>
              <a:ext cx="705275" cy="1765299"/>
            </a:xfrm>
            <a:prstGeom prst="rect">
              <a:avLst/>
            </a:prstGeom>
            <a:solidFill>
              <a:schemeClr val="tx1">
                <a:lumMod val="75000"/>
              </a:schemeClr>
            </a:solidFill>
            <a:ln>
              <a:solidFill>
                <a:schemeClr val="bg1"/>
              </a:solidFill>
            </a:ln>
            <a:effectLst>
              <a:outerShdw blurRad="63500" sx="102000" sy="102000" algn="ctr" rotWithShape="0">
                <a:prstClr val="black">
                  <a:alpha val="40000"/>
                </a:prst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cxnSp>
        <p:nvCxnSpPr>
          <p:cNvPr id="92" name="Прямая со стрелкой 91"/>
          <p:cNvCxnSpPr/>
          <p:nvPr/>
        </p:nvCxnSpPr>
        <p:spPr>
          <a:xfrm>
            <a:off x="1131729" y="3418487"/>
            <a:ext cx="1809642" cy="0"/>
          </a:xfrm>
          <a:prstGeom prst="straightConnector1">
            <a:avLst/>
          </a:prstGeom>
          <a:ln w="5715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4" name="Прямая со стрелкой 93"/>
          <p:cNvCxnSpPr/>
          <p:nvPr/>
        </p:nvCxnSpPr>
        <p:spPr>
          <a:xfrm>
            <a:off x="2941371" y="3490561"/>
            <a:ext cx="0" cy="762000"/>
          </a:xfrm>
          <a:prstGeom prst="straightConnector1">
            <a:avLst/>
          </a:prstGeom>
          <a:ln w="5715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6" name="Прямая со стрелкой 95"/>
          <p:cNvCxnSpPr/>
          <p:nvPr/>
        </p:nvCxnSpPr>
        <p:spPr>
          <a:xfrm>
            <a:off x="2941371" y="4305901"/>
            <a:ext cx="1470660" cy="15240"/>
          </a:xfrm>
          <a:prstGeom prst="straightConnector1">
            <a:avLst/>
          </a:prstGeom>
          <a:ln w="5715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8" name="Прямая со стрелкой 97"/>
          <p:cNvCxnSpPr/>
          <p:nvPr/>
        </p:nvCxnSpPr>
        <p:spPr>
          <a:xfrm flipV="1">
            <a:off x="4335831" y="3342287"/>
            <a:ext cx="0" cy="856053"/>
          </a:xfrm>
          <a:prstGeom prst="straightConnector1">
            <a:avLst/>
          </a:prstGeom>
          <a:ln w="5715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9" name="Прямая со стрелкой 98"/>
          <p:cNvCxnSpPr/>
          <p:nvPr/>
        </p:nvCxnSpPr>
        <p:spPr>
          <a:xfrm flipV="1">
            <a:off x="4443397" y="3342287"/>
            <a:ext cx="2048894" cy="3493"/>
          </a:xfrm>
          <a:prstGeom prst="straightConnector1">
            <a:avLst/>
          </a:prstGeom>
          <a:ln w="5715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Прямая со стрелкой 102"/>
          <p:cNvCxnSpPr/>
          <p:nvPr/>
        </p:nvCxnSpPr>
        <p:spPr>
          <a:xfrm>
            <a:off x="6492291" y="3418487"/>
            <a:ext cx="870026" cy="1001356"/>
          </a:xfrm>
          <a:prstGeom prst="straightConnector1">
            <a:avLst/>
          </a:prstGeom>
          <a:ln w="5715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151" name="Группа 150"/>
          <p:cNvGrpSpPr/>
          <p:nvPr/>
        </p:nvGrpSpPr>
        <p:grpSpPr>
          <a:xfrm>
            <a:off x="7492283" y="3662647"/>
            <a:ext cx="963837" cy="1443032"/>
            <a:chOff x="-53861" y="3714938"/>
            <a:chExt cx="1147209" cy="1725076"/>
          </a:xfrm>
          <a:effectLst>
            <a:outerShdw blurRad="63500" sx="102000" sy="102000" algn="ctr" rotWithShape="0">
              <a:prstClr val="black">
                <a:alpha val="40000"/>
              </a:prstClr>
            </a:outerShdw>
          </a:effectLst>
        </p:grpSpPr>
        <p:grpSp>
          <p:nvGrpSpPr>
            <p:cNvPr id="136" name="Группа 135"/>
            <p:cNvGrpSpPr/>
            <p:nvPr/>
          </p:nvGrpSpPr>
          <p:grpSpPr>
            <a:xfrm rot="703097">
              <a:off x="-53861" y="4723974"/>
              <a:ext cx="422996" cy="512802"/>
              <a:chOff x="1035733" y="4752336"/>
              <a:chExt cx="422996" cy="512802"/>
            </a:xfrm>
          </p:grpSpPr>
          <p:sp>
            <p:nvSpPr>
              <p:cNvPr id="137" name="Овал 136"/>
              <p:cNvSpPr/>
              <p:nvPr/>
            </p:nvSpPr>
            <p:spPr>
              <a:xfrm>
                <a:off x="1035733" y="4752336"/>
                <a:ext cx="422996" cy="3429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38" name="Трапеция 137"/>
              <p:cNvSpPr/>
              <p:nvPr/>
            </p:nvSpPr>
            <p:spPr>
              <a:xfrm rot="10800000">
                <a:off x="1037020" y="4934335"/>
                <a:ext cx="421708" cy="330803"/>
              </a:xfrm>
              <a:prstGeom prst="trapezoid">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39" name="Овал 138"/>
              <p:cNvSpPr/>
              <p:nvPr/>
            </p:nvSpPr>
            <p:spPr>
              <a:xfrm>
                <a:off x="1039614" y="4894045"/>
                <a:ext cx="415072" cy="85099"/>
              </a:xfrm>
              <a:prstGeom prst="ellipse">
                <a:avLst/>
              </a:prstGeom>
              <a:solidFill>
                <a:srgbClr val="93E3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sp>
          <p:nvSpPr>
            <p:cNvPr id="126" name="Прямоугольник 125"/>
            <p:cNvSpPr/>
            <p:nvPr/>
          </p:nvSpPr>
          <p:spPr>
            <a:xfrm rot="950041">
              <a:off x="568686" y="5203234"/>
              <a:ext cx="80487" cy="166432"/>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27" name="Прямоугольник 126"/>
            <p:cNvSpPr/>
            <p:nvPr/>
          </p:nvSpPr>
          <p:spPr>
            <a:xfrm rot="20424296">
              <a:off x="355806" y="5209404"/>
              <a:ext cx="80487" cy="166432"/>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25" name="Трапеция 124"/>
            <p:cNvSpPr/>
            <p:nvPr/>
          </p:nvSpPr>
          <p:spPr>
            <a:xfrm rot="10800000">
              <a:off x="206057" y="4864726"/>
              <a:ext cx="600076" cy="368626"/>
            </a:xfrm>
            <a:prstGeom prst="trapezoid">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nvGrpSpPr>
            <p:cNvPr id="134" name="Группа 133"/>
            <p:cNvGrpSpPr/>
            <p:nvPr/>
          </p:nvGrpSpPr>
          <p:grpSpPr>
            <a:xfrm rot="21355240">
              <a:off x="670352" y="4760285"/>
              <a:ext cx="422996" cy="512802"/>
              <a:chOff x="1035733" y="4752336"/>
              <a:chExt cx="422996" cy="512802"/>
            </a:xfrm>
          </p:grpSpPr>
          <p:sp>
            <p:nvSpPr>
              <p:cNvPr id="133" name="Овал 132"/>
              <p:cNvSpPr/>
              <p:nvPr/>
            </p:nvSpPr>
            <p:spPr>
              <a:xfrm>
                <a:off x="1035733" y="4752336"/>
                <a:ext cx="422996" cy="3429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31" name="Трапеция 130"/>
              <p:cNvSpPr/>
              <p:nvPr/>
            </p:nvSpPr>
            <p:spPr>
              <a:xfrm rot="10800000">
                <a:off x="1037020" y="4934335"/>
                <a:ext cx="421708" cy="330803"/>
              </a:xfrm>
              <a:prstGeom prst="trapezoid">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32" name="Овал 131"/>
              <p:cNvSpPr/>
              <p:nvPr/>
            </p:nvSpPr>
            <p:spPr>
              <a:xfrm>
                <a:off x="1039614" y="4894045"/>
                <a:ext cx="415072" cy="85099"/>
              </a:xfrm>
              <a:prstGeom prst="ellipse">
                <a:avLst/>
              </a:prstGeom>
              <a:solidFill>
                <a:srgbClr val="93E3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150" name="Группа 149"/>
            <p:cNvGrpSpPr/>
            <p:nvPr/>
          </p:nvGrpSpPr>
          <p:grpSpPr>
            <a:xfrm>
              <a:off x="171219" y="4222750"/>
              <a:ext cx="713678" cy="645988"/>
              <a:chOff x="171219" y="4222750"/>
              <a:chExt cx="713678" cy="645988"/>
            </a:xfrm>
          </p:grpSpPr>
          <p:sp>
            <p:nvSpPr>
              <p:cNvPr id="123" name="Трапеция 122"/>
              <p:cNvSpPr/>
              <p:nvPr/>
            </p:nvSpPr>
            <p:spPr>
              <a:xfrm>
                <a:off x="209550" y="4222750"/>
                <a:ext cx="600076" cy="645988"/>
              </a:xfrm>
              <a:prstGeom prst="trapezoid">
                <a:avLst/>
              </a:prstGeom>
              <a:solidFill>
                <a:schemeClr val="bg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35" name="Прямоугольник 134"/>
              <p:cNvSpPr/>
              <p:nvPr/>
            </p:nvSpPr>
            <p:spPr>
              <a:xfrm rot="791773">
                <a:off x="171219" y="4452428"/>
                <a:ext cx="85228" cy="309151"/>
              </a:xfrm>
              <a:prstGeom prst="rect">
                <a:avLst/>
              </a:prstGeom>
              <a:solidFill>
                <a:schemeClr val="bg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21" name="Овал 120"/>
              <p:cNvSpPr/>
              <p:nvPr/>
            </p:nvSpPr>
            <p:spPr>
              <a:xfrm>
                <a:off x="215579" y="4284857"/>
                <a:ext cx="289351" cy="260789"/>
              </a:xfrm>
              <a:prstGeom prst="ellipse">
                <a:avLst/>
              </a:prstGeom>
              <a:solidFill>
                <a:schemeClr val="bg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22" name="Овал 121"/>
              <p:cNvSpPr/>
              <p:nvPr/>
            </p:nvSpPr>
            <p:spPr>
              <a:xfrm>
                <a:off x="372994" y="4294394"/>
                <a:ext cx="281939" cy="284041"/>
              </a:xfrm>
              <a:prstGeom prst="ellipse">
                <a:avLst/>
              </a:prstGeom>
              <a:solidFill>
                <a:schemeClr val="bg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29" name="Прямоугольник 128"/>
              <p:cNvSpPr/>
              <p:nvPr/>
            </p:nvSpPr>
            <p:spPr>
              <a:xfrm rot="19525731">
                <a:off x="695527" y="4246506"/>
                <a:ext cx="85228" cy="309151"/>
              </a:xfrm>
              <a:prstGeom prst="rect">
                <a:avLst/>
              </a:prstGeom>
              <a:solidFill>
                <a:schemeClr val="bg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30" name="Прямоугольник 129"/>
              <p:cNvSpPr/>
              <p:nvPr/>
            </p:nvSpPr>
            <p:spPr>
              <a:xfrm rot="20988603">
                <a:off x="799669" y="4503206"/>
                <a:ext cx="85228" cy="309151"/>
              </a:xfrm>
              <a:prstGeom prst="rect">
                <a:avLst/>
              </a:prstGeom>
              <a:solidFill>
                <a:schemeClr val="bg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sp>
          <p:nvSpPr>
            <p:cNvPr id="140" name="Блок-схема: задержка 139"/>
            <p:cNvSpPr/>
            <p:nvPr/>
          </p:nvSpPr>
          <p:spPr>
            <a:xfrm rot="15187481">
              <a:off x="347076" y="5312859"/>
              <a:ext cx="119459" cy="134852"/>
            </a:xfrm>
            <a:prstGeom prst="flowChartDelay">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41" name="Блок-схема: задержка 140"/>
            <p:cNvSpPr/>
            <p:nvPr/>
          </p:nvSpPr>
          <p:spPr>
            <a:xfrm rot="16815088">
              <a:off x="530481" y="5302620"/>
              <a:ext cx="119459" cy="134852"/>
            </a:xfrm>
            <a:prstGeom prst="flowChartDelay">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nvGrpSpPr>
            <p:cNvPr id="149" name="Группа 148"/>
            <p:cNvGrpSpPr/>
            <p:nvPr/>
          </p:nvGrpSpPr>
          <p:grpSpPr>
            <a:xfrm>
              <a:off x="134254" y="3714938"/>
              <a:ext cx="826885" cy="933449"/>
              <a:chOff x="134254" y="3714938"/>
              <a:chExt cx="826885" cy="933449"/>
            </a:xfrm>
          </p:grpSpPr>
          <p:sp>
            <p:nvSpPr>
              <p:cNvPr id="110" name="Овал 109"/>
              <p:cNvSpPr/>
              <p:nvPr/>
            </p:nvSpPr>
            <p:spPr>
              <a:xfrm>
                <a:off x="274848" y="3714938"/>
                <a:ext cx="460164" cy="584012"/>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20" name="Полилиния 119"/>
              <p:cNvSpPr/>
              <p:nvPr/>
            </p:nvSpPr>
            <p:spPr>
              <a:xfrm>
                <a:off x="265814" y="3718048"/>
                <a:ext cx="695325" cy="930339"/>
              </a:xfrm>
              <a:custGeom>
                <a:avLst/>
                <a:gdLst>
                  <a:gd name="connsiteX0" fmla="*/ 203200 w 755650"/>
                  <a:gd name="connsiteY0" fmla="*/ 536575 h 933450"/>
                  <a:gd name="connsiteX1" fmla="*/ 0 w 755650"/>
                  <a:gd name="connsiteY1" fmla="*/ 920750 h 933450"/>
                  <a:gd name="connsiteX2" fmla="*/ 269875 w 755650"/>
                  <a:gd name="connsiteY2" fmla="*/ 584200 h 933450"/>
                  <a:gd name="connsiteX3" fmla="*/ 482600 w 755650"/>
                  <a:gd name="connsiteY3" fmla="*/ 933450 h 933450"/>
                  <a:gd name="connsiteX4" fmla="*/ 361950 w 755650"/>
                  <a:gd name="connsiteY4" fmla="*/ 568325 h 933450"/>
                  <a:gd name="connsiteX5" fmla="*/ 755650 w 755650"/>
                  <a:gd name="connsiteY5" fmla="*/ 679450 h 933450"/>
                  <a:gd name="connsiteX6" fmla="*/ 311150 w 755650"/>
                  <a:gd name="connsiteY6" fmla="*/ 0 h 933450"/>
                  <a:gd name="connsiteX7" fmla="*/ 374650 w 755650"/>
                  <a:gd name="connsiteY7" fmla="*/ 565150 h 933450"/>
                  <a:gd name="connsiteX8" fmla="*/ 203200 w 755650"/>
                  <a:gd name="connsiteY8" fmla="*/ 536575 h 933450"/>
                  <a:gd name="connsiteX0" fmla="*/ 203200 w 755650"/>
                  <a:gd name="connsiteY0" fmla="*/ 536575 h 933450"/>
                  <a:gd name="connsiteX1" fmla="*/ 0 w 755650"/>
                  <a:gd name="connsiteY1" fmla="*/ 920750 h 933450"/>
                  <a:gd name="connsiteX2" fmla="*/ 269875 w 755650"/>
                  <a:gd name="connsiteY2" fmla="*/ 584200 h 933450"/>
                  <a:gd name="connsiteX3" fmla="*/ 482600 w 755650"/>
                  <a:gd name="connsiteY3" fmla="*/ 933450 h 933450"/>
                  <a:gd name="connsiteX4" fmla="*/ 361950 w 755650"/>
                  <a:gd name="connsiteY4" fmla="*/ 568325 h 933450"/>
                  <a:gd name="connsiteX5" fmla="*/ 755650 w 755650"/>
                  <a:gd name="connsiteY5" fmla="*/ 679450 h 933450"/>
                  <a:gd name="connsiteX6" fmla="*/ 575561 w 755650"/>
                  <a:gd name="connsiteY6" fmla="*/ 234762 h 933450"/>
                  <a:gd name="connsiteX7" fmla="*/ 311150 w 755650"/>
                  <a:gd name="connsiteY7" fmla="*/ 0 h 933450"/>
                  <a:gd name="connsiteX8" fmla="*/ 374650 w 755650"/>
                  <a:gd name="connsiteY8" fmla="*/ 565150 h 933450"/>
                  <a:gd name="connsiteX9" fmla="*/ 203200 w 755650"/>
                  <a:gd name="connsiteY9" fmla="*/ 536575 h 933450"/>
                  <a:gd name="connsiteX0" fmla="*/ 203200 w 755650"/>
                  <a:gd name="connsiteY0" fmla="*/ 536575 h 933450"/>
                  <a:gd name="connsiteX1" fmla="*/ 0 w 755650"/>
                  <a:gd name="connsiteY1" fmla="*/ 920750 h 933450"/>
                  <a:gd name="connsiteX2" fmla="*/ 269875 w 755650"/>
                  <a:gd name="connsiteY2" fmla="*/ 584200 h 933450"/>
                  <a:gd name="connsiteX3" fmla="*/ 482600 w 755650"/>
                  <a:gd name="connsiteY3" fmla="*/ 933450 h 933450"/>
                  <a:gd name="connsiteX4" fmla="*/ 361950 w 755650"/>
                  <a:gd name="connsiteY4" fmla="*/ 568325 h 933450"/>
                  <a:gd name="connsiteX5" fmla="*/ 755650 w 755650"/>
                  <a:gd name="connsiteY5" fmla="*/ 679450 h 933450"/>
                  <a:gd name="connsiteX6" fmla="*/ 575561 w 755650"/>
                  <a:gd name="connsiteY6" fmla="*/ 234762 h 933450"/>
                  <a:gd name="connsiteX7" fmla="*/ 311150 w 755650"/>
                  <a:gd name="connsiteY7" fmla="*/ 0 h 933450"/>
                  <a:gd name="connsiteX8" fmla="*/ 374650 w 755650"/>
                  <a:gd name="connsiteY8" fmla="*/ 565150 h 933450"/>
                  <a:gd name="connsiteX9" fmla="*/ 203200 w 755650"/>
                  <a:gd name="connsiteY9" fmla="*/ 536575 h 933450"/>
                  <a:gd name="connsiteX0" fmla="*/ 203200 w 755650"/>
                  <a:gd name="connsiteY0" fmla="*/ 536575 h 933450"/>
                  <a:gd name="connsiteX1" fmla="*/ 0 w 755650"/>
                  <a:gd name="connsiteY1" fmla="*/ 920750 h 933450"/>
                  <a:gd name="connsiteX2" fmla="*/ 269875 w 755650"/>
                  <a:gd name="connsiteY2" fmla="*/ 584200 h 933450"/>
                  <a:gd name="connsiteX3" fmla="*/ 482600 w 755650"/>
                  <a:gd name="connsiteY3" fmla="*/ 933450 h 933450"/>
                  <a:gd name="connsiteX4" fmla="*/ 361950 w 755650"/>
                  <a:gd name="connsiteY4" fmla="*/ 568325 h 933450"/>
                  <a:gd name="connsiteX5" fmla="*/ 755650 w 755650"/>
                  <a:gd name="connsiteY5" fmla="*/ 679450 h 933450"/>
                  <a:gd name="connsiteX6" fmla="*/ 575561 w 755650"/>
                  <a:gd name="connsiteY6" fmla="*/ 234762 h 933450"/>
                  <a:gd name="connsiteX7" fmla="*/ 311150 w 755650"/>
                  <a:gd name="connsiteY7" fmla="*/ 0 h 933450"/>
                  <a:gd name="connsiteX8" fmla="*/ 374650 w 755650"/>
                  <a:gd name="connsiteY8" fmla="*/ 565150 h 933450"/>
                  <a:gd name="connsiteX9" fmla="*/ 203200 w 755650"/>
                  <a:gd name="connsiteY9" fmla="*/ 536575 h 933450"/>
                  <a:gd name="connsiteX0" fmla="*/ 203200 w 755650"/>
                  <a:gd name="connsiteY0" fmla="*/ 536575 h 933450"/>
                  <a:gd name="connsiteX1" fmla="*/ 0 w 755650"/>
                  <a:gd name="connsiteY1" fmla="*/ 920750 h 933450"/>
                  <a:gd name="connsiteX2" fmla="*/ 269875 w 755650"/>
                  <a:gd name="connsiteY2" fmla="*/ 584200 h 933450"/>
                  <a:gd name="connsiteX3" fmla="*/ 482600 w 755650"/>
                  <a:gd name="connsiteY3" fmla="*/ 933450 h 933450"/>
                  <a:gd name="connsiteX4" fmla="*/ 361950 w 755650"/>
                  <a:gd name="connsiteY4" fmla="*/ 568325 h 933450"/>
                  <a:gd name="connsiteX5" fmla="*/ 755650 w 755650"/>
                  <a:gd name="connsiteY5" fmla="*/ 679450 h 933450"/>
                  <a:gd name="connsiteX6" fmla="*/ 575561 w 755650"/>
                  <a:gd name="connsiteY6" fmla="*/ 234762 h 933450"/>
                  <a:gd name="connsiteX7" fmla="*/ 311150 w 755650"/>
                  <a:gd name="connsiteY7" fmla="*/ 0 h 933450"/>
                  <a:gd name="connsiteX8" fmla="*/ 374650 w 755650"/>
                  <a:gd name="connsiteY8" fmla="*/ 565150 h 933450"/>
                  <a:gd name="connsiteX9" fmla="*/ 203200 w 755650"/>
                  <a:gd name="connsiteY9" fmla="*/ 536575 h 933450"/>
                  <a:gd name="connsiteX0" fmla="*/ 203200 w 755650"/>
                  <a:gd name="connsiteY0" fmla="*/ 536575 h 933450"/>
                  <a:gd name="connsiteX1" fmla="*/ 0 w 755650"/>
                  <a:gd name="connsiteY1" fmla="*/ 920750 h 933450"/>
                  <a:gd name="connsiteX2" fmla="*/ 269875 w 755650"/>
                  <a:gd name="connsiteY2" fmla="*/ 584200 h 933450"/>
                  <a:gd name="connsiteX3" fmla="*/ 482600 w 755650"/>
                  <a:gd name="connsiteY3" fmla="*/ 933450 h 933450"/>
                  <a:gd name="connsiteX4" fmla="*/ 361950 w 755650"/>
                  <a:gd name="connsiteY4" fmla="*/ 568325 h 933450"/>
                  <a:gd name="connsiteX5" fmla="*/ 755650 w 755650"/>
                  <a:gd name="connsiteY5" fmla="*/ 679450 h 933450"/>
                  <a:gd name="connsiteX6" fmla="*/ 575561 w 755650"/>
                  <a:gd name="connsiteY6" fmla="*/ 234762 h 933450"/>
                  <a:gd name="connsiteX7" fmla="*/ 311150 w 755650"/>
                  <a:gd name="connsiteY7" fmla="*/ 0 h 933450"/>
                  <a:gd name="connsiteX8" fmla="*/ 374650 w 755650"/>
                  <a:gd name="connsiteY8" fmla="*/ 565150 h 933450"/>
                  <a:gd name="connsiteX9" fmla="*/ 203200 w 755650"/>
                  <a:gd name="connsiteY9" fmla="*/ 536575 h 933450"/>
                  <a:gd name="connsiteX0" fmla="*/ 203200 w 755650"/>
                  <a:gd name="connsiteY0" fmla="*/ 536575 h 933450"/>
                  <a:gd name="connsiteX1" fmla="*/ 0 w 755650"/>
                  <a:gd name="connsiteY1" fmla="*/ 920750 h 933450"/>
                  <a:gd name="connsiteX2" fmla="*/ 269875 w 755650"/>
                  <a:gd name="connsiteY2" fmla="*/ 584200 h 933450"/>
                  <a:gd name="connsiteX3" fmla="*/ 482600 w 755650"/>
                  <a:gd name="connsiteY3" fmla="*/ 933450 h 933450"/>
                  <a:gd name="connsiteX4" fmla="*/ 361950 w 755650"/>
                  <a:gd name="connsiteY4" fmla="*/ 568325 h 933450"/>
                  <a:gd name="connsiteX5" fmla="*/ 755650 w 755650"/>
                  <a:gd name="connsiteY5" fmla="*/ 679450 h 933450"/>
                  <a:gd name="connsiteX6" fmla="*/ 575561 w 755650"/>
                  <a:gd name="connsiteY6" fmla="*/ 234762 h 933450"/>
                  <a:gd name="connsiteX7" fmla="*/ 311150 w 755650"/>
                  <a:gd name="connsiteY7" fmla="*/ 0 h 933450"/>
                  <a:gd name="connsiteX8" fmla="*/ 400936 w 755650"/>
                  <a:gd name="connsiteY8" fmla="*/ 330012 h 933450"/>
                  <a:gd name="connsiteX9" fmla="*/ 374650 w 755650"/>
                  <a:gd name="connsiteY9" fmla="*/ 565150 h 933450"/>
                  <a:gd name="connsiteX10" fmla="*/ 203200 w 755650"/>
                  <a:gd name="connsiteY10" fmla="*/ 536575 h 933450"/>
                  <a:gd name="connsiteX0" fmla="*/ 203200 w 755650"/>
                  <a:gd name="connsiteY0" fmla="*/ 536575 h 933450"/>
                  <a:gd name="connsiteX1" fmla="*/ 0 w 755650"/>
                  <a:gd name="connsiteY1" fmla="*/ 920750 h 933450"/>
                  <a:gd name="connsiteX2" fmla="*/ 269875 w 755650"/>
                  <a:gd name="connsiteY2" fmla="*/ 584200 h 933450"/>
                  <a:gd name="connsiteX3" fmla="*/ 482600 w 755650"/>
                  <a:gd name="connsiteY3" fmla="*/ 933450 h 933450"/>
                  <a:gd name="connsiteX4" fmla="*/ 361950 w 755650"/>
                  <a:gd name="connsiteY4" fmla="*/ 568325 h 933450"/>
                  <a:gd name="connsiteX5" fmla="*/ 755650 w 755650"/>
                  <a:gd name="connsiteY5" fmla="*/ 679450 h 933450"/>
                  <a:gd name="connsiteX6" fmla="*/ 575561 w 755650"/>
                  <a:gd name="connsiteY6" fmla="*/ 234762 h 933450"/>
                  <a:gd name="connsiteX7" fmla="*/ 311150 w 755650"/>
                  <a:gd name="connsiteY7" fmla="*/ 0 h 933450"/>
                  <a:gd name="connsiteX8" fmla="*/ 400936 w 755650"/>
                  <a:gd name="connsiteY8" fmla="*/ 330012 h 933450"/>
                  <a:gd name="connsiteX9" fmla="*/ 374650 w 755650"/>
                  <a:gd name="connsiteY9" fmla="*/ 565150 h 933450"/>
                  <a:gd name="connsiteX10" fmla="*/ 203200 w 755650"/>
                  <a:gd name="connsiteY10" fmla="*/ 536575 h 933450"/>
                  <a:gd name="connsiteX0" fmla="*/ 203200 w 755650"/>
                  <a:gd name="connsiteY0" fmla="*/ 536575 h 933450"/>
                  <a:gd name="connsiteX1" fmla="*/ 0 w 755650"/>
                  <a:gd name="connsiteY1" fmla="*/ 920750 h 933450"/>
                  <a:gd name="connsiteX2" fmla="*/ 269875 w 755650"/>
                  <a:gd name="connsiteY2" fmla="*/ 584200 h 933450"/>
                  <a:gd name="connsiteX3" fmla="*/ 482600 w 755650"/>
                  <a:gd name="connsiteY3" fmla="*/ 933450 h 933450"/>
                  <a:gd name="connsiteX4" fmla="*/ 361950 w 755650"/>
                  <a:gd name="connsiteY4" fmla="*/ 568325 h 933450"/>
                  <a:gd name="connsiteX5" fmla="*/ 755650 w 755650"/>
                  <a:gd name="connsiteY5" fmla="*/ 679450 h 933450"/>
                  <a:gd name="connsiteX6" fmla="*/ 575561 w 755650"/>
                  <a:gd name="connsiteY6" fmla="*/ 234762 h 933450"/>
                  <a:gd name="connsiteX7" fmla="*/ 311150 w 755650"/>
                  <a:gd name="connsiteY7" fmla="*/ 0 h 933450"/>
                  <a:gd name="connsiteX8" fmla="*/ 400936 w 755650"/>
                  <a:gd name="connsiteY8" fmla="*/ 330012 h 933450"/>
                  <a:gd name="connsiteX9" fmla="*/ 368300 w 755650"/>
                  <a:gd name="connsiteY9" fmla="*/ 539750 h 933450"/>
                  <a:gd name="connsiteX10" fmla="*/ 203200 w 755650"/>
                  <a:gd name="connsiteY10" fmla="*/ 536575 h 933450"/>
                  <a:gd name="connsiteX0" fmla="*/ 203200 w 755650"/>
                  <a:gd name="connsiteY0" fmla="*/ 536575 h 933450"/>
                  <a:gd name="connsiteX1" fmla="*/ 0 w 755650"/>
                  <a:gd name="connsiteY1" fmla="*/ 920750 h 933450"/>
                  <a:gd name="connsiteX2" fmla="*/ 269875 w 755650"/>
                  <a:gd name="connsiteY2" fmla="*/ 584200 h 933450"/>
                  <a:gd name="connsiteX3" fmla="*/ 482600 w 755650"/>
                  <a:gd name="connsiteY3" fmla="*/ 933450 h 933450"/>
                  <a:gd name="connsiteX4" fmla="*/ 361950 w 755650"/>
                  <a:gd name="connsiteY4" fmla="*/ 568325 h 933450"/>
                  <a:gd name="connsiteX5" fmla="*/ 755650 w 755650"/>
                  <a:gd name="connsiteY5" fmla="*/ 679450 h 933450"/>
                  <a:gd name="connsiteX6" fmla="*/ 575561 w 755650"/>
                  <a:gd name="connsiteY6" fmla="*/ 234762 h 933450"/>
                  <a:gd name="connsiteX7" fmla="*/ 311150 w 755650"/>
                  <a:gd name="connsiteY7" fmla="*/ 0 h 933450"/>
                  <a:gd name="connsiteX8" fmla="*/ 400936 w 755650"/>
                  <a:gd name="connsiteY8" fmla="*/ 330012 h 933450"/>
                  <a:gd name="connsiteX9" fmla="*/ 368300 w 755650"/>
                  <a:gd name="connsiteY9" fmla="*/ 539750 h 933450"/>
                  <a:gd name="connsiteX10" fmla="*/ 203200 w 755650"/>
                  <a:gd name="connsiteY10" fmla="*/ 536575 h 933450"/>
                  <a:gd name="connsiteX0" fmla="*/ 203200 w 755650"/>
                  <a:gd name="connsiteY0" fmla="*/ 536575 h 933450"/>
                  <a:gd name="connsiteX1" fmla="*/ 0 w 755650"/>
                  <a:gd name="connsiteY1" fmla="*/ 920750 h 933450"/>
                  <a:gd name="connsiteX2" fmla="*/ 269875 w 755650"/>
                  <a:gd name="connsiteY2" fmla="*/ 584200 h 933450"/>
                  <a:gd name="connsiteX3" fmla="*/ 482600 w 755650"/>
                  <a:gd name="connsiteY3" fmla="*/ 933450 h 933450"/>
                  <a:gd name="connsiteX4" fmla="*/ 361950 w 755650"/>
                  <a:gd name="connsiteY4" fmla="*/ 568325 h 933450"/>
                  <a:gd name="connsiteX5" fmla="*/ 755650 w 755650"/>
                  <a:gd name="connsiteY5" fmla="*/ 679450 h 933450"/>
                  <a:gd name="connsiteX6" fmla="*/ 575561 w 755650"/>
                  <a:gd name="connsiteY6" fmla="*/ 234762 h 933450"/>
                  <a:gd name="connsiteX7" fmla="*/ 311150 w 755650"/>
                  <a:gd name="connsiteY7" fmla="*/ 0 h 933450"/>
                  <a:gd name="connsiteX8" fmla="*/ 400936 w 755650"/>
                  <a:gd name="connsiteY8" fmla="*/ 330012 h 933450"/>
                  <a:gd name="connsiteX9" fmla="*/ 368300 w 755650"/>
                  <a:gd name="connsiteY9" fmla="*/ 539750 h 933450"/>
                  <a:gd name="connsiteX10" fmla="*/ 203200 w 755650"/>
                  <a:gd name="connsiteY10" fmla="*/ 536575 h 933450"/>
                  <a:gd name="connsiteX0" fmla="*/ 203200 w 755650"/>
                  <a:gd name="connsiteY0" fmla="*/ 536575 h 933450"/>
                  <a:gd name="connsiteX1" fmla="*/ 0 w 755650"/>
                  <a:gd name="connsiteY1" fmla="*/ 920750 h 933450"/>
                  <a:gd name="connsiteX2" fmla="*/ 269875 w 755650"/>
                  <a:gd name="connsiteY2" fmla="*/ 584200 h 933450"/>
                  <a:gd name="connsiteX3" fmla="*/ 482600 w 755650"/>
                  <a:gd name="connsiteY3" fmla="*/ 933450 h 933450"/>
                  <a:gd name="connsiteX4" fmla="*/ 361950 w 755650"/>
                  <a:gd name="connsiteY4" fmla="*/ 568325 h 933450"/>
                  <a:gd name="connsiteX5" fmla="*/ 755650 w 755650"/>
                  <a:gd name="connsiteY5" fmla="*/ 679450 h 933450"/>
                  <a:gd name="connsiteX6" fmla="*/ 575561 w 755650"/>
                  <a:gd name="connsiteY6" fmla="*/ 234762 h 933450"/>
                  <a:gd name="connsiteX7" fmla="*/ 311150 w 755650"/>
                  <a:gd name="connsiteY7" fmla="*/ 0 h 933450"/>
                  <a:gd name="connsiteX8" fmla="*/ 400936 w 755650"/>
                  <a:gd name="connsiteY8" fmla="*/ 330012 h 933450"/>
                  <a:gd name="connsiteX9" fmla="*/ 368300 w 755650"/>
                  <a:gd name="connsiteY9" fmla="*/ 539750 h 933450"/>
                  <a:gd name="connsiteX10" fmla="*/ 203200 w 755650"/>
                  <a:gd name="connsiteY10" fmla="*/ 536575 h 933450"/>
                  <a:gd name="connsiteX0" fmla="*/ 203200 w 755650"/>
                  <a:gd name="connsiteY0" fmla="*/ 536575 h 933450"/>
                  <a:gd name="connsiteX1" fmla="*/ 0 w 755650"/>
                  <a:gd name="connsiteY1" fmla="*/ 920750 h 933450"/>
                  <a:gd name="connsiteX2" fmla="*/ 269875 w 755650"/>
                  <a:gd name="connsiteY2" fmla="*/ 584200 h 933450"/>
                  <a:gd name="connsiteX3" fmla="*/ 482600 w 755650"/>
                  <a:gd name="connsiteY3" fmla="*/ 933450 h 933450"/>
                  <a:gd name="connsiteX4" fmla="*/ 361950 w 755650"/>
                  <a:gd name="connsiteY4" fmla="*/ 568325 h 933450"/>
                  <a:gd name="connsiteX5" fmla="*/ 755650 w 755650"/>
                  <a:gd name="connsiteY5" fmla="*/ 679450 h 933450"/>
                  <a:gd name="connsiteX6" fmla="*/ 575561 w 755650"/>
                  <a:gd name="connsiteY6" fmla="*/ 234762 h 933450"/>
                  <a:gd name="connsiteX7" fmla="*/ 311150 w 755650"/>
                  <a:gd name="connsiteY7" fmla="*/ 0 h 933450"/>
                  <a:gd name="connsiteX8" fmla="*/ 400936 w 755650"/>
                  <a:gd name="connsiteY8" fmla="*/ 330012 h 933450"/>
                  <a:gd name="connsiteX9" fmla="*/ 339725 w 755650"/>
                  <a:gd name="connsiteY9" fmla="*/ 574675 h 933450"/>
                  <a:gd name="connsiteX10" fmla="*/ 203200 w 755650"/>
                  <a:gd name="connsiteY10" fmla="*/ 536575 h 933450"/>
                  <a:gd name="connsiteX0" fmla="*/ 203200 w 755650"/>
                  <a:gd name="connsiteY0" fmla="*/ 536575 h 933450"/>
                  <a:gd name="connsiteX1" fmla="*/ 0 w 755650"/>
                  <a:gd name="connsiteY1" fmla="*/ 920750 h 933450"/>
                  <a:gd name="connsiteX2" fmla="*/ 269875 w 755650"/>
                  <a:gd name="connsiteY2" fmla="*/ 584200 h 933450"/>
                  <a:gd name="connsiteX3" fmla="*/ 482600 w 755650"/>
                  <a:gd name="connsiteY3" fmla="*/ 933450 h 933450"/>
                  <a:gd name="connsiteX4" fmla="*/ 361950 w 755650"/>
                  <a:gd name="connsiteY4" fmla="*/ 568325 h 933450"/>
                  <a:gd name="connsiteX5" fmla="*/ 755650 w 755650"/>
                  <a:gd name="connsiteY5" fmla="*/ 679450 h 933450"/>
                  <a:gd name="connsiteX6" fmla="*/ 575561 w 755650"/>
                  <a:gd name="connsiteY6" fmla="*/ 234762 h 933450"/>
                  <a:gd name="connsiteX7" fmla="*/ 311150 w 755650"/>
                  <a:gd name="connsiteY7" fmla="*/ 0 h 933450"/>
                  <a:gd name="connsiteX8" fmla="*/ 400936 w 755650"/>
                  <a:gd name="connsiteY8" fmla="*/ 330012 h 933450"/>
                  <a:gd name="connsiteX9" fmla="*/ 339725 w 755650"/>
                  <a:gd name="connsiteY9" fmla="*/ 574675 h 933450"/>
                  <a:gd name="connsiteX10" fmla="*/ 203200 w 755650"/>
                  <a:gd name="connsiteY10" fmla="*/ 536575 h 933450"/>
                  <a:gd name="connsiteX0" fmla="*/ 203200 w 755650"/>
                  <a:gd name="connsiteY0" fmla="*/ 536575 h 933450"/>
                  <a:gd name="connsiteX1" fmla="*/ 0 w 755650"/>
                  <a:gd name="connsiteY1" fmla="*/ 920750 h 933450"/>
                  <a:gd name="connsiteX2" fmla="*/ 269875 w 755650"/>
                  <a:gd name="connsiteY2" fmla="*/ 584200 h 933450"/>
                  <a:gd name="connsiteX3" fmla="*/ 482600 w 755650"/>
                  <a:gd name="connsiteY3" fmla="*/ 933450 h 933450"/>
                  <a:gd name="connsiteX4" fmla="*/ 361950 w 755650"/>
                  <a:gd name="connsiteY4" fmla="*/ 568325 h 933450"/>
                  <a:gd name="connsiteX5" fmla="*/ 755650 w 755650"/>
                  <a:gd name="connsiteY5" fmla="*/ 679450 h 933450"/>
                  <a:gd name="connsiteX6" fmla="*/ 575561 w 755650"/>
                  <a:gd name="connsiteY6" fmla="*/ 234762 h 933450"/>
                  <a:gd name="connsiteX7" fmla="*/ 311150 w 755650"/>
                  <a:gd name="connsiteY7" fmla="*/ 0 h 933450"/>
                  <a:gd name="connsiteX8" fmla="*/ 400936 w 755650"/>
                  <a:gd name="connsiteY8" fmla="*/ 330012 h 933450"/>
                  <a:gd name="connsiteX9" fmla="*/ 339725 w 755650"/>
                  <a:gd name="connsiteY9" fmla="*/ 574675 h 933450"/>
                  <a:gd name="connsiteX10" fmla="*/ 203200 w 755650"/>
                  <a:gd name="connsiteY10" fmla="*/ 536575 h 933450"/>
                  <a:gd name="connsiteX0" fmla="*/ 203200 w 755650"/>
                  <a:gd name="connsiteY0" fmla="*/ 523875 h 920750"/>
                  <a:gd name="connsiteX1" fmla="*/ 0 w 755650"/>
                  <a:gd name="connsiteY1" fmla="*/ 908050 h 920750"/>
                  <a:gd name="connsiteX2" fmla="*/ 269875 w 755650"/>
                  <a:gd name="connsiteY2" fmla="*/ 571500 h 920750"/>
                  <a:gd name="connsiteX3" fmla="*/ 482600 w 755650"/>
                  <a:gd name="connsiteY3" fmla="*/ 920750 h 920750"/>
                  <a:gd name="connsiteX4" fmla="*/ 361950 w 755650"/>
                  <a:gd name="connsiteY4" fmla="*/ 555625 h 920750"/>
                  <a:gd name="connsiteX5" fmla="*/ 755650 w 755650"/>
                  <a:gd name="connsiteY5" fmla="*/ 666750 h 920750"/>
                  <a:gd name="connsiteX6" fmla="*/ 575561 w 755650"/>
                  <a:gd name="connsiteY6" fmla="*/ 222062 h 920750"/>
                  <a:gd name="connsiteX7" fmla="*/ 250825 w 755650"/>
                  <a:gd name="connsiteY7" fmla="*/ 0 h 920750"/>
                  <a:gd name="connsiteX8" fmla="*/ 400936 w 755650"/>
                  <a:gd name="connsiteY8" fmla="*/ 317312 h 920750"/>
                  <a:gd name="connsiteX9" fmla="*/ 339725 w 755650"/>
                  <a:gd name="connsiteY9" fmla="*/ 561975 h 920750"/>
                  <a:gd name="connsiteX10" fmla="*/ 203200 w 755650"/>
                  <a:gd name="connsiteY10" fmla="*/ 523875 h 920750"/>
                  <a:gd name="connsiteX0" fmla="*/ 203200 w 755650"/>
                  <a:gd name="connsiteY0" fmla="*/ 533464 h 930339"/>
                  <a:gd name="connsiteX1" fmla="*/ 0 w 755650"/>
                  <a:gd name="connsiteY1" fmla="*/ 917639 h 930339"/>
                  <a:gd name="connsiteX2" fmla="*/ 269875 w 755650"/>
                  <a:gd name="connsiteY2" fmla="*/ 581089 h 930339"/>
                  <a:gd name="connsiteX3" fmla="*/ 482600 w 755650"/>
                  <a:gd name="connsiteY3" fmla="*/ 930339 h 930339"/>
                  <a:gd name="connsiteX4" fmla="*/ 361950 w 755650"/>
                  <a:gd name="connsiteY4" fmla="*/ 565214 h 930339"/>
                  <a:gd name="connsiteX5" fmla="*/ 755650 w 755650"/>
                  <a:gd name="connsiteY5" fmla="*/ 676339 h 930339"/>
                  <a:gd name="connsiteX6" fmla="*/ 575561 w 755650"/>
                  <a:gd name="connsiteY6" fmla="*/ 231651 h 930339"/>
                  <a:gd name="connsiteX7" fmla="*/ 250825 w 755650"/>
                  <a:gd name="connsiteY7" fmla="*/ 9589 h 930339"/>
                  <a:gd name="connsiteX8" fmla="*/ 400936 w 755650"/>
                  <a:gd name="connsiteY8" fmla="*/ 326901 h 930339"/>
                  <a:gd name="connsiteX9" fmla="*/ 339725 w 755650"/>
                  <a:gd name="connsiteY9" fmla="*/ 571564 h 930339"/>
                  <a:gd name="connsiteX10" fmla="*/ 203200 w 755650"/>
                  <a:gd name="connsiteY10" fmla="*/ 533464 h 930339"/>
                  <a:gd name="connsiteX0" fmla="*/ 203200 w 755650"/>
                  <a:gd name="connsiteY0" fmla="*/ 533464 h 930339"/>
                  <a:gd name="connsiteX1" fmla="*/ 0 w 755650"/>
                  <a:gd name="connsiteY1" fmla="*/ 917639 h 930339"/>
                  <a:gd name="connsiteX2" fmla="*/ 269875 w 755650"/>
                  <a:gd name="connsiteY2" fmla="*/ 581089 h 930339"/>
                  <a:gd name="connsiteX3" fmla="*/ 482600 w 755650"/>
                  <a:gd name="connsiteY3" fmla="*/ 930339 h 930339"/>
                  <a:gd name="connsiteX4" fmla="*/ 361950 w 755650"/>
                  <a:gd name="connsiteY4" fmla="*/ 565214 h 930339"/>
                  <a:gd name="connsiteX5" fmla="*/ 755650 w 755650"/>
                  <a:gd name="connsiteY5" fmla="*/ 676339 h 930339"/>
                  <a:gd name="connsiteX6" fmla="*/ 575561 w 755650"/>
                  <a:gd name="connsiteY6" fmla="*/ 231651 h 930339"/>
                  <a:gd name="connsiteX7" fmla="*/ 250825 w 755650"/>
                  <a:gd name="connsiteY7" fmla="*/ 9589 h 930339"/>
                  <a:gd name="connsiteX8" fmla="*/ 400936 w 755650"/>
                  <a:gd name="connsiteY8" fmla="*/ 326901 h 930339"/>
                  <a:gd name="connsiteX9" fmla="*/ 339725 w 755650"/>
                  <a:gd name="connsiteY9" fmla="*/ 571564 h 930339"/>
                  <a:gd name="connsiteX10" fmla="*/ 203200 w 755650"/>
                  <a:gd name="connsiteY10" fmla="*/ 533464 h 930339"/>
                  <a:gd name="connsiteX0" fmla="*/ 203200 w 755650"/>
                  <a:gd name="connsiteY0" fmla="*/ 533464 h 930339"/>
                  <a:gd name="connsiteX1" fmla="*/ 0 w 755650"/>
                  <a:gd name="connsiteY1" fmla="*/ 917639 h 930339"/>
                  <a:gd name="connsiteX2" fmla="*/ 269875 w 755650"/>
                  <a:gd name="connsiteY2" fmla="*/ 581089 h 930339"/>
                  <a:gd name="connsiteX3" fmla="*/ 482600 w 755650"/>
                  <a:gd name="connsiteY3" fmla="*/ 930339 h 930339"/>
                  <a:gd name="connsiteX4" fmla="*/ 361950 w 755650"/>
                  <a:gd name="connsiteY4" fmla="*/ 565214 h 930339"/>
                  <a:gd name="connsiteX5" fmla="*/ 755650 w 755650"/>
                  <a:gd name="connsiteY5" fmla="*/ 676339 h 930339"/>
                  <a:gd name="connsiteX6" fmla="*/ 575561 w 755650"/>
                  <a:gd name="connsiteY6" fmla="*/ 231651 h 930339"/>
                  <a:gd name="connsiteX7" fmla="*/ 250825 w 755650"/>
                  <a:gd name="connsiteY7" fmla="*/ 9589 h 930339"/>
                  <a:gd name="connsiteX8" fmla="*/ 400936 w 755650"/>
                  <a:gd name="connsiteY8" fmla="*/ 326901 h 930339"/>
                  <a:gd name="connsiteX9" fmla="*/ 339725 w 755650"/>
                  <a:gd name="connsiteY9" fmla="*/ 571564 h 930339"/>
                  <a:gd name="connsiteX10" fmla="*/ 203200 w 755650"/>
                  <a:gd name="connsiteY10" fmla="*/ 533464 h 930339"/>
                  <a:gd name="connsiteX0" fmla="*/ 184150 w 755650"/>
                  <a:gd name="connsiteY0" fmla="*/ 530289 h 930339"/>
                  <a:gd name="connsiteX1" fmla="*/ 0 w 755650"/>
                  <a:gd name="connsiteY1" fmla="*/ 917639 h 930339"/>
                  <a:gd name="connsiteX2" fmla="*/ 269875 w 755650"/>
                  <a:gd name="connsiteY2" fmla="*/ 581089 h 930339"/>
                  <a:gd name="connsiteX3" fmla="*/ 482600 w 755650"/>
                  <a:gd name="connsiteY3" fmla="*/ 930339 h 930339"/>
                  <a:gd name="connsiteX4" fmla="*/ 361950 w 755650"/>
                  <a:gd name="connsiteY4" fmla="*/ 565214 h 930339"/>
                  <a:gd name="connsiteX5" fmla="*/ 755650 w 755650"/>
                  <a:gd name="connsiteY5" fmla="*/ 676339 h 930339"/>
                  <a:gd name="connsiteX6" fmla="*/ 575561 w 755650"/>
                  <a:gd name="connsiteY6" fmla="*/ 231651 h 930339"/>
                  <a:gd name="connsiteX7" fmla="*/ 250825 w 755650"/>
                  <a:gd name="connsiteY7" fmla="*/ 9589 h 930339"/>
                  <a:gd name="connsiteX8" fmla="*/ 400936 w 755650"/>
                  <a:gd name="connsiteY8" fmla="*/ 326901 h 930339"/>
                  <a:gd name="connsiteX9" fmla="*/ 339725 w 755650"/>
                  <a:gd name="connsiteY9" fmla="*/ 571564 h 930339"/>
                  <a:gd name="connsiteX10" fmla="*/ 184150 w 755650"/>
                  <a:gd name="connsiteY10" fmla="*/ 530289 h 930339"/>
                  <a:gd name="connsiteX0" fmla="*/ 47625 w 619125"/>
                  <a:gd name="connsiteY0" fmla="*/ 530289 h 930339"/>
                  <a:gd name="connsiteX1" fmla="*/ 0 w 619125"/>
                  <a:gd name="connsiteY1" fmla="*/ 828739 h 930339"/>
                  <a:gd name="connsiteX2" fmla="*/ 133350 w 619125"/>
                  <a:gd name="connsiteY2" fmla="*/ 581089 h 930339"/>
                  <a:gd name="connsiteX3" fmla="*/ 346075 w 619125"/>
                  <a:gd name="connsiteY3" fmla="*/ 930339 h 930339"/>
                  <a:gd name="connsiteX4" fmla="*/ 225425 w 619125"/>
                  <a:gd name="connsiteY4" fmla="*/ 565214 h 930339"/>
                  <a:gd name="connsiteX5" fmla="*/ 619125 w 619125"/>
                  <a:gd name="connsiteY5" fmla="*/ 676339 h 930339"/>
                  <a:gd name="connsiteX6" fmla="*/ 439036 w 619125"/>
                  <a:gd name="connsiteY6" fmla="*/ 231651 h 930339"/>
                  <a:gd name="connsiteX7" fmla="*/ 114300 w 619125"/>
                  <a:gd name="connsiteY7" fmla="*/ 9589 h 930339"/>
                  <a:gd name="connsiteX8" fmla="*/ 264411 w 619125"/>
                  <a:gd name="connsiteY8" fmla="*/ 326901 h 930339"/>
                  <a:gd name="connsiteX9" fmla="*/ 203200 w 619125"/>
                  <a:gd name="connsiteY9" fmla="*/ 571564 h 930339"/>
                  <a:gd name="connsiteX10" fmla="*/ 47625 w 619125"/>
                  <a:gd name="connsiteY10" fmla="*/ 530289 h 930339"/>
                  <a:gd name="connsiteX0" fmla="*/ 111125 w 682625"/>
                  <a:gd name="connsiteY0" fmla="*/ 530289 h 930339"/>
                  <a:gd name="connsiteX1" fmla="*/ 0 w 682625"/>
                  <a:gd name="connsiteY1" fmla="*/ 841439 h 930339"/>
                  <a:gd name="connsiteX2" fmla="*/ 196850 w 682625"/>
                  <a:gd name="connsiteY2" fmla="*/ 581089 h 930339"/>
                  <a:gd name="connsiteX3" fmla="*/ 409575 w 682625"/>
                  <a:gd name="connsiteY3" fmla="*/ 930339 h 930339"/>
                  <a:gd name="connsiteX4" fmla="*/ 288925 w 682625"/>
                  <a:gd name="connsiteY4" fmla="*/ 565214 h 930339"/>
                  <a:gd name="connsiteX5" fmla="*/ 682625 w 682625"/>
                  <a:gd name="connsiteY5" fmla="*/ 676339 h 930339"/>
                  <a:gd name="connsiteX6" fmla="*/ 502536 w 682625"/>
                  <a:gd name="connsiteY6" fmla="*/ 231651 h 930339"/>
                  <a:gd name="connsiteX7" fmla="*/ 177800 w 682625"/>
                  <a:gd name="connsiteY7" fmla="*/ 9589 h 930339"/>
                  <a:gd name="connsiteX8" fmla="*/ 327911 w 682625"/>
                  <a:gd name="connsiteY8" fmla="*/ 326901 h 930339"/>
                  <a:gd name="connsiteX9" fmla="*/ 266700 w 682625"/>
                  <a:gd name="connsiteY9" fmla="*/ 571564 h 930339"/>
                  <a:gd name="connsiteX10" fmla="*/ 111125 w 682625"/>
                  <a:gd name="connsiteY10" fmla="*/ 530289 h 930339"/>
                  <a:gd name="connsiteX0" fmla="*/ 123825 w 695325"/>
                  <a:gd name="connsiteY0" fmla="*/ 530289 h 930339"/>
                  <a:gd name="connsiteX1" fmla="*/ 0 w 695325"/>
                  <a:gd name="connsiteY1" fmla="*/ 708089 h 930339"/>
                  <a:gd name="connsiteX2" fmla="*/ 209550 w 695325"/>
                  <a:gd name="connsiteY2" fmla="*/ 581089 h 930339"/>
                  <a:gd name="connsiteX3" fmla="*/ 422275 w 695325"/>
                  <a:gd name="connsiteY3" fmla="*/ 930339 h 930339"/>
                  <a:gd name="connsiteX4" fmla="*/ 301625 w 695325"/>
                  <a:gd name="connsiteY4" fmla="*/ 565214 h 930339"/>
                  <a:gd name="connsiteX5" fmla="*/ 695325 w 695325"/>
                  <a:gd name="connsiteY5" fmla="*/ 676339 h 930339"/>
                  <a:gd name="connsiteX6" fmla="*/ 515236 w 695325"/>
                  <a:gd name="connsiteY6" fmla="*/ 231651 h 930339"/>
                  <a:gd name="connsiteX7" fmla="*/ 190500 w 695325"/>
                  <a:gd name="connsiteY7" fmla="*/ 9589 h 930339"/>
                  <a:gd name="connsiteX8" fmla="*/ 340611 w 695325"/>
                  <a:gd name="connsiteY8" fmla="*/ 326901 h 930339"/>
                  <a:gd name="connsiteX9" fmla="*/ 279400 w 695325"/>
                  <a:gd name="connsiteY9" fmla="*/ 571564 h 930339"/>
                  <a:gd name="connsiteX10" fmla="*/ 123825 w 695325"/>
                  <a:gd name="connsiteY10" fmla="*/ 530289 h 930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5325" h="930339">
                    <a:moveTo>
                      <a:pt x="123825" y="530289"/>
                    </a:moveTo>
                    <a:lnTo>
                      <a:pt x="0" y="708089"/>
                    </a:lnTo>
                    <a:lnTo>
                      <a:pt x="209550" y="581089"/>
                    </a:lnTo>
                    <a:lnTo>
                      <a:pt x="422275" y="930339"/>
                    </a:lnTo>
                    <a:lnTo>
                      <a:pt x="301625" y="565214"/>
                    </a:lnTo>
                    <a:cubicBezTo>
                      <a:pt x="432858" y="602256"/>
                      <a:pt x="478367" y="540872"/>
                      <a:pt x="695325" y="676339"/>
                    </a:cubicBezTo>
                    <a:cubicBezTo>
                      <a:pt x="664929" y="496360"/>
                      <a:pt x="590082" y="344955"/>
                      <a:pt x="515236" y="231651"/>
                    </a:cubicBezTo>
                    <a:cubicBezTo>
                      <a:pt x="338199" y="-40278"/>
                      <a:pt x="259587" y="-4232"/>
                      <a:pt x="190500" y="9589"/>
                    </a:cubicBezTo>
                    <a:cubicBezTo>
                      <a:pt x="278637" y="70910"/>
                      <a:pt x="322324" y="141755"/>
                      <a:pt x="340611" y="326901"/>
                    </a:cubicBezTo>
                    <a:cubicBezTo>
                      <a:pt x="336082" y="434914"/>
                      <a:pt x="306154" y="498476"/>
                      <a:pt x="279400" y="571564"/>
                    </a:cubicBezTo>
                    <a:lnTo>
                      <a:pt x="123825" y="530289"/>
                    </a:lnTo>
                    <a:close/>
                  </a:path>
                </a:pathLst>
              </a:cu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47" name="Овал 146"/>
              <p:cNvSpPr/>
              <p:nvPr/>
            </p:nvSpPr>
            <p:spPr>
              <a:xfrm>
                <a:off x="267601" y="3805115"/>
                <a:ext cx="97713" cy="126164"/>
              </a:xfrm>
              <a:prstGeom prst="ellipse">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42" name="Блок-схема: задержка 141"/>
              <p:cNvSpPr/>
              <p:nvPr/>
            </p:nvSpPr>
            <p:spPr>
              <a:xfrm rot="10024746">
                <a:off x="205067" y="3901834"/>
                <a:ext cx="198491" cy="129433"/>
              </a:xfrm>
              <a:prstGeom prst="flowChartDelay">
                <a:avLst/>
              </a:prstGeom>
              <a:solidFill>
                <a:schemeClr val="accent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45" name="Дуга 144"/>
              <p:cNvSpPr/>
              <p:nvPr/>
            </p:nvSpPr>
            <p:spPr>
              <a:xfrm rot="185502">
                <a:off x="134254" y="4064984"/>
                <a:ext cx="404140" cy="417903"/>
              </a:xfrm>
              <a:prstGeom prst="arc">
                <a:avLst>
                  <a:gd name="adj1" fmla="val 16200000"/>
                  <a:gd name="adj2" fmla="val 18635476"/>
                </a:avLst>
              </a:prstGeom>
              <a:noFill/>
              <a:ln w="1905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46" name="Овал 145"/>
              <p:cNvSpPr/>
              <p:nvPr/>
            </p:nvSpPr>
            <p:spPr>
              <a:xfrm>
                <a:off x="390510" y="3810407"/>
                <a:ext cx="122720" cy="202946"/>
              </a:xfrm>
              <a:prstGeom prst="ellipse">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cxnSp>
        <p:nvCxnSpPr>
          <p:cNvPr id="153" name="Прямая со стрелкой 152"/>
          <p:cNvCxnSpPr/>
          <p:nvPr/>
        </p:nvCxnSpPr>
        <p:spPr>
          <a:xfrm flipH="1">
            <a:off x="5122463" y="4529690"/>
            <a:ext cx="2249379" cy="382353"/>
          </a:xfrm>
          <a:prstGeom prst="straightConnector1">
            <a:avLst/>
          </a:prstGeom>
          <a:ln w="57150">
            <a:solidFill>
              <a:schemeClr val="bg1">
                <a:lumMod val="50000"/>
                <a:lumOff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56" name="Прямая со стрелкой 155"/>
          <p:cNvCxnSpPr/>
          <p:nvPr/>
        </p:nvCxnSpPr>
        <p:spPr>
          <a:xfrm flipH="1" flipV="1">
            <a:off x="4016064" y="4469739"/>
            <a:ext cx="1054187" cy="437231"/>
          </a:xfrm>
          <a:prstGeom prst="straightConnector1">
            <a:avLst/>
          </a:prstGeom>
          <a:ln w="57150">
            <a:solidFill>
              <a:schemeClr val="bg1">
                <a:lumMod val="50000"/>
                <a:lumOff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58" name="Прямая со стрелкой 157"/>
          <p:cNvCxnSpPr/>
          <p:nvPr/>
        </p:nvCxnSpPr>
        <p:spPr>
          <a:xfrm flipV="1">
            <a:off x="3931730" y="3122262"/>
            <a:ext cx="467931" cy="1314088"/>
          </a:xfrm>
          <a:prstGeom prst="straightConnector1">
            <a:avLst/>
          </a:prstGeom>
          <a:ln w="57150">
            <a:solidFill>
              <a:schemeClr val="bg1">
                <a:lumMod val="50000"/>
                <a:lumOff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60" name="Прямая со стрелкой 159"/>
          <p:cNvCxnSpPr/>
          <p:nvPr/>
        </p:nvCxnSpPr>
        <p:spPr>
          <a:xfrm flipH="1" flipV="1">
            <a:off x="3721499" y="2158377"/>
            <a:ext cx="733961" cy="899324"/>
          </a:xfrm>
          <a:prstGeom prst="straightConnector1">
            <a:avLst/>
          </a:prstGeom>
          <a:ln w="57150">
            <a:solidFill>
              <a:schemeClr val="bg1">
                <a:lumMod val="50000"/>
                <a:lumOff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62" name="Прямая со стрелкой 161"/>
          <p:cNvCxnSpPr/>
          <p:nvPr/>
        </p:nvCxnSpPr>
        <p:spPr>
          <a:xfrm flipH="1">
            <a:off x="2486711" y="2164240"/>
            <a:ext cx="1129027" cy="958022"/>
          </a:xfrm>
          <a:prstGeom prst="straightConnector1">
            <a:avLst/>
          </a:prstGeom>
          <a:ln w="57150">
            <a:solidFill>
              <a:schemeClr val="bg1">
                <a:lumMod val="50000"/>
                <a:lumOff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64" name="Прямая со стрелкой 163"/>
          <p:cNvCxnSpPr/>
          <p:nvPr/>
        </p:nvCxnSpPr>
        <p:spPr>
          <a:xfrm flipH="1" flipV="1">
            <a:off x="1131729" y="3133470"/>
            <a:ext cx="1280111" cy="3812"/>
          </a:xfrm>
          <a:prstGeom prst="straightConnector1">
            <a:avLst/>
          </a:prstGeom>
          <a:ln w="57150">
            <a:solidFill>
              <a:schemeClr val="bg1">
                <a:lumMod val="50000"/>
                <a:lumOff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186" name="Группа 185"/>
          <p:cNvGrpSpPr/>
          <p:nvPr/>
        </p:nvGrpSpPr>
        <p:grpSpPr>
          <a:xfrm flipH="1">
            <a:off x="3118563" y="4464128"/>
            <a:ext cx="648267" cy="628999"/>
            <a:chOff x="193705" y="1206048"/>
            <a:chExt cx="1521715" cy="1523976"/>
          </a:xfrm>
        </p:grpSpPr>
        <p:sp>
          <p:nvSpPr>
            <p:cNvPr id="172" name="Пирог 171"/>
            <p:cNvSpPr/>
            <p:nvPr/>
          </p:nvSpPr>
          <p:spPr>
            <a:xfrm rot="18838207">
              <a:off x="209463" y="1190290"/>
              <a:ext cx="957143" cy="988660"/>
            </a:xfrm>
            <a:prstGeom prst="pi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solidFill>
                  <a:schemeClr val="tx1"/>
                </a:solidFill>
              </a:endParaRPr>
            </a:p>
          </p:txBody>
        </p:sp>
        <p:grpSp>
          <p:nvGrpSpPr>
            <p:cNvPr id="185" name="Группа 184"/>
            <p:cNvGrpSpPr/>
            <p:nvPr/>
          </p:nvGrpSpPr>
          <p:grpSpPr>
            <a:xfrm>
              <a:off x="272756" y="1445999"/>
              <a:ext cx="1442664" cy="1284025"/>
              <a:chOff x="272756" y="1445999"/>
              <a:chExt cx="1442664" cy="1284025"/>
            </a:xfrm>
          </p:grpSpPr>
          <p:sp>
            <p:nvSpPr>
              <p:cNvPr id="174" name="Овал 173"/>
              <p:cNvSpPr/>
              <p:nvPr/>
            </p:nvSpPr>
            <p:spPr>
              <a:xfrm>
                <a:off x="272756" y="1445999"/>
                <a:ext cx="830556" cy="4445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75" name="Овал 174"/>
              <p:cNvSpPr/>
              <p:nvPr/>
            </p:nvSpPr>
            <p:spPr>
              <a:xfrm>
                <a:off x="368300" y="1574800"/>
                <a:ext cx="277811" cy="171450"/>
              </a:xfrm>
              <a:prstGeom prst="ellipse">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76" name="Овал 175"/>
              <p:cNvSpPr/>
              <p:nvPr/>
            </p:nvSpPr>
            <p:spPr>
              <a:xfrm>
                <a:off x="688034" y="1525375"/>
                <a:ext cx="277811" cy="270299"/>
              </a:xfrm>
              <a:prstGeom prst="ellipse">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79" name="Равнобедренный треугольник 178"/>
              <p:cNvSpPr/>
              <p:nvPr/>
            </p:nvSpPr>
            <p:spPr>
              <a:xfrm rot="14339204">
                <a:off x="523132" y="1706262"/>
                <a:ext cx="229395" cy="199671"/>
              </a:xfrm>
              <a:prstGeom prst="triangl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80" name="Овал 179"/>
              <p:cNvSpPr/>
              <p:nvPr/>
            </p:nvSpPr>
            <p:spPr>
              <a:xfrm>
                <a:off x="411229" y="1609462"/>
                <a:ext cx="118518" cy="97123"/>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81" name="Овал 180"/>
              <p:cNvSpPr/>
              <p:nvPr/>
            </p:nvSpPr>
            <p:spPr>
              <a:xfrm>
                <a:off x="721390" y="1604880"/>
                <a:ext cx="118518" cy="97123"/>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83" name="Трапеция 182"/>
              <p:cNvSpPr/>
              <p:nvPr/>
            </p:nvSpPr>
            <p:spPr>
              <a:xfrm>
                <a:off x="490737" y="2000295"/>
                <a:ext cx="752871" cy="729729"/>
              </a:xfrm>
              <a:prstGeom prst="trapezoi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84" name="Полилиния 183"/>
              <p:cNvSpPr/>
              <p:nvPr/>
            </p:nvSpPr>
            <p:spPr>
              <a:xfrm rot="20075301">
                <a:off x="1016921" y="1864318"/>
                <a:ext cx="698499" cy="757063"/>
              </a:xfrm>
              <a:custGeom>
                <a:avLst/>
                <a:gdLst>
                  <a:gd name="connsiteX0" fmla="*/ 76200 w 793750"/>
                  <a:gd name="connsiteY0" fmla="*/ 641350 h 641350"/>
                  <a:gd name="connsiteX1" fmla="*/ 793750 w 793750"/>
                  <a:gd name="connsiteY1" fmla="*/ 184150 h 641350"/>
                  <a:gd name="connsiteX2" fmla="*/ 698500 w 793750"/>
                  <a:gd name="connsiteY2" fmla="*/ 0 h 641350"/>
                  <a:gd name="connsiteX3" fmla="*/ 0 w 793750"/>
                  <a:gd name="connsiteY3" fmla="*/ 565150 h 641350"/>
                  <a:gd name="connsiteX4" fmla="*/ 76200 w 793750"/>
                  <a:gd name="connsiteY4" fmla="*/ 641350 h 641350"/>
                  <a:gd name="connsiteX0" fmla="*/ 76200 w 793750"/>
                  <a:gd name="connsiteY0" fmla="*/ 641350 h 641350"/>
                  <a:gd name="connsiteX1" fmla="*/ 793750 w 793750"/>
                  <a:gd name="connsiteY1" fmla="*/ 184150 h 641350"/>
                  <a:gd name="connsiteX2" fmla="*/ 698499 w 793750"/>
                  <a:gd name="connsiteY2" fmla="*/ 0 h 641350"/>
                  <a:gd name="connsiteX3" fmla="*/ 0 w 793750"/>
                  <a:gd name="connsiteY3" fmla="*/ 565150 h 641350"/>
                  <a:gd name="connsiteX4" fmla="*/ 76200 w 793750"/>
                  <a:gd name="connsiteY4" fmla="*/ 641350 h 641350"/>
                  <a:gd name="connsiteX0" fmla="*/ 76200 w 793750"/>
                  <a:gd name="connsiteY0" fmla="*/ 730346 h 730346"/>
                  <a:gd name="connsiteX1" fmla="*/ 793750 w 793750"/>
                  <a:gd name="connsiteY1" fmla="*/ 273146 h 730346"/>
                  <a:gd name="connsiteX2" fmla="*/ 698499 w 793750"/>
                  <a:gd name="connsiteY2" fmla="*/ 88996 h 730346"/>
                  <a:gd name="connsiteX3" fmla="*/ 0 w 793750"/>
                  <a:gd name="connsiteY3" fmla="*/ 654146 h 730346"/>
                  <a:gd name="connsiteX4" fmla="*/ 76200 w 793750"/>
                  <a:gd name="connsiteY4" fmla="*/ 730346 h 730346"/>
                  <a:gd name="connsiteX0" fmla="*/ 76200 w 698499"/>
                  <a:gd name="connsiteY0" fmla="*/ 730346 h 730346"/>
                  <a:gd name="connsiteX1" fmla="*/ 547805 w 698499"/>
                  <a:gd name="connsiteY1" fmla="*/ 215453 h 730346"/>
                  <a:gd name="connsiteX2" fmla="*/ 698499 w 698499"/>
                  <a:gd name="connsiteY2" fmla="*/ 88996 h 730346"/>
                  <a:gd name="connsiteX3" fmla="*/ 0 w 698499"/>
                  <a:gd name="connsiteY3" fmla="*/ 654146 h 730346"/>
                  <a:gd name="connsiteX4" fmla="*/ 76200 w 698499"/>
                  <a:gd name="connsiteY4" fmla="*/ 730346 h 730346"/>
                  <a:gd name="connsiteX0" fmla="*/ 20302 w 698499"/>
                  <a:gd name="connsiteY0" fmla="*/ 753424 h 753424"/>
                  <a:gd name="connsiteX1" fmla="*/ 547805 w 698499"/>
                  <a:gd name="connsiteY1" fmla="*/ 215453 h 753424"/>
                  <a:gd name="connsiteX2" fmla="*/ 698499 w 698499"/>
                  <a:gd name="connsiteY2" fmla="*/ 88996 h 753424"/>
                  <a:gd name="connsiteX3" fmla="*/ 0 w 698499"/>
                  <a:gd name="connsiteY3" fmla="*/ 654146 h 753424"/>
                  <a:gd name="connsiteX4" fmla="*/ 20302 w 698499"/>
                  <a:gd name="connsiteY4" fmla="*/ 753424 h 753424"/>
                  <a:gd name="connsiteX0" fmla="*/ 20302 w 698499"/>
                  <a:gd name="connsiteY0" fmla="*/ 753424 h 753424"/>
                  <a:gd name="connsiteX1" fmla="*/ 547805 w 698499"/>
                  <a:gd name="connsiteY1" fmla="*/ 215453 h 753424"/>
                  <a:gd name="connsiteX2" fmla="*/ 698499 w 698499"/>
                  <a:gd name="connsiteY2" fmla="*/ 88996 h 753424"/>
                  <a:gd name="connsiteX3" fmla="*/ 0 w 698499"/>
                  <a:gd name="connsiteY3" fmla="*/ 654146 h 753424"/>
                  <a:gd name="connsiteX4" fmla="*/ 20302 w 698499"/>
                  <a:gd name="connsiteY4" fmla="*/ 753424 h 753424"/>
                  <a:gd name="connsiteX0" fmla="*/ 53841 w 698499"/>
                  <a:gd name="connsiteY0" fmla="*/ 759193 h 759193"/>
                  <a:gd name="connsiteX1" fmla="*/ 547805 w 698499"/>
                  <a:gd name="connsiteY1" fmla="*/ 215453 h 759193"/>
                  <a:gd name="connsiteX2" fmla="*/ 698499 w 698499"/>
                  <a:gd name="connsiteY2" fmla="*/ 88996 h 759193"/>
                  <a:gd name="connsiteX3" fmla="*/ 0 w 698499"/>
                  <a:gd name="connsiteY3" fmla="*/ 654146 h 759193"/>
                  <a:gd name="connsiteX4" fmla="*/ 53841 w 698499"/>
                  <a:gd name="connsiteY4" fmla="*/ 759193 h 759193"/>
                  <a:gd name="connsiteX0" fmla="*/ 53841 w 698499"/>
                  <a:gd name="connsiteY0" fmla="*/ 757063 h 757063"/>
                  <a:gd name="connsiteX1" fmla="*/ 547805 w 698499"/>
                  <a:gd name="connsiteY1" fmla="*/ 213323 h 757063"/>
                  <a:gd name="connsiteX2" fmla="*/ 698499 w 698499"/>
                  <a:gd name="connsiteY2" fmla="*/ 86866 h 757063"/>
                  <a:gd name="connsiteX3" fmla="*/ 0 w 698499"/>
                  <a:gd name="connsiteY3" fmla="*/ 652016 h 757063"/>
                  <a:gd name="connsiteX4" fmla="*/ 53841 w 698499"/>
                  <a:gd name="connsiteY4" fmla="*/ 757063 h 757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499" h="757063">
                    <a:moveTo>
                      <a:pt x="53841" y="757063"/>
                    </a:moveTo>
                    <a:cubicBezTo>
                      <a:pt x="207316" y="531585"/>
                      <a:pt x="371971" y="392647"/>
                      <a:pt x="547805" y="213323"/>
                    </a:cubicBezTo>
                    <a:lnTo>
                      <a:pt x="698499" y="86866"/>
                    </a:lnTo>
                    <a:cubicBezTo>
                      <a:pt x="571871" y="-244002"/>
                      <a:pt x="232833" y="463633"/>
                      <a:pt x="0" y="652016"/>
                    </a:cubicBezTo>
                    <a:lnTo>
                      <a:pt x="53841" y="757063"/>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sp>
        <p:nvSpPr>
          <p:cNvPr id="65" name="Заголовок 1"/>
          <p:cNvSpPr txBox="1">
            <a:spLocks/>
          </p:cNvSpPr>
          <p:nvPr/>
        </p:nvSpPr>
        <p:spPr>
          <a:xfrm>
            <a:off x="606903" y="419705"/>
            <a:ext cx="10956616" cy="543247"/>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3200" b="1" dirty="0" smtClean="0">
                <a:latin typeface="Arial" panose="020B0604020202020204" pitchFamily="34" charset="0"/>
                <a:cs typeface="Arial" panose="020B0604020202020204" pitchFamily="34" charset="0"/>
              </a:rPr>
              <a:t>СОЦИАЛЬНАЯ ИНЖЕНЕРИЯ</a:t>
            </a:r>
            <a:endParaRPr lang="ru-RU" sz="3200" b="1" dirty="0">
              <a:latin typeface="Arial" panose="020B0604020202020204" pitchFamily="34" charset="0"/>
              <a:cs typeface="Arial" panose="020B0604020202020204" pitchFamily="34" charset="0"/>
            </a:endParaRPr>
          </a:p>
        </p:txBody>
      </p:sp>
      <p:sp>
        <p:nvSpPr>
          <p:cNvPr id="14" name="Прямоугольник 13"/>
          <p:cNvSpPr/>
          <p:nvPr/>
        </p:nvSpPr>
        <p:spPr>
          <a:xfrm>
            <a:off x="326338" y="5327711"/>
            <a:ext cx="11517745" cy="584775"/>
          </a:xfrm>
          <a:prstGeom prst="rect">
            <a:avLst/>
          </a:prstGeom>
        </p:spPr>
        <p:txBody>
          <a:bodyPr wrap="square">
            <a:spAutoFit/>
          </a:bodyPr>
          <a:lstStyle/>
          <a:p>
            <a:pPr algn="ctr"/>
            <a:r>
              <a:rPr lang="ru-RU" sz="3200" b="1" dirty="0" smtClean="0">
                <a:effectLst>
                  <a:outerShdw blurRad="50800" dist="38100" dir="16200000" rotWithShape="0">
                    <a:prstClr val="black">
                      <a:alpha val="40000"/>
                    </a:prstClr>
                  </a:outerShdw>
                </a:effectLst>
              </a:rPr>
              <a:t>Рациональное - эмоциональное</a:t>
            </a:r>
            <a:endParaRPr lang="ru-RU" sz="3200" b="1" dirty="0">
              <a:effectLst>
                <a:outerShdw blurRad="50800" dist="38100" dir="16200000" rotWithShape="0">
                  <a:prstClr val="black">
                    <a:alpha val="40000"/>
                  </a:prstClr>
                </a:outerShdw>
              </a:effectLst>
            </a:endParaRPr>
          </a:p>
        </p:txBody>
      </p:sp>
      <p:cxnSp>
        <p:nvCxnSpPr>
          <p:cNvPr id="68" name="Прямая соединительная линия 67"/>
          <p:cNvCxnSpPr/>
          <p:nvPr/>
        </p:nvCxnSpPr>
        <p:spPr>
          <a:xfrm>
            <a:off x="724783" y="962952"/>
            <a:ext cx="5694490" cy="0"/>
          </a:xfrm>
          <a:prstGeom prst="line">
            <a:avLst/>
          </a:prstGeom>
          <a:ln w="28575">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
        <p:nvSpPr>
          <p:cNvPr id="70" name="Прямоугольник 69"/>
          <p:cNvSpPr/>
          <p:nvPr/>
        </p:nvSpPr>
        <p:spPr>
          <a:xfrm>
            <a:off x="296538" y="5974564"/>
            <a:ext cx="11517745" cy="584775"/>
          </a:xfrm>
          <a:prstGeom prst="rect">
            <a:avLst/>
          </a:prstGeom>
        </p:spPr>
        <p:txBody>
          <a:bodyPr wrap="square">
            <a:spAutoFit/>
          </a:bodyPr>
          <a:lstStyle/>
          <a:p>
            <a:pPr algn="ctr"/>
            <a:r>
              <a:rPr lang="ru-RU" sz="3200" b="1" dirty="0" smtClean="0">
                <a:effectLst>
                  <a:outerShdw blurRad="50800" dist="38100" dir="16200000" rotWithShape="0">
                    <a:prstClr val="black">
                      <a:alpha val="40000"/>
                    </a:prstClr>
                  </a:outerShdw>
                </a:effectLst>
              </a:rPr>
              <a:t>ЭКСПЛУАТАЦИЯ ЧУВСТВ</a:t>
            </a:r>
            <a:endParaRPr lang="ru-RU" sz="3200" b="1" dirty="0">
              <a:effectLst>
                <a:outerShdw blurRad="50800" dist="38100" dir="16200000" rotWithShape="0">
                  <a:prstClr val="black">
                    <a:alpha val="40000"/>
                  </a:prstClr>
                </a:outerShdw>
              </a:effectLst>
            </a:endParaRPr>
          </a:p>
        </p:txBody>
      </p:sp>
    </p:spTree>
    <p:extLst>
      <p:ext uri="{BB962C8B-B14F-4D97-AF65-F5344CB8AC3E}">
        <p14:creationId xmlns:p14="http://schemas.microsoft.com/office/powerpoint/2010/main" val="348723338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par>
                                <p:cTn id="8" presetID="10" presetClass="entr" presetSubtype="0" fill="hold"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fade">
                                      <p:cBhvr>
                                        <p:cTn id="10" dur="500"/>
                                        <p:tgtEl>
                                          <p:spTgt spid="6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3"/>
                                        </p:tgtEl>
                                        <p:attrNameLst>
                                          <p:attrName>style.visibility</p:attrName>
                                        </p:attrNameLst>
                                      </p:cBhvr>
                                      <p:to>
                                        <p:strVal val="visible"/>
                                      </p:to>
                                    </p:set>
                                    <p:animEffect transition="in" filter="wipe(down)">
                                      <p:cBhvr>
                                        <p:cTn id="22" dur="500"/>
                                        <p:tgtEl>
                                          <p:spTgt spid="6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2"/>
                                        </p:tgtEl>
                                        <p:attrNameLst>
                                          <p:attrName>style.visibility</p:attrName>
                                        </p:attrNameLst>
                                      </p:cBhvr>
                                      <p:to>
                                        <p:strVal val="visible"/>
                                      </p:to>
                                    </p:set>
                                    <p:animEffect transition="in" filter="wipe(left)">
                                      <p:cBhvr>
                                        <p:cTn id="27" dur="500"/>
                                        <p:tgtEl>
                                          <p:spTgt spid="92"/>
                                        </p:tgtEl>
                                      </p:cBhvr>
                                    </p:animEffect>
                                  </p:childTnLst>
                                </p:cTn>
                              </p:par>
                            </p:childTnLst>
                          </p:cTn>
                        </p:par>
                        <p:par>
                          <p:cTn id="28" fill="hold">
                            <p:stCondLst>
                              <p:cond delay="500"/>
                            </p:stCondLst>
                            <p:childTnLst>
                              <p:par>
                                <p:cTn id="29" presetID="22" presetClass="entr" presetSubtype="1" fill="hold" nodeType="afterEffect">
                                  <p:stCondLst>
                                    <p:cond delay="0"/>
                                  </p:stCondLst>
                                  <p:childTnLst>
                                    <p:set>
                                      <p:cBhvr>
                                        <p:cTn id="30" dur="1" fill="hold">
                                          <p:stCondLst>
                                            <p:cond delay="0"/>
                                          </p:stCondLst>
                                        </p:cTn>
                                        <p:tgtEl>
                                          <p:spTgt spid="94"/>
                                        </p:tgtEl>
                                        <p:attrNameLst>
                                          <p:attrName>style.visibility</p:attrName>
                                        </p:attrNameLst>
                                      </p:cBhvr>
                                      <p:to>
                                        <p:strVal val="visible"/>
                                      </p:to>
                                    </p:set>
                                    <p:animEffect transition="in" filter="wipe(up)">
                                      <p:cBhvr>
                                        <p:cTn id="31" dur="500"/>
                                        <p:tgtEl>
                                          <p:spTgt spid="94"/>
                                        </p:tgtEl>
                                      </p:cBhvr>
                                    </p:animEffect>
                                  </p:childTnLst>
                                </p:cTn>
                              </p:par>
                              <p:par>
                                <p:cTn id="32" presetID="22" presetClass="exit" presetSubtype="8" fill="hold" nodeType="withEffect">
                                  <p:stCondLst>
                                    <p:cond delay="0"/>
                                  </p:stCondLst>
                                  <p:childTnLst>
                                    <p:animEffect transition="out" filter="wipe(left)">
                                      <p:cBhvr>
                                        <p:cTn id="33" dur="500"/>
                                        <p:tgtEl>
                                          <p:spTgt spid="92"/>
                                        </p:tgtEl>
                                      </p:cBhvr>
                                    </p:animEffect>
                                    <p:set>
                                      <p:cBhvr>
                                        <p:cTn id="34" dur="1" fill="hold">
                                          <p:stCondLst>
                                            <p:cond delay="499"/>
                                          </p:stCondLst>
                                        </p:cTn>
                                        <p:tgtEl>
                                          <p:spTgt spid="92"/>
                                        </p:tgtEl>
                                        <p:attrNameLst>
                                          <p:attrName>style.visibility</p:attrName>
                                        </p:attrNameLst>
                                      </p:cBhvr>
                                      <p:to>
                                        <p:strVal val="hidden"/>
                                      </p:to>
                                    </p:set>
                                  </p:childTnLst>
                                </p:cTn>
                              </p:par>
                            </p:childTnLst>
                          </p:cTn>
                        </p:par>
                        <p:par>
                          <p:cTn id="35" fill="hold">
                            <p:stCondLst>
                              <p:cond delay="1000"/>
                            </p:stCondLst>
                            <p:childTnLst>
                              <p:par>
                                <p:cTn id="36" presetID="22" presetClass="entr" presetSubtype="8"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Effect transition="in" filter="wipe(left)">
                                      <p:cBhvr>
                                        <p:cTn id="38" dur="500"/>
                                        <p:tgtEl>
                                          <p:spTgt spid="96"/>
                                        </p:tgtEl>
                                      </p:cBhvr>
                                    </p:animEffect>
                                  </p:childTnLst>
                                </p:cTn>
                              </p:par>
                              <p:par>
                                <p:cTn id="39" presetID="22" presetClass="exit" presetSubtype="1" fill="hold" nodeType="withEffect">
                                  <p:stCondLst>
                                    <p:cond delay="0"/>
                                  </p:stCondLst>
                                  <p:childTnLst>
                                    <p:animEffect transition="out" filter="wipe(up)">
                                      <p:cBhvr>
                                        <p:cTn id="40" dur="500"/>
                                        <p:tgtEl>
                                          <p:spTgt spid="94"/>
                                        </p:tgtEl>
                                      </p:cBhvr>
                                    </p:animEffect>
                                    <p:set>
                                      <p:cBhvr>
                                        <p:cTn id="41" dur="1" fill="hold">
                                          <p:stCondLst>
                                            <p:cond delay="499"/>
                                          </p:stCondLst>
                                        </p:cTn>
                                        <p:tgtEl>
                                          <p:spTgt spid="94"/>
                                        </p:tgtEl>
                                        <p:attrNameLst>
                                          <p:attrName>style.visibility</p:attrName>
                                        </p:attrNameLst>
                                      </p:cBhvr>
                                      <p:to>
                                        <p:strVal val="hidden"/>
                                      </p:to>
                                    </p:set>
                                  </p:childTnLst>
                                </p:cTn>
                              </p:par>
                            </p:childTnLst>
                          </p:cTn>
                        </p:par>
                        <p:par>
                          <p:cTn id="42" fill="hold">
                            <p:stCondLst>
                              <p:cond delay="1500"/>
                            </p:stCondLst>
                            <p:childTnLst>
                              <p:par>
                                <p:cTn id="43" presetID="22" presetClass="entr" presetSubtype="4" fill="hold" nodeType="afterEffect">
                                  <p:stCondLst>
                                    <p:cond delay="0"/>
                                  </p:stCondLst>
                                  <p:childTnLst>
                                    <p:set>
                                      <p:cBhvr>
                                        <p:cTn id="44" dur="1" fill="hold">
                                          <p:stCondLst>
                                            <p:cond delay="0"/>
                                          </p:stCondLst>
                                        </p:cTn>
                                        <p:tgtEl>
                                          <p:spTgt spid="98"/>
                                        </p:tgtEl>
                                        <p:attrNameLst>
                                          <p:attrName>style.visibility</p:attrName>
                                        </p:attrNameLst>
                                      </p:cBhvr>
                                      <p:to>
                                        <p:strVal val="visible"/>
                                      </p:to>
                                    </p:set>
                                    <p:animEffect transition="in" filter="wipe(down)">
                                      <p:cBhvr>
                                        <p:cTn id="45" dur="500"/>
                                        <p:tgtEl>
                                          <p:spTgt spid="98"/>
                                        </p:tgtEl>
                                      </p:cBhvr>
                                    </p:animEffect>
                                  </p:childTnLst>
                                </p:cTn>
                              </p:par>
                              <p:par>
                                <p:cTn id="46" presetID="22" presetClass="exit" presetSubtype="8" fill="hold" nodeType="withEffect">
                                  <p:stCondLst>
                                    <p:cond delay="0"/>
                                  </p:stCondLst>
                                  <p:childTnLst>
                                    <p:animEffect transition="out" filter="wipe(left)">
                                      <p:cBhvr>
                                        <p:cTn id="47" dur="500"/>
                                        <p:tgtEl>
                                          <p:spTgt spid="96"/>
                                        </p:tgtEl>
                                      </p:cBhvr>
                                    </p:animEffect>
                                    <p:set>
                                      <p:cBhvr>
                                        <p:cTn id="48" dur="1" fill="hold">
                                          <p:stCondLst>
                                            <p:cond delay="499"/>
                                          </p:stCondLst>
                                        </p:cTn>
                                        <p:tgtEl>
                                          <p:spTgt spid="96"/>
                                        </p:tgtEl>
                                        <p:attrNameLst>
                                          <p:attrName>style.visibility</p:attrName>
                                        </p:attrNameLst>
                                      </p:cBhvr>
                                      <p:to>
                                        <p:strVal val="hidden"/>
                                      </p:to>
                                    </p:set>
                                  </p:childTnLst>
                                </p:cTn>
                              </p:par>
                            </p:childTnLst>
                          </p:cTn>
                        </p:par>
                        <p:par>
                          <p:cTn id="49" fill="hold">
                            <p:stCondLst>
                              <p:cond delay="2000"/>
                            </p:stCondLst>
                            <p:childTnLst>
                              <p:par>
                                <p:cTn id="50" presetID="22" presetClass="entr" presetSubtype="8" fill="hold" nodeType="afterEffect">
                                  <p:stCondLst>
                                    <p:cond delay="0"/>
                                  </p:stCondLst>
                                  <p:childTnLst>
                                    <p:set>
                                      <p:cBhvr>
                                        <p:cTn id="51" dur="1" fill="hold">
                                          <p:stCondLst>
                                            <p:cond delay="0"/>
                                          </p:stCondLst>
                                        </p:cTn>
                                        <p:tgtEl>
                                          <p:spTgt spid="99"/>
                                        </p:tgtEl>
                                        <p:attrNameLst>
                                          <p:attrName>style.visibility</p:attrName>
                                        </p:attrNameLst>
                                      </p:cBhvr>
                                      <p:to>
                                        <p:strVal val="visible"/>
                                      </p:to>
                                    </p:set>
                                    <p:animEffect transition="in" filter="wipe(left)">
                                      <p:cBhvr>
                                        <p:cTn id="52" dur="500"/>
                                        <p:tgtEl>
                                          <p:spTgt spid="99"/>
                                        </p:tgtEl>
                                      </p:cBhvr>
                                    </p:animEffect>
                                  </p:childTnLst>
                                </p:cTn>
                              </p:par>
                              <p:par>
                                <p:cTn id="53" presetID="22" presetClass="exit" presetSubtype="4" fill="hold" nodeType="withEffect">
                                  <p:stCondLst>
                                    <p:cond delay="0"/>
                                  </p:stCondLst>
                                  <p:childTnLst>
                                    <p:animEffect transition="out" filter="wipe(down)">
                                      <p:cBhvr>
                                        <p:cTn id="54" dur="500"/>
                                        <p:tgtEl>
                                          <p:spTgt spid="98"/>
                                        </p:tgtEl>
                                      </p:cBhvr>
                                    </p:animEffect>
                                    <p:set>
                                      <p:cBhvr>
                                        <p:cTn id="55" dur="1" fill="hold">
                                          <p:stCondLst>
                                            <p:cond delay="499"/>
                                          </p:stCondLst>
                                        </p:cTn>
                                        <p:tgtEl>
                                          <p:spTgt spid="98"/>
                                        </p:tgtEl>
                                        <p:attrNameLst>
                                          <p:attrName>style.visibility</p:attrName>
                                        </p:attrNameLst>
                                      </p:cBhvr>
                                      <p:to>
                                        <p:strVal val="hidden"/>
                                      </p:to>
                                    </p:set>
                                  </p:childTnLst>
                                </p:cTn>
                              </p:par>
                            </p:childTnLst>
                          </p:cTn>
                        </p:par>
                        <p:par>
                          <p:cTn id="56" fill="hold">
                            <p:stCondLst>
                              <p:cond delay="2500"/>
                            </p:stCondLst>
                            <p:childTnLst>
                              <p:par>
                                <p:cTn id="57" presetID="22" presetClass="entr" presetSubtype="8" fill="hold" nodeType="afterEffect">
                                  <p:stCondLst>
                                    <p:cond delay="0"/>
                                  </p:stCondLst>
                                  <p:childTnLst>
                                    <p:set>
                                      <p:cBhvr>
                                        <p:cTn id="58" dur="1" fill="hold">
                                          <p:stCondLst>
                                            <p:cond delay="0"/>
                                          </p:stCondLst>
                                        </p:cTn>
                                        <p:tgtEl>
                                          <p:spTgt spid="103"/>
                                        </p:tgtEl>
                                        <p:attrNameLst>
                                          <p:attrName>style.visibility</p:attrName>
                                        </p:attrNameLst>
                                      </p:cBhvr>
                                      <p:to>
                                        <p:strVal val="visible"/>
                                      </p:to>
                                    </p:set>
                                    <p:animEffect transition="in" filter="wipe(left)">
                                      <p:cBhvr>
                                        <p:cTn id="59" dur="500"/>
                                        <p:tgtEl>
                                          <p:spTgt spid="103"/>
                                        </p:tgtEl>
                                      </p:cBhvr>
                                    </p:animEffect>
                                  </p:childTnLst>
                                </p:cTn>
                              </p:par>
                              <p:par>
                                <p:cTn id="60" presetID="22" presetClass="exit" presetSubtype="8" fill="hold" nodeType="withEffect">
                                  <p:stCondLst>
                                    <p:cond delay="0"/>
                                  </p:stCondLst>
                                  <p:childTnLst>
                                    <p:animEffect transition="out" filter="wipe(left)">
                                      <p:cBhvr>
                                        <p:cTn id="61" dur="500"/>
                                        <p:tgtEl>
                                          <p:spTgt spid="99"/>
                                        </p:tgtEl>
                                      </p:cBhvr>
                                    </p:animEffect>
                                    <p:set>
                                      <p:cBhvr>
                                        <p:cTn id="62" dur="1" fill="hold">
                                          <p:stCondLst>
                                            <p:cond delay="499"/>
                                          </p:stCondLst>
                                        </p:cTn>
                                        <p:tgtEl>
                                          <p:spTgt spid="99"/>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nodeType="click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randombar(horizontal)">
                                      <p:cBhvr>
                                        <p:cTn id="67" dur="500"/>
                                        <p:tgtEl>
                                          <p:spTgt spid="151"/>
                                        </p:tgtEl>
                                      </p:cBhvr>
                                    </p:animEffect>
                                  </p:childTnLst>
                                </p:cTn>
                              </p:par>
                            </p:childTnLst>
                          </p:cTn>
                        </p:par>
                        <p:par>
                          <p:cTn id="68" fill="hold">
                            <p:stCondLst>
                              <p:cond delay="500"/>
                            </p:stCondLst>
                            <p:childTnLst>
                              <p:par>
                                <p:cTn id="69" presetID="22" presetClass="entr" presetSubtype="2" fill="hold" nodeType="afterEffect">
                                  <p:stCondLst>
                                    <p:cond delay="250"/>
                                  </p:stCondLst>
                                  <p:childTnLst>
                                    <p:set>
                                      <p:cBhvr>
                                        <p:cTn id="70" dur="1" fill="hold">
                                          <p:stCondLst>
                                            <p:cond delay="0"/>
                                          </p:stCondLst>
                                        </p:cTn>
                                        <p:tgtEl>
                                          <p:spTgt spid="153"/>
                                        </p:tgtEl>
                                        <p:attrNameLst>
                                          <p:attrName>style.visibility</p:attrName>
                                        </p:attrNameLst>
                                      </p:cBhvr>
                                      <p:to>
                                        <p:strVal val="visible"/>
                                      </p:to>
                                    </p:set>
                                    <p:animEffect transition="in" filter="wipe(right)">
                                      <p:cBhvr>
                                        <p:cTn id="71" dur="500"/>
                                        <p:tgtEl>
                                          <p:spTgt spid="153"/>
                                        </p:tgtEl>
                                      </p:cBhvr>
                                    </p:animEffect>
                                  </p:childTnLst>
                                </p:cTn>
                              </p:par>
                              <p:par>
                                <p:cTn id="72" presetID="22" presetClass="exit" presetSubtype="1" fill="hold" nodeType="withEffect">
                                  <p:stCondLst>
                                    <p:cond delay="0"/>
                                  </p:stCondLst>
                                  <p:childTnLst>
                                    <p:animEffect transition="out" filter="wipe(up)">
                                      <p:cBhvr>
                                        <p:cTn id="73" dur="500"/>
                                        <p:tgtEl>
                                          <p:spTgt spid="103"/>
                                        </p:tgtEl>
                                      </p:cBhvr>
                                    </p:animEffect>
                                    <p:set>
                                      <p:cBhvr>
                                        <p:cTn id="74" dur="1" fill="hold">
                                          <p:stCondLst>
                                            <p:cond delay="499"/>
                                          </p:stCondLst>
                                        </p:cTn>
                                        <p:tgtEl>
                                          <p:spTgt spid="103"/>
                                        </p:tgtEl>
                                        <p:attrNameLst>
                                          <p:attrName>style.visibility</p:attrName>
                                        </p:attrNameLst>
                                      </p:cBhvr>
                                      <p:to>
                                        <p:strVal val="hidden"/>
                                      </p:to>
                                    </p:set>
                                  </p:childTnLst>
                                </p:cTn>
                              </p:par>
                            </p:childTnLst>
                          </p:cTn>
                        </p:par>
                        <p:par>
                          <p:cTn id="75" fill="hold">
                            <p:stCondLst>
                              <p:cond delay="1250"/>
                            </p:stCondLst>
                            <p:childTnLst>
                              <p:par>
                                <p:cTn id="76" presetID="22" presetClass="entr" presetSubtype="2" fill="hold" nodeType="afterEffect">
                                  <p:stCondLst>
                                    <p:cond delay="0"/>
                                  </p:stCondLst>
                                  <p:childTnLst>
                                    <p:set>
                                      <p:cBhvr>
                                        <p:cTn id="77" dur="1" fill="hold">
                                          <p:stCondLst>
                                            <p:cond delay="0"/>
                                          </p:stCondLst>
                                        </p:cTn>
                                        <p:tgtEl>
                                          <p:spTgt spid="156"/>
                                        </p:tgtEl>
                                        <p:attrNameLst>
                                          <p:attrName>style.visibility</p:attrName>
                                        </p:attrNameLst>
                                      </p:cBhvr>
                                      <p:to>
                                        <p:strVal val="visible"/>
                                      </p:to>
                                    </p:set>
                                    <p:animEffect transition="in" filter="wipe(right)">
                                      <p:cBhvr>
                                        <p:cTn id="78" dur="500"/>
                                        <p:tgtEl>
                                          <p:spTgt spid="156"/>
                                        </p:tgtEl>
                                      </p:cBhvr>
                                    </p:animEffect>
                                  </p:childTnLst>
                                </p:cTn>
                              </p:par>
                              <p:par>
                                <p:cTn id="79" presetID="22" presetClass="exit" presetSubtype="2" fill="hold" nodeType="withEffect">
                                  <p:stCondLst>
                                    <p:cond delay="0"/>
                                  </p:stCondLst>
                                  <p:childTnLst>
                                    <p:animEffect transition="out" filter="wipe(right)">
                                      <p:cBhvr>
                                        <p:cTn id="80" dur="500"/>
                                        <p:tgtEl>
                                          <p:spTgt spid="153"/>
                                        </p:tgtEl>
                                      </p:cBhvr>
                                    </p:animEffect>
                                    <p:set>
                                      <p:cBhvr>
                                        <p:cTn id="81" dur="1" fill="hold">
                                          <p:stCondLst>
                                            <p:cond delay="499"/>
                                          </p:stCondLst>
                                        </p:cTn>
                                        <p:tgtEl>
                                          <p:spTgt spid="153"/>
                                        </p:tgtEl>
                                        <p:attrNameLst>
                                          <p:attrName>style.visibility</p:attrName>
                                        </p:attrNameLst>
                                      </p:cBhvr>
                                      <p:to>
                                        <p:strVal val="hidden"/>
                                      </p:to>
                                    </p:set>
                                  </p:childTnLst>
                                </p:cTn>
                              </p:par>
                            </p:childTnLst>
                          </p:cTn>
                        </p:par>
                        <p:par>
                          <p:cTn id="82" fill="hold">
                            <p:stCondLst>
                              <p:cond delay="1750"/>
                            </p:stCondLst>
                            <p:childTnLst>
                              <p:par>
                                <p:cTn id="83" presetID="14" presetClass="entr" presetSubtype="10" fill="hold" nodeType="afterEffect">
                                  <p:stCondLst>
                                    <p:cond delay="0"/>
                                  </p:stCondLst>
                                  <p:childTnLst>
                                    <p:set>
                                      <p:cBhvr>
                                        <p:cTn id="84" dur="1" fill="hold">
                                          <p:stCondLst>
                                            <p:cond delay="0"/>
                                          </p:stCondLst>
                                        </p:cTn>
                                        <p:tgtEl>
                                          <p:spTgt spid="186"/>
                                        </p:tgtEl>
                                        <p:attrNameLst>
                                          <p:attrName>style.visibility</p:attrName>
                                        </p:attrNameLst>
                                      </p:cBhvr>
                                      <p:to>
                                        <p:strVal val="visible"/>
                                      </p:to>
                                    </p:set>
                                    <p:animEffect transition="in" filter="randombar(horizontal)">
                                      <p:cBhvr>
                                        <p:cTn id="85" dur="500"/>
                                        <p:tgtEl>
                                          <p:spTgt spid="186"/>
                                        </p:tgtEl>
                                      </p:cBhvr>
                                    </p:animEffect>
                                  </p:childTnLst>
                                </p:cTn>
                              </p:par>
                            </p:childTnLst>
                          </p:cTn>
                        </p:par>
                        <p:par>
                          <p:cTn id="86" fill="hold">
                            <p:stCondLst>
                              <p:cond delay="2250"/>
                            </p:stCondLst>
                            <p:childTnLst>
                              <p:par>
                                <p:cTn id="87" presetID="22" presetClass="entr" presetSubtype="4" fill="hold" nodeType="afterEffect">
                                  <p:stCondLst>
                                    <p:cond delay="0"/>
                                  </p:stCondLst>
                                  <p:childTnLst>
                                    <p:set>
                                      <p:cBhvr>
                                        <p:cTn id="88" dur="1" fill="hold">
                                          <p:stCondLst>
                                            <p:cond delay="0"/>
                                          </p:stCondLst>
                                        </p:cTn>
                                        <p:tgtEl>
                                          <p:spTgt spid="158"/>
                                        </p:tgtEl>
                                        <p:attrNameLst>
                                          <p:attrName>style.visibility</p:attrName>
                                        </p:attrNameLst>
                                      </p:cBhvr>
                                      <p:to>
                                        <p:strVal val="visible"/>
                                      </p:to>
                                    </p:set>
                                    <p:animEffect transition="in" filter="wipe(down)">
                                      <p:cBhvr>
                                        <p:cTn id="89" dur="500"/>
                                        <p:tgtEl>
                                          <p:spTgt spid="158"/>
                                        </p:tgtEl>
                                      </p:cBhvr>
                                    </p:animEffect>
                                  </p:childTnLst>
                                </p:cTn>
                              </p:par>
                              <p:par>
                                <p:cTn id="90" presetID="22" presetClass="exit" presetSubtype="2" fill="hold" nodeType="withEffect">
                                  <p:stCondLst>
                                    <p:cond delay="0"/>
                                  </p:stCondLst>
                                  <p:childTnLst>
                                    <p:animEffect transition="out" filter="wipe(right)">
                                      <p:cBhvr>
                                        <p:cTn id="91" dur="500"/>
                                        <p:tgtEl>
                                          <p:spTgt spid="156"/>
                                        </p:tgtEl>
                                      </p:cBhvr>
                                    </p:animEffect>
                                    <p:set>
                                      <p:cBhvr>
                                        <p:cTn id="92" dur="1" fill="hold">
                                          <p:stCondLst>
                                            <p:cond delay="499"/>
                                          </p:stCondLst>
                                        </p:cTn>
                                        <p:tgtEl>
                                          <p:spTgt spid="156"/>
                                        </p:tgtEl>
                                        <p:attrNameLst>
                                          <p:attrName>style.visibility</p:attrName>
                                        </p:attrNameLst>
                                      </p:cBhvr>
                                      <p:to>
                                        <p:strVal val="hidden"/>
                                      </p:to>
                                    </p:set>
                                  </p:childTnLst>
                                </p:cTn>
                              </p:par>
                            </p:childTnLst>
                          </p:cTn>
                        </p:par>
                        <p:par>
                          <p:cTn id="93" fill="hold">
                            <p:stCondLst>
                              <p:cond delay="2750"/>
                            </p:stCondLst>
                            <p:childTnLst>
                              <p:par>
                                <p:cTn id="94" presetID="22" presetClass="entr" presetSubtype="4" fill="hold" nodeType="afterEffect">
                                  <p:stCondLst>
                                    <p:cond delay="0"/>
                                  </p:stCondLst>
                                  <p:childTnLst>
                                    <p:set>
                                      <p:cBhvr>
                                        <p:cTn id="95" dur="1" fill="hold">
                                          <p:stCondLst>
                                            <p:cond delay="0"/>
                                          </p:stCondLst>
                                        </p:cTn>
                                        <p:tgtEl>
                                          <p:spTgt spid="160"/>
                                        </p:tgtEl>
                                        <p:attrNameLst>
                                          <p:attrName>style.visibility</p:attrName>
                                        </p:attrNameLst>
                                      </p:cBhvr>
                                      <p:to>
                                        <p:strVal val="visible"/>
                                      </p:to>
                                    </p:set>
                                    <p:animEffect transition="in" filter="wipe(down)">
                                      <p:cBhvr>
                                        <p:cTn id="96" dur="500"/>
                                        <p:tgtEl>
                                          <p:spTgt spid="160"/>
                                        </p:tgtEl>
                                      </p:cBhvr>
                                    </p:animEffect>
                                  </p:childTnLst>
                                </p:cTn>
                              </p:par>
                              <p:par>
                                <p:cTn id="97" presetID="22" presetClass="exit" presetSubtype="4" fill="hold" nodeType="withEffect">
                                  <p:stCondLst>
                                    <p:cond delay="0"/>
                                  </p:stCondLst>
                                  <p:childTnLst>
                                    <p:animEffect transition="out" filter="wipe(down)">
                                      <p:cBhvr>
                                        <p:cTn id="98" dur="500"/>
                                        <p:tgtEl>
                                          <p:spTgt spid="158"/>
                                        </p:tgtEl>
                                      </p:cBhvr>
                                    </p:animEffect>
                                    <p:set>
                                      <p:cBhvr>
                                        <p:cTn id="99" dur="1" fill="hold">
                                          <p:stCondLst>
                                            <p:cond delay="499"/>
                                          </p:stCondLst>
                                        </p:cTn>
                                        <p:tgtEl>
                                          <p:spTgt spid="158"/>
                                        </p:tgtEl>
                                        <p:attrNameLst>
                                          <p:attrName>style.visibility</p:attrName>
                                        </p:attrNameLst>
                                      </p:cBhvr>
                                      <p:to>
                                        <p:strVal val="hidden"/>
                                      </p:to>
                                    </p:set>
                                  </p:childTnLst>
                                </p:cTn>
                              </p:par>
                            </p:childTnLst>
                          </p:cTn>
                        </p:par>
                        <p:par>
                          <p:cTn id="100" fill="hold">
                            <p:stCondLst>
                              <p:cond delay="3250"/>
                            </p:stCondLst>
                            <p:childTnLst>
                              <p:par>
                                <p:cTn id="101" presetID="22" presetClass="entr" presetSubtype="2" fill="hold" nodeType="afterEffect">
                                  <p:stCondLst>
                                    <p:cond delay="0"/>
                                  </p:stCondLst>
                                  <p:childTnLst>
                                    <p:set>
                                      <p:cBhvr>
                                        <p:cTn id="102" dur="1" fill="hold">
                                          <p:stCondLst>
                                            <p:cond delay="0"/>
                                          </p:stCondLst>
                                        </p:cTn>
                                        <p:tgtEl>
                                          <p:spTgt spid="162"/>
                                        </p:tgtEl>
                                        <p:attrNameLst>
                                          <p:attrName>style.visibility</p:attrName>
                                        </p:attrNameLst>
                                      </p:cBhvr>
                                      <p:to>
                                        <p:strVal val="visible"/>
                                      </p:to>
                                    </p:set>
                                    <p:animEffect transition="in" filter="wipe(right)">
                                      <p:cBhvr>
                                        <p:cTn id="103" dur="500"/>
                                        <p:tgtEl>
                                          <p:spTgt spid="162"/>
                                        </p:tgtEl>
                                      </p:cBhvr>
                                    </p:animEffect>
                                  </p:childTnLst>
                                </p:cTn>
                              </p:par>
                              <p:par>
                                <p:cTn id="104" presetID="22" presetClass="exit" presetSubtype="4" fill="hold" nodeType="withEffect">
                                  <p:stCondLst>
                                    <p:cond delay="0"/>
                                  </p:stCondLst>
                                  <p:childTnLst>
                                    <p:animEffect transition="out" filter="wipe(down)">
                                      <p:cBhvr>
                                        <p:cTn id="105" dur="500"/>
                                        <p:tgtEl>
                                          <p:spTgt spid="160"/>
                                        </p:tgtEl>
                                      </p:cBhvr>
                                    </p:animEffect>
                                    <p:set>
                                      <p:cBhvr>
                                        <p:cTn id="106" dur="1" fill="hold">
                                          <p:stCondLst>
                                            <p:cond delay="499"/>
                                          </p:stCondLst>
                                        </p:cTn>
                                        <p:tgtEl>
                                          <p:spTgt spid="160"/>
                                        </p:tgtEl>
                                        <p:attrNameLst>
                                          <p:attrName>style.visibility</p:attrName>
                                        </p:attrNameLst>
                                      </p:cBhvr>
                                      <p:to>
                                        <p:strVal val="hidden"/>
                                      </p:to>
                                    </p:set>
                                  </p:childTnLst>
                                </p:cTn>
                              </p:par>
                            </p:childTnLst>
                          </p:cTn>
                        </p:par>
                        <p:par>
                          <p:cTn id="107" fill="hold">
                            <p:stCondLst>
                              <p:cond delay="3750"/>
                            </p:stCondLst>
                            <p:childTnLst>
                              <p:par>
                                <p:cTn id="108" presetID="22" presetClass="entr" presetSubtype="2" fill="hold" nodeType="afterEffect">
                                  <p:stCondLst>
                                    <p:cond delay="250"/>
                                  </p:stCondLst>
                                  <p:childTnLst>
                                    <p:set>
                                      <p:cBhvr>
                                        <p:cTn id="109" dur="1" fill="hold">
                                          <p:stCondLst>
                                            <p:cond delay="0"/>
                                          </p:stCondLst>
                                        </p:cTn>
                                        <p:tgtEl>
                                          <p:spTgt spid="164"/>
                                        </p:tgtEl>
                                        <p:attrNameLst>
                                          <p:attrName>style.visibility</p:attrName>
                                        </p:attrNameLst>
                                      </p:cBhvr>
                                      <p:to>
                                        <p:strVal val="visible"/>
                                      </p:to>
                                    </p:set>
                                    <p:animEffect transition="in" filter="wipe(right)">
                                      <p:cBhvr>
                                        <p:cTn id="110" dur="500"/>
                                        <p:tgtEl>
                                          <p:spTgt spid="164"/>
                                        </p:tgtEl>
                                      </p:cBhvr>
                                    </p:animEffect>
                                  </p:childTnLst>
                                </p:cTn>
                              </p:par>
                              <p:par>
                                <p:cTn id="111" presetID="22" presetClass="exit" presetSubtype="2" fill="hold" nodeType="withEffect">
                                  <p:stCondLst>
                                    <p:cond delay="0"/>
                                  </p:stCondLst>
                                  <p:childTnLst>
                                    <p:animEffect transition="out" filter="wipe(right)">
                                      <p:cBhvr>
                                        <p:cTn id="112" dur="500"/>
                                        <p:tgtEl>
                                          <p:spTgt spid="162"/>
                                        </p:tgtEl>
                                      </p:cBhvr>
                                    </p:animEffect>
                                    <p:set>
                                      <p:cBhvr>
                                        <p:cTn id="113" dur="1" fill="hold">
                                          <p:stCondLst>
                                            <p:cond delay="499"/>
                                          </p:stCondLst>
                                        </p:cTn>
                                        <p:tgtEl>
                                          <p:spTgt spid="162"/>
                                        </p:tgtEl>
                                        <p:attrNameLst>
                                          <p:attrName>style.visibility</p:attrName>
                                        </p:attrNameLst>
                                      </p:cBhvr>
                                      <p:to>
                                        <p:strVal val="hidden"/>
                                      </p:to>
                                    </p:set>
                                  </p:childTnLst>
                                </p:cTn>
                              </p:par>
                            </p:childTnLst>
                          </p:cTn>
                        </p:par>
                        <p:par>
                          <p:cTn id="114" fill="hold">
                            <p:stCondLst>
                              <p:cond delay="4500"/>
                            </p:stCondLst>
                            <p:childTnLst>
                              <p:par>
                                <p:cTn id="115" presetID="22" presetClass="exit" presetSubtype="2" fill="hold" nodeType="afterEffect">
                                  <p:stCondLst>
                                    <p:cond delay="0"/>
                                  </p:stCondLst>
                                  <p:childTnLst>
                                    <p:animEffect transition="out" filter="wipe(right)">
                                      <p:cBhvr>
                                        <p:cTn id="116" dur="500"/>
                                        <p:tgtEl>
                                          <p:spTgt spid="164"/>
                                        </p:tgtEl>
                                      </p:cBhvr>
                                    </p:animEffect>
                                    <p:set>
                                      <p:cBhvr>
                                        <p:cTn id="117" dur="1" fill="hold">
                                          <p:stCondLst>
                                            <p:cond delay="499"/>
                                          </p:stCondLst>
                                        </p:cTn>
                                        <p:tgtEl>
                                          <p:spTgt spid="164"/>
                                        </p:tgtEl>
                                        <p:attrNameLst>
                                          <p:attrName>style.visibility</p:attrName>
                                        </p:attrNameLst>
                                      </p:cBhvr>
                                      <p:to>
                                        <p:strVal val="hidden"/>
                                      </p:to>
                                    </p:set>
                                  </p:childTnLst>
                                </p:cTn>
                              </p:par>
                            </p:childTnLst>
                          </p:cTn>
                        </p:par>
                      </p:childTnLst>
                    </p:cTn>
                  </p:par>
                  <p:par>
                    <p:cTn id="118" fill="hold">
                      <p:stCondLst>
                        <p:cond delay="indefinite"/>
                      </p:stCondLst>
                      <p:childTnLst>
                        <p:par>
                          <p:cTn id="119" fill="hold">
                            <p:stCondLst>
                              <p:cond delay="0"/>
                            </p:stCondLst>
                            <p:childTnLst>
                              <p:par>
                                <p:cTn id="120" presetID="2" presetClass="entr" presetSubtype="4" fill="hold" nodeType="clickEffect">
                                  <p:stCondLst>
                                    <p:cond delay="0"/>
                                  </p:stCondLst>
                                  <p:childTnLst>
                                    <p:set>
                                      <p:cBhvr>
                                        <p:cTn id="121" dur="1" fill="hold">
                                          <p:stCondLst>
                                            <p:cond delay="0"/>
                                          </p:stCondLst>
                                        </p:cTn>
                                        <p:tgtEl>
                                          <p:spTgt spid="14">
                                            <p:txEl>
                                              <p:pRg st="0" end="0"/>
                                            </p:txEl>
                                          </p:spTgt>
                                        </p:tgtEl>
                                        <p:attrNameLst>
                                          <p:attrName>style.visibility</p:attrName>
                                        </p:attrNameLst>
                                      </p:cBhvr>
                                      <p:to>
                                        <p:strVal val="visible"/>
                                      </p:to>
                                    </p:set>
                                    <p:anim calcmode="lin" valueType="num">
                                      <p:cBhvr additive="base">
                                        <p:cTn id="122"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23"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2" presetClass="entr" presetSubtype="4" fill="hold" nodeType="clickEffect">
                                  <p:stCondLst>
                                    <p:cond delay="0"/>
                                  </p:stCondLst>
                                  <p:childTnLst>
                                    <p:set>
                                      <p:cBhvr>
                                        <p:cTn id="127" dur="1" fill="hold">
                                          <p:stCondLst>
                                            <p:cond delay="0"/>
                                          </p:stCondLst>
                                        </p:cTn>
                                        <p:tgtEl>
                                          <p:spTgt spid="70">
                                            <p:txEl>
                                              <p:pRg st="0" end="0"/>
                                            </p:txEl>
                                          </p:spTgt>
                                        </p:tgtEl>
                                        <p:attrNameLst>
                                          <p:attrName>style.visibility</p:attrName>
                                        </p:attrNameLst>
                                      </p:cBhvr>
                                      <p:to>
                                        <p:strVal val="visible"/>
                                      </p:to>
                                    </p:set>
                                    <p:anim calcmode="lin" valueType="num">
                                      <p:cBhvr additive="base">
                                        <p:cTn id="128" dur="500" fill="hold"/>
                                        <p:tgtEl>
                                          <p:spTgt spid="70">
                                            <p:txEl>
                                              <p:pRg st="0" end="0"/>
                                            </p:txEl>
                                          </p:spTgt>
                                        </p:tgtEl>
                                        <p:attrNameLst>
                                          <p:attrName>ppt_x</p:attrName>
                                        </p:attrNameLst>
                                      </p:cBhvr>
                                      <p:tavLst>
                                        <p:tav tm="0">
                                          <p:val>
                                            <p:strVal val="#ppt_x"/>
                                          </p:val>
                                        </p:tav>
                                        <p:tav tm="100000">
                                          <p:val>
                                            <p:strVal val="#ppt_x"/>
                                          </p:val>
                                        </p:tav>
                                      </p:tavLst>
                                    </p:anim>
                                    <p:anim calcmode="lin" valueType="num">
                                      <p:cBhvr additive="base">
                                        <p:cTn id="129" dur="500" fill="hold"/>
                                        <p:tgtEl>
                                          <p:spTgt spid="7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Заголовок 1"/>
          <p:cNvSpPr txBox="1">
            <a:spLocks/>
          </p:cNvSpPr>
          <p:nvPr/>
        </p:nvSpPr>
        <p:spPr>
          <a:xfrm>
            <a:off x="606903" y="419705"/>
            <a:ext cx="6214027" cy="543247"/>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3200" b="1" dirty="0" err="1" smtClean="0">
                <a:latin typeface="Arial" panose="020B0604020202020204" pitchFamily="34" charset="0"/>
                <a:cs typeface="Arial" panose="020B0604020202020204" pitchFamily="34" charset="0"/>
              </a:rPr>
              <a:t>претекстинг</a:t>
            </a:r>
            <a:endParaRPr lang="ru-RU" sz="3200" b="1" dirty="0">
              <a:latin typeface="Arial" panose="020B0604020202020204" pitchFamily="34" charset="0"/>
              <a:cs typeface="Arial" panose="020B0604020202020204" pitchFamily="34" charset="0"/>
            </a:endParaRPr>
          </a:p>
        </p:txBody>
      </p:sp>
      <p:cxnSp>
        <p:nvCxnSpPr>
          <p:cNvPr id="41" name="Прямая соединительная линия 40"/>
          <p:cNvCxnSpPr/>
          <p:nvPr/>
        </p:nvCxnSpPr>
        <p:spPr>
          <a:xfrm>
            <a:off x="724783" y="962952"/>
            <a:ext cx="2923581" cy="0"/>
          </a:xfrm>
          <a:prstGeom prst="line">
            <a:avLst/>
          </a:prstGeom>
          <a:ln w="28575">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
        <p:nvSpPr>
          <p:cNvPr id="42" name="Подзаголовок 2"/>
          <p:cNvSpPr txBox="1">
            <a:spLocks/>
          </p:cNvSpPr>
          <p:nvPr/>
        </p:nvSpPr>
        <p:spPr>
          <a:xfrm>
            <a:off x="364141" y="1099436"/>
            <a:ext cx="11490691" cy="5172055"/>
          </a:xfrm>
          <a:prstGeom prst="rect">
            <a:avLst/>
          </a:prstGeom>
          <a:solidFill>
            <a:srgbClr val="77C2E8">
              <a:alpha val="85098"/>
            </a:srgbClr>
          </a:solidFill>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algn="just">
              <a:spcBef>
                <a:spcPts val="0"/>
              </a:spcBef>
            </a:pPr>
            <a:endParaRPr lang="ru-RU" sz="1800" dirty="0">
              <a:solidFill>
                <a:schemeClr val="bg1"/>
              </a:solidFill>
              <a:latin typeface="Arial" panose="020B0604020202020204" pitchFamily="34" charset="0"/>
              <a:cs typeface="Arial" panose="020B0604020202020204" pitchFamily="34" charset="0"/>
            </a:endParaRPr>
          </a:p>
        </p:txBody>
      </p:sp>
      <p:sp>
        <p:nvSpPr>
          <p:cNvPr id="53" name="Прямоугольник 52"/>
          <p:cNvSpPr/>
          <p:nvPr/>
        </p:nvSpPr>
        <p:spPr>
          <a:xfrm>
            <a:off x="719403" y="1892829"/>
            <a:ext cx="960107" cy="96010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u-RU" sz="2400" dirty="0"/>
              <a:t>А</a:t>
            </a:r>
          </a:p>
        </p:txBody>
      </p:sp>
      <p:sp>
        <p:nvSpPr>
          <p:cNvPr id="60" name="Объект 2"/>
          <p:cNvSpPr txBox="1">
            <a:spLocks/>
          </p:cNvSpPr>
          <p:nvPr/>
        </p:nvSpPr>
        <p:spPr>
          <a:xfrm>
            <a:off x="527381" y="1220755"/>
            <a:ext cx="11098163" cy="406428"/>
          </a:xfrm>
          <a:prstGeom prst="rect">
            <a:avLst/>
          </a:prstGeom>
        </p:spPr>
        <p:txBody>
          <a:bodyPr vert="horz" lIns="121917" tIns="60959" rIns="121917" bIns="60959" rtlCol="0">
            <a:normAutofit fontScale="55000" lnSpcReduction="20000"/>
          </a:bodyPr>
          <a:lstStyle/>
          <a:p>
            <a:pPr marL="457178" indent="-457178" defTabSz="1219140">
              <a:spcBef>
                <a:spcPct val="20000"/>
              </a:spcBef>
              <a:defRPr/>
            </a:pPr>
            <a:r>
              <a:rPr lang="ru-RU" sz="4267" dirty="0"/>
              <a:t>Подготовленная почва</a:t>
            </a:r>
          </a:p>
        </p:txBody>
      </p:sp>
      <p:sp>
        <p:nvSpPr>
          <p:cNvPr id="63" name="Прямоугольник 62"/>
          <p:cNvSpPr/>
          <p:nvPr/>
        </p:nvSpPr>
        <p:spPr>
          <a:xfrm>
            <a:off x="719403" y="3429000"/>
            <a:ext cx="960107" cy="9601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t>Н</a:t>
            </a:r>
          </a:p>
        </p:txBody>
      </p:sp>
      <p:sp>
        <p:nvSpPr>
          <p:cNvPr id="64" name="Прямоугольник 63"/>
          <p:cNvSpPr/>
          <p:nvPr/>
        </p:nvSpPr>
        <p:spPr>
          <a:xfrm>
            <a:off x="2639616" y="3429000"/>
            <a:ext cx="960107" cy="9601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t>М</a:t>
            </a:r>
          </a:p>
        </p:txBody>
      </p:sp>
      <p:sp>
        <p:nvSpPr>
          <p:cNvPr id="65" name="Прямоугольник 64"/>
          <p:cNvSpPr/>
          <p:nvPr/>
        </p:nvSpPr>
        <p:spPr>
          <a:xfrm>
            <a:off x="4559829" y="3429000"/>
            <a:ext cx="960107" cy="9601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t>К</a:t>
            </a:r>
          </a:p>
        </p:txBody>
      </p:sp>
      <p:sp>
        <p:nvSpPr>
          <p:cNvPr id="66" name="Прямоугольник 65"/>
          <p:cNvSpPr/>
          <p:nvPr/>
        </p:nvSpPr>
        <p:spPr>
          <a:xfrm>
            <a:off x="6480043" y="3429000"/>
            <a:ext cx="960107" cy="9601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t>З</a:t>
            </a:r>
          </a:p>
        </p:txBody>
      </p:sp>
      <p:sp>
        <p:nvSpPr>
          <p:cNvPr id="67" name="Прямоугольник 66"/>
          <p:cNvSpPr/>
          <p:nvPr/>
        </p:nvSpPr>
        <p:spPr>
          <a:xfrm>
            <a:off x="8400256" y="3429000"/>
            <a:ext cx="960107" cy="9601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t>Ж</a:t>
            </a:r>
          </a:p>
        </p:txBody>
      </p:sp>
      <p:sp>
        <p:nvSpPr>
          <p:cNvPr id="68" name="Прямоугольник 67"/>
          <p:cNvSpPr/>
          <p:nvPr/>
        </p:nvSpPr>
        <p:spPr>
          <a:xfrm>
            <a:off x="10320469" y="3429000"/>
            <a:ext cx="960107" cy="9601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t>Ё</a:t>
            </a:r>
          </a:p>
        </p:txBody>
      </p:sp>
      <p:sp>
        <p:nvSpPr>
          <p:cNvPr id="69" name="Прямоугольник 68"/>
          <p:cNvSpPr/>
          <p:nvPr/>
        </p:nvSpPr>
        <p:spPr>
          <a:xfrm>
            <a:off x="2639615" y="4965169"/>
            <a:ext cx="960107" cy="9601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t>Л</a:t>
            </a:r>
          </a:p>
        </p:txBody>
      </p:sp>
      <p:sp>
        <p:nvSpPr>
          <p:cNvPr id="70" name="Прямоугольник 69"/>
          <p:cNvSpPr/>
          <p:nvPr/>
        </p:nvSpPr>
        <p:spPr>
          <a:xfrm>
            <a:off x="4559829" y="4969920"/>
            <a:ext cx="2880320" cy="960107"/>
          </a:xfrm>
          <a:prstGeom prst="rect">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4800" b="1" dirty="0"/>
              <a:t>!</a:t>
            </a:r>
          </a:p>
        </p:txBody>
      </p:sp>
      <p:sp>
        <p:nvSpPr>
          <p:cNvPr id="71" name="Прямоугольник 70"/>
          <p:cNvSpPr/>
          <p:nvPr/>
        </p:nvSpPr>
        <p:spPr>
          <a:xfrm>
            <a:off x="8400256" y="4965171"/>
            <a:ext cx="960107" cy="9601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t>И</a:t>
            </a:r>
          </a:p>
        </p:txBody>
      </p:sp>
      <p:cxnSp>
        <p:nvCxnSpPr>
          <p:cNvPr id="73" name="Прямая со стрелкой 72"/>
          <p:cNvCxnSpPr>
            <a:stCxn id="53" idx="3"/>
          </p:cNvCxnSpPr>
          <p:nvPr/>
        </p:nvCxnSpPr>
        <p:spPr>
          <a:xfrm>
            <a:off x="1679509" y="2372883"/>
            <a:ext cx="960107" cy="0"/>
          </a:xfrm>
          <a:prstGeom prst="straightConnector1">
            <a:avLst/>
          </a:prstGeom>
          <a:ln w="19050">
            <a:solidFill>
              <a:schemeClr val="bg1">
                <a:alpha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7" name="Прямая со стрелкой 76"/>
          <p:cNvCxnSpPr>
            <a:endCxn id="64" idx="0"/>
          </p:cNvCxnSpPr>
          <p:nvPr/>
        </p:nvCxnSpPr>
        <p:spPr>
          <a:xfrm>
            <a:off x="3119669" y="2852936"/>
            <a:ext cx="0" cy="576064"/>
          </a:xfrm>
          <a:prstGeom prst="straightConnector1">
            <a:avLst/>
          </a:prstGeom>
          <a:ln w="19050">
            <a:solidFill>
              <a:schemeClr val="bg1">
                <a:alpha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0" name="Прямая со стрелкой 79"/>
          <p:cNvCxnSpPr>
            <a:endCxn id="63" idx="3"/>
          </p:cNvCxnSpPr>
          <p:nvPr/>
        </p:nvCxnSpPr>
        <p:spPr>
          <a:xfrm flipH="1">
            <a:off x="1679509" y="3909053"/>
            <a:ext cx="960107" cy="0"/>
          </a:xfrm>
          <a:prstGeom prst="straightConnector1">
            <a:avLst/>
          </a:prstGeom>
          <a:ln w="19050">
            <a:solidFill>
              <a:schemeClr val="bg1">
                <a:alpha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2" name="Прямая со стрелкой 81"/>
          <p:cNvCxnSpPr>
            <a:stCxn id="63" idx="0"/>
            <a:endCxn id="53" idx="2"/>
          </p:cNvCxnSpPr>
          <p:nvPr/>
        </p:nvCxnSpPr>
        <p:spPr>
          <a:xfrm flipV="1">
            <a:off x="1199456" y="2852936"/>
            <a:ext cx="0" cy="576064"/>
          </a:xfrm>
          <a:prstGeom prst="straightConnector1">
            <a:avLst/>
          </a:prstGeom>
          <a:ln w="19050">
            <a:solidFill>
              <a:schemeClr val="bg1">
                <a:alpha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6" name="Прямая со стрелкой 85"/>
          <p:cNvCxnSpPr/>
          <p:nvPr/>
        </p:nvCxnSpPr>
        <p:spPr>
          <a:xfrm flipH="1">
            <a:off x="9360363" y="3909053"/>
            <a:ext cx="960107" cy="0"/>
          </a:xfrm>
          <a:prstGeom prst="straightConnector1">
            <a:avLst/>
          </a:prstGeom>
          <a:ln w="19050">
            <a:solidFill>
              <a:schemeClr val="bg1">
                <a:alpha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7" name="Прямая со стрелкой 86"/>
          <p:cNvCxnSpPr/>
          <p:nvPr/>
        </p:nvCxnSpPr>
        <p:spPr>
          <a:xfrm flipH="1">
            <a:off x="7440149" y="3909053"/>
            <a:ext cx="960107" cy="0"/>
          </a:xfrm>
          <a:prstGeom prst="straightConnector1">
            <a:avLst/>
          </a:prstGeom>
          <a:ln w="19050">
            <a:solidFill>
              <a:schemeClr val="bg1">
                <a:alpha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8" name="Прямая со стрелкой 87"/>
          <p:cNvCxnSpPr/>
          <p:nvPr/>
        </p:nvCxnSpPr>
        <p:spPr>
          <a:xfrm flipH="1">
            <a:off x="5519936" y="3909053"/>
            <a:ext cx="960107" cy="0"/>
          </a:xfrm>
          <a:prstGeom prst="straightConnector1">
            <a:avLst/>
          </a:prstGeom>
          <a:ln w="19050">
            <a:solidFill>
              <a:schemeClr val="bg1">
                <a:alpha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9" name="Прямая со стрелкой 88"/>
          <p:cNvCxnSpPr>
            <a:stCxn id="67" idx="2"/>
            <a:endCxn id="71" idx="0"/>
          </p:cNvCxnSpPr>
          <p:nvPr/>
        </p:nvCxnSpPr>
        <p:spPr>
          <a:xfrm>
            <a:off x="8880309" y="4389107"/>
            <a:ext cx="0" cy="576064"/>
          </a:xfrm>
          <a:prstGeom prst="straightConnector1">
            <a:avLst/>
          </a:prstGeom>
          <a:ln w="19050">
            <a:solidFill>
              <a:schemeClr val="bg1">
                <a:alpha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2" name="Прямая со стрелкой 91"/>
          <p:cNvCxnSpPr/>
          <p:nvPr/>
        </p:nvCxnSpPr>
        <p:spPr>
          <a:xfrm flipH="1">
            <a:off x="7440149" y="5445224"/>
            <a:ext cx="960107" cy="0"/>
          </a:xfrm>
          <a:prstGeom prst="straightConnector1">
            <a:avLst/>
          </a:prstGeom>
          <a:ln w="19050">
            <a:solidFill>
              <a:schemeClr val="bg1">
                <a:alpha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3" name="Прямая со стрелкой 92"/>
          <p:cNvCxnSpPr/>
          <p:nvPr/>
        </p:nvCxnSpPr>
        <p:spPr>
          <a:xfrm>
            <a:off x="3599722" y="5436414"/>
            <a:ext cx="960107" cy="0"/>
          </a:xfrm>
          <a:prstGeom prst="straightConnector1">
            <a:avLst/>
          </a:prstGeom>
          <a:ln w="19050">
            <a:solidFill>
              <a:schemeClr val="bg1">
                <a:alpha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4" name="Прямая со стрелкой 93"/>
          <p:cNvCxnSpPr/>
          <p:nvPr/>
        </p:nvCxnSpPr>
        <p:spPr>
          <a:xfrm>
            <a:off x="3142489" y="4389107"/>
            <a:ext cx="0" cy="576064"/>
          </a:xfrm>
          <a:prstGeom prst="straightConnector1">
            <a:avLst/>
          </a:prstGeom>
          <a:ln w="19050">
            <a:solidFill>
              <a:schemeClr val="bg1">
                <a:alpha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5" name="Прямая со стрелкой 94"/>
          <p:cNvCxnSpPr/>
          <p:nvPr/>
        </p:nvCxnSpPr>
        <p:spPr>
          <a:xfrm flipH="1">
            <a:off x="3599723" y="3909053"/>
            <a:ext cx="960107" cy="0"/>
          </a:xfrm>
          <a:prstGeom prst="straightConnector1">
            <a:avLst/>
          </a:prstGeom>
          <a:ln w="19050">
            <a:solidFill>
              <a:schemeClr val="bg1">
                <a:alpha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6" name="Прямая со стрелкой 95"/>
          <p:cNvCxnSpPr/>
          <p:nvPr/>
        </p:nvCxnSpPr>
        <p:spPr>
          <a:xfrm flipV="1">
            <a:off x="5039883" y="2852936"/>
            <a:ext cx="0" cy="576064"/>
          </a:xfrm>
          <a:prstGeom prst="straightConnector1">
            <a:avLst/>
          </a:prstGeom>
          <a:ln w="19050">
            <a:solidFill>
              <a:schemeClr val="bg1">
                <a:alpha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7" name="Прямая со стрелкой 96"/>
          <p:cNvCxnSpPr/>
          <p:nvPr/>
        </p:nvCxnSpPr>
        <p:spPr>
          <a:xfrm>
            <a:off x="6960096" y="2852936"/>
            <a:ext cx="0" cy="576064"/>
          </a:xfrm>
          <a:prstGeom prst="straightConnector1">
            <a:avLst/>
          </a:prstGeom>
          <a:ln w="19050">
            <a:solidFill>
              <a:schemeClr val="bg1">
                <a:alpha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8" name="Прямая со стрелкой 97"/>
          <p:cNvCxnSpPr/>
          <p:nvPr/>
        </p:nvCxnSpPr>
        <p:spPr>
          <a:xfrm>
            <a:off x="10800523" y="2852936"/>
            <a:ext cx="0" cy="576064"/>
          </a:xfrm>
          <a:prstGeom prst="straightConnector1">
            <a:avLst/>
          </a:prstGeom>
          <a:ln w="19050">
            <a:solidFill>
              <a:schemeClr val="bg1">
                <a:alpha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0" name="Прямая со стрелкой 99"/>
          <p:cNvCxnSpPr/>
          <p:nvPr/>
        </p:nvCxnSpPr>
        <p:spPr>
          <a:xfrm flipV="1">
            <a:off x="8880309" y="2852936"/>
            <a:ext cx="0" cy="576064"/>
          </a:xfrm>
          <a:prstGeom prst="straightConnector1">
            <a:avLst/>
          </a:prstGeom>
          <a:ln w="19050">
            <a:solidFill>
              <a:schemeClr val="bg1">
                <a:alpha val="60000"/>
              </a:schemeClr>
            </a:solidFill>
            <a:tailEnd type="arrow"/>
          </a:ln>
        </p:spPr>
        <p:style>
          <a:lnRef idx="1">
            <a:schemeClr val="accent1"/>
          </a:lnRef>
          <a:fillRef idx="0">
            <a:schemeClr val="accent1"/>
          </a:fillRef>
          <a:effectRef idx="0">
            <a:schemeClr val="accent1"/>
          </a:effectRef>
          <a:fontRef idx="minor">
            <a:schemeClr val="tx1"/>
          </a:fontRef>
        </p:style>
      </p:cxnSp>
      <p:sp>
        <p:nvSpPr>
          <p:cNvPr id="102" name="Прямоугольник 101"/>
          <p:cNvSpPr/>
          <p:nvPr/>
        </p:nvSpPr>
        <p:spPr>
          <a:xfrm>
            <a:off x="2639616" y="1892829"/>
            <a:ext cx="960107" cy="96010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u-RU" sz="2400" dirty="0"/>
              <a:t>Б</a:t>
            </a:r>
          </a:p>
        </p:txBody>
      </p:sp>
      <p:cxnSp>
        <p:nvCxnSpPr>
          <p:cNvPr id="103" name="Прямая со стрелкой 102"/>
          <p:cNvCxnSpPr>
            <a:stCxn id="102" idx="3"/>
          </p:cNvCxnSpPr>
          <p:nvPr/>
        </p:nvCxnSpPr>
        <p:spPr>
          <a:xfrm>
            <a:off x="3599723" y="2372883"/>
            <a:ext cx="960107" cy="0"/>
          </a:xfrm>
          <a:prstGeom prst="straightConnector1">
            <a:avLst/>
          </a:prstGeom>
          <a:ln w="19050">
            <a:solidFill>
              <a:schemeClr val="bg1">
                <a:alpha val="60000"/>
              </a:schemeClr>
            </a:solidFill>
            <a:tailEnd type="arrow"/>
          </a:ln>
        </p:spPr>
        <p:style>
          <a:lnRef idx="1">
            <a:schemeClr val="accent1"/>
          </a:lnRef>
          <a:fillRef idx="0">
            <a:schemeClr val="accent1"/>
          </a:fillRef>
          <a:effectRef idx="0">
            <a:schemeClr val="accent1"/>
          </a:effectRef>
          <a:fontRef idx="minor">
            <a:schemeClr val="tx1"/>
          </a:fontRef>
        </p:style>
      </p:cxnSp>
      <p:sp>
        <p:nvSpPr>
          <p:cNvPr id="104" name="Прямоугольник 103"/>
          <p:cNvSpPr/>
          <p:nvPr/>
        </p:nvSpPr>
        <p:spPr>
          <a:xfrm>
            <a:off x="4559829" y="1892829"/>
            <a:ext cx="960107" cy="96010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u-RU" sz="2400" dirty="0"/>
              <a:t>В</a:t>
            </a:r>
          </a:p>
        </p:txBody>
      </p:sp>
      <p:cxnSp>
        <p:nvCxnSpPr>
          <p:cNvPr id="105" name="Прямая со стрелкой 104"/>
          <p:cNvCxnSpPr>
            <a:stCxn id="104" idx="3"/>
          </p:cNvCxnSpPr>
          <p:nvPr/>
        </p:nvCxnSpPr>
        <p:spPr>
          <a:xfrm>
            <a:off x="5519936" y="2372883"/>
            <a:ext cx="960107" cy="0"/>
          </a:xfrm>
          <a:prstGeom prst="straightConnector1">
            <a:avLst/>
          </a:prstGeom>
          <a:ln w="19050">
            <a:solidFill>
              <a:schemeClr val="bg1">
                <a:alpha val="60000"/>
              </a:schemeClr>
            </a:solidFill>
            <a:tailEnd type="arrow"/>
          </a:ln>
        </p:spPr>
        <p:style>
          <a:lnRef idx="1">
            <a:schemeClr val="accent1"/>
          </a:lnRef>
          <a:fillRef idx="0">
            <a:schemeClr val="accent1"/>
          </a:fillRef>
          <a:effectRef idx="0">
            <a:schemeClr val="accent1"/>
          </a:effectRef>
          <a:fontRef idx="minor">
            <a:schemeClr val="tx1"/>
          </a:fontRef>
        </p:style>
      </p:cxnSp>
      <p:sp>
        <p:nvSpPr>
          <p:cNvPr id="106" name="Прямоугольник 105"/>
          <p:cNvSpPr/>
          <p:nvPr/>
        </p:nvSpPr>
        <p:spPr>
          <a:xfrm>
            <a:off x="6480043" y="1892829"/>
            <a:ext cx="960107" cy="96010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u-RU" sz="2400" dirty="0"/>
              <a:t>Г</a:t>
            </a:r>
          </a:p>
        </p:txBody>
      </p:sp>
      <p:cxnSp>
        <p:nvCxnSpPr>
          <p:cNvPr id="107" name="Прямая со стрелкой 106"/>
          <p:cNvCxnSpPr>
            <a:stCxn id="106" idx="3"/>
          </p:cNvCxnSpPr>
          <p:nvPr/>
        </p:nvCxnSpPr>
        <p:spPr>
          <a:xfrm>
            <a:off x="7440149" y="2372883"/>
            <a:ext cx="960107" cy="0"/>
          </a:xfrm>
          <a:prstGeom prst="straightConnector1">
            <a:avLst/>
          </a:prstGeom>
          <a:ln w="19050">
            <a:solidFill>
              <a:schemeClr val="bg1">
                <a:alpha val="60000"/>
              </a:schemeClr>
            </a:solidFill>
            <a:tailEnd type="arrow"/>
          </a:ln>
        </p:spPr>
        <p:style>
          <a:lnRef idx="1">
            <a:schemeClr val="accent1"/>
          </a:lnRef>
          <a:fillRef idx="0">
            <a:schemeClr val="accent1"/>
          </a:fillRef>
          <a:effectRef idx="0">
            <a:schemeClr val="accent1"/>
          </a:effectRef>
          <a:fontRef idx="minor">
            <a:schemeClr val="tx1"/>
          </a:fontRef>
        </p:style>
      </p:cxnSp>
      <p:sp>
        <p:nvSpPr>
          <p:cNvPr id="108" name="Прямоугольник 107"/>
          <p:cNvSpPr/>
          <p:nvPr/>
        </p:nvSpPr>
        <p:spPr>
          <a:xfrm>
            <a:off x="8400256" y="1892829"/>
            <a:ext cx="960107" cy="96010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u-RU" sz="2400" dirty="0"/>
              <a:t>Д</a:t>
            </a:r>
          </a:p>
        </p:txBody>
      </p:sp>
      <p:cxnSp>
        <p:nvCxnSpPr>
          <p:cNvPr id="109" name="Прямая со стрелкой 108"/>
          <p:cNvCxnSpPr>
            <a:stCxn id="108" idx="3"/>
          </p:cNvCxnSpPr>
          <p:nvPr/>
        </p:nvCxnSpPr>
        <p:spPr>
          <a:xfrm>
            <a:off x="9360363" y="2372883"/>
            <a:ext cx="960107" cy="0"/>
          </a:xfrm>
          <a:prstGeom prst="straightConnector1">
            <a:avLst/>
          </a:prstGeom>
          <a:ln w="19050">
            <a:solidFill>
              <a:schemeClr val="bg1">
                <a:alpha val="60000"/>
              </a:schemeClr>
            </a:solidFill>
            <a:tailEnd type="arrow"/>
          </a:ln>
        </p:spPr>
        <p:style>
          <a:lnRef idx="1">
            <a:schemeClr val="accent1"/>
          </a:lnRef>
          <a:fillRef idx="0">
            <a:schemeClr val="accent1"/>
          </a:fillRef>
          <a:effectRef idx="0">
            <a:schemeClr val="accent1"/>
          </a:effectRef>
          <a:fontRef idx="minor">
            <a:schemeClr val="tx1"/>
          </a:fontRef>
        </p:style>
      </p:cxnSp>
      <p:sp>
        <p:nvSpPr>
          <p:cNvPr id="110" name="Прямоугольник 109"/>
          <p:cNvSpPr/>
          <p:nvPr/>
        </p:nvSpPr>
        <p:spPr>
          <a:xfrm>
            <a:off x="10320469" y="1892829"/>
            <a:ext cx="960107" cy="96010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u-RU" sz="2400" dirty="0"/>
              <a:t>Е</a:t>
            </a:r>
          </a:p>
        </p:txBody>
      </p:sp>
      <p:sp>
        <p:nvSpPr>
          <p:cNvPr id="43" name="Подзаголовок 2"/>
          <p:cNvSpPr txBox="1">
            <a:spLocks/>
          </p:cNvSpPr>
          <p:nvPr/>
        </p:nvSpPr>
        <p:spPr>
          <a:xfrm>
            <a:off x="719402" y="4965168"/>
            <a:ext cx="1772945" cy="960108"/>
          </a:xfrm>
          <a:prstGeom prst="rect">
            <a:avLst/>
          </a:prstGeom>
          <a:solidFill>
            <a:srgbClr val="77C2E8">
              <a:alpha val="85098"/>
            </a:srgbClr>
          </a:solidFill>
        </p:spPr>
        <p:txBody>
          <a:bodyPr vert="horz" lIns="91440" tIns="45720" rIns="91440" bIns="45720" rtlCol="0" anchor="ctr" anchorCtr="0">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algn="ctr">
              <a:spcBef>
                <a:spcPts val="0"/>
              </a:spcBef>
            </a:pPr>
            <a:r>
              <a:rPr lang="ru-RU" sz="1800" dirty="0" smtClean="0">
                <a:solidFill>
                  <a:schemeClr val="bg1"/>
                </a:solidFill>
                <a:latin typeface="Arial" panose="020B0604020202020204" pitchFamily="34" charset="0"/>
                <a:cs typeface="Arial" panose="020B0604020202020204" pitchFamily="34" charset="0"/>
              </a:rPr>
              <a:t>НАПУГАТЬ</a:t>
            </a:r>
            <a:endParaRPr lang="ru-RU" sz="1800" dirty="0">
              <a:solidFill>
                <a:schemeClr val="bg1"/>
              </a:solidFill>
              <a:latin typeface="Arial" panose="020B0604020202020204" pitchFamily="34" charset="0"/>
              <a:cs typeface="Arial" panose="020B0604020202020204" pitchFamily="34" charset="0"/>
            </a:endParaRPr>
          </a:p>
        </p:txBody>
      </p:sp>
      <p:sp>
        <p:nvSpPr>
          <p:cNvPr id="45" name="Подзаголовок 2"/>
          <p:cNvSpPr txBox="1">
            <a:spLocks/>
          </p:cNvSpPr>
          <p:nvPr/>
        </p:nvSpPr>
        <p:spPr>
          <a:xfrm>
            <a:off x="9507631" y="4965168"/>
            <a:ext cx="1772945" cy="960107"/>
          </a:xfrm>
          <a:prstGeom prst="rect">
            <a:avLst/>
          </a:prstGeom>
          <a:solidFill>
            <a:srgbClr val="77C2E8">
              <a:alpha val="85098"/>
            </a:srgbClr>
          </a:solidFill>
        </p:spPr>
        <p:txBody>
          <a:bodyPr vert="horz" lIns="91440" tIns="45720" rIns="91440" bIns="45720" rtlCol="0" anchor="ctr" anchorCtr="0">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algn="ctr">
              <a:spcBef>
                <a:spcPts val="0"/>
              </a:spcBef>
            </a:pPr>
            <a:r>
              <a:rPr lang="ru-RU" sz="1800" dirty="0" smtClean="0">
                <a:solidFill>
                  <a:schemeClr val="bg1"/>
                </a:solidFill>
                <a:latin typeface="Arial" panose="020B0604020202020204" pitchFamily="34" charset="0"/>
                <a:cs typeface="Arial" panose="020B0604020202020204" pitchFamily="34" charset="0"/>
              </a:rPr>
              <a:t>СПАСТИ</a:t>
            </a:r>
            <a:endParaRPr lang="ru-RU" sz="1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21975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par>
                                <p:cTn id="8" presetID="10" presetClass="entr" presetSubtype="0"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500"/>
                                        <p:tgtEl>
                                          <p:spTgt spid="4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fade">
                                      <p:cBhvr>
                                        <p:cTn id="13" dur="500"/>
                                        <p:tgtEl>
                                          <p:spTgt spid="42"/>
                                        </p:tgtEl>
                                      </p:cBhvr>
                                    </p:animEffect>
                                  </p:childTnLst>
                                </p:cTn>
                              </p:par>
                            </p:childTnLst>
                          </p:cTn>
                        </p:par>
                        <p:par>
                          <p:cTn id="14" fill="hold">
                            <p:stCondLst>
                              <p:cond delay="500"/>
                            </p:stCondLst>
                            <p:childTnLst>
                              <p:par>
                                <p:cTn id="15" presetID="22" presetClass="entr" presetSubtype="1"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Effect transition="in" filter="wipe(up)">
                                      <p:cBhvr>
                                        <p:cTn id="17" dur="500"/>
                                        <p:tgtEl>
                                          <p:spTgt spid="60"/>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ipe(left)">
                                      <p:cBhvr>
                                        <p:cTn id="20" dur="500"/>
                                        <p:tgtEl>
                                          <p:spTgt spid="43"/>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wipe(right)">
                                      <p:cBhvr>
                                        <p:cTn id="23" dur="500"/>
                                        <p:tgtEl>
                                          <p:spTgt spid="45"/>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53"/>
                                        </p:tgtEl>
                                        <p:attrNameLst>
                                          <p:attrName>style.visibility</p:attrName>
                                        </p:attrNameLst>
                                      </p:cBhvr>
                                      <p:to>
                                        <p:strVal val="visible"/>
                                      </p:to>
                                    </p:set>
                                    <p:anim calcmode="lin" valueType="num">
                                      <p:cBhvr additive="base">
                                        <p:cTn id="28" dur="500" fill="hold"/>
                                        <p:tgtEl>
                                          <p:spTgt spid="53"/>
                                        </p:tgtEl>
                                        <p:attrNameLst>
                                          <p:attrName>ppt_x</p:attrName>
                                        </p:attrNameLst>
                                      </p:cBhvr>
                                      <p:tavLst>
                                        <p:tav tm="0">
                                          <p:val>
                                            <p:strVal val="0-#ppt_w/2"/>
                                          </p:val>
                                        </p:tav>
                                        <p:tav tm="100000">
                                          <p:val>
                                            <p:strVal val="#ppt_x"/>
                                          </p:val>
                                        </p:tav>
                                      </p:tavLst>
                                    </p:anim>
                                    <p:anim calcmode="lin" valueType="num">
                                      <p:cBhvr additive="base">
                                        <p:cTn id="29" dur="500" fill="hold"/>
                                        <p:tgtEl>
                                          <p:spTgt spid="53"/>
                                        </p:tgtEl>
                                        <p:attrNameLst>
                                          <p:attrName>ppt_y</p:attrName>
                                        </p:attrNameLst>
                                      </p:cBhvr>
                                      <p:tavLst>
                                        <p:tav tm="0">
                                          <p:val>
                                            <p:strVal val="#ppt_y"/>
                                          </p:val>
                                        </p:tav>
                                        <p:tav tm="100000">
                                          <p:val>
                                            <p:strVal val="#ppt_y"/>
                                          </p:val>
                                        </p:tav>
                                      </p:tavLst>
                                    </p:anim>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73"/>
                                        </p:tgtEl>
                                        <p:attrNameLst>
                                          <p:attrName>style.visibility</p:attrName>
                                        </p:attrNameLst>
                                      </p:cBhvr>
                                      <p:to>
                                        <p:strVal val="visible"/>
                                      </p:to>
                                    </p:set>
                                    <p:animEffect transition="in" filter="wipe(left)">
                                      <p:cBhvr>
                                        <p:cTn id="33" dur="500"/>
                                        <p:tgtEl>
                                          <p:spTgt spid="73"/>
                                        </p:tgtEl>
                                      </p:cBhvr>
                                    </p:animEffect>
                                  </p:childTnLst>
                                </p:cTn>
                              </p:par>
                            </p:childTnLst>
                          </p:cTn>
                        </p:par>
                        <p:par>
                          <p:cTn id="34" fill="hold">
                            <p:stCondLst>
                              <p:cond delay="1000"/>
                            </p:stCondLst>
                            <p:childTnLst>
                              <p:par>
                                <p:cTn id="35" presetID="2" presetClass="entr" presetSubtype="8" fill="hold" grpId="0" nodeType="after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additive="base">
                                        <p:cTn id="37" dur="500" fill="hold"/>
                                        <p:tgtEl>
                                          <p:spTgt spid="102"/>
                                        </p:tgtEl>
                                        <p:attrNameLst>
                                          <p:attrName>ppt_x</p:attrName>
                                        </p:attrNameLst>
                                      </p:cBhvr>
                                      <p:tavLst>
                                        <p:tav tm="0">
                                          <p:val>
                                            <p:strVal val="0-#ppt_w/2"/>
                                          </p:val>
                                        </p:tav>
                                        <p:tav tm="100000">
                                          <p:val>
                                            <p:strVal val="#ppt_x"/>
                                          </p:val>
                                        </p:tav>
                                      </p:tavLst>
                                    </p:anim>
                                    <p:anim calcmode="lin" valueType="num">
                                      <p:cBhvr additive="base">
                                        <p:cTn id="38" dur="500" fill="hold"/>
                                        <p:tgtEl>
                                          <p:spTgt spid="102"/>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22" presetClass="entr" presetSubtype="8" fill="hold" nodeType="afterEffect">
                                  <p:stCondLst>
                                    <p:cond delay="0"/>
                                  </p:stCondLst>
                                  <p:childTnLst>
                                    <p:set>
                                      <p:cBhvr>
                                        <p:cTn id="41" dur="1" fill="hold">
                                          <p:stCondLst>
                                            <p:cond delay="0"/>
                                          </p:stCondLst>
                                        </p:cTn>
                                        <p:tgtEl>
                                          <p:spTgt spid="103"/>
                                        </p:tgtEl>
                                        <p:attrNameLst>
                                          <p:attrName>style.visibility</p:attrName>
                                        </p:attrNameLst>
                                      </p:cBhvr>
                                      <p:to>
                                        <p:strVal val="visible"/>
                                      </p:to>
                                    </p:set>
                                    <p:animEffect transition="in" filter="wipe(left)">
                                      <p:cBhvr>
                                        <p:cTn id="42" dur="500"/>
                                        <p:tgtEl>
                                          <p:spTgt spid="103"/>
                                        </p:tgtEl>
                                      </p:cBhvr>
                                    </p:animEffect>
                                  </p:childTnLst>
                                </p:cTn>
                              </p:par>
                            </p:childTnLst>
                          </p:cTn>
                        </p:par>
                        <p:par>
                          <p:cTn id="43" fill="hold">
                            <p:stCondLst>
                              <p:cond delay="2000"/>
                            </p:stCondLst>
                            <p:childTnLst>
                              <p:par>
                                <p:cTn id="44" presetID="2" presetClass="entr" presetSubtype="8" fill="hold" grpId="0" nodeType="afterEffect">
                                  <p:stCondLst>
                                    <p:cond delay="0"/>
                                  </p:stCondLst>
                                  <p:childTnLst>
                                    <p:set>
                                      <p:cBhvr>
                                        <p:cTn id="45" dur="1" fill="hold">
                                          <p:stCondLst>
                                            <p:cond delay="0"/>
                                          </p:stCondLst>
                                        </p:cTn>
                                        <p:tgtEl>
                                          <p:spTgt spid="104"/>
                                        </p:tgtEl>
                                        <p:attrNameLst>
                                          <p:attrName>style.visibility</p:attrName>
                                        </p:attrNameLst>
                                      </p:cBhvr>
                                      <p:to>
                                        <p:strVal val="visible"/>
                                      </p:to>
                                    </p:set>
                                    <p:anim calcmode="lin" valueType="num">
                                      <p:cBhvr additive="base">
                                        <p:cTn id="46" dur="500" fill="hold"/>
                                        <p:tgtEl>
                                          <p:spTgt spid="104"/>
                                        </p:tgtEl>
                                        <p:attrNameLst>
                                          <p:attrName>ppt_x</p:attrName>
                                        </p:attrNameLst>
                                      </p:cBhvr>
                                      <p:tavLst>
                                        <p:tav tm="0">
                                          <p:val>
                                            <p:strVal val="0-#ppt_w/2"/>
                                          </p:val>
                                        </p:tav>
                                        <p:tav tm="100000">
                                          <p:val>
                                            <p:strVal val="#ppt_x"/>
                                          </p:val>
                                        </p:tav>
                                      </p:tavLst>
                                    </p:anim>
                                    <p:anim calcmode="lin" valueType="num">
                                      <p:cBhvr additive="base">
                                        <p:cTn id="47" dur="500" fill="hold"/>
                                        <p:tgtEl>
                                          <p:spTgt spid="104"/>
                                        </p:tgtEl>
                                        <p:attrNameLst>
                                          <p:attrName>ppt_y</p:attrName>
                                        </p:attrNameLst>
                                      </p:cBhvr>
                                      <p:tavLst>
                                        <p:tav tm="0">
                                          <p:val>
                                            <p:strVal val="#ppt_y"/>
                                          </p:val>
                                        </p:tav>
                                        <p:tav tm="100000">
                                          <p:val>
                                            <p:strVal val="#ppt_y"/>
                                          </p:val>
                                        </p:tav>
                                      </p:tavLst>
                                    </p:anim>
                                  </p:childTnLst>
                                </p:cTn>
                              </p:par>
                            </p:childTnLst>
                          </p:cTn>
                        </p:par>
                        <p:par>
                          <p:cTn id="48" fill="hold">
                            <p:stCondLst>
                              <p:cond delay="2500"/>
                            </p:stCondLst>
                            <p:childTnLst>
                              <p:par>
                                <p:cTn id="49" presetID="22" presetClass="entr" presetSubtype="8" fill="hold" nodeType="afterEffect">
                                  <p:stCondLst>
                                    <p:cond delay="0"/>
                                  </p:stCondLst>
                                  <p:childTnLst>
                                    <p:set>
                                      <p:cBhvr>
                                        <p:cTn id="50" dur="1" fill="hold">
                                          <p:stCondLst>
                                            <p:cond delay="0"/>
                                          </p:stCondLst>
                                        </p:cTn>
                                        <p:tgtEl>
                                          <p:spTgt spid="105"/>
                                        </p:tgtEl>
                                        <p:attrNameLst>
                                          <p:attrName>style.visibility</p:attrName>
                                        </p:attrNameLst>
                                      </p:cBhvr>
                                      <p:to>
                                        <p:strVal val="visible"/>
                                      </p:to>
                                    </p:set>
                                    <p:animEffect transition="in" filter="wipe(left)">
                                      <p:cBhvr>
                                        <p:cTn id="51" dur="500"/>
                                        <p:tgtEl>
                                          <p:spTgt spid="105"/>
                                        </p:tgtEl>
                                      </p:cBhvr>
                                    </p:animEffect>
                                  </p:childTnLst>
                                </p:cTn>
                              </p:par>
                            </p:childTnLst>
                          </p:cTn>
                        </p:par>
                        <p:par>
                          <p:cTn id="52" fill="hold">
                            <p:stCondLst>
                              <p:cond delay="3000"/>
                            </p:stCondLst>
                            <p:childTnLst>
                              <p:par>
                                <p:cTn id="53" presetID="2" presetClass="entr" presetSubtype="8" fill="hold" grpId="0" nodeType="afterEffect">
                                  <p:stCondLst>
                                    <p:cond delay="0"/>
                                  </p:stCondLst>
                                  <p:childTnLst>
                                    <p:set>
                                      <p:cBhvr>
                                        <p:cTn id="54" dur="1" fill="hold">
                                          <p:stCondLst>
                                            <p:cond delay="0"/>
                                          </p:stCondLst>
                                        </p:cTn>
                                        <p:tgtEl>
                                          <p:spTgt spid="106"/>
                                        </p:tgtEl>
                                        <p:attrNameLst>
                                          <p:attrName>style.visibility</p:attrName>
                                        </p:attrNameLst>
                                      </p:cBhvr>
                                      <p:to>
                                        <p:strVal val="visible"/>
                                      </p:to>
                                    </p:set>
                                    <p:anim calcmode="lin" valueType="num">
                                      <p:cBhvr additive="base">
                                        <p:cTn id="55" dur="500" fill="hold"/>
                                        <p:tgtEl>
                                          <p:spTgt spid="106"/>
                                        </p:tgtEl>
                                        <p:attrNameLst>
                                          <p:attrName>ppt_x</p:attrName>
                                        </p:attrNameLst>
                                      </p:cBhvr>
                                      <p:tavLst>
                                        <p:tav tm="0">
                                          <p:val>
                                            <p:strVal val="0-#ppt_w/2"/>
                                          </p:val>
                                        </p:tav>
                                        <p:tav tm="100000">
                                          <p:val>
                                            <p:strVal val="#ppt_x"/>
                                          </p:val>
                                        </p:tav>
                                      </p:tavLst>
                                    </p:anim>
                                    <p:anim calcmode="lin" valueType="num">
                                      <p:cBhvr additive="base">
                                        <p:cTn id="56" dur="500" fill="hold"/>
                                        <p:tgtEl>
                                          <p:spTgt spid="106"/>
                                        </p:tgtEl>
                                        <p:attrNameLst>
                                          <p:attrName>ppt_y</p:attrName>
                                        </p:attrNameLst>
                                      </p:cBhvr>
                                      <p:tavLst>
                                        <p:tav tm="0">
                                          <p:val>
                                            <p:strVal val="#ppt_y"/>
                                          </p:val>
                                        </p:tav>
                                        <p:tav tm="100000">
                                          <p:val>
                                            <p:strVal val="#ppt_y"/>
                                          </p:val>
                                        </p:tav>
                                      </p:tavLst>
                                    </p:anim>
                                  </p:childTnLst>
                                </p:cTn>
                              </p:par>
                            </p:childTnLst>
                          </p:cTn>
                        </p:par>
                        <p:par>
                          <p:cTn id="57" fill="hold">
                            <p:stCondLst>
                              <p:cond delay="3500"/>
                            </p:stCondLst>
                            <p:childTnLst>
                              <p:par>
                                <p:cTn id="58" presetID="22" presetClass="entr" presetSubtype="8" fill="hold" nodeType="afterEffect">
                                  <p:stCondLst>
                                    <p:cond delay="0"/>
                                  </p:stCondLst>
                                  <p:childTnLst>
                                    <p:set>
                                      <p:cBhvr>
                                        <p:cTn id="59" dur="1" fill="hold">
                                          <p:stCondLst>
                                            <p:cond delay="0"/>
                                          </p:stCondLst>
                                        </p:cTn>
                                        <p:tgtEl>
                                          <p:spTgt spid="107"/>
                                        </p:tgtEl>
                                        <p:attrNameLst>
                                          <p:attrName>style.visibility</p:attrName>
                                        </p:attrNameLst>
                                      </p:cBhvr>
                                      <p:to>
                                        <p:strVal val="visible"/>
                                      </p:to>
                                    </p:set>
                                    <p:animEffect transition="in" filter="wipe(left)">
                                      <p:cBhvr>
                                        <p:cTn id="60" dur="500"/>
                                        <p:tgtEl>
                                          <p:spTgt spid="107"/>
                                        </p:tgtEl>
                                      </p:cBhvr>
                                    </p:animEffect>
                                  </p:childTnLst>
                                </p:cTn>
                              </p:par>
                            </p:childTnLst>
                          </p:cTn>
                        </p:par>
                        <p:par>
                          <p:cTn id="61" fill="hold">
                            <p:stCondLst>
                              <p:cond delay="4000"/>
                            </p:stCondLst>
                            <p:childTnLst>
                              <p:par>
                                <p:cTn id="62" presetID="2" presetClass="entr" presetSubtype="8"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 calcmode="lin" valueType="num">
                                      <p:cBhvr additive="base">
                                        <p:cTn id="64" dur="500" fill="hold"/>
                                        <p:tgtEl>
                                          <p:spTgt spid="108"/>
                                        </p:tgtEl>
                                        <p:attrNameLst>
                                          <p:attrName>ppt_x</p:attrName>
                                        </p:attrNameLst>
                                      </p:cBhvr>
                                      <p:tavLst>
                                        <p:tav tm="0">
                                          <p:val>
                                            <p:strVal val="0-#ppt_w/2"/>
                                          </p:val>
                                        </p:tav>
                                        <p:tav tm="100000">
                                          <p:val>
                                            <p:strVal val="#ppt_x"/>
                                          </p:val>
                                        </p:tav>
                                      </p:tavLst>
                                    </p:anim>
                                    <p:anim calcmode="lin" valueType="num">
                                      <p:cBhvr additive="base">
                                        <p:cTn id="65" dur="500" fill="hold"/>
                                        <p:tgtEl>
                                          <p:spTgt spid="108"/>
                                        </p:tgtEl>
                                        <p:attrNameLst>
                                          <p:attrName>ppt_y</p:attrName>
                                        </p:attrNameLst>
                                      </p:cBhvr>
                                      <p:tavLst>
                                        <p:tav tm="0">
                                          <p:val>
                                            <p:strVal val="#ppt_y"/>
                                          </p:val>
                                        </p:tav>
                                        <p:tav tm="100000">
                                          <p:val>
                                            <p:strVal val="#ppt_y"/>
                                          </p:val>
                                        </p:tav>
                                      </p:tavLst>
                                    </p:anim>
                                  </p:childTnLst>
                                </p:cTn>
                              </p:par>
                            </p:childTnLst>
                          </p:cTn>
                        </p:par>
                        <p:par>
                          <p:cTn id="66" fill="hold">
                            <p:stCondLst>
                              <p:cond delay="4500"/>
                            </p:stCondLst>
                            <p:childTnLst>
                              <p:par>
                                <p:cTn id="67" presetID="22" presetClass="entr" presetSubtype="8" fill="hold" nodeType="after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wipe(left)">
                                      <p:cBhvr>
                                        <p:cTn id="69" dur="500"/>
                                        <p:tgtEl>
                                          <p:spTgt spid="109"/>
                                        </p:tgtEl>
                                      </p:cBhvr>
                                    </p:animEffect>
                                  </p:childTnLst>
                                </p:cTn>
                              </p:par>
                            </p:childTnLst>
                          </p:cTn>
                        </p:par>
                        <p:par>
                          <p:cTn id="70" fill="hold">
                            <p:stCondLst>
                              <p:cond delay="5000"/>
                            </p:stCondLst>
                            <p:childTnLst>
                              <p:par>
                                <p:cTn id="71" presetID="2" presetClass="entr" presetSubtype="8" fill="hold" grpId="0" nodeType="afterEffect">
                                  <p:stCondLst>
                                    <p:cond delay="0"/>
                                  </p:stCondLst>
                                  <p:childTnLst>
                                    <p:set>
                                      <p:cBhvr>
                                        <p:cTn id="72" dur="1" fill="hold">
                                          <p:stCondLst>
                                            <p:cond delay="0"/>
                                          </p:stCondLst>
                                        </p:cTn>
                                        <p:tgtEl>
                                          <p:spTgt spid="110"/>
                                        </p:tgtEl>
                                        <p:attrNameLst>
                                          <p:attrName>style.visibility</p:attrName>
                                        </p:attrNameLst>
                                      </p:cBhvr>
                                      <p:to>
                                        <p:strVal val="visible"/>
                                      </p:to>
                                    </p:set>
                                    <p:anim calcmode="lin" valueType="num">
                                      <p:cBhvr additive="base">
                                        <p:cTn id="73" dur="500" fill="hold"/>
                                        <p:tgtEl>
                                          <p:spTgt spid="110"/>
                                        </p:tgtEl>
                                        <p:attrNameLst>
                                          <p:attrName>ppt_x</p:attrName>
                                        </p:attrNameLst>
                                      </p:cBhvr>
                                      <p:tavLst>
                                        <p:tav tm="0">
                                          <p:val>
                                            <p:strVal val="0-#ppt_w/2"/>
                                          </p:val>
                                        </p:tav>
                                        <p:tav tm="100000">
                                          <p:val>
                                            <p:strVal val="#ppt_x"/>
                                          </p:val>
                                        </p:tav>
                                      </p:tavLst>
                                    </p:anim>
                                    <p:anim calcmode="lin" valueType="num">
                                      <p:cBhvr additive="base">
                                        <p:cTn id="74" dur="500" fill="hold"/>
                                        <p:tgtEl>
                                          <p:spTgt spid="11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22" presetClass="entr" presetSubtype="1" fill="hold" nodeType="afterEffect">
                                  <p:stCondLst>
                                    <p:cond delay="0"/>
                                  </p:stCondLst>
                                  <p:childTnLst>
                                    <p:set>
                                      <p:cBhvr>
                                        <p:cTn id="77" dur="1" fill="hold">
                                          <p:stCondLst>
                                            <p:cond delay="0"/>
                                          </p:stCondLst>
                                        </p:cTn>
                                        <p:tgtEl>
                                          <p:spTgt spid="98"/>
                                        </p:tgtEl>
                                        <p:attrNameLst>
                                          <p:attrName>style.visibility</p:attrName>
                                        </p:attrNameLst>
                                      </p:cBhvr>
                                      <p:to>
                                        <p:strVal val="visible"/>
                                      </p:to>
                                    </p:set>
                                    <p:animEffect transition="in" filter="wipe(up)">
                                      <p:cBhvr>
                                        <p:cTn id="78" dur="500"/>
                                        <p:tgtEl>
                                          <p:spTgt spid="98"/>
                                        </p:tgtEl>
                                      </p:cBhvr>
                                    </p:animEffect>
                                  </p:childTnLst>
                                </p:cTn>
                              </p:par>
                            </p:childTnLst>
                          </p:cTn>
                        </p:par>
                        <p:par>
                          <p:cTn id="79" fill="hold">
                            <p:stCondLst>
                              <p:cond delay="6000"/>
                            </p:stCondLst>
                            <p:childTnLst>
                              <p:par>
                                <p:cTn id="80" presetID="2" presetClass="entr" presetSubtype="2"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 calcmode="lin" valueType="num">
                                      <p:cBhvr additive="base">
                                        <p:cTn id="82" dur="500" fill="hold"/>
                                        <p:tgtEl>
                                          <p:spTgt spid="68"/>
                                        </p:tgtEl>
                                        <p:attrNameLst>
                                          <p:attrName>ppt_x</p:attrName>
                                        </p:attrNameLst>
                                      </p:cBhvr>
                                      <p:tavLst>
                                        <p:tav tm="0">
                                          <p:val>
                                            <p:strVal val="1+#ppt_w/2"/>
                                          </p:val>
                                        </p:tav>
                                        <p:tav tm="100000">
                                          <p:val>
                                            <p:strVal val="#ppt_x"/>
                                          </p:val>
                                        </p:tav>
                                      </p:tavLst>
                                    </p:anim>
                                    <p:anim calcmode="lin" valueType="num">
                                      <p:cBhvr additive="base">
                                        <p:cTn id="83" dur="500" fill="hold"/>
                                        <p:tgtEl>
                                          <p:spTgt spid="68"/>
                                        </p:tgtEl>
                                        <p:attrNameLst>
                                          <p:attrName>ppt_y</p:attrName>
                                        </p:attrNameLst>
                                      </p:cBhvr>
                                      <p:tavLst>
                                        <p:tav tm="0">
                                          <p:val>
                                            <p:strVal val="#ppt_y"/>
                                          </p:val>
                                        </p:tav>
                                        <p:tav tm="100000">
                                          <p:val>
                                            <p:strVal val="#ppt_y"/>
                                          </p:val>
                                        </p:tav>
                                      </p:tavLst>
                                    </p:anim>
                                  </p:childTnLst>
                                </p:cTn>
                              </p:par>
                            </p:childTnLst>
                          </p:cTn>
                        </p:par>
                        <p:par>
                          <p:cTn id="84" fill="hold">
                            <p:stCondLst>
                              <p:cond delay="6500"/>
                            </p:stCondLst>
                            <p:childTnLst>
                              <p:par>
                                <p:cTn id="85" presetID="22" presetClass="entr" presetSubtype="2" fill="hold" nodeType="afterEffect">
                                  <p:stCondLst>
                                    <p:cond delay="0"/>
                                  </p:stCondLst>
                                  <p:childTnLst>
                                    <p:set>
                                      <p:cBhvr>
                                        <p:cTn id="86" dur="1" fill="hold">
                                          <p:stCondLst>
                                            <p:cond delay="0"/>
                                          </p:stCondLst>
                                        </p:cTn>
                                        <p:tgtEl>
                                          <p:spTgt spid="86"/>
                                        </p:tgtEl>
                                        <p:attrNameLst>
                                          <p:attrName>style.visibility</p:attrName>
                                        </p:attrNameLst>
                                      </p:cBhvr>
                                      <p:to>
                                        <p:strVal val="visible"/>
                                      </p:to>
                                    </p:set>
                                    <p:animEffect transition="in" filter="wipe(right)">
                                      <p:cBhvr>
                                        <p:cTn id="87" dur="500"/>
                                        <p:tgtEl>
                                          <p:spTgt spid="86"/>
                                        </p:tgtEl>
                                      </p:cBhvr>
                                    </p:animEffect>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67"/>
                                        </p:tgtEl>
                                        <p:attrNameLst>
                                          <p:attrName>style.visibility</p:attrName>
                                        </p:attrNameLst>
                                      </p:cBhvr>
                                      <p:to>
                                        <p:strVal val="visible"/>
                                      </p:to>
                                    </p:set>
                                    <p:anim calcmode="lin" valueType="num">
                                      <p:cBhvr additive="base">
                                        <p:cTn id="91" dur="500" fill="hold"/>
                                        <p:tgtEl>
                                          <p:spTgt spid="67"/>
                                        </p:tgtEl>
                                        <p:attrNameLst>
                                          <p:attrName>ppt_x</p:attrName>
                                        </p:attrNameLst>
                                      </p:cBhvr>
                                      <p:tavLst>
                                        <p:tav tm="0">
                                          <p:val>
                                            <p:strVal val="1+#ppt_w/2"/>
                                          </p:val>
                                        </p:tav>
                                        <p:tav tm="100000">
                                          <p:val>
                                            <p:strVal val="#ppt_x"/>
                                          </p:val>
                                        </p:tav>
                                      </p:tavLst>
                                    </p:anim>
                                    <p:anim calcmode="lin" valueType="num">
                                      <p:cBhvr additive="base">
                                        <p:cTn id="92" dur="500" fill="hold"/>
                                        <p:tgtEl>
                                          <p:spTgt spid="67"/>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22" presetClass="entr" presetSubtype="4" fill="hold" nodeType="afterEffect">
                                  <p:stCondLst>
                                    <p:cond delay="0"/>
                                  </p:stCondLst>
                                  <p:childTnLst>
                                    <p:set>
                                      <p:cBhvr>
                                        <p:cTn id="95" dur="1" fill="hold">
                                          <p:stCondLst>
                                            <p:cond delay="0"/>
                                          </p:stCondLst>
                                        </p:cTn>
                                        <p:tgtEl>
                                          <p:spTgt spid="100"/>
                                        </p:tgtEl>
                                        <p:attrNameLst>
                                          <p:attrName>style.visibility</p:attrName>
                                        </p:attrNameLst>
                                      </p:cBhvr>
                                      <p:to>
                                        <p:strVal val="visible"/>
                                      </p:to>
                                    </p:set>
                                    <p:animEffect transition="in" filter="wipe(down)">
                                      <p:cBhvr>
                                        <p:cTn id="96" dur="500"/>
                                        <p:tgtEl>
                                          <p:spTgt spid="100"/>
                                        </p:tgtEl>
                                      </p:cBhvr>
                                    </p:animEffect>
                                  </p:childTnLst>
                                </p:cTn>
                              </p:par>
                            </p:childTnLst>
                          </p:cTn>
                        </p:par>
                        <p:par>
                          <p:cTn id="97" fill="hold">
                            <p:stCondLst>
                              <p:cond delay="8000"/>
                            </p:stCondLst>
                            <p:childTnLst>
                              <p:par>
                                <p:cTn id="98" presetID="22" presetClass="entr" presetSubtype="2" fill="hold" nodeType="afterEffect">
                                  <p:stCondLst>
                                    <p:cond delay="0"/>
                                  </p:stCondLst>
                                  <p:childTnLst>
                                    <p:set>
                                      <p:cBhvr>
                                        <p:cTn id="99" dur="1" fill="hold">
                                          <p:stCondLst>
                                            <p:cond delay="0"/>
                                          </p:stCondLst>
                                        </p:cTn>
                                        <p:tgtEl>
                                          <p:spTgt spid="87"/>
                                        </p:tgtEl>
                                        <p:attrNameLst>
                                          <p:attrName>style.visibility</p:attrName>
                                        </p:attrNameLst>
                                      </p:cBhvr>
                                      <p:to>
                                        <p:strVal val="visible"/>
                                      </p:to>
                                    </p:set>
                                    <p:animEffect transition="in" filter="wipe(right)">
                                      <p:cBhvr>
                                        <p:cTn id="100" dur="500"/>
                                        <p:tgtEl>
                                          <p:spTgt spid="87"/>
                                        </p:tgtEl>
                                      </p:cBhvr>
                                    </p:animEffect>
                                  </p:childTnLst>
                                </p:cTn>
                              </p:par>
                            </p:childTnLst>
                          </p:cTn>
                        </p:par>
                        <p:par>
                          <p:cTn id="101" fill="hold">
                            <p:stCondLst>
                              <p:cond delay="8500"/>
                            </p:stCondLst>
                            <p:childTnLst>
                              <p:par>
                                <p:cTn id="102" presetID="2" presetClass="entr" presetSubtype="2"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 calcmode="lin" valueType="num">
                                      <p:cBhvr additive="base">
                                        <p:cTn id="104" dur="500" fill="hold"/>
                                        <p:tgtEl>
                                          <p:spTgt spid="66"/>
                                        </p:tgtEl>
                                        <p:attrNameLst>
                                          <p:attrName>ppt_x</p:attrName>
                                        </p:attrNameLst>
                                      </p:cBhvr>
                                      <p:tavLst>
                                        <p:tav tm="0">
                                          <p:val>
                                            <p:strVal val="1+#ppt_w/2"/>
                                          </p:val>
                                        </p:tav>
                                        <p:tav tm="100000">
                                          <p:val>
                                            <p:strVal val="#ppt_x"/>
                                          </p:val>
                                        </p:tav>
                                      </p:tavLst>
                                    </p:anim>
                                    <p:anim calcmode="lin" valueType="num">
                                      <p:cBhvr additive="base">
                                        <p:cTn id="105" dur="500" fill="hold"/>
                                        <p:tgtEl>
                                          <p:spTgt spid="66"/>
                                        </p:tgtEl>
                                        <p:attrNameLst>
                                          <p:attrName>ppt_y</p:attrName>
                                        </p:attrNameLst>
                                      </p:cBhvr>
                                      <p:tavLst>
                                        <p:tav tm="0">
                                          <p:val>
                                            <p:strVal val="#ppt_y"/>
                                          </p:val>
                                        </p:tav>
                                        <p:tav tm="100000">
                                          <p:val>
                                            <p:strVal val="#ppt_y"/>
                                          </p:val>
                                        </p:tav>
                                      </p:tavLst>
                                    </p:anim>
                                  </p:childTnLst>
                                </p:cTn>
                              </p:par>
                            </p:childTnLst>
                          </p:cTn>
                        </p:par>
                        <p:par>
                          <p:cTn id="106" fill="hold">
                            <p:stCondLst>
                              <p:cond delay="9000"/>
                            </p:stCondLst>
                            <p:childTnLst>
                              <p:par>
                                <p:cTn id="107" presetID="22" presetClass="entr" presetSubtype="2" fill="hold" nodeType="afterEffect">
                                  <p:stCondLst>
                                    <p:cond delay="0"/>
                                  </p:stCondLst>
                                  <p:childTnLst>
                                    <p:set>
                                      <p:cBhvr>
                                        <p:cTn id="108" dur="1" fill="hold">
                                          <p:stCondLst>
                                            <p:cond delay="0"/>
                                          </p:stCondLst>
                                        </p:cTn>
                                        <p:tgtEl>
                                          <p:spTgt spid="88"/>
                                        </p:tgtEl>
                                        <p:attrNameLst>
                                          <p:attrName>style.visibility</p:attrName>
                                        </p:attrNameLst>
                                      </p:cBhvr>
                                      <p:to>
                                        <p:strVal val="visible"/>
                                      </p:to>
                                    </p:set>
                                    <p:animEffect transition="in" filter="wipe(right)">
                                      <p:cBhvr>
                                        <p:cTn id="109" dur="500"/>
                                        <p:tgtEl>
                                          <p:spTgt spid="88"/>
                                        </p:tgtEl>
                                      </p:cBhvr>
                                    </p:animEffect>
                                  </p:childTnLst>
                                </p:cTn>
                              </p:par>
                            </p:childTnLst>
                          </p:cTn>
                        </p:par>
                        <p:par>
                          <p:cTn id="110" fill="hold">
                            <p:stCondLst>
                              <p:cond delay="9500"/>
                            </p:stCondLst>
                            <p:childTnLst>
                              <p:par>
                                <p:cTn id="111" presetID="2" presetClass="entr" presetSubtype="2" fill="hold" grpId="0" nodeType="afterEffect">
                                  <p:stCondLst>
                                    <p:cond delay="0"/>
                                  </p:stCondLst>
                                  <p:childTnLst>
                                    <p:set>
                                      <p:cBhvr>
                                        <p:cTn id="112" dur="1" fill="hold">
                                          <p:stCondLst>
                                            <p:cond delay="0"/>
                                          </p:stCondLst>
                                        </p:cTn>
                                        <p:tgtEl>
                                          <p:spTgt spid="65"/>
                                        </p:tgtEl>
                                        <p:attrNameLst>
                                          <p:attrName>style.visibility</p:attrName>
                                        </p:attrNameLst>
                                      </p:cBhvr>
                                      <p:to>
                                        <p:strVal val="visible"/>
                                      </p:to>
                                    </p:set>
                                    <p:anim calcmode="lin" valueType="num">
                                      <p:cBhvr additive="base">
                                        <p:cTn id="113" dur="500" fill="hold"/>
                                        <p:tgtEl>
                                          <p:spTgt spid="65"/>
                                        </p:tgtEl>
                                        <p:attrNameLst>
                                          <p:attrName>ppt_x</p:attrName>
                                        </p:attrNameLst>
                                      </p:cBhvr>
                                      <p:tavLst>
                                        <p:tav tm="0">
                                          <p:val>
                                            <p:strVal val="1+#ppt_w/2"/>
                                          </p:val>
                                        </p:tav>
                                        <p:tav tm="100000">
                                          <p:val>
                                            <p:strVal val="#ppt_x"/>
                                          </p:val>
                                        </p:tav>
                                      </p:tavLst>
                                    </p:anim>
                                    <p:anim calcmode="lin" valueType="num">
                                      <p:cBhvr additive="base">
                                        <p:cTn id="114" dur="500" fill="hold"/>
                                        <p:tgtEl>
                                          <p:spTgt spid="65"/>
                                        </p:tgtEl>
                                        <p:attrNameLst>
                                          <p:attrName>ppt_y</p:attrName>
                                        </p:attrNameLst>
                                      </p:cBhvr>
                                      <p:tavLst>
                                        <p:tav tm="0">
                                          <p:val>
                                            <p:strVal val="#ppt_y"/>
                                          </p:val>
                                        </p:tav>
                                        <p:tav tm="100000">
                                          <p:val>
                                            <p:strVal val="#ppt_y"/>
                                          </p:val>
                                        </p:tav>
                                      </p:tavLst>
                                    </p:anim>
                                  </p:childTnLst>
                                </p:cTn>
                              </p:par>
                            </p:childTnLst>
                          </p:cTn>
                        </p:par>
                        <p:par>
                          <p:cTn id="115" fill="hold">
                            <p:stCondLst>
                              <p:cond delay="10000"/>
                            </p:stCondLst>
                            <p:childTnLst>
                              <p:par>
                                <p:cTn id="116" presetID="22" presetClass="entr" presetSubtype="4" fill="hold" nodeType="afterEffect">
                                  <p:stCondLst>
                                    <p:cond delay="0"/>
                                  </p:stCondLst>
                                  <p:childTnLst>
                                    <p:set>
                                      <p:cBhvr>
                                        <p:cTn id="117" dur="1" fill="hold">
                                          <p:stCondLst>
                                            <p:cond delay="0"/>
                                          </p:stCondLst>
                                        </p:cTn>
                                        <p:tgtEl>
                                          <p:spTgt spid="96"/>
                                        </p:tgtEl>
                                        <p:attrNameLst>
                                          <p:attrName>style.visibility</p:attrName>
                                        </p:attrNameLst>
                                      </p:cBhvr>
                                      <p:to>
                                        <p:strVal val="visible"/>
                                      </p:to>
                                    </p:set>
                                    <p:animEffect transition="in" filter="wipe(down)">
                                      <p:cBhvr>
                                        <p:cTn id="118" dur="500"/>
                                        <p:tgtEl>
                                          <p:spTgt spid="96"/>
                                        </p:tgtEl>
                                      </p:cBhvr>
                                    </p:animEffect>
                                  </p:childTnLst>
                                </p:cTn>
                              </p:par>
                            </p:childTnLst>
                          </p:cTn>
                        </p:par>
                        <p:par>
                          <p:cTn id="119" fill="hold">
                            <p:stCondLst>
                              <p:cond delay="10500"/>
                            </p:stCondLst>
                            <p:childTnLst>
                              <p:par>
                                <p:cTn id="120" presetID="22" presetClass="entr" presetSubtype="2" fill="hold" nodeType="afterEffect">
                                  <p:stCondLst>
                                    <p:cond delay="0"/>
                                  </p:stCondLst>
                                  <p:childTnLst>
                                    <p:set>
                                      <p:cBhvr>
                                        <p:cTn id="121" dur="1" fill="hold">
                                          <p:stCondLst>
                                            <p:cond delay="0"/>
                                          </p:stCondLst>
                                        </p:cTn>
                                        <p:tgtEl>
                                          <p:spTgt spid="95"/>
                                        </p:tgtEl>
                                        <p:attrNameLst>
                                          <p:attrName>style.visibility</p:attrName>
                                        </p:attrNameLst>
                                      </p:cBhvr>
                                      <p:to>
                                        <p:strVal val="visible"/>
                                      </p:to>
                                    </p:set>
                                    <p:animEffect transition="in" filter="wipe(right)">
                                      <p:cBhvr>
                                        <p:cTn id="122" dur="500"/>
                                        <p:tgtEl>
                                          <p:spTgt spid="95"/>
                                        </p:tgtEl>
                                      </p:cBhvr>
                                    </p:animEffect>
                                  </p:childTnLst>
                                </p:cTn>
                              </p:par>
                            </p:childTnLst>
                          </p:cTn>
                        </p:par>
                        <p:par>
                          <p:cTn id="123" fill="hold">
                            <p:stCondLst>
                              <p:cond delay="11000"/>
                            </p:stCondLst>
                            <p:childTnLst>
                              <p:par>
                                <p:cTn id="124" presetID="22" presetClass="entr" presetSubtype="1" fill="hold" nodeType="afterEffect">
                                  <p:stCondLst>
                                    <p:cond delay="0"/>
                                  </p:stCondLst>
                                  <p:childTnLst>
                                    <p:set>
                                      <p:cBhvr>
                                        <p:cTn id="125" dur="1" fill="hold">
                                          <p:stCondLst>
                                            <p:cond delay="0"/>
                                          </p:stCondLst>
                                        </p:cTn>
                                        <p:tgtEl>
                                          <p:spTgt spid="97"/>
                                        </p:tgtEl>
                                        <p:attrNameLst>
                                          <p:attrName>style.visibility</p:attrName>
                                        </p:attrNameLst>
                                      </p:cBhvr>
                                      <p:to>
                                        <p:strVal val="visible"/>
                                      </p:to>
                                    </p:set>
                                    <p:animEffect transition="in" filter="wipe(up)">
                                      <p:cBhvr>
                                        <p:cTn id="126" dur="500"/>
                                        <p:tgtEl>
                                          <p:spTgt spid="97"/>
                                        </p:tgtEl>
                                      </p:cBhvr>
                                    </p:animEffect>
                                  </p:childTnLst>
                                </p:cTn>
                              </p:par>
                            </p:childTnLst>
                          </p:cTn>
                        </p:par>
                        <p:par>
                          <p:cTn id="127" fill="hold">
                            <p:stCondLst>
                              <p:cond delay="11500"/>
                            </p:stCondLst>
                            <p:childTnLst>
                              <p:par>
                                <p:cTn id="128" presetID="2" presetClass="entr" presetSubtype="2" fill="hold" grpId="0" nodeType="afterEffect">
                                  <p:stCondLst>
                                    <p:cond delay="0"/>
                                  </p:stCondLst>
                                  <p:childTnLst>
                                    <p:set>
                                      <p:cBhvr>
                                        <p:cTn id="129" dur="1" fill="hold">
                                          <p:stCondLst>
                                            <p:cond delay="0"/>
                                          </p:stCondLst>
                                        </p:cTn>
                                        <p:tgtEl>
                                          <p:spTgt spid="64"/>
                                        </p:tgtEl>
                                        <p:attrNameLst>
                                          <p:attrName>style.visibility</p:attrName>
                                        </p:attrNameLst>
                                      </p:cBhvr>
                                      <p:to>
                                        <p:strVal val="visible"/>
                                      </p:to>
                                    </p:set>
                                    <p:anim calcmode="lin" valueType="num">
                                      <p:cBhvr additive="base">
                                        <p:cTn id="130" dur="500" fill="hold"/>
                                        <p:tgtEl>
                                          <p:spTgt spid="64"/>
                                        </p:tgtEl>
                                        <p:attrNameLst>
                                          <p:attrName>ppt_x</p:attrName>
                                        </p:attrNameLst>
                                      </p:cBhvr>
                                      <p:tavLst>
                                        <p:tav tm="0">
                                          <p:val>
                                            <p:strVal val="1+#ppt_w/2"/>
                                          </p:val>
                                        </p:tav>
                                        <p:tav tm="100000">
                                          <p:val>
                                            <p:strVal val="#ppt_x"/>
                                          </p:val>
                                        </p:tav>
                                      </p:tavLst>
                                    </p:anim>
                                    <p:anim calcmode="lin" valueType="num">
                                      <p:cBhvr additive="base">
                                        <p:cTn id="131" dur="500" fill="hold"/>
                                        <p:tgtEl>
                                          <p:spTgt spid="64"/>
                                        </p:tgtEl>
                                        <p:attrNameLst>
                                          <p:attrName>ppt_y</p:attrName>
                                        </p:attrNameLst>
                                      </p:cBhvr>
                                      <p:tavLst>
                                        <p:tav tm="0">
                                          <p:val>
                                            <p:strVal val="#ppt_y"/>
                                          </p:val>
                                        </p:tav>
                                        <p:tav tm="100000">
                                          <p:val>
                                            <p:strVal val="#ppt_y"/>
                                          </p:val>
                                        </p:tav>
                                      </p:tavLst>
                                    </p:anim>
                                  </p:childTnLst>
                                </p:cTn>
                              </p:par>
                            </p:childTnLst>
                          </p:cTn>
                        </p:par>
                        <p:par>
                          <p:cTn id="132" fill="hold">
                            <p:stCondLst>
                              <p:cond delay="12000"/>
                            </p:stCondLst>
                            <p:childTnLst>
                              <p:par>
                                <p:cTn id="133" presetID="22" presetClass="entr" presetSubtype="2" fill="hold" nodeType="afterEffect">
                                  <p:stCondLst>
                                    <p:cond delay="0"/>
                                  </p:stCondLst>
                                  <p:childTnLst>
                                    <p:set>
                                      <p:cBhvr>
                                        <p:cTn id="134" dur="1" fill="hold">
                                          <p:stCondLst>
                                            <p:cond delay="0"/>
                                          </p:stCondLst>
                                        </p:cTn>
                                        <p:tgtEl>
                                          <p:spTgt spid="80"/>
                                        </p:tgtEl>
                                        <p:attrNameLst>
                                          <p:attrName>style.visibility</p:attrName>
                                        </p:attrNameLst>
                                      </p:cBhvr>
                                      <p:to>
                                        <p:strVal val="visible"/>
                                      </p:to>
                                    </p:set>
                                    <p:animEffect transition="in" filter="wipe(right)">
                                      <p:cBhvr>
                                        <p:cTn id="135" dur="500"/>
                                        <p:tgtEl>
                                          <p:spTgt spid="80"/>
                                        </p:tgtEl>
                                      </p:cBhvr>
                                    </p:animEffect>
                                  </p:childTnLst>
                                </p:cTn>
                              </p:par>
                            </p:childTnLst>
                          </p:cTn>
                        </p:par>
                        <p:par>
                          <p:cTn id="136" fill="hold">
                            <p:stCondLst>
                              <p:cond delay="12500"/>
                            </p:stCondLst>
                            <p:childTnLst>
                              <p:par>
                                <p:cTn id="137" presetID="2" presetClass="entr" presetSubtype="2" fill="hold" grpId="0" nodeType="afterEffect">
                                  <p:stCondLst>
                                    <p:cond delay="0"/>
                                  </p:stCondLst>
                                  <p:childTnLst>
                                    <p:set>
                                      <p:cBhvr>
                                        <p:cTn id="138" dur="1" fill="hold">
                                          <p:stCondLst>
                                            <p:cond delay="0"/>
                                          </p:stCondLst>
                                        </p:cTn>
                                        <p:tgtEl>
                                          <p:spTgt spid="63"/>
                                        </p:tgtEl>
                                        <p:attrNameLst>
                                          <p:attrName>style.visibility</p:attrName>
                                        </p:attrNameLst>
                                      </p:cBhvr>
                                      <p:to>
                                        <p:strVal val="visible"/>
                                      </p:to>
                                    </p:set>
                                    <p:anim calcmode="lin" valueType="num">
                                      <p:cBhvr additive="base">
                                        <p:cTn id="139" dur="500" fill="hold"/>
                                        <p:tgtEl>
                                          <p:spTgt spid="63"/>
                                        </p:tgtEl>
                                        <p:attrNameLst>
                                          <p:attrName>ppt_x</p:attrName>
                                        </p:attrNameLst>
                                      </p:cBhvr>
                                      <p:tavLst>
                                        <p:tav tm="0">
                                          <p:val>
                                            <p:strVal val="1+#ppt_w/2"/>
                                          </p:val>
                                        </p:tav>
                                        <p:tav tm="100000">
                                          <p:val>
                                            <p:strVal val="#ppt_x"/>
                                          </p:val>
                                        </p:tav>
                                      </p:tavLst>
                                    </p:anim>
                                    <p:anim calcmode="lin" valueType="num">
                                      <p:cBhvr additive="base">
                                        <p:cTn id="140" dur="500" fill="hold"/>
                                        <p:tgtEl>
                                          <p:spTgt spid="63"/>
                                        </p:tgtEl>
                                        <p:attrNameLst>
                                          <p:attrName>ppt_y</p:attrName>
                                        </p:attrNameLst>
                                      </p:cBhvr>
                                      <p:tavLst>
                                        <p:tav tm="0">
                                          <p:val>
                                            <p:strVal val="#ppt_y"/>
                                          </p:val>
                                        </p:tav>
                                        <p:tav tm="100000">
                                          <p:val>
                                            <p:strVal val="#ppt_y"/>
                                          </p:val>
                                        </p:tav>
                                      </p:tavLst>
                                    </p:anim>
                                  </p:childTnLst>
                                </p:cTn>
                              </p:par>
                            </p:childTnLst>
                          </p:cTn>
                        </p:par>
                        <p:par>
                          <p:cTn id="141" fill="hold">
                            <p:stCondLst>
                              <p:cond delay="13000"/>
                            </p:stCondLst>
                            <p:childTnLst>
                              <p:par>
                                <p:cTn id="142" presetID="22" presetClass="entr" presetSubtype="4" fill="hold" nodeType="afterEffect">
                                  <p:stCondLst>
                                    <p:cond delay="0"/>
                                  </p:stCondLst>
                                  <p:childTnLst>
                                    <p:set>
                                      <p:cBhvr>
                                        <p:cTn id="143" dur="1" fill="hold">
                                          <p:stCondLst>
                                            <p:cond delay="0"/>
                                          </p:stCondLst>
                                        </p:cTn>
                                        <p:tgtEl>
                                          <p:spTgt spid="82"/>
                                        </p:tgtEl>
                                        <p:attrNameLst>
                                          <p:attrName>style.visibility</p:attrName>
                                        </p:attrNameLst>
                                      </p:cBhvr>
                                      <p:to>
                                        <p:strVal val="visible"/>
                                      </p:to>
                                    </p:set>
                                    <p:animEffect transition="in" filter="wipe(down)">
                                      <p:cBhvr>
                                        <p:cTn id="144" dur="500"/>
                                        <p:tgtEl>
                                          <p:spTgt spid="82"/>
                                        </p:tgtEl>
                                      </p:cBhvr>
                                    </p:animEffect>
                                  </p:childTnLst>
                                </p:cTn>
                              </p:par>
                            </p:childTnLst>
                          </p:cTn>
                        </p:par>
                        <p:par>
                          <p:cTn id="145" fill="hold">
                            <p:stCondLst>
                              <p:cond delay="13500"/>
                            </p:stCondLst>
                            <p:childTnLst>
                              <p:par>
                                <p:cTn id="146" presetID="22" presetClass="entr" presetSubtype="1" fill="hold" nodeType="afterEffect">
                                  <p:stCondLst>
                                    <p:cond delay="0"/>
                                  </p:stCondLst>
                                  <p:childTnLst>
                                    <p:set>
                                      <p:cBhvr>
                                        <p:cTn id="147" dur="1" fill="hold">
                                          <p:stCondLst>
                                            <p:cond delay="0"/>
                                          </p:stCondLst>
                                        </p:cTn>
                                        <p:tgtEl>
                                          <p:spTgt spid="77"/>
                                        </p:tgtEl>
                                        <p:attrNameLst>
                                          <p:attrName>style.visibility</p:attrName>
                                        </p:attrNameLst>
                                      </p:cBhvr>
                                      <p:to>
                                        <p:strVal val="visible"/>
                                      </p:to>
                                    </p:set>
                                    <p:animEffect transition="in" filter="wipe(up)">
                                      <p:cBhvr>
                                        <p:cTn id="148" dur="500"/>
                                        <p:tgtEl>
                                          <p:spTgt spid="77"/>
                                        </p:tgtEl>
                                      </p:cBhvr>
                                    </p:animEffect>
                                  </p:childTnLst>
                                </p:cTn>
                              </p:par>
                            </p:childTnLst>
                          </p:cTn>
                        </p:par>
                        <p:par>
                          <p:cTn id="149" fill="hold">
                            <p:stCondLst>
                              <p:cond delay="14000"/>
                            </p:stCondLst>
                            <p:childTnLst>
                              <p:par>
                                <p:cTn id="150" presetID="22" presetClass="entr" presetSubtype="1" fill="hold" nodeType="afterEffect">
                                  <p:stCondLst>
                                    <p:cond delay="0"/>
                                  </p:stCondLst>
                                  <p:childTnLst>
                                    <p:set>
                                      <p:cBhvr>
                                        <p:cTn id="151" dur="1" fill="hold">
                                          <p:stCondLst>
                                            <p:cond delay="0"/>
                                          </p:stCondLst>
                                        </p:cTn>
                                        <p:tgtEl>
                                          <p:spTgt spid="94"/>
                                        </p:tgtEl>
                                        <p:attrNameLst>
                                          <p:attrName>style.visibility</p:attrName>
                                        </p:attrNameLst>
                                      </p:cBhvr>
                                      <p:to>
                                        <p:strVal val="visible"/>
                                      </p:to>
                                    </p:set>
                                    <p:animEffect transition="in" filter="wipe(up)">
                                      <p:cBhvr>
                                        <p:cTn id="152" dur="500"/>
                                        <p:tgtEl>
                                          <p:spTgt spid="94"/>
                                        </p:tgtEl>
                                      </p:cBhvr>
                                    </p:animEffect>
                                  </p:childTnLst>
                                </p:cTn>
                              </p:par>
                            </p:childTnLst>
                          </p:cTn>
                        </p:par>
                        <p:par>
                          <p:cTn id="153" fill="hold">
                            <p:stCondLst>
                              <p:cond delay="14500"/>
                            </p:stCondLst>
                            <p:childTnLst>
                              <p:par>
                                <p:cTn id="154" presetID="2" presetClass="entr" presetSubtype="1" fill="hold" grpId="0" nodeType="afterEffect">
                                  <p:stCondLst>
                                    <p:cond delay="0"/>
                                  </p:stCondLst>
                                  <p:childTnLst>
                                    <p:set>
                                      <p:cBhvr>
                                        <p:cTn id="155" dur="1" fill="hold">
                                          <p:stCondLst>
                                            <p:cond delay="0"/>
                                          </p:stCondLst>
                                        </p:cTn>
                                        <p:tgtEl>
                                          <p:spTgt spid="69"/>
                                        </p:tgtEl>
                                        <p:attrNameLst>
                                          <p:attrName>style.visibility</p:attrName>
                                        </p:attrNameLst>
                                      </p:cBhvr>
                                      <p:to>
                                        <p:strVal val="visible"/>
                                      </p:to>
                                    </p:set>
                                    <p:anim calcmode="lin" valueType="num">
                                      <p:cBhvr additive="base">
                                        <p:cTn id="156" dur="500" fill="hold"/>
                                        <p:tgtEl>
                                          <p:spTgt spid="69"/>
                                        </p:tgtEl>
                                        <p:attrNameLst>
                                          <p:attrName>ppt_x</p:attrName>
                                        </p:attrNameLst>
                                      </p:cBhvr>
                                      <p:tavLst>
                                        <p:tav tm="0">
                                          <p:val>
                                            <p:strVal val="#ppt_x"/>
                                          </p:val>
                                        </p:tav>
                                        <p:tav tm="100000">
                                          <p:val>
                                            <p:strVal val="#ppt_x"/>
                                          </p:val>
                                        </p:tav>
                                      </p:tavLst>
                                    </p:anim>
                                    <p:anim calcmode="lin" valueType="num">
                                      <p:cBhvr additive="base">
                                        <p:cTn id="157" dur="500" fill="hold"/>
                                        <p:tgtEl>
                                          <p:spTgt spid="69"/>
                                        </p:tgtEl>
                                        <p:attrNameLst>
                                          <p:attrName>ppt_y</p:attrName>
                                        </p:attrNameLst>
                                      </p:cBhvr>
                                      <p:tavLst>
                                        <p:tav tm="0">
                                          <p:val>
                                            <p:strVal val="0-#ppt_h/2"/>
                                          </p:val>
                                        </p:tav>
                                        <p:tav tm="100000">
                                          <p:val>
                                            <p:strVal val="#ppt_y"/>
                                          </p:val>
                                        </p:tav>
                                      </p:tavLst>
                                    </p:anim>
                                  </p:childTnLst>
                                </p:cTn>
                              </p:par>
                            </p:childTnLst>
                          </p:cTn>
                        </p:par>
                        <p:par>
                          <p:cTn id="158" fill="hold">
                            <p:stCondLst>
                              <p:cond delay="15000"/>
                            </p:stCondLst>
                            <p:childTnLst>
                              <p:par>
                                <p:cTn id="159" presetID="22" presetClass="entr" presetSubtype="1" fill="hold" nodeType="afterEffect">
                                  <p:stCondLst>
                                    <p:cond delay="0"/>
                                  </p:stCondLst>
                                  <p:childTnLst>
                                    <p:set>
                                      <p:cBhvr>
                                        <p:cTn id="160" dur="1" fill="hold">
                                          <p:stCondLst>
                                            <p:cond delay="0"/>
                                          </p:stCondLst>
                                        </p:cTn>
                                        <p:tgtEl>
                                          <p:spTgt spid="89"/>
                                        </p:tgtEl>
                                        <p:attrNameLst>
                                          <p:attrName>style.visibility</p:attrName>
                                        </p:attrNameLst>
                                      </p:cBhvr>
                                      <p:to>
                                        <p:strVal val="visible"/>
                                      </p:to>
                                    </p:set>
                                    <p:animEffect transition="in" filter="wipe(up)">
                                      <p:cBhvr>
                                        <p:cTn id="161" dur="500"/>
                                        <p:tgtEl>
                                          <p:spTgt spid="89"/>
                                        </p:tgtEl>
                                      </p:cBhvr>
                                    </p:animEffect>
                                  </p:childTnLst>
                                </p:cTn>
                              </p:par>
                            </p:childTnLst>
                          </p:cTn>
                        </p:par>
                        <p:par>
                          <p:cTn id="162" fill="hold">
                            <p:stCondLst>
                              <p:cond delay="15500"/>
                            </p:stCondLst>
                            <p:childTnLst>
                              <p:par>
                                <p:cTn id="163" presetID="2" presetClass="entr" presetSubtype="1" fill="hold" grpId="0" nodeType="afterEffect">
                                  <p:stCondLst>
                                    <p:cond delay="0"/>
                                  </p:stCondLst>
                                  <p:childTnLst>
                                    <p:set>
                                      <p:cBhvr>
                                        <p:cTn id="164" dur="1" fill="hold">
                                          <p:stCondLst>
                                            <p:cond delay="0"/>
                                          </p:stCondLst>
                                        </p:cTn>
                                        <p:tgtEl>
                                          <p:spTgt spid="71"/>
                                        </p:tgtEl>
                                        <p:attrNameLst>
                                          <p:attrName>style.visibility</p:attrName>
                                        </p:attrNameLst>
                                      </p:cBhvr>
                                      <p:to>
                                        <p:strVal val="visible"/>
                                      </p:to>
                                    </p:set>
                                    <p:anim calcmode="lin" valueType="num">
                                      <p:cBhvr additive="base">
                                        <p:cTn id="165" dur="500" fill="hold"/>
                                        <p:tgtEl>
                                          <p:spTgt spid="71"/>
                                        </p:tgtEl>
                                        <p:attrNameLst>
                                          <p:attrName>ppt_x</p:attrName>
                                        </p:attrNameLst>
                                      </p:cBhvr>
                                      <p:tavLst>
                                        <p:tav tm="0">
                                          <p:val>
                                            <p:strVal val="#ppt_x"/>
                                          </p:val>
                                        </p:tav>
                                        <p:tav tm="100000">
                                          <p:val>
                                            <p:strVal val="#ppt_x"/>
                                          </p:val>
                                        </p:tav>
                                      </p:tavLst>
                                    </p:anim>
                                    <p:anim calcmode="lin" valueType="num">
                                      <p:cBhvr additive="base">
                                        <p:cTn id="166" dur="500" fill="hold"/>
                                        <p:tgtEl>
                                          <p:spTgt spid="71"/>
                                        </p:tgtEl>
                                        <p:attrNameLst>
                                          <p:attrName>ppt_y</p:attrName>
                                        </p:attrNameLst>
                                      </p:cBhvr>
                                      <p:tavLst>
                                        <p:tav tm="0">
                                          <p:val>
                                            <p:strVal val="0-#ppt_h/2"/>
                                          </p:val>
                                        </p:tav>
                                        <p:tav tm="100000">
                                          <p:val>
                                            <p:strVal val="#ppt_y"/>
                                          </p:val>
                                        </p:tav>
                                      </p:tavLst>
                                    </p:anim>
                                  </p:childTnLst>
                                </p:cTn>
                              </p:par>
                            </p:childTnLst>
                          </p:cTn>
                        </p:par>
                        <p:par>
                          <p:cTn id="167" fill="hold">
                            <p:stCondLst>
                              <p:cond delay="16000"/>
                            </p:stCondLst>
                            <p:childTnLst>
                              <p:par>
                                <p:cTn id="168" presetID="22" presetClass="entr" presetSubtype="8" fill="hold" nodeType="afterEffect">
                                  <p:stCondLst>
                                    <p:cond delay="0"/>
                                  </p:stCondLst>
                                  <p:childTnLst>
                                    <p:set>
                                      <p:cBhvr>
                                        <p:cTn id="169" dur="1" fill="hold">
                                          <p:stCondLst>
                                            <p:cond delay="0"/>
                                          </p:stCondLst>
                                        </p:cTn>
                                        <p:tgtEl>
                                          <p:spTgt spid="93"/>
                                        </p:tgtEl>
                                        <p:attrNameLst>
                                          <p:attrName>style.visibility</p:attrName>
                                        </p:attrNameLst>
                                      </p:cBhvr>
                                      <p:to>
                                        <p:strVal val="visible"/>
                                      </p:to>
                                    </p:set>
                                    <p:animEffect transition="in" filter="wipe(left)">
                                      <p:cBhvr>
                                        <p:cTn id="170" dur="500"/>
                                        <p:tgtEl>
                                          <p:spTgt spid="93"/>
                                        </p:tgtEl>
                                      </p:cBhvr>
                                    </p:animEffect>
                                  </p:childTnLst>
                                </p:cTn>
                              </p:par>
                            </p:childTnLst>
                          </p:cTn>
                        </p:par>
                        <p:par>
                          <p:cTn id="171" fill="hold">
                            <p:stCondLst>
                              <p:cond delay="16500"/>
                            </p:stCondLst>
                            <p:childTnLst>
                              <p:par>
                                <p:cTn id="172" presetID="22" presetClass="entr" presetSubtype="2" fill="hold" nodeType="afterEffect">
                                  <p:stCondLst>
                                    <p:cond delay="0"/>
                                  </p:stCondLst>
                                  <p:childTnLst>
                                    <p:set>
                                      <p:cBhvr>
                                        <p:cTn id="173" dur="1" fill="hold">
                                          <p:stCondLst>
                                            <p:cond delay="0"/>
                                          </p:stCondLst>
                                        </p:cTn>
                                        <p:tgtEl>
                                          <p:spTgt spid="92"/>
                                        </p:tgtEl>
                                        <p:attrNameLst>
                                          <p:attrName>style.visibility</p:attrName>
                                        </p:attrNameLst>
                                      </p:cBhvr>
                                      <p:to>
                                        <p:strVal val="visible"/>
                                      </p:to>
                                    </p:set>
                                    <p:animEffect transition="in" filter="wipe(right)">
                                      <p:cBhvr>
                                        <p:cTn id="174" dur="500"/>
                                        <p:tgtEl>
                                          <p:spTgt spid="92"/>
                                        </p:tgtEl>
                                      </p:cBhvr>
                                    </p:animEffect>
                                  </p:childTnLst>
                                </p:cTn>
                              </p:par>
                            </p:childTnLst>
                          </p:cTn>
                        </p:par>
                        <p:par>
                          <p:cTn id="175" fill="hold">
                            <p:stCondLst>
                              <p:cond delay="17000"/>
                            </p:stCondLst>
                            <p:childTnLst>
                              <p:par>
                                <p:cTn id="176" presetID="2" presetClass="entr" presetSubtype="4" fill="hold" grpId="0" nodeType="afterEffect">
                                  <p:stCondLst>
                                    <p:cond delay="0"/>
                                  </p:stCondLst>
                                  <p:childTnLst>
                                    <p:set>
                                      <p:cBhvr>
                                        <p:cTn id="177" dur="1" fill="hold">
                                          <p:stCondLst>
                                            <p:cond delay="0"/>
                                          </p:stCondLst>
                                        </p:cTn>
                                        <p:tgtEl>
                                          <p:spTgt spid="70"/>
                                        </p:tgtEl>
                                        <p:attrNameLst>
                                          <p:attrName>style.visibility</p:attrName>
                                        </p:attrNameLst>
                                      </p:cBhvr>
                                      <p:to>
                                        <p:strVal val="visible"/>
                                      </p:to>
                                    </p:set>
                                    <p:anim calcmode="lin" valueType="num">
                                      <p:cBhvr additive="base">
                                        <p:cTn id="178" dur="500" fill="hold"/>
                                        <p:tgtEl>
                                          <p:spTgt spid="70"/>
                                        </p:tgtEl>
                                        <p:attrNameLst>
                                          <p:attrName>ppt_x</p:attrName>
                                        </p:attrNameLst>
                                      </p:cBhvr>
                                      <p:tavLst>
                                        <p:tav tm="0">
                                          <p:val>
                                            <p:strVal val="#ppt_x"/>
                                          </p:val>
                                        </p:tav>
                                        <p:tav tm="100000">
                                          <p:val>
                                            <p:strVal val="#ppt_x"/>
                                          </p:val>
                                        </p:tav>
                                      </p:tavLst>
                                    </p:anim>
                                    <p:anim calcmode="lin" valueType="num">
                                      <p:cBhvr additive="base">
                                        <p:cTn id="179"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animBg="1"/>
      <p:bldP spid="53" grpId="0" animBg="1"/>
      <p:bldP spid="60" grpId="0"/>
      <p:bldP spid="63" grpId="0" animBg="1"/>
      <p:bldP spid="64" grpId="0" animBg="1"/>
      <p:bldP spid="65" grpId="0" animBg="1"/>
      <p:bldP spid="66" grpId="0" animBg="1"/>
      <p:bldP spid="67" grpId="0" animBg="1"/>
      <p:bldP spid="68" grpId="0" animBg="1"/>
      <p:bldP spid="69" grpId="0" animBg="1"/>
      <p:bldP spid="70" grpId="0" animBg="1"/>
      <p:bldP spid="71" grpId="0" animBg="1"/>
      <p:bldP spid="102" grpId="0" animBg="1"/>
      <p:bldP spid="104" grpId="0" animBg="1"/>
      <p:bldP spid="106" grpId="0" animBg="1"/>
      <p:bldP spid="108" grpId="0" animBg="1"/>
      <p:bldP spid="110" grpId="0" animBg="1"/>
      <p:bldP spid="43" grpId="0" animBg="1"/>
      <p:bldP spid="45" grpId="0" animBg="1"/>
    </p:bldLst>
  </p:timing>
</p:sld>
</file>

<file path=ppt/theme/theme1.xml><?xml version="1.0" encoding="utf-8"?>
<a:theme xmlns:a="http://schemas.openxmlformats.org/drawingml/2006/main" name="Сектор">
  <a:themeElements>
    <a:clrScheme name="Синий">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Сектор">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19364</TotalTime>
  <Words>2008</Words>
  <Application>Microsoft Office PowerPoint</Application>
  <PresentationFormat>Широкоэкранный</PresentationFormat>
  <Paragraphs>260</Paragraphs>
  <Slides>20</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20</vt:i4>
      </vt:variant>
    </vt:vector>
  </HeadingPairs>
  <TitlesOfParts>
    <vt:vector size="28" baseType="lpstr">
      <vt:lpstr>Arial Unicode MS</vt:lpstr>
      <vt:lpstr>Arial</vt:lpstr>
      <vt:lpstr>Arial Narrow</vt:lpstr>
      <vt:lpstr>Bahnschrift Condensed</vt:lpstr>
      <vt:lpstr>Calibri</vt:lpstr>
      <vt:lpstr>Century Gothic</vt:lpstr>
      <vt:lpstr>Wingdings 3</vt:lpstr>
      <vt:lpstr>Сектор</vt:lpstr>
      <vt:lpstr>Ассоциация российских банков Комитет по повышению уровня  финансовой грамотности </vt:lpstr>
      <vt:lpstr>АССОЦИАЦИЯ РОССИЙСКИХ БАНКОВ</vt:lpstr>
      <vt:lpstr>ПРОБЛЕМА ФИНАНСОВОЙ ГРАМОТНОСТИ </vt:lpstr>
      <vt:lpstr>Презентация PowerPoint</vt:lpstr>
      <vt:lpstr>Презентация PowerPoint</vt:lpstr>
      <vt:lpstr>ПРОБЛЕМА информации</vt:lpstr>
      <vt:lpstr>ПОГОВОРИМ О МОШЕННИЧЕСТВЕ</vt:lpstr>
      <vt:lpstr>Презентация PowerPoint</vt:lpstr>
      <vt:lpstr>Презентация PowerPoint</vt:lpstr>
      <vt:lpstr>Мама, это я</vt:lpstr>
      <vt:lpstr>ОШИБОЧНЫЕ ПЕРЕВОДЫ</vt:lpstr>
      <vt:lpstr>КСТАТИ</vt:lpstr>
      <vt:lpstr>Презентация PowerPoint</vt:lpstr>
      <vt:lpstr>Презентация PowerPoint</vt:lpstr>
      <vt:lpstr>Презентация PowerPoint</vt:lpstr>
      <vt:lpstr>Презентация PowerPoint</vt:lpstr>
      <vt:lpstr>ЭТО ВСЕ?</vt:lpstr>
      <vt:lpstr>КАК БОРОТЬСЯ?</vt:lpstr>
      <vt:lpstr>Презентация PowerPoint</vt:lpstr>
      <vt:lpstr>СПАСИБО ЗА ВНИМАНИЕ</vt:lpstr>
    </vt:vector>
  </TitlesOfParts>
  <Company>Asian Pasfic Bank PSC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Комитет по повышению уровня финансовой грамотности Ассоциации Р</dc:title>
  <dc:creator>Сёмов Максим Александрович</dc:creator>
  <cp:lastModifiedBy>Сёмов Максим Александрович</cp:lastModifiedBy>
  <cp:revision>98</cp:revision>
  <dcterms:created xsi:type="dcterms:W3CDTF">2022-12-01T05:55:29Z</dcterms:created>
  <dcterms:modified xsi:type="dcterms:W3CDTF">2023-03-03T11:45:16Z</dcterms:modified>
</cp:coreProperties>
</file>