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256" r:id="rId2"/>
    <p:sldId id="501" r:id="rId3"/>
    <p:sldId id="561" r:id="rId4"/>
    <p:sldId id="544" r:id="rId5"/>
    <p:sldId id="257" r:id="rId6"/>
    <p:sldId id="488" r:id="rId7"/>
    <p:sldId id="547" r:id="rId8"/>
    <p:sldId id="546" r:id="rId9"/>
    <p:sldId id="545" r:id="rId10"/>
    <p:sldId id="485" r:id="rId11"/>
    <p:sldId id="562" r:id="rId12"/>
    <p:sldId id="563" r:id="rId13"/>
    <p:sldId id="564" r:id="rId14"/>
    <p:sldId id="552" r:id="rId15"/>
    <p:sldId id="566" r:id="rId16"/>
    <p:sldId id="565" r:id="rId17"/>
    <p:sldId id="569" r:id="rId18"/>
    <p:sldId id="570" r:id="rId19"/>
    <p:sldId id="568" r:id="rId20"/>
    <p:sldId id="567" r:id="rId21"/>
    <p:sldId id="5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9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EC9B7-F9B4-47A8-B8D9-CD5A873479D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1DB35-E534-4177-8803-9EB74C902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5BC-18F3-4509-8494-E2770FDA4B64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D275-7B22-4093-B0D5-1F2573D054E2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211B-3165-49CD-BCA1-EF0FD402A7E2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D8F2-EB4B-4226-AA80-FE8DD4D3C9F6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2DAB-4606-4DC1-8FA4-FB9A86C0383C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57C1-494D-44B3-ADD7-17BCBCC83C77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A842-A0B7-484C-8C49-6EAB77C2EEA8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320F-508E-422E-967D-DC87C59220AD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3B65-5309-43BB-985D-039645CDCD48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48C5-D228-444B-B799-4B71950E59E1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3E6-886B-48C6-83E3-649F58E76B84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9DA9D5-BA79-4E14-BC4B-779B37712F87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lya-predmetnyh-komissiy-subektov-rf" TargetMode="External"/><Relationship Id="rId2" Type="http://schemas.openxmlformats.org/officeDocument/2006/relationships/hyperlink" Target="https://fipi.ru/ege/demoversii-specifikacii-kodifika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m.ru/zad/ege/zad15eget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700080" cy="1628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по финансовой грамотности в ЕГЭ по математике</a:t>
            </a:r>
            <a:endParaRPr lang="ru-RU" sz="3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7200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к.э.н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Уфимского регионального методического центра по финансовой грамотности ИРО РБ,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доцент кафедры финансов и налогообложения ИНЭФБ УУНиТ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Касимова Дилара Фаритовна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24.03.2023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55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1771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аннуитетного платежа можно определить по формуле,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 А – аннуитетный платеж;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К – коэффициент аннуитета;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сумма кредита.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процентная ставка в долях единицы;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количество периодов, в течение которых погашается кредит.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Подставим в формулу данные 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К=0,2*(1+0,2)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/((1+0,2)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1)=0,41472/1,0736=0,38629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А=0,38629*419375=161999,99 руб. Округляем  до 162000 руб.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Соответственно,  общая сумма выплат 162000*4=648000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2736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 С – аннуитетный платеж;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PV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сумма кредита;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процентная ставка в долях единицы;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количество периодов, в течение которых погашается кредит.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Подставим в формулу данные задачи: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С=419375*0,2/(1 – (1+0,2)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)=83875/0,51775=161999,03 руб.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Округляем  до 162000 руб.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Соответственно,  общая сумма выплат 162000*4=648000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438150"/>
            <a:ext cx="87439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37343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расчета дифференцированного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платежа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кредиту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692696"/>
            <a:ext cx="7858120" cy="5904656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Размер периодических выплат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сумму  первой части основного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платежа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проценты, которые нужно заплатить за расчетный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 = B + p,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где: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размер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периодического платежа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B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первая часть основного платежа;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сумма начисленных процентов.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S / 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где: B – первая часть основного платежа;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сумма взятого кредита;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N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–количество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периодов,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который взят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кредит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×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P,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p – сумма начисленных процентов к уплате;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размер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непогашенного остатка кредита;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P – процентная ставка по договору кредитования.</a:t>
            </a:r>
          </a:p>
          <a:p>
            <a:pPr algn="just">
              <a:spcBef>
                <a:spcPts val="0"/>
              </a:spcBef>
              <a:buNone/>
            </a:pP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Для подсчета, какова на определенный момент времени величина непогашенного остатка, нужно воспользоваться формулой: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</a:t>
            </a:r>
            <a:r>
              <a:rPr lang="en-US" sz="1800" dirty="0" err="1" smtClean="0">
                <a:solidFill>
                  <a:srgbClr val="000000"/>
                </a:solidFill>
                <a:latin typeface="Times New Roman"/>
              </a:rPr>
              <a:t>Sn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 = S – (B × n),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где: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– это количество прошедших расчетных периодов.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15444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3463"/>
            <a:ext cx="903649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68313" y="981075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 простых процентов предполагает неизменность базы, с которой происходит начисление. Пусть исходный инвестируемый капитал равен Р, требуемая доходность -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(в долях единицы). Считается, что инвестиция сделана на условиях простого процента, если инвестированный капитал ежегодно растет на величину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P*r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Таким образом, размер инвестированного капитала через n лет (Rn) будет равен:</a:t>
            </a:r>
          </a:p>
          <a:p>
            <a:pPr indent="457200" algn="just" eaLnBrk="0" hangingPunct="0"/>
            <a:endParaRPr lang="ru-RU" alt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Rn = P + P*r + … + P*r = P*(1+n*r)</a:t>
            </a:r>
          </a:p>
          <a:p>
            <a:pPr indent="457200"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Rn – размер инвестированного капитала через  n лет</a:t>
            </a:r>
          </a:p>
          <a:p>
            <a:pPr indent="457200"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 – исходная сумма</a:t>
            </a:r>
          </a:p>
          <a:p>
            <a:pPr indent="457200"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– ставка наращения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468313" y="476250"/>
            <a:ext cx="8280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Считается, что инвестиция сделана на условиях сложного процента, если очередной годовой доход исчисляется не с исходной величины инвестированного капитала, а с общей суммы, включающей также ранее начисленные и невостребованные инвестором проценты. В этом случае происходит капитализация процентов по мере их начисления, т.е. база, с которой начисляются проценты, все время возрастает. Следовательно, размер инвестированного капитала к концу n-го года будет равен</a:t>
            </a:r>
          </a:p>
          <a:p>
            <a:pPr indent="457200" algn="just" eaLnBrk="0" hangingPunct="0"/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FVn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P*(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1+r)</a:t>
            </a:r>
            <a:r>
              <a:rPr lang="ru-RU" altLang="ru-RU" sz="3200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FVn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сумма, ожидаемая к получению через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периодов</a:t>
            </a:r>
          </a:p>
          <a:p>
            <a:pPr indent="457200" algn="just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 – исходная сумма</a:t>
            </a:r>
          </a:p>
          <a:p>
            <a:pPr indent="457200" algn="just" eaLnBrk="0" hangingPunct="0"/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ставка наращения</a:t>
            </a:r>
          </a:p>
          <a:p>
            <a:pPr indent="457200" algn="just" eaLnBrk="0" hangingPunct="0"/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83568" y="-307776"/>
            <a:ext cx="7929562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</a:pPr>
            <a:endParaRPr lang="ru-RU" altLang="ru-RU" sz="2000" dirty="0" smtClean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 smtClean="0">
                <a:latin typeface="Times New Roman" pitchFamily="18" charset="0"/>
              </a:rPr>
              <a:t>Простые </a:t>
            </a:r>
            <a:r>
              <a:rPr lang="ru-RU" altLang="ru-RU" sz="2000" dirty="0">
                <a:latin typeface="Times New Roman" pitchFamily="18" charset="0"/>
              </a:rPr>
              <a:t>проценты</a:t>
            </a:r>
            <a:endParaRPr lang="en-US" altLang="ru-RU" sz="2000" dirty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en-US" altLang="ru-RU" sz="2000" dirty="0" err="1">
                <a:latin typeface="Times New Roman" pitchFamily="18" charset="0"/>
              </a:rPr>
              <a:t>Rn</a:t>
            </a:r>
            <a:r>
              <a:rPr lang="en-US" altLang="ru-RU" sz="2000" dirty="0">
                <a:latin typeface="Times New Roman" pitchFamily="18" charset="0"/>
              </a:rPr>
              <a:t> = P + P</a:t>
            </a:r>
            <a:r>
              <a:rPr lang="ru-RU" altLang="ru-RU" sz="2000" dirty="0">
                <a:latin typeface="Times New Roman" pitchFamily="18" charset="0"/>
              </a:rPr>
              <a:t>*</a:t>
            </a:r>
            <a:r>
              <a:rPr lang="en-US" altLang="ru-RU" sz="2000" dirty="0">
                <a:latin typeface="Times New Roman" pitchFamily="18" charset="0"/>
              </a:rPr>
              <a:t>r + … + P</a:t>
            </a:r>
            <a:r>
              <a:rPr lang="ru-RU" altLang="ru-RU" sz="2000" dirty="0">
                <a:latin typeface="Times New Roman" pitchFamily="18" charset="0"/>
              </a:rPr>
              <a:t>*</a:t>
            </a:r>
            <a:r>
              <a:rPr lang="en-US" altLang="ru-RU" sz="2000" dirty="0">
                <a:latin typeface="Times New Roman" pitchFamily="18" charset="0"/>
              </a:rPr>
              <a:t>r = P*(1+n</a:t>
            </a:r>
            <a:r>
              <a:rPr lang="ru-RU" altLang="ru-RU" sz="2000" dirty="0">
                <a:latin typeface="Times New Roman" pitchFamily="18" charset="0"/>
              </a:rPr>
              <a:t>*</a:t>
            </a:r>
            <a:r>
              <a:rPr lang="en-US" altLang="ru-RU" sz="2000" dirty="0">
                <a:latin typeface="Times New Roman" pitchFamily="18" charset="0"/>
              </a:rPr>
              <a:t>r)</a:t>
            </a:r>
            <a:endParaRPr lang="ru-RU" altLang="ru-RU" sz="2000" dirty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>
                <a:latin typeface="Times New Roman" pitchFamily="18" charset="0"/>
              </a:rPr>
              <a:t>Где </a:t>
            </a:r>
            <a:r>
              <a:rPr lang="en-US" altLang="ru-RU" sz="2000" dirty="0" err="1">
                <a:latin typeface="Times New Roman" pitchFamily="18" charset="0"/>
              </a:rPr>
              <a:t>Rn</a:t>
            </a:r>
            <a:r>
              <a:rPr lang="ru-RU" altLang="ru-RU" sz="2000" dirty="0">
                <a:latin typeface="Times New Roman" pitchFamily="18" charset="0"/>
              </a:rPr>
              <a:t> – размер инвестированного капитала через </a:t>
            </a:r>
            <a:r>
              <a:rPr lang="en-US" altLang="ru-RU" sz="2000" dirty="0">
                <a:latin typeface="Times New Roman" pitchFamily="18" charset="0"/>
              </a:rPr>
              <a:t> n</a:t>
            </a:r>
            <a:r>
              <a:rPr lang="ru-RU" altLang="ru-RU" sz="2000" dirty="0">
                <a:latin typeface="Times New Roman" pitchFamily="18" charset="0"/>
              </a:rPr>
              <a:t> лет</a:t>
            </a:r>
            <a:endParaRPr lang="en-US" altLang="ru-RU" sz="2000" dirty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>
                <a:latin typeface="Times New Roman" pitchFamily="18" charset="0"/>
              </a:rPr>
              <a:t>Р – исходная сумма</a:t>
            </a:r>
          </a:p>
          <a:p>
            <a:pPr algn="just">
              <a:tabLst>
                <a:tab pos="685800" algn="l"/>
              </a:tabLst>
            </a:pPr>
            <a:r>
              <a:rPr lang="en-US" altLang="ru-RU" sz="2000" dirty="0">
                <a:latin typeface="Times New Roman" pitchFamily="18" charset="0"/>
              </a:rPr>
              <a:t>r </a:t>
            </a:r>
            <a:r>
              <a:rPr lang="ru-RU" altLang="ru-RU" sz="2000" dirty="0">
                <a:latin typeface="Times New Roman" pitchFamily="18" charset="0"/>
              </a:rPr>
              <a:t>– ставка наращения</a:t>
            </a:r>
          </a:p>
          <a:p>
            <a:pPr algn="just">
              <a:tabLst>
                <a:tab pos="685800" algn="l"/>
              </a:tabLst>
            </a:pP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>
                <a:latin typeface="Times New Roman" pitchFamily="18" charset="0"/>
              </a:rPr>
              <a:t>Сложные проценты</a:t>
            </a:r>
          </a:p>
          <a:p>
            <a:pPr algn="just">
              <a:tabLst>
                <a:tab pos="685800" algn="l"/>
              </a:tabLst>
            </a:pPr>
            <a:r>
              <a:rPr lang="en-US" altLang="ru-RU" sz="2000" dirty="0" err="1">
                <a:latin typeface="Times New Roman" pitchFamily="18" charset="0"/>
              </a:rPr>
              <a:t>FVn</a:t>
            </a:r>
            <a:r>
              <a:rPr lang="en-US" altLang="ru-RU" sz="2000" dirty="0">
                <a:latin typeface="Times New Roman" pitchFamily="18" charset="0"/>
              </a:rPr>
              <a:t> = P*(1+r)</a:t>
            </a:r>
            <a:r>
              <a:rPr lang="en-US" altLang="ru-RU" sz="2000" baseline="30000" dirty="0">
                <a:latin typeface="Times New Roman" pitchFamily="18" charset="0"/>
              </a:rPr>
              <a:t>n</a:t>
            </a:r>
            <a:r>
              <a:rPr lang="en-US" altLang="ru-RU" sz="2000" dirty="0">
                <a:latin typeface="Times New Roman" pitchFamily="18" charset="0"/>
              </a:rPr>
              <a:t>=P*FM1(</a:t>
            </a:r>
            <a:r>
              <a:rPr lang="en-US" altLang="ru-RU" sz="2000" dirty="0" err="1">
                <a:latin typeface="Times New Roman" pitchFamily="18" charset="0"/>
              </a:rPr>
              <a:t>r,n</a:t>
            </a:r>
            <a:r>
              <a:rPr lang="en-US" altLang="ru-RU" sz="2000" dirty="0">
                <a:latin typeface="Times New Roman" pitchFamily="18" charset="0"/>
              </a:rPr>
              <a:t>)</a:t>
            </a:r>
            <a:r>
              <a:rPr lang="ru-RU" altLang="ru-RU" sz="2000" dirty="0">
                <a:latin typeface="Times New Roman" pitchFamily="18" charset="0"/>
              </a:rPr>
              <a:t>,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>
                <a:latin typeface="Times New Roman" pitchFamily="18" charset="0"/>
              </a:rPr>
              <a:t>Где </a:t>
            </a:r>
            <a:r>
              <a:rPr lang="en-US" altLang="ru-RU" sz="2000" dirty="0" err="1">
                <a:latin typeface="Times New Roman" pitchFamily="18" charset="0"/>
              </a:rPr>
              <a:t>FVn</a:t>
            </a:r>
            <a:r>
              <a:rPr lang="ru-RU" altLang="ru-RU" sz="2000" dirty="0">
                <a:latin typeface="Times New Roman" pitchFamily="18" charset="0"/>
              </a:rPr>
              <a:t> – сумма, ожидаемая к получению через </a:t>
            </a:r>
            <a:r>
              <a:rPr lang="en-US" altLang="ru-RU" sz="2000" dirty="0">
                <a:latin typeface="Times New Roman" pitchFamily="18" charset="0"/>
              </a:rPr>
              <a:t>n </a:t>
            </a:r>
            <a:r>
              <a:rPr lang="ru-RU" altLang="ru-RU" sz="2000" dirty="0">
                <a:latin typeface="Times New Roman" pitchFamily="18" charset="0"/>
              </a:rPr>
              <a:t>периодов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>
                <a:latin typeface="Times New Roman" pitchFamily="18" charset="0"/>
              </a:rPr>
              <a:t>Р – исходная сумма</a:t>
            </a:r>
          </a:p>
          <a:p>
            <a:pPr algn="just">
              <a:tabLst>
                <a:tab pos="685800" algn="l"/>
              </a:tabLst>
            </a:pPr>
            <a:r>
              <a:rPr lang="en-US" altLang="ru-RU" sz="2000" dirty="0">
                <a:latin typeface="Times New Roman" pitchFamily="18" charset="0"/>
              </a:rPr>
              <a:t>r </a:t>
            </a:r>
            <a:r>
              <a:rPr lang="ru-RU" altLang="ru-RU" sz="2000" dirty="0">
                <a:latin typeface="Times New Roman" pitchFamily="18" charset="0"/>
              </a:rPr>
              <a:t>– ставка </a:t>
            </a:r>
            <a:r>
              <a:rPr lang="ru-RU" altLang="ru-RU" sz="2000" dirty="0" smtClean="0">
                <a:latin typeface="Times New Roman" pitchFamily="18" charset="0"/>
              </a:rPr>
              <a:t>наращения</a:t>
            </a:r>
          </a:p>
          <a:p>
            <a:pPr algn="just">
              <a:tabLst>
                <a:tab pos="685800" algn="l"/>
              </a:tabLst>
            </a:pPr>
            <a:endParaRPr lang="ru-RU" altLang="ru-RU" sz="2000" dirty="0" smtClean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 smtClean="0">
                <a:latin typeface="Times New Roman" pitchFamily="18" charset="0"/>
              </a:rPr>
              <a:t>Будущая стоимость аннуитетного потока 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 smtClean="0">
                <a:latin typeface="Times New Roman" pitchFamily="18" charset="0"/>
              </a:rPr>
              <a:t>(при условии, что вклады вносятся в начале периода)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 smtClean="0">
                <a:latin typeface="Times New Roman" pitchFamily="18" charset="0"/>
              </a:rPr>
              <a:t>                (1+r)</a:t>
            </a:r>
            <a:r>
              <a:rPr lang="ru-RU" altLang="ru-RU" sz="2000" baseline="30000" dirty="0" err="1" smtClean="0">
                <a:latin typeface="Times New Roman" pitchFamily="18" charset="0"/>
              </a:rPr>
              <a:t>n</a:t>
            </a:r>
            <a:r>
              <a:rPr lang="ru-RU" altLang="ru-RU" sz="2000" dirty="0" smtClean="0">
                <a:latin typeface="Times New Roman" pitchFamily="18" charset="0"/>
              </a:rPr>
              <a:t> -1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 err="1" smtClean="0">
                <a:latin typeface="Times New Roman" pitchFamily="18" charset="0"/>
              </a:rPr>
              <a:t>FV</a:t>
            </a:r>
            <a:r>
              <a:rPr lang="ru-RU" altLang="ru-RU" sz="2000" baseline="30000" dirty="0" err="1" smtClean="0">
                <a:latin typeface="Times New Roman" pitchFamily="18" charset="0"/>
              </a:rPr>
              <a:t>а</a:t>
            </a:r>
            <a:r>
              <a:rPr lang="ru-RU" altLang="ru-RU" sz="2000" dirty="0" err="1" smtClean="0">
                <a:latin typeface="Times New Roman" pitchFamily="18" charset="0"/>
              </a:rPr>
              <a:t>=</a:t>
            </a:r>
            <a:r>
              <a:rPr lang="ru-RU" altLang="ru-RU" sz="2000" dirty="0" smtClean="0">
                <a:latin typeface="Times New Roman" pitchFamily="18" charset="0"/>
              </a:rPr>
              <a:t> А*-----------*(1+</a:t>
            </a:r>
            <a:r>
              <a:rPr lang="en-US" altLang="ru-RU" sz="2000" dirty="0" smtClean="0">
                <a:latin typeface="Times New Roman" pitchFamily="18" charset="0"/>
              </a:rPr>
              <a:t>r)</a:t>
            </a:r>
            <a:endParaRPr lang="ru-RU" altLang="ru-RU" sz="2000" dirty="0" smtClean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 smtClean="0">
                <a:latin typeface="Times New Roman" pitchFamily="18" charset="0"/>
              </a:rPr>
              <a:t>                     </a:t>
            </a:r>
            <a:r>
              <a:rPr lang="ru-RU" altLang="ru-RU" sz="2000" dirty="0" err="1" smtClean="0">
                <a:latin typeface="Times New Roman" pitchFamily="18" charset="0"/>
              </a:rPr>
              <a:t>r</a:t>
            </a:r>
            <a:endParaRPr lang="ru-RU" altLang="ru-RU" sz="2000" dirty="0" smtClean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ru-RU" altLang="ru-RU" sz="2000" dirty="0" smtClean="0">
                <a:latin typeface="Times New Roman" pitchFamily="18" charset="0"/>
              </a:rPr>
              <a:t>где  A – величина аннуитетного платежа 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 err="1" smtClean="0">
                <a:latin typeface="Times New Roman" pitchFamily="18" charset="0"/>
              </a:rPr>
              <a:t>FV</a:t>
            </a:r>
            <a:r>
              <a:rPr lang="ru-RU" altLang="ru-RU" sz="2000" baseline="30000" dirty="0" err="1" smtClean="0">
                <a:latin typeface="Times New Roman" pitchFamily="18" charset="0"/>
              </a:rPr>
              <a:t>а</a:t>
            </a:r>
            <a:r>
              <a:rPr lang="ru-RU" altLang="ru-RU" sz="2000" dirty="0" smtClean="0">
                <a:latin typeface="Times New Roman" pitchFamily="18" charset="0"/>
              </a:rPr>
              <a:t> – будущая стоимость потока </a:t>
            </a:r>
            <a:r>
              <a:rPr lang="ru-RU" altLang="ru-RU" sz="2000" dirty="0" err="1" smtClean="0">
                <a:latin typeface="Times New Roman" pitchFamily="18" charset="0"/>
              </a:rPr>
              <a:t>пренумерандо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ru-RU" altLang="ru-RU" sz="2000" dirty="0" err="1" smtClean="0">
                <a:latin typeface="Times New Roman" pitchFamily="18" charset="0"/>
              </a:rPr>
              <a:t>r</a:t>
            </a:r>
            <a:r>
              <a:rPr lang="ru-RU" altLang="ru-RU" sz="2000" dirty="0" smtClean="0">
                <a:latin typeface="Times New Roman" pitchFamily="18" charset="0"/>
              </a:rPr>
              <a:t> – процентная ставка</a:t>
            </a:r>
            <a:endParaRPr lang="ru-RU" altLang="ru-RU" sz="2000" dirty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endParaRPr lang="en-US" altLang="ru-RU" sz="2000" dirty="0">
              <a:latin typeface="Times New Roman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en-US" altLang="ru-RU" sz="2000" dirty="0"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0648"/>
            <a:ext cx="72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подготовке вебинара были использованы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определяющие структуру и содержание контрольных измерительных материалов единого государственного экзамена 2023 года:</a:t>
            </a:r>
          </a:p>
          <a:p>
            <a:pPr algn="just"/>
            <a:r>
              <a:rPr lang="sma-SE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https://fipi.ru/ege/demoversii-specifikacii-kodifikatory#!/tab/151883967-2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кодификаторы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спецификации контрольных измерительных материалов для проведения единого государственного экзамена;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демонстрационные варианты контрольных измерительных материалов единого государственного экзамена;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материалы для предметных комиссий субъектов РФ по проверке выполнения заданий с развернутым ответом ЕГЭ 2023 года </a:t>
            </a:r>
            <a:r>
              <a:rPr lang="sma-SE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https://fipi.ru/ege/dlya-predmetnyh-komissiy-subektov-rf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банк данных задач по математике ЕГЭ </a:t>
            </a:r>
            <a:r>
              <a:rPr lang="sma-SE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https://www.mathm.ru/zad/ege/zad15eget.html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692696"/>
            <a:ext cx="7858120" cy="5904656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Обозначим за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первоначальный вклад в банк. 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Сумма с процентами по нему через 4 года составит: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altLang="ru-RU" sz="1800" dirty="0" smtClean="0">
                <a:latin typeface="Times New Roman" pitchFamily="18" charset="0"/>
              </a:rPr>
              <a:t>FV</a:t>
            </a:r>
            <a:r>
              <a:rPr lang="ru-RU" altLang="ru-RU" sz="1800" dirty="0" smtClean="0">
                <a:latin typeface="Times New Roman" pitchFamily="18" charset="0"/>
              </a:rPr>
              <a:t>4=х*(1+0,1)</a:t>
            </a:r>
            <a:r>
              <a:rPr lang="ru-RU" altLang="ru-RU" sz="1800" baseline="30000" dirty="0" smtClean="0">
                <a:latin typeface="Times New Roman" pitchFamily="18" charset="0"/>
              </a:rPr>
              <a:t>4</a:t>
            </a:r>
            <a:r>
              <a:rPr lang="ru-RU" altLang="ru-RU" sz="1800" dirty="0" smtClean="0">
                <a:latin typeface="Times New Roman" pitchFamily="18" charset="0"/>
              </a:rPr>
              <a:t>=1,4641х млн. руб.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дополнительным вкладам можно рассчитать отдельно: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altLang="ru-RU" sz="1800" dirty="0" smtClean="0">
                <a:latin typeface="Times New Roman" pitchFamily="18" charset="0"/>
              </a:rPr>
              <a:t>FV</a:t>
            </a:r>
            <a:r>
              <a:rPr lang="ru-RU" altLang="ru-RU" sz="1800" dirty="0" smtClean="0">
                <a:latin typeface="Times New Roman" pitchFamily="18" charset="0"/>
              </a:rPr>
              <a:t>доп1=10*(1+0,1)</a:t>
            </a:r>
            <a:r>
              <a:rPr lang="ru-RU" altLang="ru-RU" sz="1800" baseline="30000" dirty="0" smtClean="0">
                <a:latin typeface="Times New Roman" pitchFamily="18" charset="0"/>
              </a:rPr>
              <a:t>2</a:t>
            </a:r>
            <a:r>
              <a:rPr lang="ru-RU" altLang="ru-RU" sz="1800" dirty="0" smtClean="0">
                <a:latin typeface="Times New Roman" pitchFamily="18" charset="0"/>
              </a:rPr>
              <a:t>=12,1 млн. руб.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altLang="ru-RU" sz="1800" dirty="0" smtClean="0">
                <a:latin typeface="Times New Roman" pitchFamily="18" charset="0"/>
              </a:rPr>
              <a:t>FV</a:t>
            </a:r>
            <a:r>
              <a:rPr lang="ru-RU" altLang="ru-RU" sz="1800" dirty="0" smtClean="0">
                <a:latin typeface="Times New Roman" pitchFamily="18" charset="0"/>
              </a:rPr>
              <a:t>доп2=10</a:t>
            </a:r>
            <a:r>
              <a:rPr lang="ru-RU" altLang="ru-RU" sz="1800" dirty="0" smtClean="0">
                <a:latin typeface="Times New Roman" pitchFamily="18" charset="0"/>
              </a:rPr>
              <a:t>*(1+0,1)</a:t>
            </a:r>
            <a:r>
              <a:rPr lang="ru-RU" altLang="ru-RU" sz="1800" baseline="30000" dirty="0" smtClean="0">
                <a:latin typeface="Times New Roman" pitchFamily="18" charset="0"/>
              </a:rPr>
              <a:t>1</a:t>
            </a:r>
            <a:r>
              <a:rPr lang="ru-RU" altLang="ru-RU" sz="1800" dirty="0" smtClean="0">
                <a:latin typeface="Times New Roman" pitchFamily="18" charset="0"/>
              </a:rPr>
              <a:t>=11 млн. руб.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можно воспользоваться тем, что это аннуитетный денежный поток: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altLang="ru-RU" sz="1800" dirty="0" smtClean="0">
                <a:latin typeface="Times New Roman" pitchFamily="18" charset="0"/>
              </a:rPr>
              <a:t>FV</a:t>
            </a:r>
            <a:r>
              <a:rPr lang="ru-RU" altLang="ru-RU" sz="1800" dirty="0" err="1" smtClean="0">
                <a:latin typeface="Times New Roman" pitchFamily="18" charset="0"/>
              </a:rPr>
              <a:t>доп=</a:t>
            </a:r>
            <a:r>
              <a:rPr lang="en-US" altLang="ru-RU" sz="1800" dirty="0" smtClean="0">
                <a:latin typeface="Times New Roman" pitchFamily="18" charset="0"/>
              </a:rPr>
              <a:t>(1+0</a:t>
            </a:r>
            <a:r>
              <a:rPr lang="ru-RU" altLang="ru-RU" sz="1800" dirty="0" smtClean="0">
                <a:latin typeface="Times New Roman" pitchFamily="18" charset="0"/>
              </a:rPr>
              <a:t>,</a:t>
            </a:r>
            <a:r>
              <a:rPr lang="en-US" altLang="ru-RU" sz="1800" dirty="0" smtClean="0">
                <a:latin typeface="Times New Roman" pitchFamily="18" charset="0"/>
              </a:rPr>
              <a:t>1)*</a:t>
            </a:r>
            <a:r>
              <a:rPr lang="ru-RU" altLang="ru-RU" sz="1800" dirty="0" smtClean="0">
                <a:latin typeface="Times New Roman" pitchFamily="18" charset="0"/>
              </a:rPr>
              <a:t>10*((1+0,1)</a:t>
            </a:r>
            <a:r>
              <a:rPr lang="ru-RU" altLang="ru-RU" sz="1800" baseline="30000" dirty="0" smtClean="0">
                <a:latin typeface="Times New Roman" pitchFamily="18" charset="0"/>
              </a:rPr>
              <a:t>2</a:t>
            </a:r>
            <a:r>
              <a:rPr lang="ru-RU" altLang="ru-RU" sz="1800" dirty="0" smtClean="0">
                <a:latin typeface="Times New Roman" pitchFamily="18" charset="0"/>
              </a:rPr>
              <a:t>-1)/0,1=23,1 млн. руб.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Сумма на счете в конце срока будет: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1,4641х+23,1˂х+10+10+15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Отсюда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˂ 25,6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млн.руб. или по условию задачи целое число 25 млн.руб.</a:t>
            </a:r>
          </a:p>
          <a:p>
            <a:pPr marL="82296" indent="0">
              <a:spcBef>
                <a:spcPts val="0"/>
              </a:spcBef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Благодарю за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внимание!</a:t>
            </a: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ru-RU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7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4664"/>
            <a:ext cx="899160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782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624736" cy="31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6629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67544" y="6093295"/>
            <a:ext cx="57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8892480" y="4365104"/>
            <a:ext cx="25152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8892480" y="5877272"/>
            <a:ext cx="25152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67544" y="3140968"/>
            <a:ext cx="57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613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93096"/>
            <a:ext cx="533149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34250" cy="329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792088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spcBef>
                <a:spcPct val="0"/>
              </a:spcBef>
              <a:buNone/>
            </a:pPr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lang="ru-RU" sz="3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= 1 + К</a:t>
            </a:r>
            <a:r>
              <a:rPr lang="ru-RU" sz="3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</a:t>
            </a:r>
            <a:endParaRPr lang="en-US" sz="4000" i="1" dirty="0" smtClean="0">
              <a:solidFill>
                <a:schemeClr val="tx2">
                  <a:lumMod val="50000"/>
                </a:schemeClr>
              </a:solidFill>
              <a:latin typeface="Snap ITC" pitchFamily="82" charset="0"/>
              <a:ea typeface="+mj-ea"/>
              <a:cs typeface="Times New Roman" pitchFamily="18" charset="0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ru-RU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https://mulino58.ru/wp-content/uploads/5/1/1/511c944bac9517ef9bb59327d7cd8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64" y="404664"/>
            <a:ext cx="8825136" cy="50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3775</TotalTime>
  <Words>861</Words>
  <Application>Microsoft Office PowerPoint</Application>
  <PresentationFormat>Экран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Задачи по финансовой грамотности в ЕГЭ по математике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Формула расчета дифференцированного платежа по кредиту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Банковские вклады</dc:title>
  <dc:creator>User</dc:creator>
  <cp:lastModifiedBy>KTS-Family</cp:lastModifiedBy>
  <cp:revision>556</cp:revision>
  <dcterms:created xsi:type="dcterms:W3CDTF">2020-06-21T18:13:04Z</dcterms:created>
  <dcterms:modified xsi:type="dcterms:W3CDTF">2023-03-24T12:07:44Z</dcterms:modified>
</cp:coreProperties>
</file>