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9"/>
  </p:notesMasterIdLst>
  <p:sldIdLst>
    <p:sldId id="256" r:id="rId2"/>
    <p:sldId id="276" r:id="rId3"/>
    <p:sldId id="277" r:id="rId4"/>
    <p:sldId id="274" r:id="rId5"/>
    <p:sldId id="275" r:id="rId6"/>
    <p:sldId id="257" r:id="rId7"/>
    <p:sldId id="261" r:id="rId8"/>
    <p:sldId id="273" r:id="rId9"/>
    <p:sldId id="283" r:id="rId10"/>
    <p:sldId id="282" r:id="rId11"/>
    <p:sldId id="279" r:id="rId12"/>
    <p:sldId id="278" r:id="rId13"/>
    <p:sldId id="280" r:id="rId14"/>
    <p:sldId id="281" r:id="rId15"/>
    <p:sldId id="263" r:id="rId16"/>
    <p:sldId id="266" r:id="rId17"/>
    <p:sldId id="267" r:id="rId18"/>
    <p:sldId id="270" r:id="rId19"/>
    <p:sldId id="271" r:id="rId20"/>
    <p:sldId id="264" r:id="rId21"/>
    <p:sldId id="259" r:id="rId22"/>
    <p:sldId id="260" r:id="rId23"/>
    <p:sldId id="262" r:id="rId24"/>
    <p:sldId id="268" r:id="rId25"/>
    <p:sldId id="284" r:id="rId26"/>
    <p:sldId id="272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2" autoAdjust="0"/>
    <p:restoredTop sz="95910" autoAdjust="0"/>
  </p:normalViewPr>
  <p:slideViewPr>
    <p:cSldViewPr snapToGrid="0">
      <p:cViewPr varScale="1">
        <p:scale>
          <a:sx n="54" d="100"/>
          <a:sy n="54" d="100"/>
        </p:scale>
        <p:origin x="18" y="95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6CDDF-1415-47EB-87A5-F08EBF56B214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D7949-BC46-49A1-83E6-421D90EA21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4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D7949-BC46-49A1-83E6-421D90EA21B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7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D7949-BC46-49A1-83E6-421D90EA21B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048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D7949-BC46-49A1-83E6-421D90EA21B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50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8274" y="2161315"/>
            <a:ext cx="8482418" cy="19007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Школьное </a:t>
            </a:r>
            <a:br>
              <a:rPr lang="ru-RU" dirty="0" smtClean="0"/>
            </a:br>
            <a:r>
              <a:rPr lang="ru-RU" dirty="0" smtClean="0"/>
              <a:t>инициативное бюджетирование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97" y="-183097"/>
            <a:ext cx="2318657" cy="1976960"/>
          </a:xfrm>
          <a:prstGeom prst="rect">
            <a:avLst/>
          </a:prstGeom>
        </p:spPr>
      </p:pic>
      <p:pic>
        <p:nvPicPr>
          <p:cNvPr id="1026" name="Picture 2" descr="ВКЛАД В БУДУЩЕЕ благотворительный фонд Сбербанка | Партнёры | Бизнес и  Общес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6230"/>
          <a:stretch/>
        </p:blipFill>
        <p:spPr bwMode="auto">
          <a:xfrm>
            <a:off x="212501" y="141668"/>
            <a:ext cx="1307206" cy="10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КЛАД В БУДУЩЕЕ благотворительный фонд Сбербанка | Партнёры | Бизнес и  Обществ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6230"/>
          <a:stretch/>
        </p:blipFill>
        <p:spPr bwMode="auto">
          <a:xfrm>
            <a:off x="212501" y="141668"/>
            <a:ext cx="1307206" cy="10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un9-5.userapi.com/impg/CmQ6HfFFFFS_pjh6SeyF5zQSZ1ie02hLsNGePQ/a23Y42ecnWA.jpg?size=1600x1200&amp;quality=96&amp;sign=33e4af37be894f66248f7f0c2b4ff0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15" y="465364"/>
            <a:ext cx="7903028" cy="592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55" y="-117782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36.userapi.com/impg/rRbvCFTQbMonEKvTjRj4Yo_uUnbFv_6Z_vQugQ/E3H9rvQc8Sw.jpg?size=1600x1200&amp;quality=95&amp;sign=0c7af1b7495f9ba64e01d80044fef4a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44" y="774700"/>
            <a:ext cx="6872514" cy="515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2091" b="38362"/>
          <a:stretch/>
        </p:blipFill>
        <p:spPr>
          <a:xfrm>
            <a:off x="374383" y="2576286"/>
            <a:ext cx="4407508" cy="3868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ВКЛАД В БУДУЩЕЕ благотворительный фонд Сбербанка | Партнёры | Бизнес и  Обществ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6230"/>
          <a:stretch/>
        </p:blipFill>
        <p:spPr bwMode="auto">
          <a:xfrm>
            <a:off x="212501" y="141668"/>
            <a:ext cx="1307206" cy="10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1930"/>
          <a:stretch/>
        </p:blipFill>
        <p:spPr>
          <a:xfrm>
            <a:off x="371482" y="526068"/>
            <a:ext cx="7393662" cy="4722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113" t="27000" r="-1627" b="15834"/>
          <a:stretch/>
        </p:blipFill>
        <p:spPr>
          <a:xfrm>
            <a:off x="4876800" y="2353349"/>
            <a:ext cx="6502400" cy="405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66982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2090301"/>
            <a:ext cx="11805814" cy="28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42572" y="465364"/>
            <a:ext cx="7903028" cy="592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55" y="-117782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4" y="0"/>
            <a:ext cx="484887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88" y="1"/>
            <a:ext cx="484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78" y="-121877"/>
            <a:ext cx="1971459" cy="1680929"/>
          </a:xfrm>
          <a:prstGeom prst="rect">
            <a:avLst/>
          </a:prstGeom>
        </p:spPr>
      </p:pic>
      <p:sp>
        <p:nvSpPr>
          <p:cNvPr id="3" name="AutoShape 2" descr="blob:https://web.telegram.org/95d24d1a-d9c9-4378-aa92-ff6f6f062de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lob:https://web.telegram.org/95d24d1a-d9c9-4378-aa92-ff6f6f062de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/>
          <a:stretch/>
        </p:blipFill>
        <p:spPr bwMode="auto">
          <a:xfrm flipH="1">
            <a:off x="4936756" y="429853"/>
            <a:ext cx="5672974" cy="4532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9" b="12851"/>
          <a:stretch/>
        </p:blipFill>
        <p:spPr>
          <a:xfrm>
            <a:off x="460375" y="1909216"/>
            <a:ext cx="5736478" cy="4524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45443" y="409949"/>
            <a:ext cx="4377353" cy="10972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2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IMG_1242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59" y="444260"/>
            <a:ext cx="8955741" cy="5969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2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6"/>
          <p:cNvSpPr/>
          <p:nvPr/>
        </p:nvSpPr>
        <p:spPr>
          <a:xfrm>
            <a:off x="696686" y="5125909"/>
            <a:ext cx="10555597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" normalizeH="0" baseline="0" noProof="0" dirty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Можно ли в луже </a:t>
            </a:r>
            <a: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на </a:t>
            </a:r>
            <a:r>
              <a:rPr kumimoji="0" lang="ru-RU" sz="2800" b="1" i="0" u="none" strike="noStrike" kern="0" cap="none" spc="-1" normalizeH="0" baseline="0" noProof="0" dirty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пришкольной территории найти </a:t>
            </a:r>
            <a:endParaRPr kumimoji="0" lang="ru-RU" sz="2800" b="1" i="0" u="none" strike="noStrike" kern="0" cap="none" spc="-1" normalizeH="0" baseline="0" noProof="0" dirty="0" smtClean="0">
              <a:ln>
                <a:noFill/>
              </a:ln>
              <a:solidFill>
                <a:srgbClr val="1A22FF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250 </a:t>
            </a:r>
            <a:r>
              <a:rPr kumimoji="0" lang="ru-RU" sz="2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000 рублей </a:t>
            </a:r>
            <a: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и </a:t>
            </a:r>
            <a:r>
              <a:rPr kumimoji="0" lang="ru-RU" sz="2800" b="1" i="0" u="none" strike="noStrike" kern="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три победы </a:t>
            </a:r>
            <a: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/>
            </a:r>
            <a:b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</a:br>
            <a:r>
              <a:rPr kumimoji="0" lang="ru-RU" sz="2800" b="1" i="0" u="none" strike="noStrike" kern="0" cap="none" spc="-1" normalizeH="0" baseline="0" noProof="0" dirty="0" smtClean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во </a:t>
            </a:r>
            <a:r>
              <a:rPr kumimoji="0" lang="ru-RU" sz="2800" b="1" i="0" u="none" strike="noStrike" kern="0" cap="none" spc="-1" normalizeH="0" baseline="0" noProof="0" dirty="0">
                <a:ln>
                  <a:noFill/>
                </a:ln>
                <a:solidFill>
                  <a:srgbClr val="1A22F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Arial"/>
              </a:rPr>
              <a:t>всероссийских конкурсах?</a:t>
            </a:r>
            <a:endParaRPr kumimoji="0" lang="ru-RU" sz="2800" b="1" i="0" u="none" strike="noStrike" kern="0" cap="none" spc="-1" normalizeH="0" baseline="0" noProof="0" dirty="0">
              <a:ln>
                <a:noFill/>
              </a:ln>
              <a:solidFill>
                <a:srgbClr val="1A2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2" descr="20171031_1653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03" y="590481"/>
            <a:ext cx="7334467" cy="4295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78" y="-121877"/>
            <a:ext cx="1971459" cy="16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озможно, это изображение (7 человек, в том числе Ольга Тумилович и Ольга Крылова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 bwMode="auto">
          <a:xfrm>
            <a:off x="595087" y="406399"/>
            <a:ext cx="6498044" cy="5907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xn-----flcbfbbebdab7azax5eub1h.xn--p1ai/wp-content/uploads/2014/10/GKD_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292" y="2415734"/>
            <a:ext cx="2619990" cy="18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s://vesti-tver.ru/upload/iblock/25f/25fb71951df17d7fe43e59e9601c4e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10" y="406399"/>
            <a:ext cx="2662578" cy="186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ÐÐ°ÑÑÐ¸Ð½ÐºÐ¸ Ð¿Ð¾ Ð·Ð°Ð¿ÑÐ¾ÑÑ ÑÑÐµÐ½Ð¸Ñ Ð¸Ð¼ÐµÐ½Ð¸ Ð²ÐµÑÐ½Ð°Ð´ÑÐºÐ¾Ð³Ð¾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150" y="4449358"/>
            <a:ext cx="2994274" cy="18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84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8"/>
          <a:stretch/>
        </p:blipFill>
        <p:spPr>
          <a:xfrm>
            <a:off x="166666" y="580571"/>
            <a:ext cx="5929334" cy="557348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94286" y="2657269"/>
            <a:ext cx="4651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ru-RU" sz="2400" b="1" kern="0" dirty="0" err="1" smtClean="0">
                <a:latin typeface="Arial"/>
                <a:cs typeface="Arial"/>
                <a:sym typeface="Arial"/>
              </a:rPr>
              <a:t>эйджизм</a:t>
            </a:r>
            <a:r>
              <a:rPr lang="ru-RU" sz="2400" kern="0" dirty="0">
                <a:latin typeface="Arial"/>
                <a:cs typeface="Arial"/>
                <a:sym typeface="Arial"/>
              </a:rPr>
              <a:t> (англ. </a:t>
            </a:r>
            <a:r>
              <a:rPr lang="ru-RU" sz="2400" kern="0" dirty="0" err="1">
                <a:latin typeface="Arial"/>
                <a:cs typeface="Arial"/>
                <a:sym typeface="Arial"/>
              </a:rPr>
              <a:t>Ageism</a:t>
            </a:r>
            <a:r>
              <a:rPr lang="ru-RU" sz="2400" kern="0" dirty="0">
                <a:latin typeface="Arial"/>
                <a:cs typeface="Arial"/>
                <a:sym typeface="Arial"/>
              </a:rPr>
              <a:t>) — дискриминация человека </a:t>
            </a:r>
            <a:br>
              <a:rPr lang="ru-RU" sz="2400" kern="0" dirty="0">
                <a:latin typeface="Arial"/>
                <a:cs typeface="Arial"/>
                <a:sym typeface="Arial"/>
              </a:rPr>
            </a:br>
            <a:r>
              <a:rPr lang="ru-RU" sz="2400" kern="0" dirty="0">
                <a:latin typeface="Arial"/>
                <a:cs typeface="Arial"/>
                <a:sym typeface="Arial"/>
              </a:rPr>
              <a:t>на основании </a:t>
            </a:r>
            <a:r>
              <a:rPr lang="ru-RU" sz="2400" kern="0" dirty="0" smtClean="0">
                <a:latin typeface="Arial"/>
                <a:cs typeface="Arial"/>
                <a:sym typeface="Arial"/>
              </a:rPr>
              <a:t>его </a:t>
            </a:r>
            <a:r>
              <a:rPr lang="ru-RU" sz="2400" kern="0" dirty="0">
                <a:latin typeface="Arial"/>
                <a:cs typeface="Arial"/>
                <a:sym typeface="Arial"/>
              </a:rPr>
              <a:t>возраста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40" y="-66982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78" y="-121877"/>
            <a:ext cx="1971459" cy="1680929"/>
          </a:xfrm>
          <a:prstGeom prst="rect">
            <a:avLst/>
          </a:prstGeom>
        </p:spPr>
      </p:pic>
      <p:pic>
        <p:nvPicPr>
          <p:cNvPr id="6" name="Picture 2" descr="http://static1.repo.aif.ru/1/80/743226/0700ee80c784c9b42eef6e000df5fdf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/>
          <a:stretch/>
        </p:blipFill>
        <p:spPr bwMode="auto">
          <a:xfrm>
            <a:off x="1526241" y="346262"/>
            <a:ext cx="8361462" cy="6165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7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5" r="-1"/>
          <a:stretch/>
        </p:blipFill>
        <p:spPr>
          <a:xfrm>
            <a:off x="4286062" y="523616"/>
            <a:ext cx="7628283" cy="5440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2" b="23991"/>
          <a:stretch/>
        </p:blipFill>
        <p:spPr>
          <a:xfrm>
            <a:off x="377019" y="2011014"/>
            <a:ext cx="4536191" cy="4497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5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telegram.org/24f4b59e-d1a7-40dc-bd31-fc5e3d61f8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339" t="20540" r="9780" b="6231"/>
          <a:stretch/>
        </p:blipFill>
        <p:spPr>
          <a:xfrm>
            <a:off x="460375" y="1138004"/>
            <a:ext cx="4342681" cy="5375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63" y="471760"/>
            <a:ext cx="6549411" cy="4912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0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78" y="-121877"/>
            <a:ext cx="1971459" cy="1680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2026" r="4642" b="18863"/>
          <a:stretch/>
        </p:blipFill>
        <p:spPr>
          <a:xfrm>
            <a:off x="1411941" y="640310"/>
            <a:ext cx="8878329" cy="5673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9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806"/>
          <a:stretch/>
        </p:blipFill>
        <p:spPr>
          <a:xfrm>
            <a:off x="3173506" y="598394"/>
            <a:ext cx="8010182" cy="51166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375" r="11420"/>
          <a:stretch/>
        </p:blipFill>
        <p:spPr>
          <a:xfrm>
            <a:off x="853888" y="1763389"/>
            <a:ext cx="4309782" cy="4414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4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2" y="482827"/>
            <a:ext cx="7039428" cy="5279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s://sun9-22.userapi.com/impg/ac-zeUpUvWHWsDMpGX-bLIrl43ZSIeCMorlSkg/7Hf4yd1HD6M.jpg?size=1280x720&amp;quality=95&amp;sign=d7f307ef915b1aa15895c214e228366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21885"/>
          <a:stretch/>
        </p:blipFill>
        <p:spPr bwMode="auto">
          <a:xfrm>
            <a:off x="791027" y="2739797"/>
            <a:ext cx="4884058" cy="3682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1257" y="1654913"/>
            <a:ext cx="93798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Способствует созданию и развитию в </a:t>
            </a:r>
            <a:r>
              <a:rPr lang="ru-RU" dirty="0" smtClean="0"/>
              <a:t>школе </a:t>
            </a:r>
            <a:r>
              <a:rPr lang="ru-RU" dirty="0"/>
              <a:t>сообществ, вовлеченных в </a:t>
            </a:r>
            <a:r>
              <a:rPr lang="ru-RU" dirty="0" smtClean="0"/>
              <a:t>развитие школы;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Предполагает </a:t>
            </a:r>
            <a:r>
              <a:rPr lang="ru-RU" dirty="0"/>
              <a:t>участие заинтересованных сторон на всех этапах жизненного цикла проекта: согласование целей и функций, разработка и согласование концепции, реализация проекта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Осуществляется </a:t>
            </a:r>
            <a:r>
              <a:rPr lang="ru-RU" dirty="0"/>
              <a:t>в  виде организованного и  стратегического процесса, направленного на достижение конкретных целей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Способствует </a:t>
            </a:r>
            <a:r>
              <a:rPr lang="ru-RU" dirty="0"/>
              <a:t>формированию ответственного отношения всех участников к разрабатываемым и реализуемым в </a:t>
            </a:r>
            <a:r>
              <a:rPr lang="ru-RU" dirty="0" smtClean="0"/>
              <a:t>школе </a:t>
            </a:r>
            <a:r>
              <a:rPr lang="ru-RU" dirty="0"/>
              <a:t>проектам</a:t>
            </a:r>
            <a:r>
              <a:rPr lang="ru-RU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Дает </a:t>
            </a:r>
            <a:r>
              <a:rPr lang="ru-RU" dirty="0"/>
              <a:t>всем участникам </a:t>
            </a:r>
            <a:r>
              <a:rPr lang="ru-RU" dirty="0" smtClean="0"/>
              <a:t>определённый </a:t>
            </a:r>
            <a:r>
              <a:rPr lang="ru-RU" dirty="0"/>
              <a:t>уровень влияния на конечное </a:t>
            </a:r>
            <a:r>
              <a:rPr lang="ru-RU" dirty="0" smtClean="0"/>
              <a:t>решение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7" y="104451"/>
            <a:ext cx="1286330" cy="1286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050" y="-92848"/>
            <a:ext cx="1971459" cy="16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621" y="4459060"/>
            <a:ext cx="4999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Контактные данные:</a:t>
            </a:r>
          </a:p>
          <a:p>
            <a:r>
              <a:rPr lang="ru-RU" dirty="0" smtClean="0"/>
              <a:t>Андрусова Тамара Борисовна, </a:t>
            </a:r>
          </a:p>
          <a:p>
            <a:r>
              <a:rPr lang="ru-RU" dirty="0" smtClean="0"/>
              <a:t>зам. директора МБОУ СОШ «Школа будущего»</a:t>
            </a:r>
          </a:p>
          <a:p>
            <a:r>
              <a:rPr lang="ru-RU" dirty="0" smtClean="0"/>
              <a:t>Тел. 89097804149</a:t>
            </a:r>
          </a:p>
          <a:p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tamara_vat@mail.ru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86254" y="1674674"/>
            <a:ext cx="56194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5400" dirty="0" smtClean="0">
                <a:ln w="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ВНИМАНИЕ!</a:t>
            </a:r>
            <a:endParaRPr lang="ru-RU" sz="5400" b="0" cap="none" spc="0" dirty="0">
              <a:ln w="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050" y="-92848"/>
            <a:ext cx="1971459" cy="16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bimages1-a.akamaihd.net/3fe1b57a-9fd4-4e31-84cb-73984df888c8/1200/1200/False/16evHGMtGjmxGZPrdgiZ6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9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78286" y="2555243"/>
            <a:ext cx="5493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ru-RU" sz="2400" kern="0" dirty="0">
                <a:latin typeface="Arial"/>
                <a:cs typeface="Arial"/>
                <a:sym typeface="Arial"/>
              </a:rPr>
              <a:t>«инициатива придет тогда, когда есть задача, ответственность за её выполнение, ответственность за потерянное время, когда есть требование коллектива»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11" y="-132297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4170" y="716392"/>
            <a:ext cx="6647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>
                <a:solidFill>
                  <a:srgbClr val="940000"/>
                </a:solidFill>
                <a:latin typeface="Arial" panose="020B0604020202020204" pitchFamily="34" charset="0"/>
              </a:rPr>
              <a:t>"Указ Президента Российской Федерации от 09.11.2022 № 809 "Об утверждении Основ государственной политики по сохранению и укреплению традиционных российских духовно-нравственных ценностей"</a:t>
            </a:r>
            <a:endParaRPr lang="ru-RU" sz="2400" b="1" i="0" dirty="0">
              <a:solidFill>
                <a:srgbClr val="94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https://russiaeu.ru/sites/default/files/inline-images/%D0%A3%D0%BA%D0%B0%D0%B7%20%D0%9F%D1%80%D0%B5%D0%B7%D0%B8%D0%B4%D0%B5%D0%BD%D1%82%D0%B0%20%D0%A0%D0%BE%D1%81%D1%81%D0%B8%D0%B9%D1%81%D0%BA%D0%BE%D0%B9%20%D0%A4%D0%B5%D0%B4%D0%B5%D1%80%D0%B0%D1%86%D0%B8%D0%B8%20%D0%BE%D1%82%2009.11.2022%20%E2%84%96%20809_%D0%A1%D1%82%D1%80%D0%B0%D0%BD%D0%B8%D1%86%D0%B0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9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4170" y="3795485"/>
            <a:ext cx="6545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Традиционные ценности – это нравственные ориентиры, формирующие мировоззрение граждан России, лежащие в основе общероссийской гражданской идентичности и единого  культурного пространства страны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31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3" y="420915"/>
            <a:ext cx="56968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 smtClean="0"/>
              <a:t>1.Жизнь.  </a:t>
            </a:r>
          </a:p>
          <a:p>
            <a:r>
              <a:rPr lang="ru-RU" sz="2400" dirty="0" smtClean="0"/>
              <a:t>2</a:t>
            </a:r>
            <a:r>
              <a:rPr lang="ru-RU" sz="2400" dirty="0"/>
              <a:t>. Достоинство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3</a:t>
            </a:r>
            <a:r>
              <a:rPr lang="ru-RU" sz="2400" dirty="0"/>
              <a:t>. Права и свободы человека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4</a:t>
            </a:r>
            <a:r>
              <a:rPr lang="ru-RU" sz="2400" dirty="0"/>
              <a:t>. Патриотизм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5</a:t>
            </a:r>
            <a:r>
              <a:rPr lang="ru-RU" sz="2400" dirty="0"/>
              <a:t>. Гражданственность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6</a:t>
            </a:r>
            <a:r>
              <a:rPr lang="ru-RU" sz="2400" dirty="0"/>
              <a:t>. Служение отечеству и ответственность за его судьбу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7</a:t>
            </a:r>
            <a:r>
              <a:rPr lang="ru-RU" sz="2400" dirty="0"/>
              <a:t>. Высокие нравственные </a:t>
            </a:r>
            <a:r>
              <a:rPr lang="ru-RU" sz="2400" dirty="0" smtClean="0"/>
              <a:t>идеалы.</a:t>
            </a:r>
          </a:p>
          <a:p>
            <a:r>
              <a:rPr lang="ru-RU" sz="2400" dirty="0"/>
              <a:t>8. Крепкая семья.</a:t>
            </a:r>
          </a:p>
          <a:p>
            <a:r>
              <a:rPr lang="ru-RU" sz="2400" dirty="0"/>
              <a:t>9. Созидательный труд.</a:t>
            </a:r>
          </a:p>
          <a:p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37087" y="2264228"/>
            <a:ext cx="5834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10</a:t>
            </a:r>
            <a:r>
              <a:rPr lang="ru-RU" sz="2400" dirty="0"/>
              <a:t>. Приоритет духовного над материальным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11</a:t>
            </a:r>
            <a:r>
              <a:rPr lang="ru-RU" sz="2400" dirty="0"/>
              <a:t>. Гуманизм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12</a:t>
            </a:r>
            <a:r>
              <a:rPr lang="ru-RU" sz="2400" dirty="0"/>
              <a:t>. Милосердие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13</a:t>
            </a:r>
            <a:r>
              <a:rPr lang="ru-RU" sz="2400" dirty="0"/>
              <a:t>. Справедливость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14</a:t>
            </a:r>
            <a:r>
              <a:rPr lang="ru-RU" sz="2400" dirty="0"/>
              <a:t>. Коллективизм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15</a:t>
            </a:r>
            <a:r>
              <a:rPr lang="ru-RU" sz="2400" dirty="0"/>
              <a:t>. Взаимопомощь и взаимоуважение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16</a:t>
            </a:r>
            <a:r>
              <a:rPr lang="ru-RU" sz="2400" dirty="0"/>
              <a:t>. Историческая память и преемственность поколений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17</a:t>
            </a:r>
            <a:r>
              <a:rPr lang="ru-RU" sz="2400" dirty="0"/>
              <a:t>. Единство народов России.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55" y="-117782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МБОУ СОШ &quot;Школа будущего&quot; п. Большое Исаково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43" y="955496"/>
            <a:ext cx="11695376" cy="46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9674" y="1793863"/>
            <a:ext cx="10559143" cy="2542548"/>
          </a:xfrm>
        </p:spPr>
        <p:txBody>
          <a:bodyPr>
            <a:normAutofit fontScale="90000"/>
          </a:bodyPr>
          <a:lstStyle/>
          <a:p>
            <a:r>
              <a:rPr lang="ru-RU" dirty="0"/>
              <a:t>Детство – важнейший период человеческой жизни,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подготовка к будущей жизни,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</a:t>
            </a:r>
            <a:r>
              <a:rPr lang="ru-RU" dirty="0"/>
              <a:t>настоящая, яркая, самобытная, неповторимая жизнь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97" y="-183097"/>
            <a:ext cx="2318657" cy="1976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72601" y="4642060"/>
            <a:ext cx="2171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В.А.Сухомлинский</a:t>
            </a:r>
            <a:endParaRPr lang="ru-RU" dirty="0"/>
          </a:p>
        </p:txBody>
      </p:sp>
      <p:pic>
        <p:nvPicPr>
          <p:cNvPr id="6" name="Picture 2" descr="ВКЛАД В БУДУЩЕЕ благотворительный фонд Сбербанка | Партнёры | Бизнес и  Общес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6230"/>
          <a:stretch/>
        </p:blipFill>
        <p:spPr bwMode="auto">
          <a:xfrm>
            <a:off x="212501" y="141668"/>
            <a:ext cx="1307206" cy="10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9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5507" y="5535612"/>
            <a:ext cx="5537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Главный принцип 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202122"/>
                </a:solidFill>
                <a:latin typeface="Arial" panose="020B0604020202020204" pitchFamily="34" charset="0"/>
              </a:rPr>
              <a:t>вовлечение участников образовательного</a:t>
            </a:r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s://sun9-62.userapi.com/impg/c853428/v853428748/1a1633/FDrn8KAUaTw.jpg?size=1344x756&amp;quality=96&amp;sign=77379adc5a97f9565364deca33b6c2a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8" y="865187"/>
            <a:ext cx="9705230" cy="5455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583" y="-59725"/>
            <a:ext cx="2318657" cy="19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55" y="-117782"/>
            <a:ext cx="2318657" cy="19769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4914" y="2274838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Школьное инициативное </a:t>
            </a:r>
            <a:r>
              <a:rPr lang="ru-RU" sz="2400" b="1" dirty="0" smtClean="0"/>
              <a:t>бюджетирование </a:t>
            </a:r>
            <a:r>
              <a:rPr lang="ru-RU" sz="2400" dirty="0" smtClean="0"/>
              <a:t>– это  форма </a:t>
            </a:r>
            <a:r>
              <a:rPr lang="ru-RU" sz="2400" dirty="0"/>
              <a:t>непосредственного </a:t>
            </a:r>
            <a:r>
              <a:rPr lang="ru-RU" sz="2400" dirty="0" smtClean="0"/>
              <a:t>участия </a:t>
            </a:r>
            <a:r>
              <a:rPr lang="ru-RU" sz="2400" dirty="0"/>
              <a:t>учащихся общеобразовательных организаций в решении вопросов локального значения путем определения </a:t>
            </a:r>
            <a:r>
              <a:rPr lang="ru-RU" sz="2400" dirty="0" smtClean="0"/>
              <a:t>направлений </a:t>
            </a:r>
            <a:r>
              <a:rPr lang="ru-RU" sz="2400" dirty="0"/>
              <a:t>расходования бюджетных средств на реализацию </a:t>
            </a:r>
            <a:r>
              <a:rPr lang="ru-RU" sz="2400" dirty="0" smtClean="0"/>
              <a:t>наиболее </a:t>
            </a:r>
            <a:r>
              <a:rPr lang="ru-RU" sz="2400" dirty="0"/>
              <a:t>значимых инициатив школьников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4213830"/>
            <a:ext cx="3265714" cy="2330903"/>
          </a:xfrm>
          <a:prstGeom prst="rect">
            <a:avLst/>
          </a:prstGeom>
        </p:spPr>
      </p:pic>
      <p:pic>
        <p:nvPicPr>
          <p:cNvPr id="5" name="Picture 2" descr="ВКЛАД В БУДУЩЕЕ благотворительный фонд Сбербанка | Партнёры | Бизнес и  Обществ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6230"/>
          <a:stretch/>
        </p:blipFill>
        <p:spPr bwMode="auto">
          <a:xfrm>
            <a:off x="212501" y="141668"/>
            <a:ext cx="1307206" cy="10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489</TotalTime>
  <Words>247</Words>
  <Application>Microsoft Office PowerPoint</Application>
  <PresentationFormat>Широкоэкранный</PresentationFormat>
  <Paragraphs>47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Corbel</vt:lpstr>
      <vt:lpstr>Gill Sans MT</vt:lpstr>
      <vt:lpstr>Roboto</vt:lpstr>
      <vt:lpstr>Wingdings</vt:lpstr>
      <vt:lpstr>Parcel</vt:lpstr>
      <vt:lpstr> Школьное  инициативное бюджетирование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Детство – важнейший период человеческой жизни,  не подготовка к будущей жизни,  а настоящая, яркая, самобытная, неповторимая жизнь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Самоуправление  как эффективная форма  участия учеников  в сопроектировании школы</dc:title>
  <dc:creator>Huawei X Pro</dc:creator>
  <cp:lastModifiedBy>Huawei X Pro</cp:lastModifiedBy>
  <cp:revision>26</cp:revision>
  <dcterms:created xsi:type="dcterms:W3CDTF">2023-04-17T19:07:58Z</dcterms:created>
  <dcterms:modified xsi:type="dcterms:W3CDTF">2023-05-19T10:36:30Z</dcterms:modified>
</cp:coreProperties>
</file>