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0" r:id="rId2"/>
    <p:sldId id="264" r:id="rId3"/>
    <p:sldId id="258" r:id="rId4"/>
    <p:sldId id="273" r:id="rId5"/>
    <p:sldId id="266" r:id="rId6"/>
    <p:sldId id="265" r:id="rId7"/>
    <p:sldId id="274" r:id="rId8"/>
    <p:sldId id="267" r:id="rId9"/>
    <p:sldId id="268" r:id="rId10"/>
    <p:sldId id="269" r:id="rId11"/>
    <p:sldId id="270" r:id="rId12"/>
    <p:sldId id="271" r:id="rId13"/>
    <p:sldId id="272" r:id="rId14"/>
    <p:sldId id="275" r:id="rId15"/>
    <p:sldId id="276" r:id="rId16"/>
  </p:sldIdLst>
  <p:sldSz cx="12192000" cy="6858000"/>
  <p:notesSz cx="6858000" cy="9144000"/>
  <p:defaultTextStyle>
    <a:defPPr>
      <a:defRPr lang="en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0099"/>
    <a:srgbClr val="F3FA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85"/>
    <p:restoredTop sz="94694"/>
  </p:normalViewPr>
  <p:slideViewPr>
    <p:cSldViewPr snapToObjects="1">
      <p:cViewPr>
        <p:scale>
          <a:sx n="99" d="100"/>
          <a:sy n="99" d="100"/>
        </p:scale>
        <p:origin x="744" y="5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7C0A342-78B2-FF48-B04C-C7BC13DEBD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4489454" cy="201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1292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18" userDrawn="1">
          <p15:clr>
            <a:srgbClr val="FBAE40"/>
          </p15:clr>
        </p15:guide>
        <p15:guide id="2" pos="491" userDrawn="1">
          <p15:clr>
            <a:srgbClr val="FBAE40"/>
          </p15:clr>
        </p15:guide>
        <p15:guide id="3" orient="horz" pos="3897" userDrawn="1">
          <p15:clr>
            <a:srgbClr val="FBAE40"/>
          </p15:clr>
        </p15:guide>
        <p15:guide id="4" pos="1553" userDrawn="1">
          <p15:clr>
            <a:srgbClr val="FBAE40"/>
          </p15:clr>
        </p15:guide>
        <p15:guide id="5" pos="1629" userDrawn="1">
          <p15:clr>
            <a:srgbClr val="FBAE40"/>
          </p15:clr>
        </p15:guide>
        <p15:guide id="6" pos="2686" userDrawn="1">
          <p15:clr>
            <a:srgbClr val="FBAE40"/>
          </p15:clr>
        </p15:guide>
        <p15:guide id="7" pos="2757" userDrawn="1">
          <p15:clr>
            <a:srgbClr val="FBAE40"/>
          </p15:clr>
        </p15:guide>
        <p15:guide id="8" pos="3820" userDrawn="1">
          <p15:clr>
            <a:srgbClr val="FBAE40"/>
          </p15:clr>
        </p15:guide>
        <p15:guide id="9" pos="3908" userDrawn="1">
          <p15:clr>
            <a:srgbClr val="FBAE40"/>
          </p15:clr>
        </p15:guide>
        <p15:guide id="10" pos="4948" userDrawn="1">
          <p15:clr>
            <a:srgbClr val="FBAE40"/>
          </p15:clr>
        </p15:guide>
        <p15:guide id="11" pos="5019" userDrawn="1">
          <p15:clr>
            <a:srgbClr val="FBAE40"/>
          </p15:clr>
        </p15:guide>
        <p15:guide id="12" pos="6076" userDrawn="1">
          <p15:clr>
            <a:srgbClr val="FBAE40"/>
          </p15:clr>
        </p15:guide>
        <p15:guide id="13" pos="6147" userDrawn="1">
          <p15:clr>
            <a:srgbClr val="FBAE40"/>
          </p15:clr>
        </p15:guide>
        <p15:guide id="14" pos="7209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5A762A3-56BE-CE43-8095-6D535097E4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98520" y="-14747"/>
            <a:ext cx="808227" cy="8024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7CAFEB9-4D4F-8540-B838-EB401F0EAF3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2113613" cy="114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5572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18" userDrawn="1">
          <p15:clr>
            <a:srgbClr val="FBAE40"/>
          </p15:clr>
        </p15:guide>
        <p15:guide id="2" pos="491" userDrawn="1">
          <p15:clr>
            <a:srgbClr val="FBAE40"/>
          </p15:clr>
        </p15:guide>
        <p15:guide id="3" orient="horz" pos="3897" userDrawn="1">
          <p15:clr>
            <a:srgbClr val="FBAE40"/>
          </p15:clr>
        </p15:guide>
        <p15:guide id="4" pos="1553" userDrawn="1">
          <p15:clr>
            <a:srgbClr val="FBAE40"/>
          </p15:clr>
        </p15:guide>
        <p15:guide id="5" pos="1629" userDrawn="1">
          <p15:clr>
            <a:srgbClr val="FBAE40"/>
          </p15:clr>
        </p15:guide>
        <p15:guide id="6" pos="2686" userDrawn="1">
          <p15:clr>
            <a:srgbClr val="FBAE40"/>
          </p15:clr>
        </p15:guide>
        <p15:guide id="7" pos="2757" userDrawn="1">
          <p15:clr>
            <a:srgbClr val="FBAE40"/>
          </p15:clr>
        </p15:guide>
        <p15:guide id="8" pos="3820" userDrawn="1">
          <p15:clr>
            <a:srgbClr val="FBAE40"/>
          </p15:clr>
        </p15:guide>
        <p15:guide id="9" pos="3908" userDrawn="1">
          <p15:clr>
            <a:srgbClr val="FBAE40"/>
          </p15:clr>
        </p15:guide>
        <p15:guide id="10" pos="4948" userDrawn="1">
          <p15:clr>
            <a:srgbClr val="FBAE40"/>
          </p15:clr>
        </p15:guide>
        <p15:guide id="11" pos="5019" userDrawn="1">
          <p15:clr>
            <a:srgbClr val="FBAE40"/>
          </p15:clr>
        </p15:guide>
        <p15:guide id="12" pos="6076" userDrawn="1">
          <p15:clr>
            <a:srgbClr val="FBAE40"/>
          </p15:clr>
        </p15:guide>
        <p15:guide id="13" pos="6147" userDrawn="1">
          <p15:clr>
            <a:srgbClr val="FBAE40"/>
          </p15:clr>
        </p15:guide>
        <p15:guide id="14" pos="720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7CAFEB9-4D4F-8540-B838-EB401F0EAF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2113613" cy="11448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FDAFB6C-D1B5-2F47-8DEC-0807C9808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13782" y="0"/>
            <a:ext cx="1478218" cy="231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7863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18" userDrawn="1">
          <p15:clr>
            <a:srgbClr val="FBAE40"/>
          </p15:clr>
        </p15:guide>
        <p15:guide id="2" pos="491" userDrawn="1">
          <p15:clr>
            <a:srgbClr val="FBAE40"/>
          </p15:clr>
        </p15:guide>
        <p15:guide id="3" orient="horz" pos="3897" userDrawn="1">
          <p15:clr>
            <a:srgbClr val="FBAE40"/>
          </p15:clr>
        </p15:guide>
        <p15:guide id="4" pos="1553" userDrawn="1">
          <p15:clr>
            <a:srgbClr val="FBAE40"/>
          </p15:clr>
        </p15:guide>
        <p15:guide id="5" pos="1629" userDrawn="1">
          <p15:clr>
            <a:srgbClr val="FBAE40"/>
          </p15:clr>
        </p15:guide>
        <p15:guide id="6" pos="2686" userDrawn="1">
          <p15:clr>
            <a:srgbClr val="FBAE40"/>
          </p15:clr>
        </p15:guide>
        <p15:guide id="7" pos="2757" userDrawn="1">
          <p15:clr>
            <a:srgbClr val="FBAE40"/>
          </p15:clr>
        </p15:guide>
        <p15:guide id="8" pos="3820" userDrawn="1">
          <p15:clr>
            <a:srgbClr val="FBAE40"/>
          </p15:clr>
        </p15:guide>
        <p15:guide id="9" pos="3908" userDrawn="1">
          <p15:clr>
            <a:srgbClr val="FBAE40"/>
          </p15:clr>
        </p15:guide>
        <p15:guide id="10" pos="4948" userDrawn="1">
          <p15:clr>
            <a:srgbClr val="FBAE40"/>
          </p15:clr>
        </p15:guide>
        <p15:guide id="11" pos="5019" userDrawn="1">
          <p15:clr>
            <a:srgbClr val="FBAE40"/>
          </p15:clr>
        </p15:guide>
        <p15:guide id="12" pos="6076" userDrawn="1">
          <p15:clr>
            <a:srgbClr val="FBAE40"/>
          </p15:clr>
        </p15:guide>
        <p15:guide id="13" pos="6147" userDrawn="1">
          <p15:clr>
            <a:srgbClr val="FBAE40"/>
          </p15:clr>
        </p15:guide>
        <p15:guide id="14" pos="7209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DA3DEF-316A-334A-AF3E-6F9B4C2F2A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8933" y="0"/>
            <a:ext cx="11413067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7CAFEB9-4D4F-8540-B838-EB401F0EAF3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2113613" cy="114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6381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18" userDrawn="1">
          <p15:clr>
            <a:srgbClr val="FBAE40"/>
          </p15:clr>
        </p15:guide>
        <p15:guide id="2" pos="491" userDrawn="1">
          <p15:clr>
            <a:srgbClr val="FBAE40"/>
          </p15:clr>
        </p15:guide>
        <p15:guide id="3" orient="horz" pos="3897" userDrawn="1">
          <p15:clr>
            <a:srgbClr val="FBAE40"/>
          </p15:clr>
        </p15:guide>
        <p15:guide id="4" pos="1553" userDrawn="1">
          <p15:clr>
            <a:srgbClr val="FBAE40"/>
          </p15:clr>
        </p15:guide>
        <p15:guide id="5" pos="1629" userDrawn="1">
          <p15:clr>
            <a:srgbClr val="FBAE40"/>
          </p15:clr>
        </p15:guide>
        <p15:guide id="6" pos="2686" userDrawn="1">
          <p15:clr>
            <a:srgbClr val="FBAE40"/>
          </p15:clr>
        </p15:guide>
        <p15:guide id="7" pos="2757" userDrawn="1">
          <p15:clr>
            <a:srgbClr val="FBAE40"/>
          </p15:clr>
        </p15:guide>
        <p15:guide id="8" pos="3820" userDrawn="1">
          <p15:clr>
            <a:srgbClr val="FBAE40"/>
          </p15:clr>
        </p15:guide>
        <p15:guide id="9" pos="3908" userDrawn="1">
          <p15:clr>
            <a:srgbClr val="FBAE40"/>
          </p15:clr>
        </p15:guide>
        <p15:guide id="10" pos="4948" userDrawn="1">
          <p15:clr>
            <a:srgbClr val="FBAE40"/>
          </p15:clr>
        </p15:guide>
        <p15:guide id="11" pos="5019" userDrawn="1">
          <p15:clr>
            <a:srgbClr val="FBAE40"/>
          </p15:clr>
        </p15:guide>
        <p15:guide id="12" pos="6076" userDrawn="1">
          <p15:clr>
            <a:srgbClr val="FBAE40"/>
          </p15:clr>
        </p15:guide>
        <p15:guide id="13" pos="6147" userDrawn="1">
          <p15:clr>
            <a:srgbClr val="FBAE40"/>
          </p15:clr>
        </p15:guide>
        <p15:guide id="14" pos="7209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BA26C7-93D8-E04C-BCDF-A4FCDE632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297A9E-C95D-6D43-B694-58C0D520B9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00357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49" r:id="rId2"/>
    <p:sldLayoutId id="2147483650" r:id="rId3"/>
    <p:sldLayoutId id="214748365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330099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accent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fondvbudushee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tiff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in front of a chalkboard&#10;&#10;Description automatically generated with medium confidence">
            <a:extLst>
              <a:ext uri="{FF2B5EF4-FFF2-40B4-BE49-F238E27FC236}">
                <a16:creationId xmlns:a16="http://schemas.microsoft.com/office/drawing/2014/main" id="{64A4F836-E691-5245-BB44-5C8C87AE58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091" t="3917" r="1704" b="1"/>
          <a:stretch/>
        </p:blipFill>
        <p:spPr>
          <a:xfrm>
            <a:off x="5669279" y="222069"/>
            <a:ext cx="5630091" cy="5447212"/>
          </a:xfrm>
          <a:prstGeom prst="rect">
            <a:avLst/>
          </a:prstGeom>
        </p:spPr>
      </p:pic>
      <p:pic>
        <p:nvPicPr>
          <p:cNvPr id="2" name="Picture 1" descr="Shape&#10;&#10;Description automatically generated">
            <a:extLst>
              <a:ext uri="{FF2B5EF4-FFF2-40B4-BE49-F238E27FC236}">
                <a16:creationId xmlns:a16="http://schemas.microsoft.com/office/drawing/2014/main" id="{F55808EC-70BC-AA40-A606-BBDDA1ED9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3740" y="0"/>
            <a:ext cx="671826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F6E5605-392F-824D-AC41-6190172829DC}"/>
              </a:ext>
            </a:extLst>
          </p:cNvPr>
          <p:cNvSpPr/>
          <p:nvPr/>
        </p:nvSpPr>
        <p:spPr>
          <a:xfrm>
            <a:off x="716313" y="2660723"/>
            <a:ext cx="709542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err="1">
                <a:solidFill>
                  <a:srgbClr val="33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Амбассадоры</a:t>
            </a:r>
            <a:r>
              <a:rPr lang="ru-RU" sz="4400" b="1" dirty="0">
                <a:solidFill>
                  <a:srgbClr val="33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финансовой грамотности</a:t>
            </a:r>
            <a:endParaRPr lang="en-RU" sz="4400" b="1" dirty="0">
              <a:solidFill>
                <a:srgbClr val="33009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82454A-7D99-BE40-8511-87F6A81A114E}"/>
              </a:ext>
            </a:extLst>
          </p:cNvPr>
          <p:cNvSpPr/>
          <p:nvPr/>
        </p:nvSpPr>
        <p:spPr>
          <a:xfrm>
            <a:off x="716312" y="5170825"/>
            <a:ext cx="71951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Волонтерский проект на платформе </a:t>
            </a:r>
            <a:r>
              <a:rPr lang="ru-RU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Добро.ру</a:t>
            </a: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от Благотворительного фонда «Вклад в будущее»</a:t>
            </a:r>
            <a:endParaRPr lang="en-RU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B176EF-8977-D647-9ADC-DCEF190B6308}"/>
              </a:ext>
            </a:extLst>
          </p:cNvPr>
          <p:cNvSpPr txBox="1"/>
          <p:nvPr/>
        </p:nvSpPr>
        <p:spPr>
          <a:xfrm>
            <a:off x="10297537" y="5530781"/>
            <a:ext cx="17690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vbudushee.ru</a:t>
            </a:r>
            <a:endParaRPr lang="en-GB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36753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4DE5E36-6FDD-A746-AB49-EA0D56DEC8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10"/>
          <a:stretch/>
        </p:blipFill>
        <p:spPr>
          <a:xfrm>
            <a:off x="5078483" y="1376634"/>
            <a:ext cx="4679880" cy="4683511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768923D8-F546-FD47-AF0B-F97482867A90}"/>
              </a:ext>
            </a:extLst>
          </p:cNvPr>
          <p:cNvSpPr/>
          <p:nvPr/>
        </p:nvSpPr>
        <p:spPr>
          <a:xfrm>
            <a:off x="667952" y="2460524"/>
            <a:ext cx="4327796" cy="1938992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ru-RU" sz="30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Сопровождаем готовыми пакетами материалов</a:t>
            </a:r>
            <a:endParaRPr lang="en-RU" sz="3000" b="1" dirty="0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021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02E28B0-635F-E544-BEA9-C5B78675DFDC}"/>
              </a:ext>
            </a:extLst>
          </p:cNvPr>
          <p:cNvSpPr txBox="1"/>
          <p:nvPr/>
        </p:nvSpPr>
        <p:spPr>
          <a:xfrm>
            <a:off x="696337" y="5973288"/>
            <a:ext cx="17690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vbudushee.ru</a:t>
            </a:r>
            <a:endParaRPr lang="en-GB" sz="1200" dirty="0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0434C0-A9A9-D44D-BC2B-DD3F816022A6}"/>
              </a:ext>
            </a:extLst>
          </p:cNvPr>
          <p:cNvSpPr/>
          <p:nvPr/>
        </p:nvSpPr>
        <p:spPr>
          <a:xfrm>
            <a:off x="779463" y="1298575"/>
            <a:ext cx="10664825" cy="553998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ru-RU" sz="30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Фестиваль</a:t>
            </a:r>
            <a:endParaRPr lang="en-RU" sz="3000" b="1" dirty="0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8D9CEAD-5B16-3D45-9848-7240AB3A8974}"/>
              </a:ext>
            </a:extLst>
          </p:cNvPr>
          <p:cNvSpPr/>
          <p:nvPr/>
        </p:nvSpPr>
        <p:spPr>
          <a:xfrm>
            <a:off x="779463" y="2306510"/>
            <a:ext cx="5284787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Общешкольное мероприятие — это просветительское мероприятие по финансовой грамотности, которое проходит в формате командного соревнования среди школьников 5–11 классов. </a:t>
            </a:r>
          </a:p>
          <a:p>
            <a:endParaRPr lang="ru-RU" dirty="0"/>
          </a:p>
          <a:p>
            <a:r>
              <a:rPr lang="ru-RU" dirty="0"/>
              <a:t>Для организации такого мероприятия нужна </a:t>
            </a:r>
            <a:r>
              <a:rPr lang="ru-RU" b="1" dirty="0"/>
              <a:t>команда</a:t>
            </a:r>
            <a:r>
              <a:rPr lang="ru-RU" dirty="0"/>
              <a:t> </a:t>
            </a:r>
            <a:r>
              <a:rPr lang="ru-RU" dirty="0" err="1"/>
              <a:t>Амбассадоров</a:t>
            </a:r>
            <a:r>
              <a:rPr lang="ru-RU" dirty="0"/>
              <a:t>. Выбери роль, в которой ты готов выступить, собери единомышленников в команду и вместе организуйте общешкольное мероприятие!</a:t>
            </a:r>
            <a:endParaRPr lang="ru-RU" dirty="0">
              <a:solidFill>
                <a:srgbClr val="212529"/>
              </a:solidFill>
              <a:latin typeface="EuclidCircularB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60F4ADE-BADE-9F4D-9C78-AD91CAB0C0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7357" y="2667009"/>
            <a:ext cx="5704643" cy="2228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6792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768923D8-F546-FD47-AF0B-F97482867A90}"/>
              </a:ext>
            </a:extLst>
          </p:cNvPr>
          <p:cNvSpPr/>
          <p:nvPr/>
        </p:nvSpPr>
        <p:spPr>
          <a:xfrm>
            <a:off x="656801" y="2244187"/>
            <a:ext cx="4327796" cy="2400657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ru-RU" sz="30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Сопровождаем руководством </a:t>
            </a:r>
            <a:br>
              <a:rPr lang="ru-RU" sz="30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30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 организации </a:t>
            </a:r>
            <a:br>
              <a:rPr lang="ru-RU" sz="30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30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проведению мероприятия</a:t>
            </a:r>
            <a:endParaRPr lang="en-RU" sz="3000" b="1" dirty="0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C6167A1-E3FF-A74D-9AF0-E04B4E1CD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3894" y="163825"/>
            <a:ext cx="5102111" cy="656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4318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93CCAA5-E7A4-8A4B-BDAC-01D2AA9A1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450" y="2501370"/>
            <a:ext cx="4003288" cy="371150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EFE0358-937C-DB47-8832-11C00A11FD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1737" y="2476929"/>
            <a:ext cx="4004426" cy="366002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E948BE0-DFEB-174B-9079-C61B35B81E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7663" y="2476929"/>
            <a:ext cx="4169255" cy="3760383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906F0749-B68E-5244-901C-547BCCEBB707}"/>
              </a:ext>
            </a:extLst>
          </p:cNvPr>
          <p:cNvSpPr/>
          <p:nvPr/>
        </p:nvSpPr>
        <p:spPr>
          <a:xfrm>
            <a:off x="734996" y="1329116"/>
            <a:ext cx="8899794" cy="553998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ru-RU" sz="30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любой вопрос найдется ответ</a:t>
            </a:r>
            <a:endParaRPr lang="en-RU" sz="3000" b="1" dirty="0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4902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3A0C84F6-DBAF-5847-8858-CB6C68AC7BC2}"/>
              </a:ext>
            </a:extLst>
          </p:cNvPr>
          <p:cNvSpPr/>
          <p:nvPr/>
        </p:nvSpPr>
        <p:spPr>
          <a:xfrm>
            <a:off x="7161548" y="1189201"/>
            <a:ext cx="3903004" cy="1015663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/>
            <a:r>
              <a:rPr lang="ru-RU" sz="30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Ждем ваших заявок!</a:t>
            </a:r>
            <a:endParaRPr lang="en-RU" sz="3000" b="1" dirty="0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C9CD85A-1896-EA44-8A6E-D49E9A18C4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1548" y="2212207"/>
            <a:ext cx="3881089" cy="38810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77F47D-1A9E-D746-B7A1-2BA6CC106722}"/>
              </a:ext>
            </a:extLst>
          </p:cNvPr>
          <p:cNvSpPr txBox="1"/>
          <p:nvPr/>
        </p:nvSpPr>
        <p:spPr>
          <a:xfrm>
            <a:off x="7571452" y="5540157"/>
            <a:ext cx="3083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dirty="0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>
              <a:defRPr/>
            </a:pPr>
            <a:r>
              <a:rPr lang="ru-RU" sz="12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Прямая ссылка: </a:t>
            </a:r>
            <a:r>
              <a:rPr lang="en" sz="12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https://</a:t>
            </a:r>
            <a:r>
              <a:rPr lang="en" sz="1200" dirty="0" err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dobro.ru</a:t>
            </a:r>
            <a:r>
              <a:rPr lang="en" sz="12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/project/10063347</a:t>
            </a:r>
            <a:endParaRPr lang="en-GB" sz="1200" dirty="0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88FFC34-9185-5942-BB54-F3C754C684C6}"/>
              </a:ext>
            </a:extLst>
          </p:cNvPr>
          <p:cNvSpPr/>
          <p:nvPr/>
        </p:nvSpPr>
        <p:spPr>
          <a:xfrm>
            <a:off x="7322157" y="2112249"/>
            <a:ext cx="362150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12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QR</a:t>
            </a:r>
            <a:r>
              <a:rPr lang="ru-RU" sz="12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код для перехода на страницу проекта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4945209-FF0A-EC4F-B4EE-61DC7DF73A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463" y="1298575"/>
            <a:ext cx="6310585" cy="490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7436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913A785-4053-EB44-8284-E65C6D46EF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1000" y="2841140"/>
            <a:ext cx="3345291" cy="346818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8999557-A2A0-3D4E-AAC3-0E64D8A99ADA}"/>
              </a:ext>
            </a:extLst>
          </p:cNvPr>
          <p:cNvSpPr/>
          <p:nvPr/>
        </p:nvSpPr>
        <p:spPr>
          <a:xfrm>
            <a:off x="7531571" y="1363812"/>
            <a:ext cx="3624148" cy="1477328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/>
            <a:r>
              <a:rPr lang="ru-RU" sz="30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/>
              </a:rPr>
              <a:t>Мы </a:t>
            </a:r>
          </a:p>
          <a:p>
            <a:pPr algn="ctr"/>
            <a:r>
              <a:rPr lang="ru-RU" sz="30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/>
              </a:rPr>
              <a:t>в социальных сетях</a:t>
            </a:r>
            <a:endParaRPr lang="en-RU" sz="3000" b="1" dirty="0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1921996-A1B5-3B4E-905B-3694CD7DE0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424" y="1461677"/>
            <a:ext cx="6531356" cy="4724811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68025F8-CC87-BB4A-8404-289C08C6F05C}"/>
              </a:ext>
            </a:extLst>
          </p:cNvPr>
          <p:cNvSpPr/>
          <p:nvPr/>
        </p:nvSpPr>
        <p:spPr>
          <a:xfrm>
            <a:off x="1271464" y="5157192"/>
            <a:ext cx="2680229" cy="707923"/>
          </a:xfrm>
          <a:prstGeom prst="rect">
            <a:avLst/>
          </a:prstGeom>
          <a:solidFill>
            <a:srgbClr val="F3FA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" sz="1400" dirty="0" err="1">
                <a:solidFill>
                  <a:srgbClr val="0070C0"/>
                </a:solidFill>
              </a:rPr>
              <a:t>nosipova@vbudushee.ru</a:t>
            </a:r>
            <a:r>
              <a:rPr lang="en" sz="1400" dirty="0">
                <a:solidFill>
                  <a:srgbClr val="0070C0"/>
                </a:solidFill>
              </a:rPr>
              <a:t> </a:t>
            </a:r>
            <a:endParaRPr lang="ru-RU" sz="1400" dirty="0">
              <a:solidFill>
                <a:srgbClr val="0070C0"/>
              </a:solidFill>
            </a:endParaRPr>
          </a:p>
          <a:p>
            <a:r>
              <a:rPr lang="ru-RU" sz="1400" dirty="0" err="1">
                <a:solidFill>
                  <a:srgbClr val="0070C0"/>
                </a:solidFill>
              </a:rPr>
              <a:t>Телеграм</a:t>
            </a:r>
            <a:r>
              <a:rPr lang="en" sz="1400" dirty="0">
                <a:solidFill>
                  <a:srgbClr val="0070C0"/>
                </a:solidFill>
              </a:rPr>
              <a:t>: @</a:t>
            </a:r>
            <a:r>
              <a:rPr lang="en" sz="1400" dirty="0" err="1">
                <a:solidFill>
                  <a:srgbClr val="0070C0"/>
                </a:solidFill>
              </a:rPr>
              <a:t>aninosipova</a:t>
            </a:r>
            <a:endParaRPr lang="ru-RU" sz="1400" dirty="0">
              <a:solidFill>
                <a:srgbClr val="0070C0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18AE47F-9A68-2649-B16A-8CE9D58E5C21}"/>
              </a:ext>
            </a:extLst>
          </p:cNvPr>
          <p:cNvSpPr/>
          <p:nvPr/>
        </p:nvSpPr>
        <p:spPr>
          <a:xfrm>
            <a:off x="4583832" y="5174312"/>
            <a:ext cx="2396613" cy="707923"/>
          </a:xfrm>
          <a:prstGeom prst="rect">
            <a:avLst/>
          </a:prstGeom>
          <a:solidFill>
            <a:srgbClr val="F3FA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" sz="1400" dirty="0" err="1">
                <a:solidFill>
                  <a:srgbClr val="0070C0"/>
                </a:solidFill>
              </a:rPr>
              <a:t>lukovskaya@vbudushee.ru</a:t>
            </a:r>
            <a:r>
              <a:rPr lang="en" sz="1400" dirty="0">
                <a:solidFill>
                  <a:srgbClr val="0070C0"/>
                </a:solidFill>
              </a:rPr>
              <a:t> </a:t>
            </a:r>
            <a:r>
              <a:rPr lang="ru-RU" sz="1400" dirty="0" err="1">
                <a:solidFill>
                  <a:srgbClr val="0070C0"/>
                </a:solidFill>
              </a:rPr>
              <a:t>Телеграм</a:t>
            </a:r>
            <a:r>
              <a:rPr lang="en" sz="1400" dirty="0">
                <a:solidFill>
                  <a:srgbClr val="0070C0"/>
                </a:solidFill>
              </a:rPr>
              <a:t>: @</a:t>
            </a:r>
            <a:r>
              <a:rPr lang="en" sz="1400" dirty="0" err="1">
                <a:solidFill>
                  <a:srgbClr val="0070C0"/>
                </a:solidFill>
              </a:rPr>
              <a:t>Vika_Luk</a:t>
            </a:r>
            <a:endParaRPr lang="ru-RU" sz="1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7798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E47BC04-47CA-3142-B97B-49BD7E4213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3832" y="397248"/>
            <a:ext cx="7450966" cy="5789240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836F2EEC-9DE9-8742-9AB1-1E3968087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281" y="1988840"/>
            <a:ext cx="2920007" cy="164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14FE911-B6B3-6344-85D8-131680DC7F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3424" y="3514294"/>
            <a:ext cx="1795723" cy="191157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EEADE7A-65F0-2041-A3DC-0D5696157A0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1544" b="28424"/>
          <a:stretch/>
        </p:blipFill>
        <p:spPr>
          <a:xfrm>
            <a:off x="479376" y="5426704"/>
            <a:ext cx="3381976" cy="135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5760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02E28B0-635F-E544-BEA9-C5B78675DFDC}"/>
              </a:ext>
            </a:extLst>
          </p:cNvPr>
          <p:cNvSpPr txBox="1"/>
          <p:nvPr/>
        </p:nvSpPr>
        <p:spPr>
          <a:xfrm>
            <a:off x="696337" y="5973288"/>
            <a:ext cx="17690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vbudushee.ru</a:t>
            </a:r>
            <a:endParaRPr lang="en-GB" sz="1200" dirty="0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0434C0-A9A9-D44D-BC2B-DD3F816022A6}"/>
              </a:ext>
            </a:extLst>
          </p:cNvPr>
          <p:cNvSpPr/>
          <p:nvPr/>
        </p:nvSpPr>
        <p:spPr>
          <a:xfrm>
            <a:off x="779463" y="1298575"/>
            <a:ext cx="8876148" cy="553998"/>
          </a:xfrm>
          <a:prstGeom prst="rect">
            <a:avLst/>
          </a:prstGeom>
        </p:spPr>
        <p:txBody>
          <a:bodyPr wrap="none" anchor="b">
            <a:spAutoFit/>
          </a:bodyPr>
          <a:lstStyle/>
          <a:p>
            <a:r>
              <a:rPr lang="ru-RU" sz="30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Кто может принять участие в проекте?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68A6CFF-22FE-CC48-86CD-D45184F55A53}"/>
              </a:ext>
            </a:extLst>
          </p:cNvPr>
          <p:cNvSpPr/>
          <p:nvPr/>
        </p:nvSpPr>
        <p:spPr>
          <a:xfrm>
            <a:off x="779463" y="2712602"/>
            <a:ext cx="550761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Старшеклассники 9–11 классов, интересующиеся повышением уровня своей финансовой грамотности и готовые организовать в своей школе просветительские активности по этой теме.</a:t>
            </a:r>
          </a:p>
          <a:p>
            <a:endParaRPr lang="ru-RU" dirty="0"/>
          </a:p>
          <a:p>
            <a:r>
              <a:rPr lang="ru-RU" dirty="0"/>
              <a:t>Задача старшеклассников – организовать просветительское мероприятие по финансовой грамотности в своей школе (1-11 класс).</a:t>
            </a:r>
          </a:p>
          <a:p>
            <a:br>
              <a:rPr lang="ru-RU" sz="1200" dirty="0"/>
            </a:br>
            <a:endParaRPr lang="en-RU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48185CC-5160-DF45-9316-1710E26314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3395" y="2588384"/>
            <a:ext cx="4630893" cy="359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2607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лилиния 8">
            <a:extLst>
              <a:ext uri="{FF2B5EF4-FFF2-40B4-BE49-F238E27FC236}">
                <a16:creationId xmlns:a16="http://schemas.microsoft.com/office/drawing/2014/main" id="{B4771BB1-8A2F-DD4A-ADF2-3A29A97D9EFE}"/>
              </a:ext>
            </a:extLst>
          </p:cNvPr>
          <p:cNvSpPr/>
          <p:nvPr/>
        </p:nvSpPr>
        <p:spPr>
          <a:xfrm>
            <a:off x="1042525" y="2644019"/>
            <a:ext cx="9761861" cy="2836650"/>
          </a:xfrm>
          <a:custGeom>
            <a:avLst/>
            <a:gdLst>
              <a:gd name="connsiteX0" fmla="*/ 563251 w 9761861"/>
              <a:gd name="connsiteY0" fmla="*/ 197105 h 2836650"/>
              <a:gd name="connsiteX1" fmla="*/ 8837455 w 9761861"/>
              <a:gd name="connsiteY1" fmla="*/ 96744 h 2836650"/>
              <a:gd name="connsiteX2" fmla="*/ 9027026 w 9761861"/>
              <a:gd name="connsiteY2" fmla="*/ 1401437 h 2836650"/>
              <a:gd name="connsiteX3" fmla="*/ 4064734 w 9761861"/>
              <a:gd name="connsiteY3" fmla="*/ 1635612 h 2836650"/>
              <a:gd name="connsiteX4" fmla="*/ 362529 w 9761861"/>
              <a:gd name="connsiteY4" fmla="*/ 1613310 h 2836650"/>
              <a:gd name="connsiteX5" fmla="*/ 284470 w 9761861"/>
              <a:gd name="connsiteY5" fmla="*/ 2717281 h 2836650"/>
              <a:gd name="connsiteX6" fmla="*/ 1644919 w 9761861"/>
              <a:gd name="connsiteY6" fmla="*/ 2806491 h 2836650"/>
              <a:gd name="connsiteX7" fmla="*/ 4767260 w 9761861"/>
              <a:gd name="connsiteY7" fmla="*/ 2761886 h 2836650"/>
              <a:gd name="connsiteX8" fmla="*/ 7298587 w 9761861"/>
              <a:gd name="connsiteY8" fmla="*/ 2761886 h 2836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61861" h="2836650">
                <a:moveTo>
                  <a:pt x="563251" y="197105"/>
                </a:moveTo>
                <a:cubicBezTo>
                  <a:pt x="3995038" y="46563"/>
                  <a:pt x="7426826" y="-103978"/>
                  <a:pt x="8837455" y="96744"/>
                </a:cubicBezTo>
                <a:cubicBezTo>
                  <a:pt x="10248084" y="297466"/>
                  <a:pt x="9822480" y="1144959"/>
                  <a:pt x="9027026" y="1401437"/>
                </a:cubicBezTo>
                <a:cubicBezTo>
                  <a:pt x="8231573" y="1657915"/>
                  <a:pt x="5508817" y="1600300"/>
                  <a:pt x="4064734" y="1635612"/>
                </a:cubicBezTo>
                <a:cubicBezTo>
                  <a:pt x="2620651" y="1670924"/>
                  <a:pt x="992573" y="1433032"/>
                  <a:pt x="362529" y="1613310"/>
                </a:cubicBezTo>
                <a:cubicBezTo>
                  <a:pt x="-267515" y="1793588"/>
                  <a:pt x="70739" y="2518418"/>
                  <a:pt x="284470" y="2717281"/>
                </a:cubicBezTo>
                <a:cubicBezTo>
                  <a:pt x="498201" y="2916144"/>
                  <a:pt x="1644919" y="2806491"/>
                  <a:pt x="1644919" y="2806491"/>
                </a:cubicBezTo>
                <a:lnTo>
                  <a:pt x="4767260" y="2761886"/>
                </a:lnTo>
                <a:lnTo>
                  <a:pt x="7298587" y="2761886"/>
                </a:lnTo>
              </a:path>
            </a:pathLst>
          </a:custGeom>
          <a:ln>
            <a:prstDash val="dash"/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5C0A5330-FD53-0A47-A3AA-21A4E1C3C383}"/>
              </a:ext>
            </a:extLst>
          </p:cNvPr>
          <p:cNvSpPr/>
          <p:nvPr/>
        </p:nvSpPr>
        <p:spPr>
          <a:xfrm>
            <a:off x="680225" y="2305861"/>
            <a:ext cx="2464419" cy="89209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Ученик выбирает формат мероприятия</a:t>
            </a: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0E8AB483-18D7-F44B-B13C-E7A628060FFC}"/>
              </a:ext>
            </a:extLst>
          </p:cNvPr>
          <p:cNvSpPr/>
          <p:nvPr/>
        </p:nvSpPr>
        <p:spPr>
          <a:xfrm>
            <a:off x="4376738" y="2305861"/>
            <a:ext cx="2464419" cy="89209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Регистрирует заявку на сайте</a:t>
            </a: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43EB72E6-CECB-144D-B795-F55554E9528C}"/>
              </a:ext>
            </a:extLst>
          </p:cNvPr>
          <p:cNvSpPr/>
          <p:nvPr/>
        </p:nvSpPr>
        <p:spPr>
          <a:xfrm>
            <a:off x="7967663" y="2305860"/>
            <a:ext cx="2464419" cy="89209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Получает подтверждение</a:t>
            </a: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5FF306FC-3A33-AC44-BA5C-9AB77DC08A55}"/>
              </a:ext>
            </a:extLst>
          </p:cNvPr>
          <p:cNvSpPr/>
          <p:nvPr/>
        </p:nvSpPr>
        <p:spPr>
          <a:xfrm>
            <a:off x="680225" y="4946844"/>
            <a:ext cx="2464419" cy="89209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Самостоятельно проводит мероприятие</a:t>
            </a: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2151496B-DB68-4E4A-898D-688A4199FFD5}"/>
              </a:ext>
            </a:extLst>
          </p:cNvPr>
          <p:cNvSpPr/>
          <p:nvPr/>
        </p:nvSpPr>
        <p:spPr>
          <a:xfrm>
            <a:off x="4376737" y="4946844"/>
            <a:ext cx="2464419" cy="89209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Заполняет отчёт и отправляет его нам</a:t>
            </a: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028BCC47-27FE-F545-ADFD-A30905E9F326}"/>
              </a:ext>
            </a:extLst>
          </p:cNvPr>
          <p:cNvSpPr/>
          <p:nvPr/>
        </p:nvSpPr>
        <p:spPr>
          <a:xfrm>
            <a:off x="7967663" y="4599296"/>
            <a:ext cx="2951355" cy="158719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Если все условия выполнены, то ученик получает волонтерские часы в свою электронную книжку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24A6C3DA-2645-5C44-8AB0-ACCFA047FBD4}"/>
              </a:ext>
            </a:extLst>
          </p:cNvPr>
          <p:cNvSpPr/>
          <p:nvPr/>
        </p:nvSpPr>
        <p:spPr>
          <a:xfrm>
            <a:off x="779463" y="1298575"/>
            <a:ext cx="4259499" cy="553998"/>
          </a:xfrm>
          <a:prstGeom prst="rect">
            <a:avLst/>
          </a:prstGeom>
        </p:spPr>
        <p:txBody>
          <a:bodyPr wrap="none" anchor="b">
            <a:spAutoFit/>
          </a:bodyPr>
          <a:lstStyle/>
          <a:p>
            <a:r>
              <a:rPr lang="ru-RU" sz="30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Как всё устроено?</a:t>
            </a:r>
          </a:p>
        </p:txBody>
      </p:sp>
    </p:spTree>
    <p:extLst>
      <p:ext uri="{BB962C8B-B14F-4D97-AF65-F5344CB8AC3E}">
        <p14:creationId xmlns:p14="http://schemas.microsoft.com/office/powerpoint/2010/main" val="7214438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02E28B0-635F-E544-BEA9-C5B78675DFDC}"/>
              </a:ext>
            </a:extLst>
          </p:cNvPr>
          <p:cNvSpPr txBox="1"/>
          <p:nvPr/>
        </p:nvSpPr>
        <p:spPr>
          <a:xfrm>
            <a:off x="696337" y="5973288"/>
            <a:ext cx="17690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vbudushee.ru</a:t>
            </a:r>
            <a:endParaRPr lang="en-GB" sz="1200" dirty="0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0434C0-A9A9-D44D-BC2B-DD3F816022A6}"/>
              </a:ext>
            </a:extLst>
          </p:cNvPr>
          <p:cNvSpPr/>
          <p:nvPr/>
        </p:nvSpPr>
        <p:spPr>
          <a:xfrm>
            <a:off x="779463" y="1298575"/>
            <a:ext cx="10664825" cy="553998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ru-RU" sz="30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основе – метод «учение через обучение»</a:t>
            </a:r>
            <a:endParaRPr lang="en-RU" sz="3000" b="1" dirty="0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8D9CEAD-5B16-3D45-9848-7240AB3A8974}"/>
              </a:ext>
            </a:extLst>
          </p:cNvPr>
          <p:cNvSpPr/>
          <p:nvPr/>
        </p:nvSpPr>
        <p:spPr>
          <a:xfrm>
            <a:off x="779463" y="2306510"/>
            <a:ext cx="528478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Учение через обучение позволяет  школьникам учиться и передавать свои знания своим одноклассникам. Педагог является в данном случае лишь режиссёром, который направляет деятельность учащихся.</a:t>
            </a:r>
            <a:br>
              <a:rPr lang="ru-RU" dirty="0"/>
            </a:br>
            <a:br>
              <a:rPr lang="ru-RU" dirty="0"/>
            </a:br>
            <a:r>
              <a:rPr lang="ru-RU" dirty="0"/>
              <a:t>Учение через обучение — метод обучения, </a:t>
            </a:r>
            <a:br>
              <a:rPr lang="ru-RU" dirty="0"/>
            </a:br>
            <a:r>
              <a:rPr lang="ru-RU" dirty="0"/>
              <a:t>при котором учащиеся сами (с помощью учителя) готовят и проводят урок или образовательное мероприятие.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135008F-59C5-D24C-B0A9-97A70BF24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7703" y="2306510"/>
            <a:ext cx="5679688" cy="312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5630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02E28B0-635F-E544-BEA9-C5B78675DFDC}"/>
              </a:ext>
            </a:extLst>
          </p:cNvPr>
          <p:cNvSpPr txBox="1"/>
          <p:nvPr/>
        </p:nvSpPr>
        <p:spPr>
          <a:xfrm>
            <a:off x="696337" y="5973288"/>
            <a:ext cx="17690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vbudushee.ru</a:t>
            </a:r>
            <a:endParaRPr lang="en-GB" sz="1200" dirty="0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0434C0-A9A9-D44D-BC2B-DD3F816022A6}"/>
              </a:ext>
            </a:extLst>
          </p:cNvPr>
          <p:cNvSpPr/>
          <p:nvPr/>
        </p:nvSpPr>
        <p:spPr>
          <a:xfrm>
            <a:off x="779463" y="1298575"/>
            <a:ext cx="10664825" cy="553998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/>
            <a:r>
              <a:rPr lang="ru-RU" sz="30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Варианты мероприятий</a:t>
            </a:r>
            <a:endParaRPr lang="en-RU" sz="3000" b="1" dirty="0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834B82B-F4D0-A74B-8F56-E6F69B7CE2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47" y="2607324"/>
            <a:ext cx="4007174" cy="311348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FB537AB-D5FF-B34E-8DB0-AD6FE1FCE2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8623" y="2607324"/>
            <a:ext cx="4008604" cy="311459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BDB03BB-BF4D-CE40-8226-710C11B60B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5722" y="2607324"/>
            <a:ext cx="4007173" cy="311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2365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02E28B0-635F-E544-BEA9-C5B78675DFDC}"/>
              </a:ext>
            </a:extLst>
          </p:cNvPr>
          <p:cNvSpPr txBox="1"/>
          <p:nvPr/>
        </p:nvSpPr>
        <p:spPr>
          <a:xfrm>
            <a:off x="696337" y="5973288"/>
            <a:ext cx="17690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vbudushee.ru</a:t>
            </a:r>
            <a:endParaRPr lang="en-GB" sz="1200" dirty="0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0434C0-A9A9-D44D-BC2B-DD3F816022A6}"/>
              </a:ext>
            </a:extLst>
          </p:cNvPr>
          <p:cNvSpPr/>
          <p:nvPr/>
        </p:nvSpPr>
        <p:spPr>
          <a:xfrm>
            <a:off x="779463" y="1298575"/>
            <a:ext cx="10664825" cy="553998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ru-RU" sz="3000" b="1" dirty="0" err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Инфостенд</a:t>
            </a:r>
            <a:endParaRPr lang="en-RU" sz="3000" b="1" dirty="0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8D9CEAD-5B16-3D45-9848-7240AB3A8974}"/>
              </a:ext>
            </a:extLst>
          </p:cNvPr>
          <p:cNvSpPr/>
          <p:nvPr/>
        </p:nvSpPr>
        <p:spPr>
          <a:xfrm>
            <a:off x="779463" y="2306510"/>
            <a:ext cx="528478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Информационный стенд — это форма просветительской активности, которая позволяет донести важную информацию до большого количества людей в текстовом или визуальном формате. </a:t>
            </a:r>
          </a:p>
          <a:p>
            <a:endParaRPr lang="ru-RU" dirty="0"/>
          </a:p>
          <a:p>
            <a:r>
              <a:rPr lang="ru-RU" dirty="0"/>
              <a:t>Главное условие: </a:t>
            </a:r>
            <a:r>
              <a:rPr lang="ru-RU" dirty="0" err="1"/>
              <a:t>инфостенд</a:t>
            </a:r>
            <a:r>
              <a:rPr lang="ru-RU" dirty="0"/>
              <a:t> должен быть физическим, материально выраженным в пространстве школы, а не цифровым (презентация или файл в электронном виде не подойдет). </a:t>
            </a:r>
            <a:endParaRPr lang="ru-RU" dirty="0">
              <a:solidFill>
                <a:srgbClr val="212529"/>
              </a:solidFill>
              <a:latin typeface="EuclidCircularB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DE0777D-A73C-F54A-AADB-A328C9B76C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2312" y="2195155"/>
            <a:ext cx="4488675" cy="280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6916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02E28B0-635F-E544-BEA9-C5B78675DFDC}"/>
              </a:ext>
            </a:extLst>
          </p:cNvPr>
          <p:cNvSpPr txBox="1"/>
          <p:nvPr/>
        </p:nvSpPr>
        <p:spPr>
          <a:xfrm>
            <a:off x="696337" y="5973288"/>
            <a:ext cx="17690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vbudushee.ru</a:t>
            </a:r>
            <a:endParaRPr lang="en-GB" sz="1200" dirty="0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0434C0-A9A9-D44D-BC2B-DD3F816022A6}"/>
              </a:ext>
            </a:extLst>
          </p:cNvPr>
          <p:cNvSpPr/>
          <p:nvPr/>
        </p:nvSpPr>
        <p:spPr>
          <a:xfrm>
            <a:off x="696337" y="3032086"/>
            <a:ext cx="5554430" cy="1015663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ru-RU" sz="30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Сопровождаем рекомендациями</a:t>
            </a:r>
            <a:endParaRPr lang="en-RU" sz="3000" b="1" dirty="0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3A0DACB-024A-CF4F-B602-F42B5003B2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0710" y="1986387"/>
            <a:ext cx="6148480" cy="3743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4916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02E28B0-635F-E544-BEA9-C5B78675DFDC}"/>
              </a:ext>
            </a:extLst>
          </p:cNvPr>
          <p:cNvSpPr txBox="1"/>
          <p:nvPr/>
        </p:nvSpPr>
        <p:spPr>
          <a:xfrm>
            <a:off x="696337" y="5973288"/>
            <a:ext cx="17690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vbudushee.ru</a:t>
            </a:r>
            <a:endParaRPr lang="en-GB" sz="1200" dirty="0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0434C0-A9A9-D44D-BC2B-DD3F816022A6}"/>
              </a:ext>
            </a:extLst>
          </p:cNvPr>
          <p:cNvSpPr/>
          <p:nvPr/>
        </p:nvSpPr>
        <p:spPr>
          <a:xfrm>
            <a:off x="779463" y="1298575"/>
            <a:ext cx="10664825" cy="553998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ru-RU" sz="30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Мастер-класс</a:t>
            </a:r>
            <a:endParaRPr lang="en-RU" sz="3000" b="1" dirty="0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8D9CEAD-5B16-3D45-9848-7240AB3A8974}"/>
              </a:ext>
            </a:extLst>
          </p:cNvPr>
          <p:cNvSpPr/>
          <p:nvPr/>
        </p:nvSpPr>
        <p:spPr>
          <a:xfrm>
            <a:off x="779463" y="2306510"/>
            <a:ext cx="528478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Мастер-класс — это форма просветительской активности, которая позволяет участникам через практические задания получать новые знания в области финансов. Мастер-классы, которые мы предлагаем провести </a:t>
            </a:r>
            <a:r>
              <a:rPr lang="ru-RU" dirty="0" err="1"/>
              <a:t>Амбассадору</a:t>
            </a:r>
            <a:r>
              <a:rPr lang="ru-RU" dirty="0"/>
              <a:t>, — это игры, интересные задачи и дискуссии на темы финансовой грамотности. </a:t>
            </a:r>
            <a:endParaRPr lang="ru-RU" dirty="0">
              <a:solidFill>
                <a:srgbClr val="212529"/>
              </a:solidFill>
              <a:latin typeface="EuclidCircularB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1297436-69E7-3E46-B103-608F075FC0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3950" y="2154375"/>
            <a:ext cx="4838700" cy="290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8896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VBUDUSHEE_COLORS">
      <a:dk1>
        <a:srgbClr val="333E48"/>
      </a:dk1>
      <a:lt1>
        <a:srgbClr val="FFFFFF"/>
      </a:lt1>
      <a:dk2>
        <a:srgbClr val="FF6633"/>
      </a:dk2>
      <a:lt2>
        <a:srgbClr val="EDEDED"/>
      </a:lt2>
      <a:accent1>
        <a:srgbClr val="FF6633"/>
      </a:accent1>
      <a:accent2>
        <a:srgbClr val="339945"/>
      </a:accent2>
      <a:accent3>
        <a:srgbClr val="49D345"/>
      </a:accent3>
      <a:accent4>
        <a:srgbClr val="FAEC00"/>
      </a:accent4>
      <a:accent5>
        <a:srgbClr val="1F6B45"/>
      </a:accent5>
      <a:accent6>
        <a:srgbClr val="33CCFF"/>
      </a:accent6>
      <a:hlink>
        <a:srgbClr val="330099"/>
      </a:hlink>
      <a:folHlink>
        <a:srgbClr val="FF99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401</Words>
  <Application>Microsoft Macintosh PowerPoint</Application>
  <PresentationFormat>Широкоэкранный</PresentationFormat>
  <Paragraphs>48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EuclidCircularB</vt:lpstr>
      <vt:lpstr>Verdana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Kitsen, Andrey</dc:creator>
  <cp:lastModifiedBy>Ирина Мартынова</cp:lastModifiedBy>
  <cp:revision>16</cp:revision>
  <dcterms:created xsi:type="dcterms:W3CDTF">2021-05-31T10:14:14Z</dcterms:created>
  <dcterms:modified xsi:type="dcterms:W3CDTF">2023-05-19T09:49:14Z</dcterms:modified>
</cp:coreProperties>
</file>