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50"/>
  </p:notesMasterIdLst>
  <p:sldIdLst>
    <p:sldId id="257" r:id="rId5"/>
    <p:sldId id="296" r:id="rId6"/>
    <p:sldId id="322" r:id="rId7"/>
    <p:sldId id="280" r:id="rId8"/>
    <p:sldId id="297" r:id="rId9"/>
    <p:sldId id="323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81" r:id="rId19"/>
    <p:sldId id="380" r:id="rId20"/>
    <p:sldId id="379" r:id="rId21"/>
    <p:sldId id="385" r:id="rId22"/>
    <p:sldId id="384" r:id="rId23"/>
    <p:sldId id="383" r:id="rId24"/>
    <p:sldId id="382" r:id="rId25"/>
    <p:sldId id="387" r:id="rId26"/>
    <p:sldId id="386" r:id="rId27"/>
    <p:sldId id="367" r:id="rId28"/>
    <p:sldId id="369" r:id="rId29"/>
    <p:sldId id="368" r:id="rId30"/>
    <p:sldId id="357" r:id="rId31"/>
    <p:sldId id="362" r:id="rId32"/>
    <p:sldId id="359" r:id="rId33"/>
    <p:sldId id="360" r:id="rId34"/>
    <p:sldId id="361" r:id="rId35"/>
    <p:sldId id="282" r:id="rId36"/>
    <p:sldId id="298" r:id="rId37"/>
    <p:sldId id="285" r:id="rId38"/>
    <p:sldId id="324" r:id="rId39"/>
    <p:sldId id="315" r:id="rId40"/>
    <p:sldId id="325" r:id="rId41"/>
    <p:sldId id="317" r:id="rId42"/>
    <p:sldId id="318" r:id="rId43"/>
    <p:sldId id="349" r:id="rId44"/>
    <p:sldId id="350" r:id="rId45"/>
    <p:sldId id="304" r:id="rId46"/>
    <p:sldId id="339" r:id="rId47"/>
    <p:sldId id="370" r:id="rId48"/>
    <p:sldId id="260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9" autoAdjust="0"/>
    <p:restoredTop sz="95747" autoAdjust="0"/>
  </p:normalViewPr>
  <p:slideViewPr>
    <p:cSldViewPr snapToGrid="0">
      <p:cViewPr varScale="1">
        <p:scale>
          <a:sx n="110" d="100"/>
          <a:sy n="110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82FA96-3A2A-4890-8083-6896C6CE719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EFA541F1-1B0C-43F6-B5CF-6562D3AB9227}">
      <dgm:prSet phldrT="[Текст]"/>
      <dgm:spPr/>
      <dgm:t>
        <a:bodyPr/>
        <a:lstStyle/>
        <a:p>
          <a:r>
            <a:rPr lang="ru-RU" b="1" i="1">
              <a:solidFill>
                <a:srgbClr val="C00000"/>
              </a:solidFill>
            </a:rPr>
            <a:t>мера стоимости</a:t>
          </a:r>
          <a:endParaRPr lang="ru-RU">
            <a:solidFill>
              <a:srgbClr val="C00000"/>
            </a:solidFill>
          </a:endParaRPr>
        </a:p>
      </dgm:t>
    </dgm:pt>
    <dgm:pt modelId="{CA15ACEE-BCAA-48D3-B1A9-2D6382772D90}" type="parTrans" cxnId="{952B14C7-2943-4BED-8B38-F51DA41D6E60}">
      <dgm:prSet/>
      <dgm:spPr/>
      <dgm:t>
        <a:bodyPr/>
        <a:lstStyle/>
        <a:p>
          <a:endParaRPr lang="ru-RU"/>
        </a:p>
      </dgm:t>
    </dgm:pt>
    <dgm:pt modelId="{B0B3CF3F-3EDB-430C-9399-193FEFBD843B}" type="sibTrans" cxnId="{952B14C7-2943-4BED-8B38-F51DA41D6E60}">
      <dgm:prSet/>
      <dgm:spPr/>
      <dgm:t>
        <a:bodyPr/>
        <a:lstStyle/>
        <a:p>
          <a:endParaRPr lang="ru-RU"/>
        </a:p>
      </dgm:t>
    </dgm:pt>
    <dgm:pt modelId="{B1CE8B5D-4AA6-44CD-83CF-5E031C8E1764}">
      <dgm:prSet phldrT="[Текст]"/>
      <dgm:spPr/>
      <dgm:t>
        <a:bodyPr/>
        <a:lstStyle/>
        <a:p>
          <a:r>
            <a:rPr lang="ru-RU" b="1" i="1" dirty="0">
              <a:solidFill>
                <a:srgbClr val="C00000"/>
              </a:solidFill>
            </a:rPr>
            <a:t>средства обмена на товары или услуги</a:t>
          </a:r>
          <a:endParaRPr lang="ru-RU" dirty="0">
            <a:solidFill>
              <a:srgbClr val="C00000"/>
            </a:solidFill>
          </a:endParaRPr>
        </a:p>
      </dgm:t>
    </dgm:pt>
    <dgm:pt modelId="{2DEA054E-4EE5-433A-898D-06AF475E68B3}" type="parTrans" cxnId="{CE4F2D56-7FB0-409F-9FDB-74355CF9986B}">
      <dgm:prSet/>
      <dgm:spPr/>
      <dgm:t>
        <a:bodyPr/>
        <a:lstStyle/>
        <a:p>
          <a:endParaRPr lang="ru-RU"/>
        </a:p>
      </dgm:t>
    </dgm:pt>
    <dgm:pt modelId="{F34F9678-B4EF-4C48-B0C3-E56B93FF498A}" type="sibTrans" cxnId="{CE4F2D56-7FB0-409F-9FDB-74355CF9986B}">
      <dgm:prSet/>
      <dgm:spPr/>
      <dgm:t>
        <a:bodyPr/>
        <a:lstStyle/>
        <a:p>
          <a:endParaRPr lang="ru-RU"/>
        </a:p>
      </dgm:t>
    </dgm:pt>
    <dgm:pt modelId="{53EC9A98-5B84-4348-9D2B-75F5D80EA5DE}">
      <dgm:prSet phldrT="[Текст]"/>
      <dgm:spPr/>
      <dgm:t>
        <a:bodyPr/>
        <a:lstStyle/>
        <a:p>
          <a:r>
            <a:rPr lang="ru-RU" b="1" i="1">
              <a:solidFill>
                <a:srgbClr val="C00000"/>
              </a:solidFill>
            </a:rPr>
            <a:t>средства накопления</a:t>
          </a:r>
          <a:endParaRPr lang="ru-RU">
            <a:solidFill>
              <a:srgbClr val="C00000"/>
            </a:solidFill>
          </a:endParaRPr>
        </a:p>
      </dgm:t>
    </dgm:pt>
    <dgm:pt modelId="{38A79836-5575-4287-9CE4-54933BA921E7}" type="parTrans" cxnId="{98DCDB4A-9300-4B32-9171-CEAE930EEB32}">
      <dgm:prSet/>
      <dgm:spPr/>
      <dgm:t>
        <a:bodyPr/>
        <a:lstStyle/>
        <a:p>
          <a:endParaRPr lang="ru-RU"/>
        </a:p>
      </dgm:t>
    </dgm:pt>
    <dgm:pt modelId="{552077B1-F021-4FA3-B20F-F78505A150FF}" type="sibTrans" cxnId="{98DCDB4A-9300-4B32-9171-CEAE930EEB32}">
      <dgm:prSet/>
      <dgm:spPr/>
      <dgm:t>
        <a:bodyPr/>
        <a:lstStyle/>
        <a:p>
          <a:endParaRPr lang="ru-RU"/>
        </a:p>
      </dgm:t>
    </dgm:pt>
    <dgm:pt modelId="{FCC3E1FA-1858-44E4-A8EC-CF25AD977A7A}" type="pres">
      <dgm:prSet presAssocID="{5C82FA96-3A2A-4890-8083-6896C6CE7190}" presName="linearFlow" presStyleCnt="0">
        <dgm:presLayoutVars>
          <dgm:dir/>
          <dgm:resizeHandles val="exact"/>
        </dgm:presLayoutVars>
      </dgm:prSet>
      <dgm:spPr/>
    </dgm:pt>
    <dgm:pt modelId="{93D2BFA0-9472-45E1-8D1C-FE545467854C}" type="pres">
      <dgm:prSet presAssocID="{EFA541F1-1B0C-43F6-B5CF-6562D3AB9227}" presName="composite" presStyleCnt="0"/>
      <dgm:spPr/>
    </dgm:pt>
    <dgm:pt modelId="{178B8C35-13E5-48EE-BAB6-518FDFB39CB4}" type="pres">
      <dgm:prSet presAssocID="{EFA541F1-1B0C-43F6-B5CF-6562D3AB9227}" presName="imgShp" presStyleLbl="fgImgPlace1" presStyleIdx="0" presStyleCnt="3" custScaleX="73498" custScaleY="692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66ED404-07EA-47BD-8127-5D32D6821828}" type="pres">
      <dgm:prSet presAssocID="{EFA541F1-1B0C-43F6-B5CF-6562D3AB9227}" presName="txShp" presStyleLbl="node1" presStyleIdx="0" presStyleCnt="3">
        <dgm:presLayoutVars>
          <dgm:bulletEnabled val="1"/>
        </dgm:presLayoutVars>
      </dgm:prSet>
      <dgm:spPr/>
    </dgm:pt>
    <dgm:pt modelId="{0876D587-E514-4CF7-B95E-A5AA98BCA295}" type="pres">
      <dgm:prSet presAssocID="{B0B3CF3F-3EDB-430C-9399-193FEFBD843B}" presName="spacing" presStyleCnt="0"/>
      <dgm:spPr/>
    </dgm:pt>
    <dgm:pt modelId="{42136BBC-E2F1-46AE-B0E0-12F5D8A6E8E0}" type="pres">
      <dgm:prSet presAssocID="{B1CE8B5D-4AA6-44CD-83CF-5E031C8E1764}" presName="composite" presStyleCnt="0"/>
      <dgm:spPr/>
    </dgm:pt>
    <dgm:pt modelId="{81FF9B09-4530-44D6-994C-4ED0EDB94249}" type="pres">
      <dgm:prSet presAssocID="{B1CE8B5D-4AA6-44CD-83CF-5E031C8E1764}" presName="imgShp" presStyleLbl="fgImgPlace1" presStyleIdx="1" presStyleCnt="3" custScaleX="74803" custScaleY="7488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2F64564-B1DA-4901-93F6-F3C63AB42673}" type="pres">
      <dgm:prSet presAssocID="{B1CE8B5D-4AA6-44CD-83CF-5E031C8E1764}" presName="txShp" presStyleLbl="node1" presStyleIdx="1" presStyleCnt="3">
        <dgm:presLayoutVars>
          <dgm:bulletEnabled val="1"/>
        </dgm:presLayoutVars>
      </dgm:prSet>
      <dgm:spPr/>
    </dgm:pt>
    <dgm:pt modelId="{1C3C6373-3E51-4931-A381-01DF194B1C55}" type="pres">
      <dgm:prSet presAssocID="{F34F9678-B4EF-4C48-B0C3-E56B93FF498A}" presName="spacing" presStyleCnt="0"/>
      <dgm:spPr/>
    </dgm:pt>
    <dgm:pt modelId="{92E0B8C8-419C-4C16-BBF9-D2007EE6A245}" type="pres">
      <dgm:prSet presAssocID="{53EC9A98-5B84-4348-9D2B-75F5D80EA5DE}" presName="composite" presStyleCnt="0"/>
      <dgm:spPr/>
    </dgm:pt>
    <dgm:pt modelId="{598766F6-02BE-4072-B44F-FF5AB049E887}" type="pres">
      <dgm:prSet presAssocID="{53EC9A98-5B84-4348-9D2B-75F5D80EA5DE}" presName="imgShp" presStyleLbl="fgImgPlace1" presStyleIdx="2" presStyleCnt="3" custScaleX="77031" custScaleY="691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19D3F4C-100B-4961-B117-ACFAE27F9E80}" type="pres">
      <dgm:prSet presAssocID="{53EC9A98-5B84-4348-9D2B-75F5D80EA5DE}" presName="txShp" presStyleLbl="node1" presStyleIdx="2" presStyleCnt="3">
        <dgm:presLayoutVars>
          <dgm:bulletEnabled val="1"/>
        </dgm:presLayoutVars>
      </dgm:prSet>
      <dgm:spPr/>
    </dgm:pt>
  </dgm:ptLst>
  <dgm:cxnLst>
    <dgm:cxn modelId="{81A8D74A-0420-4920-A667-B1B8E68FC75E}" type="presOf" srcId="{53EC9A98-5B84-4348-9D2B-75F5D80EA5DE}" destId="{219D3F4C-100B-4961-B117-ACFAE27F9E80}" srcOrd="0" destOrd="0" presId="urn:microsoft.com/office/officeart/2005/8/layout/vList3#1"/>
    <dgm:cxn modelId="{98DCDB4A-9300-4B32-9171-CEAE930EEB32}" srcId="{5C82FA96-3A2A-4890-8083-6896C6CE7190}" destId="{53EC9A98-5B84-4348-9D2B-75F5D80EA5DE}" srcOrd="2" destOrd="0" parTransId="{38A79836-5575-4287-9CE4-54933BA921E7}" sibTransId="{552077B1-F021-4FA3-B20F-F78505A150FF}"/>
    <dgm:cxn modelId="{D8831172-252D-4871-AC91-B6DBE829DE4B}" type="presOf" srcId="{EFA541F1-1B0C-43F6-B5CF-6562D3AB9227}" destId="{C66ED404-07EA-47BD-8127-5D32D6821828}" srcOrd="0" destOrd="0" presId="urn:microsoft.com/office/officeart/2005/8/layout/vList3#1"/>
    <dgm:cxn modelId="{CE4F2D56-7FB0-409F-9FDB-74355CF9986B}" srcId="{5C82FA96-3A2A-4890-8083-6896C6CE7190}" destId="{B1CE8B5D-4AA6-44CD-83CF-5E031C8E1764}" srcOrd="1" destOrd="0" parTransId="{2DEA054E-4EE5-433A-898D-06AF475E68B3}" sibTransId="{F34F9678-B4EF-4C48-B0C3-E56B93FF498A}"/>
    <dgm:cxn modelId="{7CB6629E-E30B-4E32-93B1-84A75FCC5AA3}" type="presOf" srcId="{5C82FA96-3A2A-4890-8083-6896C6CE7190}" destId="{FCC3E1FA-1858-44E4-A8EC-CF25AD977A7A}" srcOrd="0" destOrd="0" presId="urn:microsoft.com/office/officeart/2005/8/layout/vList3#1"/>
    <dgm:cxn modelId="{39FF5AAC-CBAA-43FA-8F79-32959A470C0E}" type="presOf" srcId="{B1CE8B5D-4AA6-44CD-83CF-5E031C8E1764}" destId="{42F64564-B1DA-4901-93F6-F3C63AB42673}" srcOrd="0" destOrd="0" presId="urn:microsoft.com/office/officeart/2005/8/layout/vList3#1"/>
    <dgm:cxn modelId="{952B14C7-2943-4BED-8B38-F51DA41D6E60}" srcId="{5C82FA96-3A2A-4890-8083-6896C6CE7190}" destId="{EFA541F1-1B0C-43F6-B5CF-6562D3AB9227}" srcOrd="0" destOrd="0" parTransId="{CA15ACEE-BCAA-48D3-B1A9-2D6382772D90}" sibTransId="{B0B3CF3F-3EDB-430C-9399-193FEFBD843B}"/>
    <dgm:cxn modelId="{B1D49FEF-F69D-46B9-B48B-BEF10B604C58}" type="presParOf" srcId="{FCC3E1FA-1858-44E4-A8EC-CF25AD977A7A}" destId="{93D2BFA0-9472-45E1-8D1C-FE545467854C}" srcOrd="0" destOrd="0" presId="urn:microsoft.com/office/officeart/2005/8/layout/vList3#1"/>
    <dgm:cxn modelId="{FA656852-2FC6-4602-835F-749CDEABDA0B}" type="presParOf" srcId="{93D2BFA0-9472-45E1-8D1C-FE545467854C}" destId="{178B8C35-13E5-48EE-BAB6-518FDFB39CB4}" srcOrd="0" destOrd="0" presId="urn:microsoft.com/office/officeart/2005/8/layout/vList3#1"/>
    <dgm:cxn modelId="{CEF3F06B-191A-494C-B346-3D1AFF34A68A}" type="presParOf" srcId="{93D2BFA0-9472-45E1-8D1C-FE545467854C}" destId="{C66ED404-07EA-47BD-8127-5D32D6821828}" srcOrd="1" destOrd="0" presId="urn:microsoft.com/office/officeart/2005/8/layout/vList3#1"/>
    <dgm:cxn modelId="{5EB5E246-C120-4463-816B-AE33100D6A02}" type="presParOf" srcId="{FCC3E1FA-1858-44E4-A8EC-CF25AD977A7A}" destId="{0876D587-E514-4CF7-B95E-A5AA98BCA295}" srcOrd="1" destOrd="0" presId="urn:microsoft.com/office/officeart/2005/8/layout/vList3#1"/>
    <dgm:cxn modelId="{FA657B9E-D9D5-447F-BF63-FD7CCCB0B67A}" type="presParOf" srcId="{FCC3E1FA-1858-44E4-A8EC-CF25AD977A7A}" destId="{42136BBC-E2F1-46AE-B0E0-12F5D8A6E8E0}" srcOrd="2" destOrd="0" presId="urn:microsoft.com/office/officeart/2005/8/layout/vList3#1"/>
    <dgm:cxn modelId="{ADF03C99-84C7-47DC-8246-7F2C5A1EB46A}" type="presParOf" srcId="{42136BBC-E2F1-46AE-B0E0-12F5D8A6E8E0}" destId="{81FF9B09-4530-44D6-994C-4ED0EDB94249}" srcOrd="0" destOrd="0" presId="urn:microsoft.com/office/officeart/2005/8/layout/vList3#1"/>
    <dgm:cxn modelId="{C0157683-EE25-47C3-8231-9BF56206F051}" type="presParOf" srcId="{42136BBC-E2F1-46AE-B0E0-12F5D8A6E8E0}" destId="{42F64564-B1DA-4901-93F6-F3C63AB42673}" srcOrd="1" destOrd="0" presId="urn:microsoft.com/office/officeart/2005/8/layout/vList3#1"/>
    <dgm:cxn modelId="{FA34C06A-5BE2-4F3D-BA75-C667DEA3CC13}" type="presParOf" srcId="{FCC3E1FA-1858-44E4-A8EC-CF25AD977A7A}" destId="{1C3C6373-3E51-4931-A381-01DF194B1C55}" srcOrd="3" destOrd="0" presId="urn:microsoft.com/office/officeart/2005/8/layout/vList3#1"/>
    <dgm:cxn modelId="{3A7C840F-AFA9-45B4-8C3D-601CE9D85C4C}" type="presParOf" srcId="{FCC3E1FA-1858-44E4-A8EC-CF25AD977A7A}" destId="{92E0B8C8-419C-4C16-BBF9-D2007EE6A245}" srcOrd="4" destOrd="0" presId="urn:microsoft.com/office/officeart/2005/8/layout/vList3#1"/>
    <dgm:cxn modelId="{1E624E64-C6DD-4C93-8152-95724326A32F}" type="presParOf" srcId="{92E0B8C8-419C-4C16-BBF9-D2007EE6A245}" destId="{598766F6-02BE-4072-B44F-FF5AB049E887}" srcOrd="0" destOrd="0" presId="urn:microsoft.com/office/officeart/2005/8/layout/vList3#1"/>
    <dgm:cxn modelId="{CB89CE99-D41F-444E-99D3-F590108A9691}" type="presParOf" srcId="{92E0B8C8-419C-4C16-BBF9-D2007EE6A245}" destId="{219D3F4C-100B-4961-B117-ACFAE27F9E8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ED404-07EA-47BD-8127-5D32D6821828}">
      <dsp:nvSpPr>
        <dsp:cNvPr id="0" name=""/>
        <dsp:cNvSpPr/>
      </dsp:nvSpPr>
      <dsp:spPr>
        <a:xfrm rot="10800000">
          <a:off x="1527324" y="555"/>
          <a:ext cx="5266166" cy="1093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0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>
              <a:solidFill>
                <a:srgbClr val="C00000"/>
              </a:solidFill>
            </a:rPr>
            <a:t>мера стоимости</a:t>
          </a:r>
          <a:endParaRPr lang="ru-RU" sz="3000" kern="1200">
            <a:solidFill>
              <a:srgbClr val="C00000"/>
            </a:solidFill>
          </a:endParaRPr>
        </a:p>
      </dsp:txBody>
      <dsp:txXfrm rot="10800000">
        <a:off x="1800643" y="555"/>
        <a:ext cx="4992847" cy="1093277"/>
      </dsp:txXfrm>
    </dsp:sp>
    <dsp:sp modelId="{178B8C35-13E5-48EE-BAB6-518FDFB39CB4}">
      <dsp:nvSpPr>
        <dsp:cNvPr id="0" name=""/>
        <dsp:cNvSpPr/>
      </dsp:nvSpPr>
      <dsp:spPr>
        <a:xfrm>
          <a:off x="1125556" y="168455"/>
          <a:ext cx="803536" cy="7574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64564-B1DA-4901-93F6-F3C63AB42673}">
      <dsp:nvSpPr>
        <dsp:cNvPr id="0" name=""/>
        <dsp:cNvSpPr/>
      </dsp:nvSpPr>
      <dsp:spPr>
        <a:xfrm rot="10800000">
          <a:off x="1530891" y="1420183"/>
          <a:ext cx="5266166" cy="1093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0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C00000"/>
              </a:solidFill>
            </a:rPr>
            <a:t>средства обмена на товары или услуги</a:t>
          </a:r>
          <a:endParaRPr lang="ru-RU" sz="3000" kern="1200" dirty="0">
            <a:solidFill>
              <a:srgbClr val="C00000"/>
            </a:solidFill>
          </a:endParaRPr>
        </a:p>
      </dsp:txBody>
      <dsp:txXfrm rot="10800000">
        <a:off x="1804210" y="1420183"/>
        <a:ext cx="4992847" cy="1093277"/>
      </dsp:txXfrm>
    </dsp:sp>
    <dsp:sp modelId="{81FF9B09-4530-44D6-994C-4ED0EDB94249}">
      <dsp:nvSpPr>
        <dsp:cNvPr id="0" name=""/>
        <dsp:cNvSpPr/>
      </dsp:nvSpPr>
      <dsp:spPr>
        <a:xfrm>
          <a:off x="1121989" y="1557483"/>
          <a:ext cx="817804" cy="81867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D3F4C-100B-4961-B117-ACFAE27F9E80}">
      <dsp:nvSpPr>
        <dsp:cNvPr id="0" name=""/>
        <dsp:cNvSpPr/>
      </dsp:nvSpPr>
      <dsp:spPr>
        <a:xfrm rot="10800000">
          <a:off x="1536981" y="2839812"/>
          <a:ext cx="5266166" cy="1093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0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>
              <a:solidFill>
                <a:srgbClr val="C00000"/>
              </a:solidFill>
            </a:rPr>
            <a:t>средства накопления</a:t>
          </a:r>
          <a:endParaRPr lang="ru-RU" sz="3000" kern="1200">
            <a:solidFill>
              <a:srgbClr val="C00000"/>
            </a:solidFill>
          </a:endParaRPr>
        </a:p>
      </dsp:txBody>
      <dsp:txXfrm rot="10800000">
        <a:off x="1810300" y="2839812"/>
        <a:ext cx="4992847" cy="1093277"/>
      </dsp:txXfrm>
    </dsp:sp>
    <dsp:sp modelId="{598766F6-02BE-4072-B44F-FF5AB049E887}">
      <dsp:nvSpPr>
        <dsp:cNvPr id="0" name=""/>
        <dsp:cNvSpPr/>
      </dsp:nvSpPr>
      <dsp:spPr>
        <a:xfrm>
          <a:off x="1115899" y="3008248"/>
          <a:ext cx="842162" cy="75640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32742-7590-49D7-8CAC-17BC9EFB872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DD4F8-5004-4D6F-966E-801E6B0D3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42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DD4F8-5004-4D6F-966E-801E6B0D3C4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4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DD4F8-5004-4D6F-966E-801E6B0D3C4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9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3D1-82CB-47B9-95F7-D33685BDFA51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5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01E5-81BD-44E5-8E20-462C2C5FEFE5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D683-A615-41BD-A4D8-17705CB114A0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3D1-82CB-47B9-95F7-D33685BDFA51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32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838C-AED8-4BA5-8652-AEE276FCC083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93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F4A4C-A39D-40F9-985D-C7DCB93C0DB5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6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3BEA-EE38-406D-A93D-A1B7A0C50F31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4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F676-6045-4445-B3A3-69CE264AAD80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988B-86FF-4F79-A487-7C318366F71F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6C13-5674-4527-A7EC-B9690D91A02D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4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FD65-7BC8-484C-874A-A3895B64CC55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838C-AED8-4BA5-8652-AEE276FCC083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4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2E26-330E-4C2F-B5E7-B7743EB347D8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34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01E5-81BD-44E5-8E20-462C2C5FEFE5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87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D683-A615-41BD-A4D8-17705CB114A0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94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75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56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2811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6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511889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24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2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F4A4C-A39D-40F9-985D-C7DCB93C0DB5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53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93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2463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70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61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06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584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81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73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628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9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3BEA-EE38-406D-A93D-A1B7A0C50F31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94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55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54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84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871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8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F676-6045-4445-B3A3-69CE264AAD80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9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988B-86FF-4F79-A487-7C318366F71F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6C13-5674-4527-A7EC-B9690D91A02D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5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FD65-7BC8-484C-874A-A3895B64CC55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8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2E26-330E-4C2F-B5E7-B7743EB347D8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5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FBE2B9D-1697-4090-97E9-0A438BE077E8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2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FBE2B9D-1697-4090-97E9-0A438BE077E8}" type="datetime1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68693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72DB-4AE6-4767-8FB9-0FAFCF313C0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8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dfibXRdj0U4MazrUuFUxIG0sfvltD-xW" TargetMode="External"/><Relationship Id="rId7" Type="http://schemas.openxmlformats.org/officeDocument/2006/relationships/hyperlink" Target="https://www.youtube.com/playlist?list=PLdfibXRdj0U7_AlFr9gvVo0xBnL73mz9z" TargetMode="External"/><Relationship Id="rId2" Type="http://schemas.openxmlformats.org/officeDocument/2006/relationships/hyperlink" Target="http://www.youtub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1Ofahsq1pQ&amp;list=PLdfibXRdj0U6lZecl2PhrELO0hd9Lp5EL" TargetMode="External"/><Relationship Id="rId5" Type="http://schemas.openxmlformats.org/officeDocument/2006/relationships/hyperlink" Target="https://www.youtube.com/playlist?list=PLdfibXRdj0U7HVt70bI2y7N1HJ72jsl6M" TargetMode="External"/><Relationship Id="rId4" Type="http://schemas.openxmlformats.org/officeDocument/2006/relationships/hyperlink" Target="https://www.youtube.com/playlist?list=PLdfibXRdj0U4RXbFapgbdMBot_ssZVbp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edu.pacc.ru/kinopacc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18" Type="http://schemas.openxmlformats.org/officeDocument/2006/relationships/image" Target="../media/image42.jpe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eg"/><Relationship Id="rId17" Type="http://schemas.openxmlformats.org/officeDocument/2006/relationships/image" Target="../media/image41.jpg"/><Relationship Id="rId2" Type="http://schemas.openxmlformats.org/officeDocument/2006/relationships/image" Target="../media/image12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673409" y="3723459"/>
            <a:ext cx="7165649" cy="1406814"/>
          </a:xfrm>
        </p:spPr>
        <p:txBody>
          <a:bodyPr/>
          <a:lstStyle/>
          <a:p>
            <a:pPr eaLnBrk="1" hangingPunct="1"/>
            <a:endParaRPr lang="ru-RU" sz="2800" b="1" dirty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  <a:p>
            <a:pPr eaLnBrk="1" hangingPunct="1"/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Осадчая Анна Павловна</a:t>
            </a:r>
          </a:p>
          <a:p>
            <a:pPr eaLnBrk="1" hangingPunct="1">
              <a:spcBef>
                <a:spcPts val="0"/>
              </a:spcBef>
            </a:pPr>
            <a:endParaRPr lang="ru-RU" sz="1800" b="1" dirty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2895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Москва, 2023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2070534"/>
            <a:ext cx="11887200" cy="1470025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методика проведения занятий, связанных с понятием денег и формированием семейного бюджета.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75B73A41-35B0-441D-9024-36B1A9CFE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4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F6E2C1-8FC5-48F2-955F-61B6835A3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07" y="1406111"/>
            <a:ext cx="5620385" cy="48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65" y="2838181"/>
            <a:ext cx="11858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Буйвол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– валюта древней Индии. Животные очень ценились из-за их выносливости и были нужны для возделывания земли. Достаточно долговечны, высокая ценность.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293237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00A94A-DF3C-4015-BFE9-A107C2CF9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98" y="1353270"/>
            <a:ext cx="5473716" cy="4008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BDC4E8-0F03-45EF-8BF4-A3060DEC545B}"/>
              </a:ext>
            </a:extLst>
          </p:cNvPr>
          <p:cNvSpPr txBox="1"/>
          <p:nvPr/>
        </p:nvSpPr>
        <p:spPr>
          <a:xfrm>
            <a:off x="2874964" y="53622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                                          </a:t>
            </a:r>
            <a:r>
              <a:rPr lang="ru-RU" sz="3200" dirty="0">
                <a:cs typeface="Times New Roman" panose="02020603050405020304" pitchFamily="18" charset="0"/>
              </a:rPr>
              <a:t>Водоросли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1753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285" y="3163342"/>
            <a:ext cx="118588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Водоросли не являлись валютой, так как плохо хранятся, не представляют особой ценности, сложно использовать в хозяйстве. Некоторые водоросли в Северной Америке выступали в роли товара (краситель для тканей), однако их было проще «купить», чем использовать в качестве денег.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95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49DA21-48DA-482A-8C6E-DB2804D34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503097"/>
            <a:ext cx="5940425" cy="331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1EC444-3CA3-4BE6-B7B7-333DF83F9B03}"/>
              </a:ext>
            </a:extLst>
          </p:cNvPr>
          <p:cNvSpPr txBox="1"/>
          <p:nvPr/>
        </p:nvSpPr>
        <p:spPr>
          <a:xfrm>
            <a:off x="3385751" y="49611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                   </a:t>
            </a:r>
            <a:r>
              <a:rPr lang="ru-RU" sz="3600" dirty="0">
                <a:cs typeface="Times New Roman" panose="02020603050405020304" pitchFamily="18" charset="0"/>
              </a:rPr>
              <a:t>Песок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6431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130" y="3013056"/>
            <a:ext cx="118588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Песок не являлся валютой, так как его было очень много, не представлял ценности, найти можно было где угодно. </a:t>
            </a:r>
          </a:p>
        </p:txBody>
      </p:sp>
    </p:spTree>
    <p:extLst>
      <p:ext uri="{BB962C8B-B14F-4D97-AF65-F5344CB8AC3E}">
        <p14:creationId xmlns:p14="http://schemas.microsoft.com/office/powerpoint/2010/main" val="64256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B60386-5931-4B77-B30A-111A14AC0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44" y="1237249"/>
            <a:ext cx="5595512" cy="4195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C0D75F-28A6-435D-B60F-D6C1AC05223E}"/>
              </a:ext>
            </a:extLst>
          </p:cNvPr>
          <p:cNvSpPr txBox="1"/>
          <p:nvPr/>
        </p:nvSpPr>
        <p:spPr>
          <a:xfrm>
            <a:off x="4915300" y="540362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cs typeface="Times New Roman" panose="02020603050405020304" pitchFamily="18" charset="0"/>
              </a:rPr>
              <a:t>Золото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2788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130" y="2832051"/>
            <a:ext cx="118588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Золото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– металл. Стал деньгами из-за своих свойств – красоты, редкости, долговечности (не ржавеет), мягкости (для изготовления украшений и других ценностей). Ценился повсеместно.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447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130" y="1756251"/>
            <a:ext cx="1185887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Часть 1:</a:t>
            </a:r>
          </a:p>
          <a:p>
            <a:r>
              <a:rPr lang="ru-RU" sz="2800" dirty="0">
                <a:latin typeface="HSE Sans" panose="02000000000000000000" pitchFamily="2" charset="0"/>
              </a:rPr>
              <a:t>Объяснить, какие свойства (качества) объединяют те предметы, которые являлись в древности товарными деньгами. Привести примеры товаров, которые также могут являться/являлись товарными деньгами.</a:t>
            </a: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Критерии оценки:</a:t>
            </a:r>
          </a:p>
          <a:p>
            <a:endParaRPr lang="ru-RU" sz="28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Общая логичность выделенных свойств (качеств) товарных денег;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Соответствие примеров представленной логике.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316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523" y="1417747"/>
            <a:ext cx="11858870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02D69"/>
                </a:solidFill>
                <a:latin typeface="HSE Sans" panose="02000000000000000000" pitchFamily="2" charset="0"/>
              </a:rPr>
              <a:t>Часть 2:</a:t>
            </a:r>
          </a:p>
          <a:p>
            <a:pPr>
              <a:spcBef>
                <a:spcPts val="1300"/>
              </a:spcBef>
            </a:pPr>
            <a:r>
              <a:rPr lang="ru-RU" sz="1800" dirty="0">
                <a:latin typeface="HSE Sans" panose="02000000000000000000" pitchFamily="2" charset="0"/>
              </a:rPr>
              <a:t>Создать просветительский продукт отражающий идею о необходимых качествах товарных денег в любой из представленных форм:</a:t>
            </a:r>
          </a:p>
          <a:p>
            <a:pPr>
              <a:spcBef>
                <a:spcPts val="1300"/>
              </a:spcBef>
            </a:pPr>
            <a:endParaRPr lang="ru-RU" sz="1800" dirty="0">
              <a:latin typeface="HSE Sans" panose="02000000000000000000" pitchFamily="2" charset="0"/>
            </a:endParaRPr>
          </a:p>
          <a:p>
            <a:r>
              <a:rPr lang="ru-RU" sz="1800" dirty="0">
                <a:latin typeface="HSE Sans" panose="02000000000000000000" pitchFamily="2" charset="0"/>
              </a:rPr>
              <a:t>А) памятка</a:t>
            </a:r>
          </a:p>
          <a:p>
            <a:r>
              <a:rPr lang="ru-RU" sz="1800" dirty="0">
                <a:latin typeface="HSE Sans" panose="02000000000000000000" pitchFamily="2" charset="0"/>
              </a:rPr>
              <a:t>Б) </a:t>
            </a:r>
            <a:r>
              <a:rPr lang="ru-RU" sz="1800" dirty="0" err="1">
                <a:latin typeface="HSE Sans" panose="02000000000000000000" pitchFamily="2" charset="0"/>
              </a:rPr>
              <a:t>твит</a:t>
            </a:r>
            <a:r>
              <a:rPr lang="ru-RU" sz="1800" dirty="0">
                <a:latin typeface="HSE Sans" panose="02000000000000000000" pitchFamily="2" charset="0"/>
              </a:rPr>
              <a:t>, пост</a:t>
            </a:r>
          </a:p>
          <a:p>
            <a:r>
              <a:rPr lang="ru-RU" sz="1800" dirty="0">
                <a:latin typeface="HSE Sans" panose="02000000000000000000" pitchFamily="2" charset="0"/>
              </a:rPr>
              <a:t>В) сказка, рассказ, басня, стихотворение, </a:t>
            </a:r>
            <a:r>
              <a:rPr lang="ru-RU" sz="1800" dirty="0" err="1">
                <a:latin typeface="HSE Sans" panose="02000000000000000000" pitchFamily="2" charset="0"/>
              </a:rPr>
              <a:t>синквейн</a:t>
            </a:r>
            <a:endParaRPr lang="ru-RU" sz="1800" dirty="0">
              <a:latin typeface="HSE Sans" panose="02000000000000000000" pitchFamily="2" charset="0"/>
            </a:endParaRPr>
          </a:p>
          <a:p>
            <a:r>
              <a:rPr lang="ru-RU" sz="1800" dirty="0">
                <a:latin typeface="HSE Sans" panose="02000000000000000000" pitchFamily="2" charset="0"/>
              </a:rPr>
              <a:t>В) плакат</a:t>
            </a:r>
          </a:p>
          <a:p>
            <a:r>
              <a:rPr lang="ru-RU" sz="1800" dirty="0">
                <a:latin typeface="HSE Sans" panose="02000000000000000000" pitchFamily="2" charset="0"/>
              </a:rPr>
              <a:t>Г) скетч, мини-спектакль</a:t>
            </a:r>
          </a:p>
          <a:p>
            <a:endParaRPr lang="ru-RU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1800" b="1" dirty="0">
                <a:solidFill>
                  <a:srgbClr val="102D69"/>
                </a:solidFill>
                <a:latin typeface="HSE Sans" panose="02000000000000000000" pitchFamily="2" charset="0"/>
              </a:rPr>
              <a:t>Критерии оценки:</a:t>
            </a:r>
          </a:p>
          <a:p>
            <a:endParaRPr lang="ru-RU" sz="18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102D69"/>
                </a:solidFill>
                <a:latin typeface="HSE Sans" panose="02000000000000000000" pitchFamily="2" charset="0"/>
              </a:rPr>
              <a:t>Представление смысла в контексте финансовой грамотности, понятность и доступность используемых художественных средств оригинальность идеи</a:t>
            </a:r>
          </a:p>
          <a:p>
            <a:endParaRPr lang="ru-RU" sz="1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2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0127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Деньги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612419"/>
              </p:ext>
            </p:extLst>
          </p:nvPr>
        </p:nvGraphicFramePr>
        <p:xfrm>
          <a:off x="278297" y="1013789"/>
          <a:ext cx="11708294" cy="2278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09">
                  <a:extLst>
                    <a:ext uri="{9D8B030D-6E8A-4147-A177-3AD203B41FA5}">
                      <a16:colId xmlns:a16="http://schemas.microsoft.com/office/drawing/2014/main" val="1576639120"/>
                    </a:ext>
                  </a:extLst>
                </a:gridCol>
                <a:gridCol w="5365064">
                  <a:extLst>
                    <a:ext uri="{9D8B030D-6E8A-4147-A177-3AD203B41FA5}">
                      <a16:colId xmlns:a16="http://schemas.microsoft.com/office/drawing/2014/main" val="2742763905"/>
                    </a:ext>
                  </a:extLst>
                </a:gridCol>
                <a:gridCol w="1292087">
                  <a:extLst>
                    <a:ext uri="{9D8B030D-6E8A-4147-A177-3AD203B41FA5}">
                      <a16:colId xmlns:a16="http://schemas.microsoft.com/office/drawing/2014/main" val="311186703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6346050"/>
                    </a:ext>
                  </a:extLst>
                </a:gridCol>
                <a:gridCol w="1391478">
                  <a:extLst>
                    <a:ext uri="{9D8B030D-6E8A-4147-A177-3AD203B41FA5}">
                      <a16:colId xmlns:a16="http://schemas.microsoft.com/office/drawing/2014/main" val="2946390638"/>
                    </a:ext>
                  </a:extLst>
                </a:gridCol>
                <a:gridCol w="1411356">
                  <a:extLst>
                    <a:ext uri="{9D8B030D-6E8A-4147-A177-3AD203B41FA5}">
                      <a16:colId xmlns:a16="http://schemas.microsoft.com/office/drawing/2014/main" val="1609968277"/>
                    </a:ext>
                  </a:extLst>
                </a:gridCol>
              </a:tblGrid>
              <a:tr h="45561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</a:t>
                      </a: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233813"/>
                  </a:ext>
                </a:extLst>
              </a:tr>
              <a:tr h="45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274258"/>
                  </a:ext>
                </a:extLst>
              </a:tr>
              <a:tr h="455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Деньги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073062"/>
                  </a:ext>
                </a:extLst>
              </a:tr>
              <a:tr h="455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530320"/>
                  </a:ext>
                </a:extLst>
              </a:tr>
              <a:tr h="455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современные деньги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63849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20579-6730-40B3-9F26-EACD5A040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7" y="3291839"/>
            <a:ext cx="4037363" cy="2060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589A76-88A0-465D-A1CB-294B5909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69" y="4159623"/>
            <a:ext cx="4158122" cy="2163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F1024F-1D9C-4D93-8CA8-BA99C965D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84" y="3291838"/>
            <a:ext cx="3826350" cy="34447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C5904E-3CF0-483C-BB86-A8F5692E9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33" y="3291837"/>
            <a:ext cx="3879158" cy="90189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FB576F-463A-4960-8B47-B334871D052D}"/>
              </a:ext>
            </a:extLst>
          </p:cNvPr>
          <p:cNvSpPr/>
          <p:nvPr/>
        </p:nvSpPr>
        <p:spPr>
          <a:xfrm>
            <a:off x="3222171" y="3291838"/>
            <a:ext cx="940526" cy="444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2-3 классы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8DC278E-C199-4B4E-BC35-5F11A3511F46}"/>
              </a:ext>
            </a:extLst>
          </p:cNvPr>
          <p:cNvSpPr/>
          <p:nvPr/>
        </p:nvSpPr>
        <p:spPr>
          <a:xfrm>
            <a:off x="4434047" y="3298643"/>
            <a:ext cx="940526" cy="444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 класс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10B7D5-159D-4E51-A1CB-A350B0673EEA}"/>
              </a:ext>
            </a:extLst>
          </p:cNvPr>
          <p:cNvSpPr/>
          <p:nvPr/>
        </p:nvSpPr>
        <p:spPr>
          <a:xfrm>
            <a:off x="8152737" y="3298643"/>
            <a:ext cx="940526" cy="444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5-7 классы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0A7E585-CBB1-41C2-8481-8C7795BDE3DA}"/>
              </a:ext>
            </a:extLst>
          </p:cNvPr>
          <p:cNvSpPr/>
          <p:nvPr/>
        </p:nvSpPr>
        <p:spPr>
          <a:xfrm>
            <a:off x="8152737" y="4200533"/>
            <a:ext cx="940526" cy="444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8-9 классы</a:t>
            </a:r>
          </a:p>
        </p:txBody>
      </p:sp>
    </p:spTree>
    <p:extLst>
      <p:ext uri="{BB962C8B-B14F-4D97-AF65-F5344CB8AC3E}">
        <p14:creationId xmlns:p14="http://schemas.microsoft.com/office/powerpoint/2010/main" val="1813030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65" y="1617928"/>
            <a:ext cx="1185887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102D69"/>
                </a:solidFill>
                <a:latin typeface="HSE Sans" panose="02000000000000000000" pitchFamily="2" charset="0"/>
              </a:rPr>
              <a:t>Синквейн</a:t>
            </a:r>
            <a:endParaRPr lang="ru-RU" sz="28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2800" dirty="0" err="1">
                <a:latin typeface="HSE Sans" panose="02000000000000000000" pitchFamily="2" charset="0"/>
              </a:rPr>
              <a:t>Пятистрочная</a:t>
            </a:r>
            <a:r>
              <a:rPr lang="ru-RU" sz="2800" dirty="0">
                <a:latin typeface="HSE Sans" panose="02000000000000000000" pitchFamily="2" charset="0"/>
              </a:rPr>
              <a:t> стихотворная форма, имеющая определенную структуру.</a:t>
            </a:r>
          </a:p>
          <a:p>
            <a:r>
              <a:rPr lang="ru-RU" sz="2800" dirty="0">
                <a:latin typeface="HSE Sans" panose="02000000000000000000" pitchFamily="2" charset="0"/>
              </a:rPr>
              <a:t> </a:t>
            </a: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Структура </a:t>
            </a:r>
            <a:r>
              <a:rPr lang="ru-RU" sz="28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синквейна</a:t>
            </a:r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:</a:t>
            </a:r>
          </a:p>
          <a:p>
            <a:endParaRPr lang="ru-RU" sz="28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1 строка –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1 существительное, отражающее тему.</a:t>
            </a: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2 строка –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2 прилагательных, раскрывающих тему.</a:t>
            </a: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3 строка –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3 глагола, описывающих действия по теме.</a:t>
            </a: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4 строка –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предложение, имеющее отношение к теме.</a:t>
            </a:r>
          </a:p>
          <a:p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5 строка –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1 слово-резюме (синоним темы).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119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65" y="2101889"/>
            <a:ext cx="118588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02D69"/>
                </a:solidFill>
                <a:latin typeface="HSE Sans" panose="02000000000000000000" pitchFamily="2" charset="0"/>
              </a:rPr>
              <a:t>Деньги</a:t>
            </a:r>
          </a:p>
          <a:p>
            <a:pPr algn="ctr"/>
            <a:r>
              <a:rPr lang="ru-RU" sz="4000" b="1" dirty="0">
                <a:solidFill>
                  <a:srgbClr val="102D69"/>
                </a:solidFill>
                <a:latin typeface="HSE Sans" panose="02000000000000000000" pitchFamily="2" charset="0"/>
              </a:rPr>
              <a:t>Древние, товарные.</a:t>
            </a:r>
          </a:p>
          <a:p>
            <a:pPr algn="ctr"/>
            <a:r>
              <a:rPr lang="ru-RU" sz="4000" b="1" dirty="0">
                <a:solidFill>
                  <a:srgbClr val="102D69"/>
                </a:solidFill>
                <a:latin typeface="HSE Sans" panose="02000000000000000000" pitchFamily="2" charset="0"/>
              </a:rPr>
              <a:t>Зарабатываем, тратим, меняем.</a:t>
            </a:r>
          </a:p>
          <a:p>
            <a:pPr algn="ctr"/>
            <a:r>
              <a:rPr lang="ru-RU" sz="4000" b="1" dirty="0">
                <a:solidFill>
                  <a:srgbClr val="102D69"/>
                </a:solidFill>
                <a:latin typeface="HSE Sans" panose="02000000000000000000" pitchFamily="2" charset="0"/>
              </a:rPr>
              <a:t>Трудимся, чтобы их получить.</a:t>
            </a:r>
          </a:p>
          <a:p>
            <a:pPr algn="ctr"/>
            <a:r>
              <a:rPr lang="ru-RU" sz="4000" b="1" dirty="0">
                <a:solidFill>
                  <a:srgbClr val="102D69"/>
                </a:solidFill>
                <a:latin typeface="HSE Sans" panose="02000000000000000000" pitchFamily="2" charset="0"/>
              </a:rPr>
              <a:t>Ценность.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74270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65" y="1477884"/>
            <a:ext cx="118588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ЭТАП 1: выполнение творческого задания на распознание:</a:t>
            </a: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1.1. Обсуждение практической ситуации.</a:t>
            </a: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1.2. Выполнение учебного задания (образ – теория - практика).</a:t>
            </a: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1.3. Презентация и обсуждение результатов выполнения творческого задания.</a:t>
            </a:r>
          </a:p>
          <a:p>
            <a:endParaRPr lang="ru-RU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ЭТАП 2: выполнение творческого задания на создание художественного образа:</a:t>
            </a: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2.1. Обсуждение практической ситуации.</a:t>
            </a: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2.2. Выполнение учебного задания (теория – образ - практика).</a:t>
            </a: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2.3. Презентация и обсуждение результатов выполнения творческого задания.</a:t>
            </a:r>
          </a:p>
          <a:p>
            <a:endParaRPr lang="ru-RU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ЭТАП 3: обсуждение результатов учебной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09271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58" y="1300192"/>
            <a:ext cx="5130268" cy="3036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868" y="1300192"/>
            <a:ext cx="5055504" cy="3036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858" y="4245798"/>
            <a:ext cx="11858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Примеры задач</a:t>
            </a:r>
            <a:br>
              <a:rPr lang="ru-RU" dirty="0"/>
            </a:br>
            <a:r>
              <a:rPr lang="ru-RU" dirty="0"/>
              <a:t>1. Двух щенков и попугая можно обменять на четырёх котят, одного котёнка на 50 рыбок, а одного щенка — на двух попугаев. Сколько рыбок надо отдать, чтобы получить щенка?</a:t>
            </a:r>
            <a:br>
              <a:rPr lang="ru-RU" dirty="0"/>
            </a:br>
            <a:br>
              <a:rPr lang="ru-RU" dirty="0"/>
            </a:br>
            <a:r>
              <a:rPr lang="ru-RU" dirty="0"/>
              <a:t>2. Один топор можно обменять на два лука, а один лук — на четыре глиняных горшка. За два глиняных горшка надо отдать пять луковиц тюльпанов. Сколько луковиц надо отдать, чтобы получить топор?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06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мешарики._Школа_маг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24" y="274638"/>
            <a:ext cx="10541752" cy="5930256"/>
          </a:xfrm>
        </p:spPr>
      </p:pic>
    </p:spTree>
    <p:extLst>
      <p:ext uri="{BB962C8B-B14F-4D97-AF65-F5344CB8AC3E}">
        <p14:creationId xmlns:p14="http://schemas.microsoft.com/office/powerpoint/2010/main" val="34977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916" y="42110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Ссылки на видеоматериалы, размещенные на сайте: </a:t>
            </a:r>
            <a:r>
              <a:rPr lang="en-US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www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en-US" sz="2400" b="1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Youtube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en-US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com</a:t>
            </a:r>
            <a:endParaRPr lang="ru-RU" sz="2400" b="1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1. Короткометражный художественный фильм «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Сказка о деньгах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» (5-7 </a:t>
            </a:r>
            <a:r>
              <a:rPr lang="ru-RU" sz="24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.):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5BD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https://www.youtube.com/playlist?list=PLdfibXRdj0U4MazrUuFUxIG0sfvltD-xW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2. . Короткометражный художественный фильм «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Моя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семья и другие проблемы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» (8-9 </a:t>
            </a:r>
            <a:r>
              <a:rPr lang="ru-RU" sz="24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.):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5BD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https://www.youtube.com/playlist?list=PLdfibXRdj0U4RXbFapgbdMBot_ssZVbpV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940425" algn="l"/>
              </a:tabLst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3. Короткометражный художественный фильм «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Любовь. Дружба. Экономика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» (10 -11 </a:t>
            </a:r>
            <a:r>
              <a:rPr lang="ru-RU" sz="24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.):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5BD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https://www.youtube.com/playlist?list=PLdfibXRdj0U7HVt70bI2y7N1HJ72jsl6M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4.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Анимированные презентации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rgbClr val="005BD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https://www.youtube.com/watch?v=i1Ofahsq1pQ&amp;list=PLdfibXRdj0U6lZecl2PhrELO0hd9Lp5EL</a:t>
            </a:r>
            <a:endParaRPr lang="ru-RU" sz="2400" u="sng" dirty="0">
              <a:solidFill>
                <a:srgbClr val="005BD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5.Мультипликационный фильм. «</a:t>
            </a:r>
            <a:r>
              <a:rPr lang="ru-RU" sz="24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Смешарики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Уроки финансовой грамотности»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5BD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https://www.youtube.com/playlist?list=PLdfibXRdj0U7_AlFr9gvVo0xBnL73mz9z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32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916" y="42110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Ссылки на видеоматериалы, размещенные на сайте: </a:t>
            </a:r>
            <a:r>
              <a:rPr lang="en-US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https://edu.pacc.ru/kinopacc/</a:t>
            </a: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5E1107-88F8-4BB1-8693-767BC12C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70" y="1174694"/>
            <a:ext cx="7497808" cy="56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19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779589" y="398036"/>
            <a:ext cx="9766647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(загадки, ребусы, шарады,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кроссворды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24487" t="38291" r="47308" b="22962"/>
          <a:stretch/>
        </p:blipFill>
        <p:spPr bwMode="auto">
          <a:xfrm>
            <a:off x="2235200" y="1443840"/>
            <a:ext cx="7318183" cy="4971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9761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900igr.net/up/datas/203844/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4581"/>
            <a:ext cx="10972800" cy="63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23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779589" y="415289"/>
            <a:ext cx="9766647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 (конкурс «Русские пословицы»)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080069" y="2540687"/>
            <a:ext cx="465908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</a:rPr>
              <a:t>ф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Возможные варианты заданий конкурса: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 Пословицы где есть слово деньги,  монеты,</a:t>
            </a:r>
            <a:r>
              <a:rPr kumimoji="0" lang="ru-RU" sz="1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рубль , копейка,</a:t>
            </a:r>
            <a:r>
              <a:rPr kumimoji="0" lang="ru-RU" sz="1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счет и т.д.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-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пословицы о бедности и богатстве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 пословицы о роли денег в жизни человека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пословицы, которые учат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соблюдать чувство меры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563" y="1224248"/>
            <a:ext cx="9089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Не имей 100 рублей, а имей 100 друзей.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•	Копейка рубль бережет.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•	Уговор дороже денег и т.д.</a:t>
            </a:r>
          </a:p>
          <a:p>
            <a:r>
              <a:rPr lang="ru-RU" sz="2000" b="1" i="1" u="sng" dirty="0"/>
              <a:t>Деньги</a:t>
            </a:r>
            <a:endParaRPr lang="ru-RU" sz="2000" dirty="0"/>
          </a:p>
          <a:p>
            <a:pPr lvl="0"/>
            <a:r>
              <a:rPr lang="ru-RU" sz="2000" dirty="0"/>
              <a:t>Деньги делают деньги.</a:t>
            </a:r>
          </a:p>
          <a:p>
            <a:pPr lvl="0"/>
            <a:r>
              <a:rPr lang="ru-RU" sz="2000" dirty="0"/>
              <a:t>Деньги дело наживное.</a:t>
            </a:r>
          </a:p>
          <a:p>
            <a:pPr lvl="0"/>
            <a:r>
              <a:rPr lang="ru-RU" sz="2000" dirty="0"/>
              <a:t>Деньги не щепки — на полу не подымешь.</a:t>
            </a:r>
          </a:p>
          <a:p>
            <a:pPr lvl="0"/>
            <a:r>
              <a:rPr lang="ru-RU" sz="2000" dirty="0"/>
              <a:t>Не в деньгах счастье.</a:t>
            </a:r>
          </a:p>
          <a:p>
            <a:pPr lvl="0"/>
            <a:r>
              <a:rPr lang="ru-RU" sz="2000" dirty="0"/>
              <a:t>Денежки, что голуби: где обживутся, там и поведутся.</a:t>
            </a:r>
          </a:p>
          <a:p>
            <a:pPr lvl="0"/>
            <a:r>
              <a:rPr lang="ru-RU" sz="2000" dirty="0"/>
              <a:t>Всех денег не загребешь.</a:t>
            </a:r>
          </a:p>
          <a:p>
            <a:pPr lvl="0"/>
            <a:r>
              <a:rPr lang="ru-RU" sz="2000" dirty="0"/>
              <a:t>Деньги к деньгам.</a:t>
            </a:r>
          </a:p>
          <a:p>
            <a:r>
              <a:rPr lang="ru-RU" sz="2000" dirty="0"/>
              <a:t>Уговор дороже денег.</a:t>
            </a:r>
          </a:p>
          <a:p>
            <a:r>
              <a:rPr lang="ru-RU" sz="2000" b="1" i="1" u="sng" dirty="0"/>
              <a:t>Монеты</a:t>
            </a:r>
          </a:p>
          <a:p>
            <a:pPr lvl="0"/>
            <a:r>
              <a:rPr lang="ru-RU" sz="2000" dirty="0"/>
              <a:t>Отплатить той же монетой.</a:t>
            </a:r>
          </a:p>
          <a:p>
            <a:pPr lvl="0"/>
            <a:r>
              <a:rPr lang="ru-RU" sz="2000" dirty="0"/>
              <a:t>Принимать за чистую монету. </a:t>
            </a:r>
          </a:p>
          <a:p>
            <a:pPr lvl="0"/>
            <a:r>
              <a:rPr lang="ru-RU" sz="2000" dirty="0"/>
              <a:t>Разменяться на мелкие монеты.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1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i="1" cap="none" dirty="0"/>
              <a:t>Разминка </a:t>
            </a:r>
          </a:p>
        </p:txBody>
      </p:sp>
      <p:pic>
        <p:nvPicPr>
          <p:cNvPr id="4" name="Рисунок 3" descr="http://motor-park.ru/wp-content/uploads/2011/04/1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844824"/>
            <a:ext cx="2952328" cy="281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upload.wikimedia.org/wikipedia/commons/thumb/5/5c/Comma.png/200px-Comma.png"/>
          <p:cNvPicPr/>
          <p:nvPr/>
        </p:nvPicPr>
        <p:blipFill>
          <a:blip r:embed="rId3" cstate="print"/>
          <a:srcRect l="37989" t="65272" r="39106" b="6695"/>
          <a:stretch>
            <a:fillRect/>
          </a:stretch>
        </p:blipFill>
        <p:spPr bwMode="auto">
          <a:xfrm>
            <a:off x="4511824" y="1196752"/>
            <a:ext cx="5760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upload.wikimedia.org/wikipedia/commons/thumb/5/5c/Comma.png/200px-Comma.png"/>
          <p:cNvPicPr/>
          <p:nvPr/>
        </p:nvPicPr>
        <p:blipFill>
          <a:blip r:embed="rId3" cstate="print"/>
          <a:srcRect l="37989" t="65272" r="39106" b="6695"/>
          <a:stretch>
            <a:fillRect/>
          </a:stretch>
        </p:blipFill>
        <p:spPr bwMode="auto">
          <a:xfrm>
            <a:off x="5015880" y="1196752"/>
            <a:ext cx="57606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1.liveinternet.ru/images/attach/c/4/80/662/80662009_11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888" y="908720"/>
            <a:ext cx="2123540" cy="362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6744072" y="1412776"/>
            <a:ext cx="1440160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dirty="0" err="1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л=н</a:t>
            </a:r>
            <a:endParaRPr kumimoji="0" lang="ru-RU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9" name="Рисунок 8" descr="http://img.nn2.ru/gallery221x167/0/userfiles/data/ufiles/2016-01/83/00/5e/56926b2cd5769_figura_sad._grib_borovik_krasnyy_malenkiy_13kh11_sm_art.12527-22029.png"/>
          <p:cNvPicPr/>
          <p:nvPr/>
        </p:nvPicPr>
        <p:blipFill>
          <a:blip r:embed="rId5" cstate="print"/>
          <a:srcRect l="15657" r="15151"/>
          <a:stretch>
            <a:fillRect/>
          </a:stretch>
        </p:blipFill>
        <p:spPr bwMode="auto">
          <a:xfrm>
            <a:off x="7464152" y="2708920"/>
            <a:ext cx="1440160" cy="158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8976320" y="2420888"/>
            <a:ext cx="100811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1,3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9696" y="5589241"/>
            <a:ext cx="4434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Тема: «Деньги»</a:t>
            </a:r>
          </a:p>
        </p:txBody>
      </p:sp>
    </p:spTree>
    <p:extLst>
      <p:ext uri="{BB962C8B-B14F-4D97-AF65-F5344CB8AC3E}">
        <p14:creationId xmlns:p14="http://schemas.microsoft.com/office/powerpoint/2010/main" val="4933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779589" y="415289"/>
            <a:ext cx="9766647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 (конкурс «Русские пословицы»)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6613" y="1225689"/>
            <a:ext cx="994643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Счет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Деньги счет любят.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Без счета и денег нет.</a:t>
            </a:r>
          </a:p>
          <a:p>
            <a:pPr lvl="0"/>
            <a:r>
              <a:rPr lang="ru-RU" sz="2000" dirty="0"/>
              <a:t>Хлебу мера, а деньгам счет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Счет дружбы не портит.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Рубль</a:t>
            </a:r>
          </a:p>
          <a:p>
            <a:pPr lvl="0"/>
            <a:r>
              <a:rPr lang="ru-RU" sz="2000" dirty="0"/>
              <a:t>За морем телушка – полушка, да рубль перевоз</a:t>
            </a:r>
          </a:p>
          <a:p>
            <a:pPr lvl="0"/>
            <a:r>
              <a:rPr lang="ru-RU" sz="2000" dirty="0"/>
              <a:t>Не имей сто рублей, а имей сто друзей</a:t>
            </a:r>
          </a:p>
          <a:p>
            <a:pPr lvl="0"/>
            <a:r>
              <a:rPr lang="ru-RU" sz="2000" dirty="0"/>
              <a:t>Рубль наживает, а два проживает</a:t>
            </a:r>
          </a:p>
          <a:p>
            <a:pPr lvl="0"/>
            <a:r>
              <a:rPr lang="ru-RU" dirty="0"/>
              <a:t>Посмотрел, как рублем одарил</a:t>
            </a:r>
          </a:p>
          <a:p>
            <a:pPr lvl="0"/>
            <a:r>
              <a:rPr kumimoji="0" lang="ru-RU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Копейка</a:t>
            </a:r>
          </a:p>
          <a:p>
            <a:pPr lvl="0"/>
            <a:r>
              <a:rPr lang="ru-RU" sz="2000" dirty="0"/>
              <a:t>Без копейки нет рубля</a:t>
            </a:r>
          </a:p>
          <a:p>
            <a:pPr lvl="0"/>
            <a:r>
              <a:rPr lang="ru-RU" sz="2000" dirty="0"/>
              <a:t>Копеечка к копеечке – рубль набегает</a:t>
            </a:r>
          </a:p>
          <a:p>
            <a:pPr lvl="0"/>
            <a:r>
              <a:rPr lang="ru-RU" sz="2000" dirty="0"/>
              <a:t>Копейками рубль крепок</a:t>
            </a:r>
          </a:p>
          <a:p>
            <a:pPr lvl="0"/>
            <a:r>
              <a:rPr lang="ru-RU" sz="2000" dirty="0"/>
              <a:t>Копейка скачет, а рубль плачет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1225689"/>
            <a:ext cx="6648450" cy="518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56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779589" y="415289"/>
            <a:ext cx="9766647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 (конкурс «Русские пословицы»)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6613" y="1225689"/>
            <a:ext cx="62141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Поговорки и пословицы про деньги от «А» до «Я»:</a:t>
            </a:r>
            <a:endParaRPr lang="ru-RU" dirty="0"/>
          </a:p>
          <a:p>
            <a:br>
              <a:rPr lang="ru-RU" dirty="0"/>
            </a:br>
            <a:r>
              <a:rPr lang="ru-RU" sz="2000" b="1" dirty="0"/>
              <a:t>А</a:t>
            </a:r>
            <a:r>
              <a:rPr lang="ru-RU" sz="2000" dirty="0"/>
              <a:t>лтыном воюют, алтыном торгуют, а без алтына горюют.</a:t>
            </a:r>
          </a:p>
          <a:p>
            <a:r>
              <a:rPr lang="ru-RU" sz="2000" b="1" dirty="0"/>
              <a:t>Б</a:t>
            </a:r>
            <a:r>
              <a:rPr lang="ru-RU" sz="2000" dirty="0"/>
              <a:t>ез копейки руля нет. </a:t>
            </a:r>
          </a:p>
          <a:p>
            <a:r>
              <a:rPr lang="ru-RU" sz="2000" b="1" dirty="0"/>
              <a:t>В</a:t>
            </a:r>
            <a:r>
              <a:rPr lang="ru-RU" sz="2000" dirty="0"/>
              <a:t>ремя – деньги.</a:t>
            </a:r>
            <a:br>
              <a:rPr lang="ru-RU" sz="2000" dirty="0"/>
            </a:br>
            <a:r>
              <a:rPr lang="ru-RU" sz="2000" b="1" dirty="0"/>
              <a:t>Г</a:t>
            </a:r>
            <a:r>
              <a:rPr lang="ru-RU" sz="2000" dirty="0"/>
              <a:t>оворят, хорош, а дела ни на грош. </a:t>
            </a:r>
          </a:p>
          <a:p>
            <a:r>
              <a:rPr lang="ru-RU" sz="2000" b="1" dirty="0"/>
              <a:t>Д</a:t>
            </a:r>
            <a:r>
              <a:rPr lang="ru-RU" sz="2000" dirty="0"/>
              <a:t>еньги любят счет, а хлеб – меру.</a:t>
            </a:r>
            <a:br>
              <a:rPr lang="ru-RU" sz="2000" dirty="0"/>
            </a:br>
            <a:r>
              <a:rPr lang="ru-RU" sz="2000" b="1" dirty="0"/>
              <a:t>Е</a:t>
            </a:r>
            <a:r>
              <a:rPr lang="ru-RU" sz="2000" dirty="0"/>
              <a:t>сть чем звякнуть, так можно и крякнуть.</a:t>
            </a:r>
          </a:p>
          <a:p>
            <a:r>
              <a:rPr lang="ru-RU" sz="2000" b="1" dirty="0"/>
              <a:t>Ж</a:t>
            </a:r>
            <a:r>
              <a:rPr lang="ru-RU" sz="2000" dirty="0"/>
              <a:t>адного шаг – пятак, а побольше – четвертак.</a:t>
            </a:r>
          </a:p>
          <a:p>
            <a:r>
              <a:rPr lang="ru-RU" sz="2000" b="1" dirty="0"/>
              <a:t>З</a:t>
            </a:r>
            <a:r>
              <a:rPr lang="ru-RU" sz="2000" dirty="0"/>
              <a:t>а спрос денег не берут. </a:t>
            </a:r>
          </a:p>
          <a:p>
            <a:r>
              <a:rPr lang="ru-RU" sz="2000" b="1" dirty="0"/>
              <a:t>И</a:t>
            </a:r>
            <a:r>
              <a:rPr lang="ru-RU" sz="2000" dirty="0"/>
              <a:t>з чужого кошелька легко платить.</a:t>
            </a:r>
          </a:p>
          <a:p>
            <a:r>
              <a:rPr lang="ru-RU" sz="2000" b="1" dirty="0"/>
              <a:t>К</a:t>
            </a:r>
            <a:r>
              <a:rPr lang="ru-RU" sz="2000" dirty="0"/>
              <a:t>огда кошелек легок – на душе тяжело. </a:t>
            </a:r>
          </a:p>
          <a:p>
            <a:r>
              <a:rPr lang="ru-RU" sz="2000" b="1" dirty="0"/>
              <a:t>Л</a:t>
            </a:r>
            <a:r>
              <a:rPr lang="ru-RU" sz="2000" dirty="0"/>
              <a:t>учше на гривну убытку, чем на алтын стыда. </a:t>
            </a:r>
          </a:p>
          <a:p>
            <a:r>
              <a:rPr lang="ru-RU" sz="2000" b="1" dirty="0"/>
              <a:t>М</a:t>
            </a:r>
            <a:r>
              <a:rPr lang="ru-RU" sz="2000" dirty="0"/>
              <a:t>еньше денег – меньше хлопот. </a:t>
            </a:r>
          </a:p>
          <a:p>
            <a:r>
              <a:rPr lang="ru-RU" sz="2000" b="1" dirty="0"/>
              <a:t>Н</a:t>
            </a:r>
            <a:r>
              <a:rPr lang="ru-RU" sz="2000" dirty="0"/>
              <a:t>е имей сто рублей, а имей сто друзей.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76914" y="225583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О</a:t>
            </a:r>
            <a:r>
              <a:rPr lang="ru-RU" sz="2000" dirty="0">
                <a:solidFill>
                  <a:prstClr val="black"/>
                </a:solidFill>
              </a:rPr>
              <a:t>тдашь деньги руками, а ходишь за ними ногами. 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П</a:t>
            </a:r>
            <a:r>
              <a:rPr lang="ru-RU" sz="2000" dirty="0">
                <a:solidFill>
                  <a:prstClr val="black"/>
                </a:solidFill>
              </a:rPr>
              <a:t>ри деньгах-то и дурак умный.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Р</a:t>
            </a:r>
            <a:r>
              <a:rPr lang="ru-RU" sz="2000" dirty="0">
                <a:solidFill>
                  <a:prstClr val="black"/>
                </a:solidFill>
              </a:rPr>
              <a:t>абота денежку копит, а вино топит. 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С</a:t>
            </a:r>
            <a:r>
              <a:rPr lang="ru-RU" sz="2000" dirty="0">
                <a:solidFill>
                  <a:prstClr val="black"/>
                </a:solidFill>
              </a:rPr>
              <a:t> деньгами мил, без денег постыл. 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Т</a:t>
            </a:r>
            <a:r>
              <a:rPr lang="ru-RU" sz="2000" dirty="0">
                <a:solidFill>
                  <a:prstClr val="black"/>
                </a:solidFill>
              </a:rPr>
              <a:t>ри деньги в день – куда хочешь, туда и день.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У</a:t>
            </a:r>
            <a:r>
              <a:rPr lang="ru-RU" sz="2000" dirty="0">
                <a:solidFill>
                  <a:prstClr val="black"/>
                </a:solidFill>
              </a:rPr>
              <a:t>говор дороже денег. </a:t>
            </a:r>
          </a:p>
          <a:p>
            <a:pPr lvl="0"/>
            <a:r>
              <a:rPr lang="ru-RU" sz="2000" b="1" dirty="0" err="1">
                <a:solidFill>
                  <a:prstClr val="black"/>
                </a:solidFill>
              </a:rPr>
              <a:t>Ф</a:t>
            </a:r>
            <a:r>
              <a:rPr lang="ru-RU" sz="2000" dirty="0" err="1">
                <a:solidFill>
                  <a:prstClr val="black"/>
                </a:solidFill>
              </a:rPr>
              <a:t>едюшке</a:t>
            </a:r>
            <a:r>
              <a:rPr lang="ru-RU" sz="2000" dirty="0">
                <a:solidFill>
                  <a:prstClr val="black"/>
                </a:solidFill>
              </a:rPr>
              <a:t> дали денежку, а он и алтын просит.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Х</a:t>
            </a:r>
            <a:r>
              <a:rPr lang="ru-RU" sz="2000" dirty="0">
                <a:solidFill>
                  <a:prstClr val="black"/>
                </a:solidFill>
              </a:rPr>
              <a:t>уже всех бед, когда денег нет.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Ц</a:t>
            </a:r>
            <a:r>
              <a:rPr lang="ru-RU" sz="2000" dirty="0">
                <a:solidFill>
                  <a:prstClr val="black"/>
                </a:solidFill>
              </a:rPr>
              <a:t>енить коня дорого - не продать скоро.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Ч</a:t>
            </a:r>
            <a:r>
              <a:rPr lang="ru-RU" sz="2000" dirty="0">
                <a:solidFill>
                  <a:prstClr val="black"/>
                </a:solidFill>
              </a:rPr>
              <a:t>астные пирушки изведут полушки. 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Ш</a:t>
            </a:r>
            <a:r>
              <a:rPr lang="ru-RU" sz="2000" dirty="0">
                <a:solidFill>
                  <a:prstClr val="black"/>
                </a:solidFill>
              </a:rPr>
              <a:t>апка в рубль, а щи без круп.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Щ</a:t>
            </a:r>
            <a:r>
              <a:rPr lang="ru-RU" sz="2000" dirty="0">
                <a:solidFill>
                  <a:prstClr val="black"/>
                </a:solidFill>
              </a:rPr>
              <a:t>ербата денежка, да гладок калач.</a:t>
            </a:r>
          </a:p>
        </p:txBody>
      </p:sp>
    </p:spTree>
    <p:extLst>
      <p:ext uri="{BB962C8B-B14F-4D97-AF65-F5344CB8AC3E}">
        <p14:creationId xmlns:p14="http://schemas.microsoft.com/office/powerpoint/2010/main" val="1606694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90"/>
            <a:ext cx="945396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3" y="1390650"/>
            <a:ext cx="2953625" cy="4988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41" y="1200101"/>
            <a:ext cx="4435316" cy="3539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41" y="5453362"/>
            <a:ext cx="1804397" cy="13281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29" y="5972048"/>
            <a:ext cx="1298578" cy="728415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56" y="19147"/>
            <a:ext cx="4561743" cy="3145536"/>
          </a:xfrm>
          <a:prstGeom prst="rect">
            <a:avLst/>
          </a:prstGeom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9" y="4133088"/>
            <a:ext cx="3694175" cy="2281999"/>
          </a:xfr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047" y="5553523"/>
            <a:ext cx="775588" cy="81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0032" y="4151829"/>
            <a:ext cx="1240062" cy="58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5779975"/>
            <a:ext cx="1321084" cy="660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66" y="4133087"/>
            <a:ext cx="1339782" cy="654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93" y="3310205"/>
            <a:ext cx="2379589" cy="2019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12" y="4787667"/>
            <a:ext cx="1462214" cy="8505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31" y="4874242"/>
            <a:ext cx="568452" cy="5791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13" y="5779975"/>
            <a:ext cx="635159" cy="6342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28" y="2440504"/>
            <a:ext cx="1058844" cy="10588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03" y="3042918"/>
            <a:ext cx="1023638" cy="10236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46" y="2911106"/>
            <a:ext cx="1091834" cy="10082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518" y="3780003"/>
            <a:ext cx="988634" cy="9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3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2016</a:t>
            </a:r>
            <a:endParaRPr kumimoji="1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ＭＳ Ｐゴシック"/>
              <a:cs typeface="+mn-cs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90"/>
            <a:ext cx="945396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891553" y="1335673"/>
            <a:ext cx="83461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Myriad Pro"/>
              <a:ea typeface="ＭＳ Ｐゴシック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190"/>
            <a:ext cx="5657850" cy="4215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74141"/>
            <a:ext cx="6534150" cy="3893021"/>
          </a:xfrm>
          <a:prstGeom prst="rect">
            <a:avLst/>
          </a:prstGeom>
        </p:spPr>
      </p:pic>
      <p:pic>
        <p:nvPicPr>
          <p:cNvPr id="32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0911" y="5311257"/>
            <a:ext cx="1908103" cy="134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40575"/>
            <a:ext cx="5492614" cy="2097098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870" y="3323519"/>
            <a:ext cx="1543050" cy="78194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78" y="4086171"/>
            <a:ext cx="483711" cy="573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24" y="4983892"/>
            <a:ext cx="2508112" cy="19715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55" y="6230932"/>
            <a:ext cx="1126045" cy="5559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36" y="5119163"/>
            <a:ext cx="2511797" cy="17608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28" y="3452309"/>
            <a:ext cx="1904094" cy="2010604"/>
          </a:xfrm>
          <a:prstGeom prst="rect">
            <a:avLst/>
          </a:prstGeom>
        </p:spPr>
      </p:pic>
      <p:pic>
        <p:nvPicPr>
          <p:cNvPr id="34" name="Объект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4665" y="2255838"/>
            <a:ext cx="3216379" cy="30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57" y="4299610"/>
            <a:ext cx="1471378" cy="613676"/>
          </a:xfrm>
          <a:prstGeom prst="rect">
            <a:avLst/>
          </a:prstGeom>
        </p:spPr>
      </p:pic>
      <p:pic>
        <p:nvPicPr>
          <p:cNvPr id="36" name="Объект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8898" y="3566617"/>
            <a:ext cx="1364532" cy="61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2338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164461" y="501095"/>
            <a:ext cx="945396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Деньги.</a:t>
            </a:r>
            <a:r>
              <a:rPr kumimoji="0" lang="ru-RU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Виды денег.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398206" y="1244282"/>
            <a:ext cx="951581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ru-RU" altLang="zh-CN" sz="3600" b="1" dirty="0">
                <a:solidFill>
                  <a:srgbClr val="000000"/>
                </a:solidFill>
                <a:latin typeface="Arial"/>
              </a:rPr>
              <a:t>Виды денег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endParaRPr lang="ru-RU" altLang="zh-CN" sz="300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r>
              <a:rPr lang="ru-RU" altLang="zh-CN" sz="3000" dirty="0">
                <a:solidFill>
                  <a:srgbClr val="000000"/>
                </a:solidFill>
                <a:latin typeface="Arial"/>
              </a:rPr>
              <a:t>Товарные деньги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endParaRPr lang="ru-RU" altLang="zh-CN" sz="300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r>
              <a:rPr lang="ru-RU" altLang="zh-CN" sz="3000" dirty="0">
                <a:solidFill>
                  <a:srgbClr val="000000"/>
                </a:solidFill>
                <a:latin typeface="Arial"/>
              </a:rPr>
              <a:t>Наличные деньги (монеты и банкноты)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endParaRPr lang="ru-RU" altLang="zh-CN" sz="300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r>
              <a:rPr lang="ru-RU" altLang="zh-CN" sz="3000" dirty="0">
                <a:solidFill>
                  <a:srgbClr val="000000"/>
                </a:solidFill>
                <a:latin typeface="Arial"/>
              </a:rPr>
              <a:t>Безналичные деньги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endParaRPr lang="ru-RU" altLang="zh-CN" sz="300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r>
              <a:rPr lang="ru-RU" altLang="ru-RU" sz="3000" dirty="0">
                <a:solidFill>
                  <a:srgbClr val="000000"/>
                </a:solidFill>
                <a:latin typeface="Arial"/>
              </a:rPr>
              <a:t>Электронные деньги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7" y="4112708"/>
            <a:ext cx="3063812" cy="14631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52" y="1372420"/>
            <a:ext cx="2415685" cy="2136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96" y="1856688"/>
            <a:ext cx="2838373" cy="2196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90" y="4305918"/>
            <a:ext cx="2921777" cy="20166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40" y="5344089"/>
            <a:ext cx="1954098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4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4" name="AutoShape 2" descr="https://apf.mail.ru/cgi-bin/readmsg/%D0%9B%D0%B8%D1%81%D1%82%201%20%D0%BE%D1%80%D0%B8%D0%B3%D0%B8%D0%BD%D0%B0%D0%BB.jpg?id=14960481720000000176%3B0%3B1&amp;x-email=maxisveta72%40mail.ru&amp;exif=1&amp;bs=3198&amp;bl=1557677&amp;ct=image%2Fjpeg&amp;cn=%25d0%259b%25d0%25b8%25d1%2581%25d1%2582%25201%2520%25d0%25be%25d1%2580%25d0%25b8%25d0%25b3%25d0%25b8%25d0%25bd%25d0%25b0%25d0%25bb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6" name="AutoShape 4" descr="https://apf.mail.ru/cgi-bin/readmsg/%D0%9B%D0%B8%D1%81%D1%82%201%20%D0%BE%D1%80%D0%B8%D0%B3%D0%B8%D0%BD%D0%B0%D0%BB.jpg?id=14960481720000000176%3B0%3B1&amp;x-email=maxisveta72%40mail.ru&amp;exif=1&amp;bs=3198&amp;bl=1557677&amp;ct=image%2Fjpeg&amp;cn=%25d0%259b%25d0%25b8%25d1%2581%25d1%2582%25201%2520%25d0%25be%25d1%2580%25d0%25b8%25d0%25b3%25d0%25b8%25d0%25bd%25d0%25b0%25d0%25bb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7" name="Picture 5" descr="C:\Users\ts-13\Desktop\Лист 1 оригин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0472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858694" y="6415088"/>
            <a:ext cx="310753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Москва, 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3093204" y="415290"/>
            <a:ext cx="7090474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Функции денег</a:t>
            </a:r>
            <a:endParaRPr lang="ru-RU" sz="36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142688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142688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142688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361950" y="1700808"/>
            <a:ext cx="1152525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Средство измерения (мера стоимости)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 для определения ценности товаров по отношению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другим товарам</a:t>
            </a:r>
          </a:p>
          <a:p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Средство обращения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деньги способствуют купле-продаже товаров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Средство накопления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деньги дают возможность сохранить их на будущее,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 как обладают ликвидностью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Ликвидность денег – способность денег в любой момент или с течением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времени превратить деньги в товары и услуги (игра «Ликвидность»)</a:t>
            </a:r>
          </a:p>
          <a:p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Средство платежа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Например, при продаже товаров в кредит (осуществлять платежи в будущем, с отсрочкой платежа), при уплате налогов, штрафов и др.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81" y="3033252"/>
            <a:ext cx="2008322" cy="1867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91" y="1634113"/>
            <a:ext cx="2147358" cy="18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06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858694" y="6415088"/>
            <a:ext cx="310753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3093204" y="415290"/>
            <a:ext cx="7090474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Функции денег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142688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142688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142688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206597887"/>
              </p:ext>
            </p:extLst>
          </p:nvPr>
        </p:nvGraphicFramePr>
        <p:xfrm>
          <a:off x="5175849" y="1863305"/>
          <a:ext cx="7919048" cy="3933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3041" y="142484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Пример задач по теме функции денег</a:t>
            </a:r>
          </a:p>
          <a:p>
            <a:endParaRPr lang="ru-RU" dirty="0"/>
          </a:p>
          <a:p>
            <a:r>
              <a:rPr lang="ru-RU" b="1" dirty="0"/>
              <a:t>Задача 1</a:t>
            </a:r>
            <a:r>
              <a:rPr lang="ru-RU" dirty="0"/>
              <a:t>. Божья Коровка, прилетев в магазин, купила 100 граммов меда и заплатила за это 12 маковых зернышек. Продавец Шмель сдал сдачу – 4 лепестка розы. Какую функцию выполняют деньги в данном случае?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041" y="347105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Задача 2</a:t>
            </a:r>
            <a:r>
              <a:rPr lang="ru-RU" dirty="0"/>
              <a:t>. Бурундучок решил себе к зиме купить шубу. Нанялся он к Медведю дом строить. Когда дом построил и получил деньги, не стал их тратить, а спрятал их в свой сундучок. Так же он поступил и после того, как построил Лисе новый курятник. Какую функцию здесь выполняют деньги?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3041" y="53141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Задача 3.</a:t>
            </a:r>
            <a:r>
              <a:rPr lang="ru-RU" dirty="0"/>
              <a:t> Цена телефона – 2500 рублей. Цена планшета – 10000 рублей.  Какую функцию выполняют деньги в данном случае?</a:t>
            </a:r>
          </a:p>
        </p:txBody>
      </p:sp>
    </p:spTree>
    <p:extLst>
      <p:ext uri="{BB962C8B-B14F-4D97-AF65-F5344CB8AC3E}">
        <p14:creationId xmlns:p14="http://schemas.microsoft.com/office/powerpoint/2010/main" val="633921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858694" y="6415088"/>
            <a:ext cx="310753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Москва, 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845276" y="410547"/>
            <a:ext cx="3995351" cy="50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Защита банкнот от подделки</a:t>
            </a:r>
            <a:endParaRPr lang="ru-RU" sz="36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142688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142688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142688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303504"/>
              </p:ext>
            </p:extLst>
          </p:nvPr>
        </p:nvGraphicFramePr>
        <p:xfrm>
          <a:off x="956221" y="1416189"/>
          <a:ext cx="1048240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78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защиты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Защитные свойства бумаги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Водяной знак </a:t>
                      </a:r>
                    </a:p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Вкрапления цветных волокон </a:t>
                      </a:r>
                    </a:p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Определенный  состав бумаги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Полиграфическая защита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Микротекст    </a:t>
                      </a:r>
                    </a:p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Специальная краска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Физико-химическая защита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Свечения ряда элементов в ультрафиолете </a:t>
                      </a:r>
                    </a:p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Использование магнитных полюсов </a:t>
                      </a:r>
                    </a:p>
                    <a:p>
                      <a:r>
                        <a:rPr lang="ru-RU" dirty="0">
                          <a:solidFill>
                            <a:srgbClr val="4242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Полосы из фольги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00" y="4077072"/>
            <a:ext cx="3676741" cy="233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21" y="4151829"/>
            <a:ext cx="4238195" cy="23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media8.ru/wp-content/uploads/2016/08/01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6221" y="4151829"/>
            <a:ext cx="4238195" cy="2311879"/>
          </a:xfrm>
          <a:prstGeom prst="rect">
            <a:avLst/>
          </a:prstGeom>
          <a:noFill/>
        </p:spPr>
      </p:pic>
      <p:pic>
        <p:nvPicPr>
          <p:cNvPr id="11" name="Picture 8" descr="http://zheleznovodskiy.ru/assets/components/stavgorod/connector2.php?action=web/getfile&amp;filename=50201&amp;ld=54148&amp;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2675" y="217981"/>
            <a:ext cx="3135951" cy="2195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3510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858694" y="6415088"/>
            <a:ext cx="310753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Москва, 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858694" y="501095"/>
            <a:ext cx="798983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«География денег»</a:t>
            </a:r>
            <a:endParaRPr lang="ru-RU" sz="36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142688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142688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142688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9408955"/>
              </p:ext>
            </p:extLst>
          </p:nvPr>
        </p:nvGraphicFramePr>
        <p:xfrm>
          <a:off x="6366296" y="1279024"/>
          <a:ext cx="5020573" cy="5159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0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Лицевая сторона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Оборотная сторона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44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коммунальный мост через Енисей;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часовня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Параскевы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Пятницы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Красноярская ГЭС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46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скульптура в основании ростральной колонны;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Петропавловская крепость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ростральная колонна;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 Биржи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90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квадрига на портике Большого театра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фасад Большого театра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11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Памятник Петру 1;</a:t>
                      </a:r>
                      <a:br>
                        <a:rPr lang="ru-RU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парусник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порту Архангельска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Соловецкий монастырь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90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Ярославль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памятник Ярославу Мудрому и часовня Казанской Богоматери</a:t>
                      </a:r>
                      <a:br>
                        <a:rPr lang="ru-RU" sz="12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фоне Ярославского Кремля</a:t>
                      </a:r>
                      <a:endParaRPr lang="ru-RU" sz="12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Церковь Иоанна Предтечи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617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Хабаровск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памятник Муравьёву-Амурскому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фоне набережной Амура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Мост через Амур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2" y="1600203"/>
            <a:ext cx="5614838" cy="486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37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90"/>
            <a:ext cx="945396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340963" y="1152109"/>
            <a:ext cx="1168572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Мотивация.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«Я знаю, нельзя иметь всего сразу, поэтому я начну с малого — с денег.»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Януш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Васильковский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«Не почитай денег ни больше, ни меньше, чем они того стоят; это хороший слуга и плохой господин.»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Дюма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«Конечно, существуют люди, для которых деньги превыше всего. Обычно это люди, которые никогда не станут богатыми. Только тот достигает богатства, кто талантлив, удачлив и не думает постоянно о деньгах.»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Стив Джобс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«Есть вещи важнее денег, но без денег эти вещи не купишь.»</a:t>
            </a:r>
          </a:p>
          <a:p>
            <a:pPr algn="r">
              <a:spcAft>
                <a:spcPts val="0"/>
              </a:spcAft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Проспер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Мериме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Человечество всегда неоднозначно относилось к деньгам.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Наша задача – расширить и обобщить знания о деньгах.</a:t>
            </a:r>
          </a:p>
        </p:txBody>
      </p:sp>
    </p:spTree>
    <p:extLst>
      <p:ext uri="{BB962C8B-B14F-4D97-AF65-F5344CB8AC3E}">
        <p14:creationId xmlns:p14="http://schemas.microsoft.com/office/powerpoint/2010/main" val="310102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858694" y="6415088"/>
            <a:ext cx="310753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858694" y="501095"/>
            <a:ext cx="798983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Наличные (символические) деньги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142688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142688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142688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Приложение оживляет новые купюры 200 и 2000 рубле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741" y="1352710"/>
            <a:ext cx="7197318" cy="39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810139" y="410547"/>
            <a:ext cx="10618236" cy="50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 (блиц-опрос «Современные деньги»)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256" y="1367712"/>
            <a:ext cx="402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На каких купюрах изображены реки?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80411" y="1367712"/>
            <a:ext cx="223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(10,50,500,5000)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256" y="1628550"/>
            <a:ext cx="1020731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На этой купюре изображен памятник основателю российского флота. (500)</a:t>
            </a:r>
          </a:p>
          <a:p>
            <a:r>
              <a:rPr lang="ru-RU" dirty="0"/>
              <a:t>- На этой купюре изображено здание биржи. (50)</a:t>
            </a:r>
          </a:p>
          <a:p>
            <a:r>
              <a:rPr lang="ru-RU" dirty="0"/>
              <a:t>- На каких купюрах изображены гербы? (1000,5000)</a:t>
            </a:r>
          </a:p>
          <a:p>
            <a:r>
              <a:rPr lang="ru-RU" dirty="0"/>
              <a:t>- На этой купюре изображена ГЭС. (10)</a:t>
            </a:r>
          </a:p>
          <a:p>
            <a:r>
              <a:rPr lang="ru-RU" dirty="0"/>
              <a:t>- На этой купюре изображен памятник губернатору Восточной Сибири. (5000)</a:t>
            </a:r>
          </a:p>
          <a:p>
            <a:r>
              <a:rPr lang="ru-RU" dirty="0"/>
              <a:t>- На этой купюре изображено здание театра. (100)</a:t>
            </a:r>
          </a:p>
          <a:p>
            <a:r>
              <a:rPr lang="ru-RU" dirty="0"/>
              <a:t>- На этой купюре изображен </a:t>
            </a:r>
            <a:r>
              <a:rPr lang="ru-RU" dirty="0" err="1"/>
              <a:t>Спасо</a:t>
            </a:r>
            <a:r>
              <a:rPr lang="ru-RU" dirty="0"/>
              <a:t> - Преображенский монастырь. (1000)</a:t>
            </a:r>
          </a:p>
          <a:p>
            <a:r>
              <a:rPr lang="ru-RU" dirty="0"/>
              <a:t>- На этой купюре изображен покровитель искусств бог Аполлон. (100)</a:t>
            </a:r>
          </a:p>
          <a:p>
            <a:r>
              <a:rPr lang="ru-RU" dirty="0"/>
              <a:t>- На этой купюре изображен памятник князю, который являлся символом народного просвещения средних веков в России. (1000)</a:t>
            </a:r>
          </a:p>
          <a:p>
            <a:r>
              <a:rPr lang="ru-RU" dirty="0"/>
              <a:t>- На этой купюре изображен Коммунальный мост. (10)</a:t>
            </a:r>
          </a:p>
          <a:p>
            <a:r>
              <a:rPr lang="ru-RU" dirty="0"/>
              <a:t>- На этой купюре изображена Часовня Казанской Богоматери. (1000)</a:t>
            </a:r>
          </a:p>
          <a:p>
            <a:r>
              <a:rPr lang="ru-RU" dirty="0"/>
              <a:t>- На этой купюре изображен Соловецкий монастырь. (500)</a:t>
            </a:r>
          </a:p>
          <a:p>
            <a:r>
              <a:rPr lang="ru-RU" dirty="0"/>
              <a:t>- На этой купюре изображены отроги Восточного Сояна. (10)</a:t>
            </a:r>
          </a:p>
          <a:p>
            <a:r>
              <a:rPr lang="ru-RU" dirty="0"/>
              <a:t>- На этой купюре изображен Петропавловский собор. (50)</a:t>
            </a:r>
          </a:p>
          <a:p>
            <a:r>
              <a:rPr lang="ru-RU" dirty="0"/>
              <a:t>- На этой купюре изображен речной вокзал. (500)</a:t>
            </a:r>
          </a:p>
          <a:p>
            <a:r>
              <a:rPr lang="ru-RU" dirty="0"/>
              <a:t>- На этой купюре изображена Стрелка Васильевского острова. (50)</a:t>
            </a:r>
          </a:p>
        </p:txBody>
      </p:sp>
    </p:spTree>
    <p:extLst>
      <p:ext uri="{BB962C8B-B14F-4D97-AF65-F5344CB8AC3E}">
        <p14:creationId xmlns:p14="http://schemas.microsoft.com/office/powerpoint/2010/main" val="21491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779589" y="565131"/>
            <a:ext cx="10200917" cy="26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 (Организация дискуссионного клуба)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49290" y="1362269"/>
            <a:ext cx="1204270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дискуссионный клуб и обсудить одну из проблемных тем: 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«Деньги не купят счастья тому, кто сам не знает, чего хочет. Деньги не укажут цель тому, кто выбирает свой путь с закрытыми глазами. Деньги не купят ум дураку, почет — подлецу, уважение — профану. Если вы попытаетесь с помощью денег окружить себя теми, кто выше и умнее вас, дабы обрести престиж, то в конце концов падете жертвой тех, кто ниже.» Айн Рэнд</a:t>
            </a:r>
          </a:p>
          <a:p>
            <a:pPr lvl="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«Деньги никогда не делали человека счастливее, и никогда не сделают. Чем больше у человека есть, тем большего он хочет. Но вместо заполнения вакуума, он сам его себе создает.» Бенджамин Франклин</a:t>
            </a:r>
          </a:p>
          <a:p>
            <a:pPr lvl="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«Тот, кто теряет деньги, теряет многое; тот, кто теряет друга, теряет намного больше; тот, кто теряет веру, теряет все.» Элеонора Рузвельт</a:t>
            </a:r>
            <a:endParaRPr lang="ru-RU" sz="4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03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409070" y="1567395"/>
            <a:ext cx="577722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Построить «ось времени»</a:t>
            </a:r>
          </a:p>
          <a:p>
            <a:pPr>
              <a:lnSpc>
                <a:spcPts val="1200"/>
              </a:lnSpc>
              <a:defRPr/>
            </a:pP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200"/>
              </a:lnSpc>
              <a:defRPr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defRPr/>
            </a:pPr>
            <a:endParaRPr lang="ru-RU" sz="2800" b="1" i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defRPr/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«География денег»</a:t>
            </a:r>
          </a:p>
          <a:p>
            <a:pPr lvl="0">
              <a:lnSpc>
                <a:spcPts val="1200"/>
              </a:lnSpc>
              <a:defRPr/>
            </a:pPr>
            <a:endParaRPr lang="ru-RU" sz="2800" b="1" i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defRPr/>
            </a:pPr>
            <a:endParaRPr lang="ru-RU" sz="2800" b="1" i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defRPr/>
            </a:pPr>
            <a:endParaRPr lang="ru-RU" sz="2800" i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200"/>
              </a:lnSpc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Блиц-опрос «Современные деньги»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ts val="1200"/>
              </a:lnSpc>
              <a:defRPr/>
            </a:pP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200"/>
              </a:lnSpc>
              <a:defRPr/>
            </a:pP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200"/>
              </a:lnSpc>
              <a:defRPr/>
            </a:pP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2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«Русские пословицы»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Загадки, ребусы, шарады,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Кроссворды, викторины, конкурсы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Организация дискуссионного клуба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Myriad Pro"/>
              <a:ea typeface="ＭＳ Ｐゴシック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747329" y="1407158"/>
            <a:ext cx="5516160" cy="53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31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Межпредметные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связи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1F3CC8A-B1DA-4B5D-B91B-C5777F2081D1}"/>
              </a:ext>
            </a:extLst>
          </p:cNvPr>
          <p:cNvSpPr/>
          <p:nvPr/>
        </p:nvSpPr>
        <p:spPr>
          <a:xfrm>
            <a:off x="4458788" y="1428524"/>
            <a:ext cx="2447109" cy="16546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Тема «Деньги»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8B00FD7-B3B3-4144-B2BC-1DC834968FA7}"/>
              </a:ext>
            </a:extLst>
          </p:cNvPr>
          <p:cNvSpPr/>
          <p:nvPr/>
        </p:nvSpPr>
        <p:spPr>
          <a:xfrm>
            <a:off x="354567" y="4521806"/>
            <a:ext cx="2037806" cy="12540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Математика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B64C8F5-761E-47C3-B3AF-5AA5F4BC0F18}"/>
              </a:ext>
            </a:extLst>
          </p:cNvPr>
          <p:cNvSpPr/>
          <p:nvPr/>
        </p:nvSpPr>
        <p:spPr>
          <a:xfrm>
            <a:off x="2641178" y="4563289"/>
            <a:ext cx="2037806" cy="12540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История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6610A7-C8C1-43BE-AFAB-148131B1FD3B}"/>
              </a:ext>
            </a:extLst>
          </p:cNvPr>
          <p:cNvSpPr/>
          <p:nvPr/>
        </p:nvSpPr>
        <p:spPr>
          <a:xfrm>
            <a:off x="4927789" y="4563289"/>
            <a:ext cx="2037806" cy="12540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География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79F07FB-4E2C-4CCD-8AC2-929D9F39D956}"/>
              </a:ext>
            </a:extLst>
          </p:cNvPr>
          <p:cNvSpPr/>
          <p:nvPr/>
        </p:nvSpPr>
        <p:spPr>
          <a:xfrm>
            <a:off x="7214400" y="4563289"/>
            <a:ext cx="2037806" cy="12540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Литература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9A288A8-2DEF-433B-9165-518E2D774590}"/>
              </a:ext>
            </a:extLst>
          </p:cNvPr>
          <p:cNvSpPr/>
          <p:nvPr/>
        </p:nvSpPr>
        <p:spPr>
          <a:xfrm>
            <a:off x="9501011" y="4563288"/>
            <a:ext cx="2037806" cy="12540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/>
              <a:t>Обществознание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78EECF6-F26B-40C5-88B9-7229251D7F78}"/>
              </a:ext>
            </a:extLst>
          </p:cNvPr>
          <p:cNvCxnSpPr/>
          <p:nvPr/>
        </p:nvCxnSpPr>
        <p:spPr>
          <a:xfrm flipH="1">
            <a:off x="2033895" y="2775412"/>
            <a:ext cx="2290354" cy="1445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A835193-9AA7-4398-8C8B-EF42249F76FC}"/>
              </a:ext>
            </a:extLst>
          </p:cNvPr>
          <p:cNvCxnSpPr>
            <a:cxnSpLocks/>
          </p:cNvCxnSpPr>
          <p:nvPr/>
        </p:nvCxnSpPr>
        <p:spPr>
          <a:xfrm flipH="1">
            <a:off x="3709373" y="3095272"/>
            <a:ext cx="1247598" cy="1354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28ED043-DCA7-4646-8394-0F5D0240AF92}"/>
              </a:ext>
            </a:extLst>
          </p:cNvPr>
          <p:cNvCxnSpPr>
            <a:cxnSpLocks/>
          </p:cNvCxnSpPr>
          <p:nvPr/>
        </p:nvCxnSpPr>
        <p:spPr>
          <a:xfrm>
            <a:off x="5665325" y="3140162"/>
            <a:ext cx="156926" cy="1309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1A848FE-84F0-42A6-A24E-DCC0ADA04683}"/>
              </a:ext>
            </a:extLst>
          </p:cNvPr>
          <p:cNvCxnSpPr>
            <a:cxnSpLocks/>
          </p:cNvCxnSpPr>
          <p:nvPr/>
        </p:nvCxnSpPr>
        <p:spPr>
          <a:xfrm>
            <a:off x="6398010" y="3064223"/>
            <a:ext cx="1561624" cy="1385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A025EE4-DCD6-437D-B338-D825AFE61ACB}"/>
              </a:ext>
            </a:extLst>
          </p:cNvPr>
          <p:cNvCxnSpPr>
            <a:cxnSpLocks/>
          </p:cNvCxnSpPr>
          <p:nvPr/>
        </p:nvCxnSpPr>
        <p:spPr>
          <a:xfrm>
            <a:off x="6989735" y="2808006"/>
            <a:ext cx="2842242" cy="1528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741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398" y="231582"/>
            <a:ext cx="3316637" cy="31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2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90"/>
            <a:ext cx="945396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 Деньги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453081" y="1335674"/>
            <a:ext cx="95750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История возникновения денег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Myriad Pro"/>
              <a:ea typeface="ＭＳ Ｐゴシック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663"/>
            <a:ext cx="6134101" cy="4191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35673"/>
            <a:ext cx="5257800" cy="28161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26461" y="3320832"/>
            <a:ext cx="2427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Происхождение денег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гра «Обмен»)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4101" y="4114800"/>
            <a:ext cx="59054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Товарный обмен первоначально осуществлялся в форме бартера (Т-Т). Появление денег изменило форму обмена: товар продается за деньги, затем на вырученные деньги приобретается необходимый ему товар (Т-Д-Т).</a:t>
            </a:r>
          </a:p>
        </p:txBody>
      </p:sp>
    </p:spTree>
    <p:extLst>
      <p:ext uri="{BB962C8B-B14F-4D97-AF65-F5344CB8AC3E}">
        <p14:creationId xmlns:p14="http://schemas.microsoft.com/office/powerpoint/2010/main" val="94962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30" y="1823873"/>
            <a:ext cx="118588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102D69"/>
                </a:solidFill>
                <a:latin typeface="HSE Sans" panose="02000000000000000000" pitchFamily="2" charset="0"/>
              </a:rPr>
              <a:t>Перед учащимися ставится проблема людей древности: </a:t>
            </a:r>
            <a:r>
              <a:rPr lang="ru-RU" sz="1800" dirty="0">
                <a:solidFill>
                  <a:srgbClr val="102D69"/>
                </a:solidFill>
                <a:latin typeface="HSE Sans" panose="02000000000000000000" pitchFamily="2" charset="0"/>
              </a:rPr>
              <a:t>что делать, если при наличии одних благ других благ не хватает, но необходимое производится кем-то еще при нужде этого производителя в наших благах?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18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102D69"/>
                </a:solidFill>
                <a:latin typeface="HSE Sans" panose="02000000000000000000" pitchFamily="2" charset="0"/>
              </a:rPr>
              <a:t>Учащиеся подводятся к мысли о необходимости обмена производимыми благами, вводится понятие бартера, то есть обмена товара на товар.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102D69"/>
                </a:solidFill>
                <a:latin typeface="HSE Sans" panose="02000000000000000000" pitchFamily="2" charset="0"/>
              </a:rPr>
              <a:t>Ставится следующий вопрос: </a:t>
            </a:r>
            <a:r>
              <a:rPr lang="ru-RU" sz="1800" dirty="0">
                <a:solidFill>
                  <a:srgbClr val="102D69"/>
                </a:solidFill>
                <a:latin typeface="HSE Sans" panose="02000000000000000000" pitchFamily="2" charset="0"/>
              </a:rPr>
              <a:t>что делать, если производителю нужных нам благ не нужны те блага, которые производятся нами?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18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102D69"/>
                </a:solidFill>
                <a:latin typeface="HSE Sans" panose="02000000000000000000" pitchFamily="2" charset="0"/>
              </a:rPr>
              <a:t>Решением будет появление «универсального» блага, необходимого любому производителю в поставленных условиях. Таким образом учащиеся подводятся к выводу о причине появления товарных денег.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91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65" y="1703535"/>
            <a:ext cx="1185887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Описание «Жизненной ситуации»</a:t>
            </a:r>
            <a:endParaRPr lang="en-US" sz="28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2800" dirty="0">
                <a:latin typeface="HSE Sans" panose="02000000000000000000" pitchFamily="2" charset="0"/>
              </a:rPr>
              <a:t>В качестве описания «жизненной ситуации» может быть использована </a:t>
            </a:r>
            <a:r>
              <a:rPr lang="ru-RU" sz="2800" b="1" dirty="0">
                <a:latin typeface="HSE Sans" panose="02000000000000000000" pitchFamily="2" charset="0"/>
              </a:rPr>
              <a:t>игра «Верю – не верю» </a:t>
            </a:r>
            <a:r>
              <a:rPr lang="ru-RU" sz="2800" dirty="0">
                <a:latin typeface="HSE Sans" panose="02000000000000000000" pitchFamily="2" charset="0"/>
              </a:rPr>
              <a:t>на тему товарных денег. </a:t>
            </a:r>
            <a:endParaRPr lang="en-US" sz="2800" dirty="0">
              <a:latin typeface="HSE Sans" panose="02000000000000000000" pitchFamily="2" charset="0"/>
            </a:endParaRPr>
          </a:p>
          <a:p>
            <a:endParaRPr lang="ru-RU" sz="2800" dirty="0">
              <a:latin typeface="HSE Sans" panose="02000000000000000000" pitchFamily="2" charset="0"/>
            </a:endParaRPr>
          </a:p>
          <a:p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Суть игры заключается в том, что учащимся демонстрируются заранее подготовленные карточки с изображением предметов двух категорий: являвшихся товарными деньгами в древности и никогда не являвшиеся таковыми. После демонстрации каждой карточки учащимся задается вопрос: </a:t>
            </a:r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являлся ли демонстрируемый товар деньгами в древности и почему?</a:t>
            </a:r>
          </a:p>
          <a:p>
            <a:endParaRPr lang="ru-RU" sz="1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2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0" name="Объект 7">
            <a:extLst>
              <a:ext uri="{FF2B5EF4-FFF2-40B4-BE49-F238E27FC236}">
                <a16:creationId xmlns:a16="http://schemas.microsoft.com/office/drawing/2014/main" id="{86DBD4F4-78C9-4CD9-BAB3-419E339E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561" y="1381544"/>
            <a:ext cx="4707917" cy="45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9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1779589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Высшая школа экономики, Москва, </a:t>
            </a: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2023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092271" y="415289"/>
            <a:ext cx="9794929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Тема Деньги.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8824914" y="2255838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824914" y="3967163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8824914" y="5591175"/>
            <a:ext cx="72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  <a:cs typeface="+mn-cs"/>
              </a:rPr>
              <a:t>фото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65" y="2971968"/>
            <a:ext cx="11858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102D69"/>
                </a:solidFill>
                <a:latin typeface="HSE Sans" panose="02000000000000000000" pitchFamily="2" charset="0"/>
              </a:rPr>
              <a:t>Сушеная рыба </a:t>
            </a:r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– валюта древней Исландии. Государство-остров, основным промыслом была добыча рыбы. Сушеная рыба почти не портится и могла использоваться в качестве еды во времена плохого улова. </a:t>
            </a:r>
          </a:p>
        </p:txBody>
      </p:sp>
    </p:spTree>
    <p:extLst>
      <p:ext uri="{BB962C8B-B14F-4D97-AF65-F5344CB8AC3E}">
        <p14:creationId xmlns:p14="http://schemas.microsoft.com/office/powerpoint/2010/main" val="280611411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4839</TotalTime>
  <Words>2808</Words>
  <Application>Microsoft Office PowerPoint</Application>
  <PresentationFormat>Широкоэкранный</PresentationFormat>
  <Paragraphs>490</Paragraphs>
  <Slides>45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Franklin Gothic Book</vt:lpstr>
      <vt:lpstr>Franklin Gothic Medium</vt:lpstr>
      <vt:lpstr>HSE Sans</vt:lpstr>
      <vt:lpstr>Myriad Pro</vt:lpstr>
      <vt:lpstr>Times New Roman</vt:lpstr>
      <vt:lpstr>Wingdings</vt:lpstr>
      <vt:lpstr>Wingdings 2</vt:lpstr>
      <vt:lpstr>Office Theme</vt:lpstr>
      <vt:lpstr>1_Office Theme</vt:lpstr>
      <vt:lpstr>Трек</vt:lpstr>
      <vt:lpstr>1_Тема Office</vt:lpstr>
      <vt:lpstr>Содержание и методика проведения занятий, связанных с понятием денег и формированием семейного бюджета.</vt:lpstr>
      <vt:lpstr>Деньги</vt:lpstr>
      <vt:lpstr>Разминка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и методические подходы к изучению вопросов, связанных с понятием денег и формированием семейного бюджета.</dc:title>
  <dc:creator>hp</dc:creator>
  <cp:lastModifiedBy>Hanna</cp:lastModifiedBy>
  <cp:revision>184</cp:revision>
  <dcterms:created xsi:type="dcterms:W3CDTF">2016-08-12T15:17:52Z</dcterms:created>
  <dcterms:modified xsi:type="dcterms:W3CDTF">2023-01-31T13:15:23Z</dcterms:modified>
</cp:coreProperties>
</file>