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96" r:id="rId3"/>
    <p:sldId id="259" r:id="rId4"/>
    <p:sldId id="286" r:id="rId5"/>
    <p:sldId id="400" r:id="rId6"/>
    <p:sldId id="261" r:id="rId7"/>
    <p:sldId id="271" r:id="rId8"/>
    <p:sldId id="382" r:id="rId9"/>
    <p:sldId id="290" r:id="rId10"/>
    <p:sldId id="383" r:id="rId11"/>
    <p:sldId id="272" r:id="rId12"/>
    <p:sldId id="370" r:id="rId13"/>
    <p:sldId id="374" r:id="rId14"/>
    <p:sldId id="281" r:id="rId15"/>
    <p:sldId id="280" r:id="rId16"/>
    <p:sldId id="282" r:id="rId17"/>
    <p:sldId id="375" r:id="rId18"/>
    <p:sldId id="378" r:id="rId19"/>
    <p:sldId id="399" r:id="rId20"/>
    <p:sldId id="276" r:id="rId21"/>
    <p:sldId id="29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8CC5FD-4172-1C31-770F-1656A5BF7EE4}" v="1" dt="2021-10-28T08:40:07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47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32742-7590-49D7-8CAC-17BC9EFB872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DD4F8-5004-4D6F-966E-801E6B0D3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24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5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8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1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9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9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9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5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8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5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673409" y="3723459"/>
            <a:ext cx="7165649" cy="1406814"/>
          </a:xfrm>
        </p:spPr>
        <p:txBody>
          <a:bodyPr/>
          <a:lstStyle/>
          <a:p>
            <a:pPr eaLnBrk="1" hangingPunct="1"/>
            <a:endParaRPr lang="ru-RU" sz="2800" b="1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lang="ru-RU" sz="2800" b="1" dirty="0">
                <a:solidFill>
                  <a:srgbClr val="000066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Осадчая Анна Павловна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2895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2023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070534"/>
            <a:ext cx="11887200" cy="1470025"/>
          </a:xfrm>
        </p:spPr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методика проведения занятий, связанных с понятием денег и формированием семейного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276874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51A707-3021-4689-9D64-AFC471E1A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92" y="446564"/>
            <a:ext cx="11131022" cy="58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4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расходы?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52" y="1287463"/>
            <a:ext cx="7673009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</a:p>
          <a:p>
            <a:pPr marL="514350" indent="-51435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Желательные</a:t>
            </a:r>
          </a:p>
          <a:p>
            <a:pPr marL="514350" indent="-51435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Неразумные (лишние)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семейные расходы нужно планировать с запасом?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ли ежемесячные расходы семьи одинаковы?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мелкие расходы могут составлять в итоге существенную статью бюджета.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74C1B-3073-462F-B693-728CCFB25EE4}"/>
              </a:ext>
            </a:extLst>
          </p:cNvPr>
          <p:cNvSpPr txBox="1"/>
          <p:nvPr/>
        </p:nvSpPr>
        <p:spPr>
          <a:xfrm>
            <a:off x="89452" y="5626391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Дискуссия: какие расходы являются неразумными?</a:t>
            </a:r>
          </a:p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работа: как сократить расходы семьи?</a:t>
            </a:r>
          </a:p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мастерская: плакат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«Как не попасться на уловки маркетологов?»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91126A-1F1C-4DE7-B9D3-7C838605F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63" y="1287463"/>
            <a:ext cx="6514685" cy="15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0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779589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Высшая школа экономики, Москва, </a:t>
            </a: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2020</a:t>
            </a: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092271" y="415290"/>
            <a:ext cx="945396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Личный и семейный бюджет.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8824914" y="2255838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8824914" y="3967163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8824914" y="5591175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07653" y="488740"/>
            <a:ext cx="11376693" cy="514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Мотивация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ctr">
              <a:lnSpc>
                <a:spcPct val="107000"/>
              </a:lnSpc>
              <a:spcAft>
                <a:spcPts val="0"/>
              </a:spcAft>
            </a:pP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«Семейная лодка разбилась о быт»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Владимир Маяковский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i="1" dirty="0">
                <a:solidFill>
                  <a:srgbClr val="37373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dirty="0">
                <a:solidFill>
                  <a:srgbClr val="37373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Если вы не запланировали, как вы станете богатым, то, скорее всего, вы планируете быть бедным. Просто вы не подозреваете об этом. Большинство людей планируют быть бедными, просто они не задумываются о такой постановке вопроса»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r"/>
            <a:r>
              <a:rPr lang="ru-RU" dirty="0">
                <a:solidFill>
                  <a:srgbClr val="37373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Роберт </a:t>
            </a:r>
            <a:r>
              <a:rPr lang="ru-RU" dirty="0" err="1">
                <a:solidFill>
                  <a:srgbClr val="37373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Кийосаки</a:t>
            </a:r>
            <a:endParaRPr lang="ru-RU" dirty="0">
              <a:solidFill>
                <a:srgbClr val="373737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«Нажить много денег – храбрость; сохранить их – мудрость, а умело расходовать их – искусство»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Бертольд Ауэрбах</a:t>
            </a:r>
          </a:p>
          <a:p>
            <a:pPr lvl="0"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«Задуматься о своих деньгах один день в месяц важнее, чем тридцать дней их зарабатывать» </a:t>
            </a:r>
          </a:p>
          <a:p>
            <a:pPr lvl="0" algn="r"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Джон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Рокфелер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779589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Высшая школа экономики, Москва, </a:t>
            </a: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2020</a:t>
            </a: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319867" y="415290"/>
            <a:ext cx="763185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>
              <a:defRPr/>
            </a:pPr>
            <a:r>
              <a:rPr lang="ru-RU" sz="40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Личный и семейный бюджет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8824914" y="2255838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8824914" y="3967163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8824914" y="5591175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347134" y="1885315"/>
            <a:ext cx="11497732" cy="270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 defTabSz="914377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Смета доходов и расходов частного лица, организации или государства в целом, устанавливаемая на определенный временной период, как правило, на год. Бюджет представляет собой финансовый план, при помощи которого можно прогнозировать будущие поступления и затраты.</a:t>
            </a:r>
          </a:p>
          <a:p>
            <a:pPr lvl="0">
              <a:lnSpc>
                <a:spcPct val="107000"/>
              </a:lnSpc>
            </a:pPr>
            <a:endParaRPr lang="ru-RU" sz="2800" dirty="0">
              <a:solidFill>
                <a:srgbClr val="55555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DD192-CFE1-4C5F-B7D1-6E0BB7F6B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364" y="162480"/>
            <a:ext cx="10363200" cy="147002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</p:spTree>
    <p:extLst>
      <p:ext uri="{BB962C8B-B14F-4D97-AF65-F5344CB8AC3E}">
        <p14:creationId xmlns:p14="http://schemas.microsoft.com/office/powerpoint/2010/main" val="341475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emcellbank.spb.ru/resources/images/AibKo9Gb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326" y="2855241"/>
            <a:ext cx="4674583" cy="40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1393"/>
            <a:ext cx="10515600" cy="38261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правило семейного бюджета – сумма расходов в долгосрочном периоде (например, 2–3 года) не должна превышать суммы доходов.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 у семьи образуется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бюджета, т. е. ситуация, при которой расходы будут превышать доходы.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Лучше, чтобы в семейном бюджете был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е. ситуация, при которой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превышают расходы.</a:t>
            </a:r>
          </a:p>
        </p:txBody>
      </p:sp>
    </p:spTree>
    <p:extLst>
      <p:ext uri="{BB962C8B-B14F-4D97-AF65-F5344CB8AC3E}">
        <p14:creationId xmlns:p14="http://schemas.microsoft.com/office/powerpoint/2010/main" val="3930149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 обычно составляют в виде простой таблицы.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236" y="2870001"/>
            <a:ext cx="7413527" cy="34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8" y="344555"/>
            <a:ext cx="11887200" cy="4351338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все ожидаемые доходы</a:t>
            </a:r>
          </a:p>
          <a:p>
            <a:pPr marL="514350" indent="-51435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в расходы строку «Отложить в сбережения»</a:t>
            </a:r>
          </a:p>
          <a:p>
            <a:pPr marL="514350" indent="-51435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самые необходимые расходы</a:t>
            </a:r>
          </a:p>
          <a:p>
            <a:pPr marL="514350" indent="-51435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строк в разделе «Расходы» можно сперва оставить пустыми.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укажем те расходы, которые не являются обязательными, но желательны (если останутся средства).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141" y="3509426"/>
            <a:ext cx="7413527" cy="34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89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779589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Высшая школа экономики, Москва, </a:t>
            </a: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2020</a:t>
            </a: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286000" y="422015"/>
            <a:ext cx="7448550" cy="40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Личный и семейный бюджет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8824914" y="2255838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8824914" y="3967163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8824914" y="5591175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463" y="1390560"/>
            <a:ext cx="7742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463" y="4546965"/>
            <a:ext cx="118729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948094-B33E-46FD-801B-9433E826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2" y="133871"/>
            <a:ext cx="9764056" cy="652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42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779589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Высшая школа экономики, Москва, </a:t>
            </a: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2020</a:t>
            </a: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3200400" y="415290"/>
            <a:ext cx="7448550" cy="40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Личный и семейный бюджет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8824914" y="2255838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8824914" y="3967163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8824914" y="5591175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0320" y="2091670"/>
            <a:ext cx="7742911" cy="2937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бумаге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электронных таблицах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специальных мобильных приложениях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онлайн-сервисах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81F4783-DF45-4E21-AD1E-BA64A99EC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364" y="453269"/>
            <a:ext cx="10363200" cy="147002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вести учет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2182130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EF7F5D-1305-4C79-AFE9-DD89071D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218" y="1213639"/>
            <a:ext cx="3537782" cy="26745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C001F-4937-4768-B00A-855FF56A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012"/>
            <a:ext cx="12011487" cy="991014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приложения по ведению бюджета</a:t>
            </a:r>
          </a:p>
        </p:txBody>
      </p:sp>
      <p:pic>
        <p:nvPicPr>
          <p:cNvPr id="1026" name="Picture 2" descr="https://echeck.org/wp-content/uploads/2016/11/Toshl-Cover-Image.png">
            <a:extLst>
              <a:ext uri="{FF2B5EF4-FFF2-40B4-BE49-F238E27FC236}">
                <a16:creationId xmlns:a16="http://schemas.microsoft.com/office/drawing/2014/main" id="{B6CA3497-93CD-487F-9651-0718BFEB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66" y="728793"/>
            <a:ext cx="2986287" cy="36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1C99F5-5DA4-4FB2-8E70-1998ED7E9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711" y="1139716"/>
            <a:ext cx="2867025" cy="2905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C83CE1-B2AA-4177-A149-2A47C81B9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765" y="4539215"/>
            <a:ext cx="4752975" cy="21050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60D97B-1FFE-4C44-B770-04B0950E8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714" y="4618643"/>
            <a:ext cx="3777056" cy="194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7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0127"/>
          </a:xfrm>
        </p:spPr>
        <p:txBody>
          <a:bodyPr/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Деньги и семейный бюджет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996669"/>
              </p:ext>
            </p:extLst>
          </p:nvPr>
        </p:nvGraphicFramePr>
        <p:xfrm>
          <a:off x="278297" y="1013789"/>
          <a:ext cx="11708294" cy="552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09">
                  <a:extLst>
                    <a:ext uri="{9D8B030D-6E8A-4147-A177-3AD203B41FA5}">
                      <a16:colId xmlns:a16="http://schemas.microsoft.com/office/drawing/2014/main" val="1576639120"/>
                    </a:ext>
                  </a:extLst>
                </a:gridCol>
                <a:gridCol w="5365064">
                  <a:extLst>
                    <a:ext uri="{9D8B030D-6E8A-4147-A177-3AD203B41FA5}">
                      <a16:colId xmlns:a16="http://schemas.microsoft.com/office/drawing/2014/main" val="2742763905"/>
                    </a:ext>
                  </a:extLst>
                </a:gridCol>
                <a:gridCol w="1292087">
                  <a:extLst>
                    <a:ext uri="{9D8B030D-6E8A-4147-A177-3AD203B41FA5}">
                      <a16:colId xmlns:a16="http://schemas.microsoft.com/office/drawing/2014/main" val="311186703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236346050"/>
                    </a:ext>
                  </a:extLst>
                </a:gridCol>
                <a:gridCol w="1391478">
                  <a:extLst>
                    <a:ext uri="{9D8B030D-6E8A-4147-A177-3AD203B41FA5}">
                      <a16:colId xmlns:a16="http://schemas.microsoft.com/office/drawing/2014/main" val="2946390638"/>
                    </a:ext>
                  </a:extLst>
                </a:gridCol>
                <a:gridCol w="1411356">
                  <a:extLst>
                    <a:ext uri="{9D8B030D-6E8A-4147-A177-3AD203B41FA5}">
                      <a16:colId xmlns:a16="http://schemas.microsoft.com/office/drawing/2014/main" val="1609968277"/>
                    </a:ext>
                  </a:extLst>
                </a:gridCol>
              </a:tblGrid>
              <a:tr h="40768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233813"/>
                  </a:ext>
                </a:extLst>
              </a:tr>
              <a:tr h="407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274258"/>
                  </a:ext>
                </a:extLst>
              </a:tr>
              <a:tr h="407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Деньги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4073062"/>
                  </a:ext>
                </a:extLst>
              </a:tr>
              <a:tr h="407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6530320"/>
                  </a:ext>
                </a:extLst>
              </a:tr>
              <a:tr h="407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современные деньги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3638490"/>
                  </a:ext>
                </a:extLst>
              </a:tr>
              <a:tr h="407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4679711"/>
                  </a:ext>
                </a:extLst>
              </a:tr>
              <a:tr h="407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Семейный бюджет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9174675"/>
                  </a:ext>
                </a:extLst>
              </a:tr>
              <a:tr h="407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6301849"/>
                  </a:ext>
                </a:extLst>
              </a:tr>
              <a:tr h="407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952129"/>
                  </a:ext>
                </a:extLst>
              </a:tr>
              <a:tr h="872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Составление и управление семейного бюджета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2645775"/>
                  </a:ext>
                </a:extLst>
              </a:tr>
              <a:tr h="577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семейного благосостояния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4186739"/>
                  </a:ext>
                </a:extLst>
              </a:tr>
              <a:tr h="407689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429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030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оптимизировать бюджет?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вести бюджет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траты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список покупок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альтернативы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Готовить самостоятельно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относиться к вещам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9218" name="Picture 2" descr="http://www.beton7kubov.ru/upload/medialibrary/0ef/0efa8a5b953e5b110dcf254e47b1d8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24" y="1434662"/>
            <a:ext cx="4633376" cy="487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C11817-A6E9-47A6-9B29-D80D16786AF7}"/>
              </a:ext>
            </a:extLst>
          </p:cNvPr>
          <p:cNvSpPr txBox="1"/>
          <p:nvPr/>
        </p:nvSpPr>
        <p:spPr>
          <a:xfrm>
            <a:off x="154813" y="5192554"/>
            <a:ext cx="11345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Дискуссия: На чем экономить нельзя?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ли можно верить заманчивым предложениям о распродажах?</a:t>
            </a:r>
          </a:p>
        </p:txBody>
      </p:sp>
    </p:spTree>
    <p:extLst>
      <p:ext uri="{BB962C8B-B14F-4D97-AF65-F5344CB8AC3E}">
        <p14:creationId xmlns:p14="http://schemas.microsoft.com/office/powerpoint/2010/main" val="2290812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662" y="625642"/>
            <a:ext cx="7434468" cy="6068121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Какой бюджет лучше: совместный или раздельный?</a:t>
            </a:r>
          </a:p>
          <a:p>
            <a:pPr marL="742950" indent="-742950" algn="just">
              <a:buAutoNum type="arabicPeriod"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чьих руках должен находиться совместный семейный бюджет?</a:t>
            </a:r>
          </a:p>
          <a:p>
            <a:pPr marL="0" indent="0" algn="just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Должны ли дети участвовать в составлении семейного бюджета?</a:t>
            </a:r>
          </a:p>
          <a:p>
            <a:pPr marL="0" indent="0" algn="just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Что важнее: тратить деньги на текущее потребление (на покупку одежды, обуви, бытовой техники и компьютера) или вкладывать в капитальные ресурсы (в приобретение квартиры, дачи, автомобиля)?</a:t>
            </a:r>
          </a:p>
          <a:p>
            <a:pPr marL="0" indent="0" algn="just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 чему может привести ситуация, когда семья всё время берёт деньги в долг у банков или знакомых?</a:t>
            </a:r>
          </a:p>
          <a:p>
            <a:pPr marL="0" indent="0" algn="just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http://clipart-library.com/images/kTKBerb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283" y="625642"/>
            <a:ext cx="3617517" cy="57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0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5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9A06619-1773-4702-AA6D-0934CE0E21BA}"/>
              </a:ext>
            </a:extLst>
          </p:cNvPr>
          <p:cNvSpPr txBox="1">
            <a:spLocks/>
          </p:cNvSpPr>
          <p:nvPr/>
        </p:nvSpPr>
        <p:spPr bwMode="auto">
          <a:xfrm>
            <a:off x="6294268" y="1503096"/>
            <a:ext cx="5263937" cy="405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труда несовершеннолетних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чего зависит заработная плата;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на работе - это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денежные выплаты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заработной платы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отчисления с зарплаты в России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«белой» и «серой» зарплаты.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E68602-0E49-4AD8-9F16-AE75FE59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799679"/>
            <a:ext cx="5553075" cy="3838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E3AC04-69C1-4C4D-9672-C3A233251638}"/>
              </a:ext>
            </a:extLst>
          </p:cNvPr>
          <p:cNvSpPr txBox="1"/>
          <p:nvPr/>
        </p:nvSpPr>
        <p:spPr>
          <a:xfrm>
            <a:off x="621437" y="5877017"/>
            <a:ext cx="1134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работа: сравнение зарплат в различных странах.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Кейс: сравнение «белой» и «серой» зарплаты.</a:t>
            </a:r>
          </a:p>
        </p:txBody>
      </p:sp>
    </p:spTree>
    <p:extLst>
      <p:ext uri="{BB962C8B-B14F-4D97-AF65-F5344CB8AC3E}">
        <p14:creationId xmlns:p14="http://schemas.microsoft.com/office/powerpoint/2010/main" val="26999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24smi.org/public/media/resize/800x-/person/2017/12/22/kvayp8vqhmwg-krokodil-g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9" y="895350"/>
            <a:ext cx="4078146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2500" y="1009650"/>
            <a:ext cx="7219950" cy="4031873"/>
          </a:xfrm>
          <a:prstGeom prst="rect">
            <a:avLst/>
          </a:prstGeom>
          <a:solidFill>
            <a:srgbClr val="C7C4E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Крокодил Гена устроился работать в музыкальную школу учителем.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каждый час работы ему платят 3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ежедневно он работает по 3 часа.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денег заработает крокодил Гена за 10 дней? 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у него вид заработной платы? Как Гене заработать больше денег?</a:t>
            </a:r>
          </a:p>
        </p:txBody>
      </p:sp>
    </p:spTree>
    <p:extLst>
      <p:ext uri="{BB962C8B-B14F-4D97-AF65-F5344CB8AC3E}">
        <p14:creationId xmlns:p14="http://schemas.microsoft.com/office/powerpoint/2010/main" val="338856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E8F12-C201-400B-ADA2-BB66FD8A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16F58-83A4-4186-9B14-0DF046220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при заключении трудового договора предложила вам 2 варианта на выбор: «белая» зарплата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30 тыс. руб. в месяц до вычета налога или «серая» зарплата (10 тыс. руб. официально до вычета налога, 20 тыс. руб. обещали платить каждый месяц «в конверте»).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вариант выгоднее? Почему? </a:t>
            </a:r>
          </a:p>
        </p:txBody>
      </p:sp>
    </p:spTree>
    <p:extLst>
      <p:ext uri="{BB962C8B-B14F-4D97-AF65-F5344CB8AC3E}">
        <p14:creationId xmlns:p14="http://schemas.microsoft.com/office/powerpoint/2010/main" val="318836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317500"/>
            <a:ext cx="9448800" cy="4724400"/>
          </a:xfrm>
          <a:prstGeom prst="rect">
            <a:avLst/>
          </a:prstGeom>
        </p:spPr>
      </p:pic>
      <p:pic>
        <p:nvPicPr>
          <p:cNvPr id="3078" name="Picture 6" descr="https://thumbs.dreamstime.com/b/%D1%81%D1%87%D0%B0%D1%81%D1%82-%D0%B8%D0%B2%D1%8B%D0%B5-%D1%81%D1%82%D0%B0%D1%80%D1%8B%D0%B5-%D0%BF%D0%B0%D1%80%D1%8B-32799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01700"/>
            <a:ext cx="3145084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2423" y="4359540"/>
            <a:ext cx="783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E28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Пособия, пенсии, стипендии</a:t>
            </a:r>
          </a:p>
        </p:txBody>
      </p:sp>
    </p:spTree>
    <p:extLst>
      <p:ext uri="{BB962C8B-B14F-4D97-AF65-F5344CB8AC3E}">
        <p14:creationId xmlns:p14="http://schemas.microsoft.com/office/powerpoint/2010/main" val="174329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85298" cy="4940300"/>
          </a:xfrm>
          <a:prstGeom prst="rect">
            <a:avLst/>
          </a:prstGeom>
        </p:spPr>
      </p:pic>
      <p:pic>
        <p:nvPicPr>
          <p:cNvPr id="4098" name="Picture 2" descr="https://cesmakuu.md/wp-content/uploads/2018/03/depositphotos_14614747-stock-illustration-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64" y="1285875"/>
            <a:ext cx="3883336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43394" y="4771162"/>
            <a:ext cx="1159707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Arial Black" panose="020B0A04020102020204" pitchFamily="34" charset="0"/>
                <a:cs typeface="Times New Roman" panose="02020603050405020304" pitchFamily="18" charset="0"/>
              </a:rPr>
              <a:t>Пассивный доход — доход, не зависящий от ежедневной деятельности.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41C0D-B658-4375-83F9-C4DA00F540CB}"/>
              </a:ext>
            </a:extLst>
          </p:cNvPr>
          <p:cNvSpPr txBox="1"/>
          <p:nvPr/>
        </p:nvSpPr>
        <p:spPr>
          <a:xfrm>
            <a:off x="594804" y="5903009"/>
            <a:ext cx="1134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работа: как обеспечить пассивный доход.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Дискуссия: если есть источник пассивного дохода, то можно не работать?</a:t>
            </a:r>
          </a:p>
        </p:txBody>
      </p:sp>
    </p:spTree>
    <p:extLst>
      <p:ext uri="{BB962C8B-B14F-4D97-AF65-F5344CB8AC3E}">
        <p14:creationId xmlns:p14="http://schemas.microsoft.com/office/powerpoint/2010/main" val="270860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D851B9-C6A8-410B-9FEE-F158BD5ED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"/>
            <a:ext cx="109728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3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141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доходов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725351"/>
              </p:ext>
            </p:extLst>
          </p:nvPr>
        </p:nvGraphicFramePr>
        <p:xfrm>
          <a:off x="149628" y="991515"/>
          <a:ext cx="11837326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663">
                  <a:extLst>
                    <a:ext uri="{9D8B030D-6E8A-4147-A177-3AD203B41FA5}">
                      <a16:colId xmlns:a16="http://schemas.microsoft.com/office/drawing/2014/main" val="2742226120"/>
                    </a:ext>
                  </a:extLst>
                </a:gridCol>
                <a:gridCol w="5918663">
                  <a:extLst>
                    <a:ext uri="{9D8B030D-6E8A-4147-A177-3AD203B41FA5}">
                      <a16:colId xmlns:a16="http://schemas.microsoft.com/office/drawing/2014/main" val="3993257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Регулярные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2891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Нерегулярные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84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289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431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EB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878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65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13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823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8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64173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7337" y="4206350"/>
            <a:ext cx="11837325" cy="24622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на день рождения</a:t>
            </a: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папы</a:t>
            </a: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</a:t>
            </a: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Выигрыш в лотерею</a:t>
            </a: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Пенсия бабушки</a:t>
            </a: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Наследство от дальнего родственника</a:t>
            </a:r>
          </a:p>
          <a:p>
            <a:pPr marL="342900" indent="-342900" algn="just">
              <a:buAutoNum type="arabicPeriod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от сдачи квартиры в аренду</a:t>
            </a: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на работе</a:t>
            </a: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Сдельная зарплата старшей сестры</a:t>
            </a: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 от продажи автомобиля</a:t>
            </a: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 по вкладу в банке</a:t>
            </a:r>
          </a:p>
          <a:p>
            <a:pPr marL="342900" indent="-342900" algn="just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Пособие по уходу за ребенком, которое получает мама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28" y="3673755"/>
            <a:ext cx="118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 приведенные ниже доходы по категориям:</a:t>
            </a:r>
          </a:p>
        </p:txBody>
      </p:sp>
    </p:spTree>
    <p:extLst>
      <p:ext uri="{BB962C8B-B14F-4D97-AF65-F5344CB8AC3E}">
        <p14:creationId xmlns:p14="http://schemas.microsoft.com/office/powerpoint/2010/main" val="1810015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934</Words>
  <Application>Microsoft Office PowerPoint</Application>
  <PresentationFormat>Широкоэкранный</PresentationFormat>
  <Paragraphs>204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Myriad Pro</vt:lpstr>
      <vt:lpstr>Times New Roman</vt:lpstr>
      <vt:lpstr>Office Theme</vt:lpstr>
      <vt:lpstr>Содержание и методика проведения занятий, связанных с понятием денег и формированием семейного бюджета.</vt:lpstr>
      <vt:lpstr>Деньги и семейный бюджет </vt:lpstr>
      <vt:lpstr>Заработная плата</vt:lpstr>
      <vt:lpstr>Презентация PowerPoint</vt:lpstr>
      <vt:lpstr>Кейс</vt:lpstr>
      <vt:lpstr>Презентация PowerPoint</vt:lpstr>
      <vt:lpstr>Презентация PowerPoint</vt:lpstr>
      <vt:lpstr>Презентация PowerPoint</vt:lpstr>
      <vt:lpstr>Виды доходов</vt:lpstr>
      <vt:lpstr>Презентация PowerPoint</vt:lpstr>
      <vt:lpstr>Какие бывают расходы?</vt:lpstr>
      <vt:lpstr>Презентация PowerPoint</vt:lpstr>
      <vt:lpstr>Бюджет</vt:lpstr>
      <vt:lpstr>Семейный бюджет</vt:lpstr>
      <vt:lpstr>Семейный бюджет</vt:lpstr>
      <vt:lpstr>Презентация PowerPoint</vt:lpstr>
      <vt:lpstr>Презентация PowerPoint</vt:lpstr>
      <vt:lpstr>Как вести учет финансов</vt:lpstr>
      <vt:lpstr>Мобильные приложения по ведению бюджета</vt:lpstr>
      <vt:lpstr>Как оптимизировать бюджет?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и методические подходы к изучению вопросов, связанных с понятием денег и формированием семейного бюджета.</dc:title>
  <dc:creator>hp</dc:creator>
  <cp:lastModifiedBy>Hanna</cp:lastModifiedBy>
  <cp:revision>201</cp:revision>
  <dcterms:created xsi:type="dcterms:W3CDTF">2016-08-12T15:17:52Z</dcterms:created>
  <dcterms:modified xsi:type="dcterms:W3CDTF">2023-01-31T12:02:48Z</dcterms:modified>
</cp:coreProperties>
</file>