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12" r:id="rId1"/>
  </p:sldMasterIdLst>
  <p:notesMasterIdLst>
    <p:notesMasterId r:id="rId18"/>
  </p:notesMasterIdLst>
  <p:sldIdLst>
    <p:sldId id="256" r:id="rId2"/>
    <p:sldId id="445" r:id="rId3"/>
    <p:sldId id="442" r:id="rId4"/>
    <p:sldId id="478" r:id="rId5"/>
    <p:sldId id="411" r:id="rId6"/>
    <p:sldId id="410" r:id="rId7"/>
    <p:sldId id="472" r:id="rId8"/>
    <p:sldId id="473" r:id="rId9"/>
    <p:sldId id="474" r:id="rId10"/>
    <p:sldId id="468" r:id="rId11"/>
    <p:sldId id="479" r:id="rId12"/>
    <p:sldId id="475" r:id="rId13"/>
    <p:sldId id="476" r:id="rId14"/>
    <p:sldId id="423" r:id="rId15"/>
    <p:sldId id="471" r:id="rId16"/>
    <p:sldId id="39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95268" autoAdjust="0"/>
  </p:normalViewPr>
  <p:slideViewPr>
    <p:cSldViewPr snapToGrid="0">
      <p:cViewPr varScale="1">
        <p:scale>
          <a:sx n="82" d="100"/>
          <a:sy n="82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B551E-1B77-FE4F-9AB8-0AA893AFE97B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16E98-AE10-E54F-B141-3F108B459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2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76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9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1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16E98-AE10-E54F-B141-3F108B4592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2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03E23-A612-4AD6-BE32-03275B98E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EE6983-C83B-452D-BC23-7D9AD9798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877DE-7485-4123-9C5C-5524C7A0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4534-C773-A044-B9EF-3D1B9B49E786}" type="datetime1">
              <a:rPr lang="ru-RU" smtClean="0"/>
              <a:t>10.10.2023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53662-243C-4339-AF47-7FD4D662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2E891-6E73-4C73-B315-81F6B376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320A0-1009-410F-8F51-33F978FE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9C8824-9B72-46C5-934D-5068763E5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B744F-B35E-4062-928A-A9A92A9C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3375-58FD-204B-AF0B-260EBA25F279}" type="datetime1">
              <a:rPr lang="ru-RU" smtClean="0"/>
              <a:t>10.10.2023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ABC73-D454-4977-B84B-9BDC11CE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0B629-4006-48FB-B603-1207D5F8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C7FA5F-A01B-45C1-B346-C5A8979517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FD5D47-6140-44B7-ACE6-303F625CF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123358-5EA7-414D-88E2-28B6C8B9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D82C-EADE-DA4D-918C-DE9A39C49E46}" type="datetime1">
              <a:rPr lang="ru-RU" smtClean="0"/>
              <a:t>10.10.2023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B9AE3-3CFA-4B43-861D-FEA970FD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3FFD-8E18-446B-9A8F-5987360B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3C352-06D9-4BD6-B078-A94A3BAB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E031C-C139-46E6-BB41-48FF136C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A5FF6E-48E5-4C61-A6B3-40816C6C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A4B7-25D1-884A-B683-54F56E7453CC}" type="datetime1">
              <a:rPr lang="ru-RU" smtClean="0"/>
              <a:t>10.10.2023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51E72-A1DA-4B28-8EAC-EC6FB8D2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319988-256F-4DF9-AD4D-A926371A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714B4-A1F6-4F19-9089-66D83CC8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D80509-54FD-4652-AA03-43E934F93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E5B33-E562-4484-8067-CBAD7657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B2B8-7165-1546-874F-59279FC6B81D}" type="datetime1">
              <a:rPr lang="ru-RU" smtClean="0"/>
              <a:t>10.10.2023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AD50A3-E649-4E40-953B-F8FB8B64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91099D-54A4-4B78-BC6A-9A4AD27E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3F6F1-3F4D-49CB-8075-91085E41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EA2B8-8E3A-4493-A995-B093EE264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6DA0B4-E8A7-4FA5-A9FD-DCE38C229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AB27E8-1581-4327-9D18-10A64C727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D2DE-D00C-B642-94A7-549F95F514FA}" type="datetime1">
              <a:rPr lang="ru-RU" smtClean="0"/>
              <a:t>10.10.2023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661DA1-771E-4870-8D71-0F9A03A1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40AC8-0783-4FE4-B5BF-77479904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6C29C-36AC-4238-83D8-523757BBA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9C1E2E-7BA5-47BA-A459-48D2E3DF4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370518-559E-4683-ADBA-789AF5BE9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6BEB59-7ECB-4F09-AC32-A48453ABA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0B95FA-88CC-41BC-A7C9-D90E99DB5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2291CA-DD8D-4AC5-8423-D4EDEDE8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FDD6-BDC1-B942-8365-B53DE7B0D94E}" type="datetime1">
              <a:rPr lang="ru-RU" smtClean="0"/>
              <a:t>10.10.2023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55F036B-DFFE-48A9-8332-1060B52F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F48CB9-049F-4E7E-A7EB-DADA5FF9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657AA-09C4-4448-8DA6-966D5BAE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3A0A2C-1515-424C-904A-8BF5D2F7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597EF-7140-FE4A-8DA7-E01886411750}" type="datetime1">
              <a:rPr lang="ru-RU" smtClean="0"/>
              <a:t>10.10.2023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B526BC-9AA1-4175-AEA6-67367A59D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16E1BC-9B3B-4500-A1D3-05C62C4A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8372B1-EB32-4293-886A-AE5F9DD2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92DA-F65B-9741-80AE-CB927042391D}" type="datetime1">
              <a:rPr lang="ru-RU" smtClean="0"/>
              <a:t>10.10.2023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2F2068-95F9-4F41-8662-BB0E51E1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20B8CD-4303-4D51-8032-4F61513A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E972E-F76F-47B4-9D58-3BFEB201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917CE-27ED-4C2B-998E-1EFA7D85D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378EBB-4CE1-466D-A132-74A38CE44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0C81A6-31C5-4F89-AFF4-116A3559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DD6-CC91-4346-8062-59D6B5CB0E24}" type="datetime1">
              <a:rPr lang="ru-RU" smtClean="0"/>
              <a:t>10.10.2023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255E97-13C0-4F13-B631-64F25858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BC9FFC-9835-4567-BE7B-8141364B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8E0D0-0ADF-41B4-9441-C5B5B399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B77F00-203D-4877-9262-69D2E53B6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271271-6757-4436-AC0A-1F76D704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A56DFB-EF62-4FC9-90D2-63D2B40E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D823-4611-384F-AC74-8C0AAFF3539E}" type="datetime1">
              <a:rPr lang="ru-RU" smtClean="0"/>
              <a:t>10.10.2023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B4214A-ED19-4D44-B556-CBBC2DFB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AB3004-906D-44BB-A789-571572F1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02D69">
                <a:alpha val="52000"/>
              </a:srgbClr>
            </a:gs>
            <a:gs pos="34000">
              <a:schemeClr val="bg1">
                <a:alpha val="51000"/>
              </a:schemeClr>
            </a:gs>
            <a:gs pos="67000">
              <a:schemeClr val="bg1">
                <a:alpha val="51000"/>
              </a:schemeClr>
            </a:gs>
            <a:gs pos="100000">
              <a:srgbClr val="102D69">
                <a:alpha val="52000"/>
              </a:srgb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BF8FA-394F-418E-AB72-27AC38F1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9DE67C-8EC3-4EBE-97EB-A23F70388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98F38-E064-4E56-BE74-78EBE54AE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812A-487A-9C40-866B-55D298A0D412}" type="datetime1">
              <a:rPr lang="ru-RU" smtClean="0"/>
              <a:t>10.10.2023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EC8D3-38D2-470E-B9CF-4569AD135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6C0D9-1A07-42B4-9A68-C4EB17361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9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lymp.hse.ru/mmo/materials-fin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lymp.hse.ru/mmo/materials-fin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a.hse.ru/bolim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sv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gif"/><Relationship Id="rId2" Type="http://schemas.openxmlformats.org/officeDocument/2006/relationships/hyperlink" Target="https://fmc.hse.ru/olym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budushee.ru/library/mezhpredmetnye-zadachi-po-fg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947" y="996041"/>
            <a:ext cx="11022106" cy="371138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Особенности заданий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Всероссийской олимпиады школьников «Высшая проба» 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по профилю «Финансовая грамотность»</a:t>
            </a:r>
            <a:br>
              <a:rPr lang="ru-RU" sz="3200" dirty="0">
                <a:solidFill>
                  <a:srgbClr val="102D69"/>
                </a:solidFill>
                <a:latin typeface="HSE Sans" panose="02000000000000000000" pitchFamily="50" charset="-52"/>
              </a:rPr>
            </a:b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Comic Sans MS" charset="0"/>
              <a:cs typeface="Comic Sans MS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7446" y="5782085"/>
            <a:ext cx="6257108" cy="187623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Леушина Дарья Сергеевна, </a:t>
            </a:r>
            <a:r>
              <a:rPr lang="ru-RU" sz="2000" b="1" dirty="0" err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зам.начальника</a:t>
            </a:r>
            <a:r>
              <a:rPr lang="ru-RU" sz="20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отдела организации обучения педагогов ФМЦ НИУ ВШЭ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DE8133-9A48-4E3E-8A5A-BE982D838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6309" y="560533"/>
            <a:ext cx="1299382" cy="12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48">
        <p14:pan dir="u"/>
      </p:transition>
    </mc:Choice>
    <mc:Fallback xmlns="">
      <p:transition spd="slow" advTm="64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73" y="281727"/>
            <a:ext cx="10558406" cy="9681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Темы заданий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en-US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  <a:hlinkClick r:id="rId2"/>
              </a:rPr>
              <a:t>https://olymp.hse.ru/mmo/materials-finance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237463"/>
              </p:ext>
            </p:extLst>
          </p:nvPr>
        </p:nvGraphicFramePr>
        <p:xfrm>
          <a:off x="597274" y="1135309"/>
          <a:ext cx="10558406" cy="504503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242961">
                  <a:extLst>
                    <a:ext uri="{9D8B030D-6E8A-4147-A177-3AD203B41FA5}">
                      <a16:colId xmlns:a16="http://schemas.microsoft.com/office/drawing/2014/main" val="2413912126"/>
                    </a:ext>
                  </a:extLst>
                </a:gridCol>
                <a:gridCol w="5315445">
                  <a:extLst>
                    <a:ext uri="{9D8B030D-6E8A-4147-A177-3AD203B41FA5}">
                      <a16:colId xmlns:a16="http://schemas.microsoft.com/office/drawing/2014/main" val="1226492547"/>
                    </a:ext>
                  </a:extLst>
                </a:gridCol>
              </a:tblGrid>
              <a:tr h="5138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bg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7 – 8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3611"/>
                  </a:ext>
                </a:extLst>
              </a:tr>
              <a:tr h="1045211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Деньги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Выбор страховой защиты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437404"/>
                  </a:ext>
                </a:extLst>
              </a:tr>
              <a:tr h="8063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Финансовое планирование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Кибербезопасность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597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Банки и небанковские кредитные организации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Финансовое мошенничество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196960"/>
                  </a:ext>
                </a:extLst>
              </a:tr>
              <a:tr h="7855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Виды вкладов и их условия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Создание собственного бизнеса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499802"/>
                  </a:ext>
                </a:extLst>
              </a:tr>
              <a:tr h="7855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Кредиты и как ими пользоваться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Налоги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023691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B595C87-28EA-4FB8-9A7A-3FDF9858622B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395FB6F-A254-461D-8898-A8CC32202C07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20F0E5D-84CC-4644-A7DE-3F295F773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60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73" y="281727"/>
            <a:ext cx="10558406" cy="9681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Темы заданий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en-US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  <a:hlinkClick r:id="rId2"/>
              </a:rPr>
              <a:t>https://olymp.hse.ru/mmo/materials-finance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97274" y="1135309"/>
          <a:ext cx="10558406" cy="48857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242961">
                  <a:extLst>
                    <a:ext uri="{9D8B030D-6E8A-4147-A177-3AD203B41FA5}">
                      <a16:colId xmlns:a16="http://schemas.microsoft.com/office/drawing/2014/main" val="2413912126"/>
                    </a:ext>
                  </a:extLst>
                </a:gridCol>
                <a:gridCol w="5315445">
                  <a:extLst>
                    <a:ext uri="{9D8B030D-6E8A-4147-A177-3AD203B41FA5}">
                      <a16:colId xmlns:a16="http://schemas.microsoft.com/office/drawing/2014/main" val="1226492547"/>
                    </a:ext>
                  </a:extLst>
                </a:gridCol>
              </a:tblGrid>
              <a:tr h="5138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bg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9 – 11 КЛАСС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3611"/>
                  </a:ext>
                </a:extLst>
              </a:tr>
              <a:tr h="1045211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Банки и банковская система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Пенсионная система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437404"/>
                  </a:ext>
                </a:extLst>
              </a:tr>
              <a:tr h="8063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Виды вкладов и их условия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Финансовые риски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597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Виды кредитов, условия, особенности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Финансовое мошенничество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196960"/>
                  </a:ext>
                </a:extLst>
              </a:tr>
              <a:tr h="7855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Ценные бумаги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Создание собственного бизнеса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499802"/>
                  </a:ext>
                </a:extLst>
              </a:tr>
              <a:tr h="7855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Страхование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Налоги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023691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B595C87-28EA-4FB8-9A7A-3FDF9858622B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395FB6F-A254-461D-8898-A8CC32202C07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20F0E5D-84CC-4644-A7DE-3F295F773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0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539" y="92253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заключительного этапа (</a:t>
            </a:r>
            <a:r>
              <a:rPr lang="en-US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7-8</a:t>
            </a: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 класс)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50" y="987080"/>
            <a:ext cx="11416850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Прочитайте отрывок из пьесы А.Н. Островского «Бешеные деньги» и ответьте на</a:t>
            </a:r>
            <a:r>
              <a:rPr lang="en-US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вопросы.</a:t>
            </a:r>
          </a:p>
          <a:p>
            <a:pPr algn="just"/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Т е л я т е в. Это хорошо, пятьдесят тысяч деньги; с ними в Москве можно иметь на сто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тысяч кредита; вот вам и полтораста тысяч. С такими деньгами можно довольно долго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жить с приятностями.</a:t>
            </a:r>
          </a:p>
          <a:p>
            <a:pPr algn="just"/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В а с и л ь к о в. Но ведь надо же будет платить наконец.</a:t>
            </a:r>
          </a:p>
          <a:p>
            <a:pPr algn="just"/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Т е л я т е в. А вам-то какая печаль! Что вы уж очень заботливы! Вот охота лишнюю думу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в голове иметь! Это дело предоставьте кредиторам, пусть думают и получают, как хотят.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Что вам в чужое дело мешаться: наше дело уметь занять, их дело уметь получить.</a:t>
            </a:r>
          </a:p>
          <a:p>
            <a:pPr algn="just"/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1. Какие рассуждения дворянина </a:t>
            </a:r>
            <a:r>
              <a:rPr lang="ru-RU" sz="2000" dirty="0" err="1">
                <a:solidFill>
                  <a:srgbClr val="102D69"/>
                </a:solidFill>
                <a:latin typeface="HSE Sans" panose="02000000000000000000" pitchFamily="50" charset="-52"/>
              </a:rPr>
              <a:t>Телятева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 о получении кредита являются финансово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неграмотными? Поясните, почему.</a:t>
            </a:r>
          </a:p>
          <a:p>
            <a:pPr algn="just"/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2. Дополните список финансово неграмотного поведения при получении кредита тремя</a:t>
            </a:r>
            <a:r>
              <a:rPr lang="en-US" sz="2000" dirty="0">
                <a:solidFill>
                  <a:srgbClr val="102D69"/>
                </a:solidFill>
                <a:latin typeface="HSE Sans" panose="02000000000000000000" pitchFamily="50" charset="-52"/>
              </a:rPr>
              <a:t> </a:t>
            </a:r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примерами из жизни, обоснуйте свой ответ.</a:t>
            </a:r>
          </a:p>
          <a:p>
            <a:pPr algn="just"/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*Примечание: в качестве ответа будут засчитаны первые три примера.</a:t>
            </a:r>
          </a:p>
        </p:txBody>
      </p:sp>
    </p:spTree>
    <p:extLst>
      <p:ext uri="{BB962C8B-B14F-4D97-AF65-F5344CB8AC3E}">
        <p14:creationId xmlns:p14="http://schemas.microsoft.com/office/powerpoint/2010/main" val="294624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539" y="92253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заключительного этапа (11 класс)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50" y="987080"/>
            <a:ext cx="11416850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17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Повышение государством МРОТ увеличит покупательную способность дохода Виктории.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Виктория ест значительно больше, чем её зарубежные друзья, зато Изабелла имеет большую жилплощадь, а </a:t>
            </a:r>
            <a:r>
              <a:rPr lang="ru-RU" b="1" dirty="0" err="1">
                <a:solidFill>
                  <a:srgbClr val="102D69"/>
                </a:solidFill>
                <a:latin typeface="HSE Sans" panose="02000000000000000000" pitchFamily="50" charset="-52"/>
              </a:rPr>
              <a:t>Анникен</a:t>
            </a: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 больше развлекается.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Рост цен на продукты питания при прочих равных условиях окажет большее влияние на Викторию, чем на её зарубежных друзей.</a:t>
            </a:r>
          </a:p>
          <a:p>
            <a:pPr marL="342900" indent="-342900" algn="just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Виктория не верит официальным данным, согласно которым инфляция составила 8% за год, потому что в магазине молоко подорожало на 10%, а сахар аж на 50%. 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Виктория считает, что инфляция для её сбережений не страшна, так как она вложила их под 10% годовых,</a:t>
            </a:r>
            <a:b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</a:br>
            <a:r>
              <a:rPr lang="ru-RU" b="1" dirty="0">
                <a:solidFill>
                  <a:srgbClr val="102D69"/>
                </a:solidFill>
                <a:latin typeface="HSE Sans" panose="02000000000000000000" pitchFamily="50" charset="-52"/>
              </a:rPr>
              <a:t>что превышает прогнозируемый уровень инфляции. </a:t>
            </a:r>
          </a:p>
          <a:p>
            <a:pPr algn="just"/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algn="just"/>
            <a:endParaRPr lang="ru-RU" sz="2800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90AAFC-11D1-411B-AF95-D0A541417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51" y="882539"/>
            <a:ext cx="6170549" cy="3059776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21BBBF-4BB5-4024-8C18-76DCA5592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95" y="867299"/>
            <a:ext cx="5101907" cy="3164315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18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118" y="545264"/>
            <a:ext cx="9885892" cy="1593667"/>
          </a:xfrm>
        </p:spPr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3200" b="1" cap="none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Льготы для дипломантов Олимпиады </a:t>
            </a:r>
            <a:br>
              <a:rPr lang="ru-RU" alt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r>
              <a:rPr lang="en-US" alt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  <a:hlinkClick r:id="rId2"/>
              </a:rPr>
              <a:t>https://ba.hse.ru/bolimp</a:t>
            </a:r>
            <a:br>
              <a:rPr lang="ru-RU" alt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br>
              <a:rPr lang="ru-RU" altLang="ru-RU" sz="4400" cap="none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endParaRPr lang="ru-RU" sz="4400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8050C7-330C-4592-A049-40E58FA22819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EF80F82-D00A-4AF7-80E1-E5B07409DFB3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6087A8E-8EEB-4CC9-A012-6DA7F552C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3074" name="Picture 2" descr="http://qrcoder.ru/code/?https%3A%2F%2Fba.hse.ru%2Fbolimp&amp;4&amp;0">
            <a:extLst>
              <a:ext uri="{FF2B5EF4-FFF2-40B4-BE49-F238E27FC236}">
                <a16:creationId xmlns:a16="http://schemas.microsoft.com/office/drawing/2014/main" id="{FA66F9E1-3AB7-4A59-8854-6D7CC2F4B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045" y="1849016"/>
            <a:ext cx="4252038" cy="42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6772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Типовые ошибки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EDE1041-2B4E-4D4F-B7DC-C0299308B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35362"/>
              </p:ext>
            </p:extLst>
          </p:nvPr>
        </p:nvGraphicFramePr>
        <p:xfrm>
          <a:off x="485968" y="802121"/>
          <a:ext cx="11220064" cy="591688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570065">
                  <a:extLst>
                    <a:ext uri="{9D8B030D-6E8A-4147-A177-3AD203B41FA5}">
                      <a16:colId xmlns:a16="http://schemas.microsoft.com/office/drawing/2014/main" val="481722285"/>
                    </a:ext>
                  </a:extLst>
                </a:gridCol>
                <a:gridCol w="8649999">
                  <a:extLst>
                    <a:ext uri="{9D8B030D-6E8A-4147-A177-3AD203B41FA5}">
                      <a16:colId xmlns:a16="http://schemas.microsoft.com/office/drawing/2014/main" val="1713685217"/>
                    </a:ext>
                  </a:extLst>
                </a:gridCol>
              </a:tblGrid>
              <a:tr h="348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Аспекты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Примеры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349035"/>
                  </a:ext>
                </a:extLst>
              </a:tr>
              <a:tr h="9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 и доходность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Вклад на сумму 100 000 рублей под 12% годовых с ежемесячной капитализацией.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 – 12 683 рубля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Доходность = (доход</a:t>
                      </a:r>
                      <a:r>
                        <a:rPr lang="en-US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/</a:t>
                      </a: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вложения)*100 = 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734909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Ставка и условия капитализации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Вклад на сумму 100 000 рублей под 12% годовых на полгода.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Доход = 6000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727383"/>
                  </a:ext>
                </a:extLst>
              </a:tr>
              <a:tr h="9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Франшиза в страховании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Страховая сумма – 100 000 рублей. Условная франшиза – 10 000 рублей.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Ущерб – 8 000 рублей.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Страховое возмещение – 0 рублей.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748925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Правила математического округления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en-US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≥</a:t>
                      </a: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5 – округление в большую сторону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en-US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&lt;5</a:t>
                      </a: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 – округление в меньшую сторону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29890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Учет налогов при расчете дохода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 условиях задачи даны зарплаты членов семьи до вычета НДФЛ. С дохода по ценным бумагам нужно уплачивать НДФЛ.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858306"/>
                  </a:ext>
                </a:extLst>
              </a:tr>
              <a:tr h="766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52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  <a:defRPr/>
                      </a:pPr>
                      <a:r>
                        <a:rPr lang="ru-RU" sz="1800" b="1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Налоговые вычеты и льготы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952"/>
                        </a:spcBef>
                        <a:buFont typeface="Arial" pitchFamily="34" charset="0"/>
                        <a:buNone/>
                        <a:tabLst>
                          <a:tab pos="404111" algn="l"/>
                          <a:tab pos="1491825" algn="l"/>
                          <a:tab pos="2579536" algn="l"/>
                          <a:tab pos="3667247" algn="l"/>
                          <a:tab pos="4754954" algn="l"/>
                          <a:tab pos="5842667" algn="l"/>
                          <a:tab pos="6930376" algn="l"/>
                          <a:tab pos="8018088" algn="l"/>
                          <a:tab pos="9105798" algn="l"/>
                          <a:tab pos="10193509" algn="l"/>
                          <a:tab pos="11281217" algn="l"/>
                          <a:tab pos="12368929" algn="l"/>
                        </a:tabLst>
                      </a:pP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Дополнительные льготы по налогу на имущество физических лиц для</a:t>
                      </a:r>
                      <a:b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</a:br>
                      <a:r>
                        <a:rPr lang="ru-RU" sz="1800" b="0" kern="120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многодетных семей.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34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83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539" y="2876549"/>
            <a:ext cx="7698921" cy="1104901"/>
          </a:xfrm>
        </p:spPr>
        <p:txBody>
          <a:bodyPr/>
          <a:lstStyle/>
          <a:p>
            <a:r>
              <a:rPr lang="ru-RU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Благодарю за внимание!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0DF93B8-DA53-46AF-B611-7F61DF268F52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C8A77CE-F9CE-4306-9A4C-F180126C1A36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AA7781A-FF61-4CC2-BACF-2814FF5CE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2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271873"/>
            <a:ext cx="11506199" cy="10889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Материалы для подготовки</a:t>
            </a:r>
            <a:b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</a:br>
            <a:endParaRPr lang="ru-RU" sz="32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9855A64-153C-44E9-BE38-6CE3A0AB48CE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E38EA7E-7E40-4C0E-BA6B-A6EF6F69F50B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6D3EE90-7319-4529-B32C-E6CBE9800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1026" name="Picture 2" descr="http://qrcoder.ru/code/?https%3A%2F%2Fwww.youtube.com%2F%40fmchse%2Fplaylists&amp;4&amp;0">
            <a:extLst>
              <a:ext uri="{FF2B5EF4-FFF2-40B4-BE49-F238E27FC236}">
                <a16:creationId xmlns:a16="http://schemas.microsoft.com/office/drawing/2014/main" id="{3DB26D3C-2E62-46D2-8691-16478F6B7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0" y="176776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10">
            <a:extLst>
              <a:ext uri="{FF2B5EF4-FFF2-40B4-BE49-F238E27FC236}">
                <a16:creationId xmlns:a16="http://schemas.microsoft.com/office/drawing/2014/main" id="{63ED14F8-122A-45F7-9177-4DCCE6B74245}"/>
              </a:ext>
            </a:extLst>
          </p:cNvPr>
          <p:cNvSpPr txBox="1">
            <a:spLocks/>
          </p:cNvSpPr>
          <p:nvPr/>
        </p:nvSpPr>
        <p:spPr>
          <a:xfrm>
            <a:off x="431463" y="816356"/>
            <a:ext cx="1764069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err="1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Видеолекции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1028" name="Picture 4" descr="http://qrcoder.ru/code/?https%3A%2F%2Ffmc.hse.ru%2Fvebinar&amp;4&amp;0">
            <a:extLst>
              <a:ext uri="{FF2B5EF4-FFF2-40B4-BE49-F238E27FC236}">
                <a16:creationId xmlns:a16="http://schemas.microsoft.com/office/drawing/2014/main" id="{EEFDDFA0-6D6B-4405-A65C-8AC39B912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62" y="1767763"/>
            <a:ext cx="1409699" cy="140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0">
            <a:extLst>
              <a:ext uri="{FF2B5EF4-FFF2-40B4-BE49-F238E27FC236}">
                <a16:creationId xmlns:a16="http://schemas.microsoft.com/office/drawing/2014/main" id="{5259E834-237D-4AB7-952F-4B5710A626A4}"/>
              </a:ext>
            </a:extLst>
          </p:cNvPr>
          <p:cNvSpPr txBox="1">
            <a:spLocks/>
          </p:cNvSpPr>
          <p:nvPr/>
        </p:nvSpPr>
        <p:spPr>
          <a:xfrm>
            <a:off x="2682176" y="816356"/>
            <a:ext cx="1764069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Вебинары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1030" name="Picture 6" descr="http://qrcoder.ru/code/?https%3A%2F%2Folymp.hse.ru%2Fmmo%2Fmaterials-finance&amp;4&amp;0">
            <a:extLst>
              <a:ext uri="{FF2B5EF4-FFF2-40B4-BE49-F238E27FC236}">
                <a16:creationId xmlns:a16="http://schemas.microsoft.com/office/drawing/2014/main" id="{6160F801-BC2B-4191-A011-4F2042ED9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6" y="178692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10">
            <a:extLst>
              <a:ext uri="{FF2B5EF4-FFF2-40B4-BE49-F238E27FC236}">
                <a16:creationId xmlns:a16="http://schemas.microsoft.com/office/drawing/2014/main" id="{FD37C86B-AB5A-4C86-9890-4667CC97FEF8}"/>
              </a:ext>
            </a:extLst>
          </p:cNvPr>
          <p:cNvSpPr txBox="1">
            <a:spLocks/>
          </p:cNvSpPr>
          <p:nvPr/>
        </p:nvSpPr>
        <p:spPr>
          <a:xfrm>
            <a:off x="5072151" y="816356"/>
            <a:ext cx="1764069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Демоверсии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1032" name="Picture 8" descr="http://qrcoder.ru/code/?https%3A%2F%2Folymp.hse.ru%2Fmmo%2Ftasks-finance&amp;4&amp;0">
            <a:extLst>
              <a:ext uri="{FF2B5EF4-FFF2-40B4-BE49-F238E27FC236}">
                <a16:creationId xmlns:a16="http://schemas.microsoft.com/office/drawing/2014/main" id="{E459D55B-3E88-48B0-8896-BA31C53F7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30" y="1773921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10">
            <a:extLst>
              <a:ext uri="{FF2B5EF4-FFF2-40B4-BE49-F238E27FC236}">
                <a16:creationId xmlns:a16="http://schemas.microsoft.com/office/drawing/2014/main" id="{DE6B9724-03F8-4E9A-A17F-8BA8BCD8DAEB}"/>
              </a:ext>
            </a:extLst>
          </p:cNvPr>
          <p:cNvSpPr txBox="1">
            <a:spLocks/>
          </p:cNvSpPr>
          <p:nvPr/>
        </p:nvSpPr>
        <p:spPr>
          <a:xfrm>
            <a:off x="7458915" y="816356"/>
            <a:ext cx="1866821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Архив заданий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1034" name="Picture 10" descr="http://qrcoder.ru/code/?https%3A%2F%2Folymp45.hse.ru%2Fschoolwinners.html&amp;4&amp;0">
            <a:extLst>
              <a:ext uri="{FF2B5EF4-FFF2-40B4-BE49-F238E27FC236}">
                <a16:creationId xmlns:a16="http://schemas.microsoft.com/office/drawing/2014/main" id="{3BA919F4-8B89-4B6A-A4F7-DD1F669F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141" y="178692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10">
            <a:extLst>
              <a:ext uri="{FF2B5EF4-FFF2-40B4-BE49-F238E27FC236}">
                <a16:creationId xmlns:a16="http://schemas.microsoft.com/office/drawing/2014/main" id="{47026D35-0AF7-4D63-BF54-DFD9FC5D0919}"/>
              </a:ext>
            </a:extLst>
          </p:cNvPr>
          <p:cNvSpPr txBox="1">
            <a:spLocks/>
          </p:cNvSpPr>
          <p:nvPr/>
        </p:nvSpPr>
        <p:spPr>
          <a:xfrm>
            <a:off x="9780101" y="768108"/>
            <a:ext cx="1866821" cy="1185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Работы дипломантов</a:t>
            </a:r>
            <a:endParaRPr lang="ru-RU" sz="2000" b="1" dirty="0">
              <a:solidFill>
                <a:srgbClr val="102D69"/>
              </a:solidFill>
              <a:latin typeface="HSE Sans" panose="02000000000000000000" pitchFamily="50" charset="-52"/>
              <a:ea typeface="Tahoma" charset="0"/>
              <a:cs typeface="Tahoma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01AFDD-9365-4B6C-8EFD-227346C29A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5475" y="3603544"/>
            <a:ext cx="6152292" cy="3064837"/>
          </a:xfrm>
          <a:prstGeom prst="rect">
            <a:avLst/>
          </a:prstGeom>
          <a:effectLst>
            <a:outerShdw blurRad="63500" sx="102000" sy="102000" algn="ctr" rotWithShape="0">
              <a:srgbClr val="102D69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6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54" y="663476"/>
            <a:ext cx="11426891" cy="136144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Учебно-методическое пособие по подготовке учащихся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7–11-х классов к всероссийской олимпиаде школьников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  <a:t>«Высшая проба»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  <a:hlinkClick r:id="rId2"/>
              </a:rPr>
              <a:t>https://fmc.hse.ru/olymp</a:t>
            </a: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br>
              <a:rPr lang="ru-RU" sz="2400" b="1" dirty="0">
                <a:solidFill>
                  <a:srgbClr val="102D69"/>
                </a:solidFill>
                <a:latin typeface="Tahoma" charset="0"/>
                <a:ea typeface="Tahoma" charset="0"/>
                <a:cs typeface="Tahoma" charset="0"/>
              </a:rPr>
            </a:br>
            <a:endParaRPr lang="ru-RU" sz="2800" b="1" dirty="0">
              <a:solidFill>
                <a:srgbClr val="102D69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D6E8AAE-D685-4306-B3F7-E40D1C7DE4E9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29875EB-E2C5-4D8C-8303-4DAA6B5F6C7A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C81AAC7-A4DF-4883-A79F-5CF08F9FC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26E7FF-AF43-4C55-B66B-C709C001A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41" y="2024923"/>
            <a:ext cx="3379730" cy="47599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DD4B35-D128-4966-AE4A-2BEDAE9A5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113" y="2024923"/>
            <a:ext cx="3345364" cy="4759974"/>
          </a:xfrm>
          <a:prstGeom prst="rect">
            <a:avLst/>
          </a:prstGeom>
        </p:spPr>
      </p:pic>
      <p:pic>
        <p:nvPicPr>
          <p:cNvPr id="2050" name="Picture 2" descr="http://qrcoder.ru/code/?https%3A%2F%2Ffmc.hse.ru%2Fmirror%2Fpubs%2Fshare%2F864165186.pdf&amp;4&amp;0">
            <a:extLst>
              <a:ext uri="{FF2B5EF4-FFF2-40B4-BE49-F238E27FC236}">
                <a16:creationId xmlns:a16="http://schemas.microsoft.com/office/drawing/2014/main" id="{0E36670E-2A2C-49B3-8C00-E21EAB227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37" y="3194988"/>
            <a:ext cx="2274695" cy="22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F4A96FC7-3219-0C0A-FFD8-83822B01F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23" y="198001"/>
            <a:ext cx="11528153" cy="8348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 anchor="ctr"/>
          <a:lstStyle/>
          <a:p>
            <a:pPr algn="ctr">
              <a:tabLst>
                <a:tab pos="0" algn="l"/>
                <a:tab pos="1087711" algn="l"/>
                <a:tab pos="2175420" algn="l"/>
                <a:tab pos="3263133" algn="l"/>
                <a:tab pos="4350842" algn="l"/>
                <a:tab pos="5438553" algn="l"/>
                <a:tab pos="6526265" algn="l"/>
                <a:tab pos="7613972" algn="l"/>
                <a:tab pos="8701685" algn="l"/>
                <a:tab pos="9789394" algn="l"/>
                <a:tab pos="10877104" algn="l"/>
                <a:tab pos="11964816" algn="l"/>
              </a:tabLst>
            </a:pP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Особенности заданий 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E07897F-3E82-38BC-3C62-550A5970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marL="404111" indent="-404111">
              <a:spcBef>
                <a:spcPts val="952"/>
              </a:spcBef>
              <a:buFont typeface="Arial" pitchFamily="34" charset="0"/>
              <a:buChar char="•"/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400" b="1" dirty="0" err="1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Межпредметность</a:t>
            </a:r>
            <a:r>
              <a:rPr lang="ru-RU" sz="24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 (география, история, литература, информатика и т.п.)</a:t>
            </a:r>
          </a:p>
          <a:p>
            <a:pPr marL="404111" indent="-404111">
              <a:spcBef>
                <a:spcPts val="952"/>
              </a:spcBef>
              <a:buFont typeface="Arial" pitchFamily="34" charset="0"/>
              <a:buChar char="•"/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4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Практическая применимость – задания связаны с реальными жизненными ситуациями</a:t>
            </a:r>
          </a:p>
          <a:p>
            <a:pPr marL="404111" indent="-404111">
              <a:spcBef>
                <a:spcPts val="952"/>
              </a:spcBef>
              <a:buFont typeface="Arial" pitchFamily="34" charset="0"/>
              <a:buChar char="•"/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4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Задания отражают способность применять приобретённые знания, умения и навыки по финансовой грамотности</a:t>
            </a: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  <p:pic>
        <p:nvPicPr>
          <p:cNvPr id="5" name="Picture 2" descr="Банк межпредметных задач по финансовой грамотности">
            <a:extLst>
              <a:ext uri="{FF2B5EF4-FFF2-40B4-BE49-F238E27FC236}">
                <a16:creationId xmlns:a16="http://schemas.microsoft.com/office/drawing/2014/main" id="{F5F3D827-664A-282B-D4A0-CCEA027E5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" y="3689903"/>
            <a:ext cx="6893379" cy="22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E29092-7173-7F7C-411D-557A015BA1B3}"/>
              </a:ext>
            </a:extLst>
          </p:cNvPr>
          <p:cNvSpPr txBox="1"/>
          <p:nvPr/>
        </p:nvSpPr>
        <p:spPr>
          <a:xfrm>
            <a:off x="835478" y="6082486"/>
            <a:ext cx="1090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B2A32"/>
                </a:solidFill>
                <a:effectLst/>
                <a:latin typeface="FedraSansProBook"/>
              </a:rPr>
              <a:t>Материалы для подготовки для 7-8 класса - </a:t>
            </a:r>
            <a:r>
              <a:rPr lang="en-US" b="0" i="0" dirty="0">
                <a:solidFill>
                  <a:srgbClr val="2B2A32"/>
                </a:solidFill>
                <a:effectLst/>
                <a:latin typeface="FedraSansProBook"/>
                <a:hlinkClick r:id="rId3"/>
              </a:rPr>
              <a:t>https://vbudushee.ru/library/mezhpredmetnye-zadachi-po-fg/</a:t>
            </a:r>
            <a:endParaRPr lang="ru-RU" b="0" i="0" dirty="0">
              <a:solidFill>
                <a:srgbClr val="2B2A32"/>
              </a:solidFill>
              <a:effectLst/>
              <a:latin typeface="FedraSansProBook"/>
            </a:endParaRPr>
          </a:p>
          <a:p>
            <a:pPr algn="l"/>
            <a:r>
              <a:rPr lang="ru-RU" b="0" i="0" dirty="0">
                <a:solidFill>
                  <a:srgbClr val="2B2A32"/>
                </a:solidFill>
                <a:effectLst/>
                <a:latin typeface="FedraSansPro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74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3521" y="323851"/>
            <a:ext cx="9536271" cy="762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Структура олимпиадных заданий </a:t>
            </a:r>
            <a:r>
              <a:rPr lang="en-US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I</a:t>
            </a:r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 этапа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615508"/>
              </p:ext>
            </p:extLst>
          </p:nvPr>
        </p:nvGraphicFramePr>
        <p:xfrm>
          <a:off x="538480" y="1362075"/>
          <a:ext cx="10627359" cy="4935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584">
                  <a:extLst>
                    <a:ext uri="{9D8B030D-6E8A-4147-A177-3AD203B41FA5}">
                      <a16:colId xmlns:a16="http://schemas.microsoft.com/office/drawing/2014/main" val="4117147924"/>
                    </a:ext>
                  </a:extLst>
                </a:gridCol>
                <a:gridCol w="857136">
                  <a:extLst>
                    <a:ext uri="{9D8B030D-6E8A-4147-A177-3AD203B41FA5}">
                      <a16:colId xmlns:a16="http://schemas.microsoft.com/office/drawing/2014/main" val="1439734256"/>
                    </a:ext>
                  </a:extLst>
                </a:gridCol>
                <a:gridCol w="590039">
                  <a:extLst>
                    <a:ext uri="{9D8B030D-6E8A-4147-A177-3AD203B41FA5}">
                      <a16:colId xmlns:a16="http://schemas.microsoft.com/office/drawing/2014/main" val="1524084067"/>
                    </a:ext>
                  </a:extLst>
                </a:gridCol>
                <a:gridCol w="983197">
                  <a:extLst>
                    <a:ext uri="{9D8B030D-6E8A-4147-A177-3AD203B41FA5}">
                      <a16:colId xmlns:a16="http://schemas.microsoft.com/office/drawing/2014/main" val="694940114"/>
                    </a:ext>
                  </a:extLst>
                </a:gridCol>
                <a:gridCol w="987084">
                  <a:extLst>
                    <a:ext uri="{9D8B030D-6E8A-4147-A177-3AD203B41FA5}">
                      <a16:colId xmlns:a16="http://schemas.microsoft.com/office/drawing/2014/main" val="2200171345"/>
                    </a:ext>
                  </a:extLst>
                </a:gridCol>
                <a:gridCol w="868835">
                  <a:extLst>
                    <a:ext uri="{9D8B030D-6E8A-4147-A177-3AD203B41FA5}">
                      <a16:colId xmlns:a16="http://schemas.microsoft.com/office/drawing/2014/main" val="3840730046"/>
                    </a:ext>
                  </a:extLst>
                </a:gridCol>
                <a:gridCol w="1005291">
                  <a:extLst>
                    <a:ext uri="{9D8B030D-6E8A-4147-A177-3AD203B41FA5}">
                      <a16:colId xmlns:a16="http://schemas.microsoft.com/office/drawing/2014/main" val="2939809458"/>
                    </a:ext>
                  </a:extLst>
                </a:gridCol>
                <a:gridCol w="972151">
                  <a:extLst>
                    <a:ext uri="{9D8B030D-6E8A-4147-A177-3AD203B41FA5}">
                      <a16:colId xmlns:a16="http://schemas.microsoft.com/office/drawing/2014/main" val="3667806026"/>
                    </a:ext>
                  </a:extLst>
                </a:gridCol>
                <a:gridCol w="1735883">
                  <a:extLst>
                    <a:ext uri="{9D8B030D-6E8A-4147-A177-3AD203B41FA5}">
                      <a16:colId xmlns:a16="http://schemas.microsoft.com/office/drawing/2014/main" val="4123921072"/>
                    </a:ext>
                  </a:extLst>
                </a:gridCol>
                <a:gridCol w="1788159">
                  <a:extLst>
                    <a:ext uri="{9D8B030D-6E8A-4147-A177-3AD203B41FA5}">
                      <a16:colId xmlns:a16="http://schemas.microsoft.com/office/drawing/2014/main" val="2519895907"/>
                    </a:ext>
                  </a:extLst>
                </a:gridCol>
              </a:tblGrid>
              <a:tr h="32869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Классы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Время состязания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кол-во вариантов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auto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Структура заданий, баллы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Итого баллов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365988"/>
                  </a:ext>
                </a:extLst>
              </a:tr>
              <a:tr h="505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 тип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 тип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815566"/>
                  </a:ext>
                </a:extLst>
              </a:tr>
              <a:tr h="1946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несколько ответов                    (выбор ответов)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баллы за задание 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chemeClr val="bg1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Соотнесение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баллы за задание 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вписать ответ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баллы за задание</a:t>
                      </a:r>
                    </a:p>
                  </a:txBody>
                  <a:tcPr marL="8121" marR="8121" marT="8121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07468"/>
                  </a:ext>
                </a:extLst>
              </a:tr>
              <a:tr h="2154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7-11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80 мин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102D69"/>
                        </a:solidFill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6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rgbClr val="102D69"/>
                        </a:solidFill>
                        <a:effectLst/>
                        <a:latin typeface="HSE Sans" panose="02000000000000000000" pitchFamily="50" charset="-52"/>
                        <a:ea typeface="Tahoma" charset="0"/>
                        <a:cs typeface="Tahoma" charset="0"/>
                      </a:endParaRP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6*3=18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rgbClr val="102D69"/>
                          </a:solidFill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2*5=10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12*6=72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102D69"/>
                          </a:solidFill>
                          <a:effectLst/>
                          <a:latin typeface="HSE Sans" panose="02000000000000000000" pitchFamily="50" charset="-52"/>
                          <a:ea typeface="Tahoma" charset="0"/>
                          <a:cs typeface="Tahoma" charset="0"/>
                        </a:rPr>
                        <a:t>18+10+72=100</a:t>
                      </a:r>
                    </a:p>
                  </a:txBody>
                  <a:tcPr marL="8121" marR="8121" marT="81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138565"/>
                  </a:ext>
                </a:extLst>
              </a:tr>
            </a:tbl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5EBC249-C719-4174-A1F4-25B22857C978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1618409-F39D-4A87-B762-8C0DFB908B47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AD3671F-D628-4A28-988B-F80FB1658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9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с несколькими верными вариантами ответа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Выберите все верные характеристики бюджета семья Ивановых, если известно, что зарплата главы семейства составляет 35 000 рублей после вычета налогов, мама получает пособие по уходу за младшей дочерью в размере 1500 рублей, старший сын получает ежемесячную стипендию 800 рублей, а расходы семьи на содержание одного человека – 5 000 рублей.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А) Бюджет семьи Ивановых дефицитный.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Б) Чтобы купить новый холодильник стоимостью 43 250 рублей, семье Ивановых придется копить 3 месяца.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В) Бюджет семьи Ивановых профицитный.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Г) Семья Ивановых не может накопить на новый холодильник, так как у семьи не остается свободных денежных средств.</a:t>
            </a:r>
          </a:p>
          <a:p>
            <a:pPr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Д) Чтобы купить новый холодильник стоимостью 43 250 рублей, семье Ивановых придется копить 2 месяца.</a:t>
            </a:r>
            <a:endParaRPr lang="ru-RU" sz="2000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191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на установление соответствия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98" y="3902765"/>
            <a:ext cx="10462650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sz="2000" b="1" dirty="0">
                <a:solidFill>
                  <a:srgbClr val="102D69"/>
                </a:solidFill>
                <a:latin typeface="HSE Sans" panose="02000000000000000000" pitchFamily="50" charset="-52"/>
              </a:rPr>
              <a:t>Варианты ответа:</a:t>
            </a:r>
          </a:p>
          <a:p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(А) рефинансирование 	(Б) реструктуризация 		(В) ипотечные каникулы</a:t>
            </a:r>
          </a:p>
          <a:p>
            <a:r>
              <a:rPr lang="ru-RU" sz="2000" dirty="0">
                <a:solidFill>
                  <a:srgbClr val="102D69"/>
                </a:solidFill>
                <a:latin typeface="HSE Sans" panose="02000000000000000000" pitchFamily="50" charset="-52"/>
              </a:rPr>
              <a:t>(Г) кредитные каникулы	(Д) досрочное погашение</a:t>
            </a:r>
          </a:p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r>
              <a:rPr lang="ru-RU" i="1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Ответ: ГБДАВ</a:t>
            </a:r>
          </a:p>
          <a:p>
            <a:pPr marL="404111" indent="-404111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E8776CD-AB99-4EE7-9EA7-1215CDBE2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015334"/>
              </p:ext>
            </p:extLst>
          </p:nvPr>
        </p:nvGraphicFramePr>
        <p:xfrm>
          <a:off x="720898" y="1171574"/>
          <a:ext cx="10462650" cy="2747772"/>
        </p:xfrm>
        <a:graphic>
          <a:graphicData uri="http://schemas.openxmlformats.org/drawingml/2006/table">
            <a:tbl>
              <a:tblPr firstCol="1" bandRow="1" bandCol="1">
                <a:tableStyleId>{93296810-A885-4BE3-A3E7-6D5BEEA58F35}</a:tableStyleId>
              </a:tblPr>
              <a:tblGrid>
                <a:gridCol w="432245">
                  <a:extLst>
                    <a:ext uri="{9D8B030D-6E8A-4147-A177-3AD203B41FA5}">
                      <a16:colId xmlns:a16="http://schemas.microsoft.com/office/drawing/2014/main" val="4234181967"/>
                    </a:ext>
                  </a:extLst>
                </a:gridCol>
                <a:gridCol w="10030405">
                  <a:extLst>
                    <a:ext uri="{9D8B030D-6E8A-4147-A177-3AD203B41FA5}">
                      <a16:colId xmlns:a16="http://schemas.microsoft.com/office/drawing/2014/main" val="409573854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На время действия данной услуги банк не начисляет заёмщику штрафы и не может требовать досрочного погашения кредита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870567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Услуга может предполагать изменение условий существующего кредита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299758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Услуга предусматривает возможности сокращения срока или размера платежей по кредиту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57549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Данная услуга может заключаться в консолидации долгов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508407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latin typeface="HSE Sans" panose="02000000000000000000" pitchFamily="50" charset="-52"/>
                          <a:ea typeface="+mn-ea"/>
                          <a:cs typeface="+mn-cs"/>
                        </a:rPr>
                        <a:t>Согласно федеральному законодательству, данная услуга доступна только один раз за весь период пользования кредитом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5092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1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с открытым ответом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r>
              <a:rPr lang="ru-RU" sz="2200" b="1" dirty="0">
                <a:solidFill>
                  <a:srgbClr val="102D69"/>
                </a:solidFill>
                <a:latin typeface="HSE Sans" panose="02000000000000000000" pitchFamily="50" charset="-52"/>
              </a:rPr>
              <a:t>В настоящий момент времени цена облигации на рынке равна 800 рублей. Номинальная стоимость облигации составляет 1 000 рублей. Ставка купона – 8% годовых. До погашения облигации остается 3 года. Чему равна текущая процентная доходность данной облигации?</a:t>
            </a:r>
          </a:p>
          <a:p>
            <a:pPr algn="just"/>
            <a:r>
              <a:rPr lang="ru-RU" sz="2200" b="1" i="1" dirty="0">
                <a:solidFill>
                  <a:srgbClr val="102D69"/>
                </a:solidFill>
                <a:latin typeface="HSE Sans" panose="02000000000000000000" pitchFamily="50" charset="-52"/>
              </a:rPr>
              <a:t>Ответ запишите без единиц измерения и каких-либо знаков.</a:t>
            </a:r>
          </a:p>
          <a:p>
            <a:pPr algn="just"/>
            <a:endParaRPr lang="ru-RU" sz="2200" dirty="0">
              <a:solidFill>
                <a:srgbClr val="102D69"/>
              </a:solidFill>
              <a:highlight>
                <a:srgbClr val="FFFF00"/>
              </a:highlight>
              <a:latin typeface="HSE Sans" panose="02000000000000000000" pitchFamily="50" charset="-52"/>
            </a:endParaRPr>
          </a:p>
          <a:p>
            <a:pPr algn="just"/>
            <a:r>
              <a:rPr lang="ru-RU" sz="2200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Ответ: 10</a:t>
            </a: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984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36" y="218518"/>
            <a:ext cx="10618012" cy="1035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102D69"/>
                </a:solidFill>
                <a:latin typeface="HSE Sans" panose="02000000000000000000" pitchFamily="50" charset="-52"/>
                <a:ea typeface="Tahoma" charset="0"/>
                <a:cs typeface="Tahoma" charset="0"/>
              </a:rPr>
              <a:t>Задание с открытым ответом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818264B-65CD-4553-B490-FF0C4642AD5D}"/>
              </a:ext>
            </a:extLst>
          </p:cNvPr>
          <p:cNvGrpSpPr/>
          <p:nvPr/>
        </p:nvGrpSpPr>
        <p:grpSpPr>
          <a:xfrm>
            <a:off x="11258551" y="0"/>
            <a:ext cx="933450" cy="6858001"/>
            <a:chOff x="11258551" y="0"/>
            <a:chExt cx="933450" cy="685800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6246405-CCAD-4AB8-A33D-FD1941093A95}"/>
                </a:ext>
              </a:extLst>
            </p:cNvPr>
            <p:cNvSpPr/>
            <p:nvPr/>
          </p:nvSpPr>
          <p:spPr>
            <a:xfrm>
              <a:off x="11806693" y="0"/>
              <a:ext cx="385307" cy="6858000"/>
            </a:xfrm>
            <a:prstGeom prst="rect">
              <a:avLst/>
            </a:prstGeom>
            <a:solidFill>
              <a:srgbClr val="102D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2573CCA-F68C-4A7C-B033-2503BB81C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58551" y="5924551"/>
              <a:ext cx="933450" cy="933450"/>
            </a:xfrm>
            <a:prstGeom prst="rect">
              <a:avLst/>
            </a:prstGeom>
          </p:spPr>
        </p:pic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63B1D283-478B-459C-B679-6C214AE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76" y="1127677"/>
            <a:ext cx="10802275" cy="29552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8776" tIns="54385" rIns="108776" bIns="54385"/>
          <a:lstStyle/>
          <a:p>
            <a:pPr algn="just"/>
            <a:r>
              <a:rPr lang="ru-RU" sz="2800" b="1" dirty="0">
                <a:solidFill>
                  <a:srgbClr val="102D69"/>
                </a:solidFill>
                <a:latin typeface="HSE Sans" panose="02000000000000000000" pitchFamily="50" charset="-52"/>
              </a:rPr>
              <a:t>Какой термин обозначает понижение обменного курса национальной валюты?</a:t>
            </a:r>
            <a:endParaRPr lang="en-US" sz="2800" b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endParaRPr lang="en-US" sz="2200" dirty="0">
              <a:solidFill>
                <a:srgbClr val="102D69"/>
              </a:solidFill>
              <a:highlight>
                <a:srgbClr val="FFFF00"/>
              </a:highlight>
              <a:latin typeface="HSE Sans" panose="02000000000000000000" pitchFamily="50" charset="-52"/>
            </a:endParaRPr>
          </a:p>
          <a:p>
            <a:r>
              <a:rPr lang="ru-RU" sz="2200" dirty="0">
                <a:solidFill>
                  <a:srgbClr val="102D69"/>
                </a:solidFill>
                <a:highlight>
                  <a:srgbClr val="FFFF00"/>
                </a:highlight>
                <a:latin typeface="HSE Sans" panose="02000000000000000000" pitchFamily="50" charset="-52"/>
              </a:rPr>
              <a:t>Ответ: Девальвация / обесценивание / обесценение</a:t>
            </a: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en-US" sz="2000" b="1" i="1" dirty="0">
              <a:solidFill>
                <a:srgbClr val="102D69"/>
              </a:solidFill>
              <a:latin typeface="HSE Sans" panose="02000000000000000000" pitchFamily="50" charset="-52"/>
            </a:endParaRPr>
          </a:p>
          <a:p>
            <a:pPr marL="404111" indent="-404111" algn="just">
              <a:spcBef>
                <a:spcPts val="715"/>
              </a:spcBef>
              <a:tabLst>
                <a:tab pos="404111" algn="l"/>
                <a:tab pos="1491825" algn="l"/>
                <a:tab pos="2579536" algn="l"/>
                <a:tab pos="3667247" algn="l"/>
                <a:tab pos="4754954" algn="l"/>
                <a:tab pos="5842667" algn="l"/>
                <a:tab pos="6930376" algn="l"/>
                <a:tab pos="8018088" algn="l"/>
                <a:tab pos="9105798" algn="l"/>
                <a:tab pos="10193509" algn="l"/>
                <a:tab pos="11281217" algn="l"/>
                <a:tab pos="12368929" algn="l"/>
              </a:tabLst>
            </a:pPr>
            <a:endParaRPr lang="ru-RU" sz="2667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91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7128</TotalTime>
  <Words>1058</Words>
  <Application>Microsoft Office PowerPoint</Application>
  <PresentationFormat>Широкоэкранный</PresentationFormat>
  <Paragraphs>149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FedraSansProBook</vt:lpstr>
      <vt:lpstr>HSE Sans</vt:lpstr>
      <vt:lpstr>Tahoma</vt:lpstr>
      <vt:lpstr>Тема Office</vt:lpstr>
      <vt:lpstr>Особенности заданий Всероссийской олимпиады школьников «Высшая проба»  по профилю «Финансовая грамотность» </vt:lpstr>
      <vt:lpstr>Материалы для подготовки </vt:lpstr>
      <vt:lpstr>Учебно-методическое пособие по подготовке учащихся 7–11-х классов к всероссийской олимпиаде школьников «Высшая проба» https://fmc.hse.ru/olymp  </vt:lpstr>
      <vt:lpstr>Презентация PowerPoint</vt:lpstr>
      <vt:lpstr>Структура олимпиадных заданий I этапа </vt:lpstr>
      <vt:lpstr>Задание с несколькими верными вариантами ответа</vt:lpstr>
      <vt:lpstr>Задание на установление соответствия</vt:lpstr>
      <vt:lpstr>Задание с открытым ответом</vt:lpstr>
      <vt:lpstr>Задание с открытым ответом</vt:lpstr>
      <vt:lpstr>Темы заданий https://olymp.hse.ru/mmo/materials-finance </vt:lpstr>
      <vt:lpstr>Темы заданий https://olymp.hse.ru/mmo/materials-finance </vt:lpstr>
      <vt:lpstr>Задание заключительного этапа (7-8 класс)</vt:lpstr>
      <vt:lpstr>Задание заключительного этапа (11 класс)</vt:lpstr>
      <vt:lpstr>Льготы для дипломантов Олимпиады  https://ba.hse.ru/bolimp  </vt:lpstr>
      <vt:lpstr>Типовые ошибки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Совместный проект  Минфина России и Всемирного банка «Содействие повышению уровня финансовой грамотности населения и развитию финансового образования в РФ»:  миссия, основные направления реализации, результаты</dc:title>
  <dc:creator>Башева Елена Ивановна</dc:creator>
  <cp:lastModifiedBy>Леушина Дарья Сергеевна</cp:lastModifiedBy>
  <cp:revision>286</cp:revision>
  <dcterms:created xsi:type="dcterms:W3CDTF">2019-11-25T10:09:58Z</dcterms:created>
  <dcterms:modified xsi:type="dcterms:W3CDTF">2023-10-10T19:36:18Z</dcterms:modified>
</cp:coreProperties>
</file>