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491" r:id="rId3"/>
    <p:sldId id="1112" r:id="rId4"/>
    <p:sldId id="622" r:id="rId5"/>
    <p:sldId id="1114" r:id="rId6"/>
    <p:sldId id="1113" r:id="rId7"/>
    <p:sldId id="624" r:id="rId8"/>
    <p:sldId id="423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иктория" initials="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AD8"/>
    <a:srgbClr val="000000"/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6" autoAdjust="0"/>
    <p:restoredTop sz="94694" autoAdjust="0"/>
  </p:normalViewPr>
  <p:slideViewPr>
    <p:cSldViewPr snapToGrid="0" snapToObjects="1">
      <p:cViewPr varScale="1">
        <p:scale>
          <a:sx n="55" d="100"/>
          <a:sy n="55" d="100"/>
        </p:scale>
        <p:origin x="31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ECC9B-14F3-42C1-8860-0B5C895F8B6F}" type="datetimeFigureOut">
              <a:rPr lang="ru-RU" smtClean="0"/>
              <a:t>10.10.2023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BB5DD-3E69-4F0C-9163-7F522DCD23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55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678D0-5C47-E44F-875C-28AD3DDAA9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8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http://7CD62C35F124DF3B3DABF0455F35484C.dms.sberbank.ru/7CD62C35F124DF3B3DABF0455F35484C-EC9C8A767D49961B65E591AD4D66B9B8-B7F8963E60225430ECBB4033085E3CB4/1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http://7CD62C35F124DF3B3DABF0455F35484C.dms.sberbank.ru/7CD62C35F124DF3B3DABF0455F35484C-EC9C8A767D49961B65E591AD4D66B9B8-B7F8963E60225430ECBB4033085E3CB4/1.pn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http://7CD62C35F124DF3B3DABF0455F35484C.dms.sberbank.ru/7CD62C35F124DF3B3DABF0455F35484C-EC9C8A767D49961B65E591AD4D66B9B8-B7F8963E60225430ECBB4033085E3CB4/1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http://7CD62C35F124DF3B3DABF0455F35484C.dms.sberbank.ru/7CD62C35F124DF3B3DABF0455F35484C-EC9C8A767D49961B65E591AD4D66B9B8-B7F8963E60225430ECBB4033085E3CB4/1.png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C0A342-78B2-FF48-B04C-C7BC13DEB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489454" cy="2014151"/>
          </a:xfrm>
          <a:prstGeom prst="rect">
            <a:avLst/>
          </a:prstGeom>
        </p:spPr>
      </p:pic>
      <p:pic>
        <p:nvPicPr>
          <p:cNvPr id="4" name="Рисунок 3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2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8520" y="-14747"/>
            <a:ext cx="808227" cy="8024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CAFEB9-4D4F-8540-B838-EB401F0EA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2113613" cy="1144874"/>
          </a:xfrm>
          <a:prstGeom prst="rect">
            <a:avLst/>
          </a:prstGeom>
        </p:spPr>
      </p:pic>
      <p:pic>
        <p:nvPicPr>
          <p:cNvPr id="20" name="Рисунок 19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1" name="Рисунок 20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" name="Рисунок 21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3" name="Рисунок 22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4" name="Рисунок 23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5" name="Рисунок 24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6" name="Рисунок 25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7" name="Рисунок 26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57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7CAFEB9-4D4F-8540-B838-EB401F0EA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2113613" cy="11448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pic>
        <p:nvPicPr>
          <p:cNvPr id="338" name="Рисунок 337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39" name="Рисунок 338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0" name="Рисунок 339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1" name="Рисунок 340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2" name="Рисунок 341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3" name="Рисунок 342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4" name="Рисунок 343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5" name="Рисунок 344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6" name="Рисунок 345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7" name="Рисунок 346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8" name="Рисунок 347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9" name="Рисунок 348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0" name="Рисунок 349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1" name="Рисунок 350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2" name="Рисунок 351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3" name="Рисунок 352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4" name="Рисунок 353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5" name="Рисунок 354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6" name="Рисунок 355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7" name="Рисунок 356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8" name="Рисунок 357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9" name="Рисунок 358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60" name="Рисунок 359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61" name="Рисунок 360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62" name="Рисунок 361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63" name="Рисунок 362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6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933" y="0"/>
            <a:ext cx="11413067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CAFEB9-4D4F-8540-B838-EB401F0EA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2113613" cy="1144874"/>
          </a:xfrm>
          <a:prstGeom prst="rect">
            <a:avLst/>
          </a:prstGeom>
        </p:spPr>
      </p:pic>
      <p:pic>
        <p:nvPicPr>
          <p:cNvPr id="16" name="Рисунок 15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7" name="Рисунок 16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8" name="Рисунок 17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9" name="Рисунок 18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0" name="Рисунок 19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1" name="Рисунок 20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38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E8A2E9-12A3-4241-93AF-71C6AC196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9" y="298594"/>
            <a:ext cx="831064" cy="6900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271" y="430639"/>
            <a:ext cx="9280647" cy="634483"/>
          </a:xfrm>
        </p:spPr>
        <p:txBody>
          <a:bodyPr lIns="0" tIns="0" rIns="0" bIns="0" anchor="b" anchorCtr="0"/>
          <a:lstStyle>
            <a:lvl1pPr>
              <a:lnSpc>
                <a:spcPts val="2800"/>
              </a:lnSpc>
              <a:defRPr b="0" i="0">
                <a:solidFill>
                  <a:srgbClr val="424242"/>
                </a:solidFill>
                <a:latin typeface="FedraSansPro-Book" panose="020B0403040000020004" pitchFamily="34" charset="0"/>
                <a:ea typeface="FedraSansPro-Book" panose="020B04030400000200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7945" y="1604433"/>
            <a:ext cx="4697089" cy="484928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i="0">
                <a:solidFill>
                  <a:srgbClr val="424242"/>
                </a:solidFill>
                <a:latin typeface="FedraSansPro-Book" panose="020B0403040000020004" pitchFamily="34" charset="0"/>
                <a:ea typeface="FedraSansPro-Book" panose="020B0403040000020004" pitchFamily="34" charset="0"/>
                <a:cs typeface="FedraSansPro-Book" panose="020B0403040000020004" pitchFamily="34" charset="0"/>
              </a:defRPr>
            </a:lvl1pPr>
            <a:lvl2pPr>
              <a:defRPr sz="1333" b="0" i="0">
                <a:latin typeface="Fedra Sans Pro Light" charset="0"/>
                <a:ea typeface="Fedra Sans Pro Light" charset="0"/>
                <a:cs typeface="Fedra Sans Pro Light" charset="0"/>
              </a:defRPr>
            </a:lvl2pPr>
            <a:lvl3pPr>
              <a:defRPr sz="1200" b="0" i="0">
                <a:latin typeface="Fedra Sans Pro Light" charset="0"/>
                <a:ea typeface="Fedra Sans Pro Light" charset="0"/>
                <a:cs typeface="Fedra Sans Pro Light" charset="0"/>
              </a:defRPr>
            </a:lvl3pPr>
            <a:lvl4pPr>
              <a:defRPr sz="1067" b="0" i="0">
                <a:latin typeface="Fedra Sans Pro Light" charset="0"/>
                <a:ea typeface="Fedra Sans Pro Light" charset="0"/>
                <a:cs typeface="Fedra Sans Pro Light" charset="0"/>
              </a:defRPr>
            </a:lvl4pPr>
            <a:lvl5pPr>
              <a:defRPr sz="933" b="0" i="0">
                <a:latin typeface="Fedra Sans Pro Light" charset="0"/>
                <a:ea typeface="Fedra Sans Pro Light" charset="0"/>
                <a:cs typeface="Fedra Sans Pro Light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023638" y="438202"/>
            <a:ext cx="748508" cy="366183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>
                <a:solidFill>
                  <a:srgbClr val="424242"/>
                </a:solidFill>
              </a:defRPr>
            </a:lvl1pPr>
          </a:lstStyle>
          <a:p>
            <a:fld id="{08E657B8-73F2-BF42-BADB-4E657BEC8CB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image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757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275"/>
          <p:cNvSpPr/>
          <p:nvPr userDrawn="1"/>
        </p:nvSpPr>
        <p:spPr>
          <a:xfrm>
            <a:off x="428952" y="1135011"/>
            <a:ext cx="11331249" cy="0"/>
          </a:xfrm>
          <a:prstGeom prst="line">
            <a:avLst/>
          </a:prstGeom>
          <a:ln w="12700">
            <a:solidFill>
              <a:srgbClr val="22974F"/>
            </a:solidFill>
            <a:custDash>
              <a:ds d="100000" sp="200000"/>
            </a:custDash>
          </a:ln>
        </p:spPr>
        <p:txBody>
          <a:bodyPr lIns="60957" tIns="60957" rIns="60957" bIns="60957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31678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258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A26C7-93D8-E04C-BCDF-A4FCDE63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97A9E-C95D-6D43-B694-58C0D520B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035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5" r:id="rId5"/>
    <p:sldLayoutId id="214748365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300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ru/app/&#1080;&#1075;&#1088;&#1072;-&#1074;&#1082;&#1083;&#1072;&#1076;-&#1074;-&#1073;&#1091;&#1076;&#1091;&#1097;&#1077;&#1077;/id1476259451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hyperlink" Target="https://play.google.com/store/apps/details?id=ru.vbudushee.fingame.android" TargetMode="Externa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nosipova@vbudushee.r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37716"/>
            <a:ext cx="6516000" cy="5609084"/>
          </a:xfrm>
          <a:prstGeom prst="rect">
            <a:avLst/>
          </a:prstGeom>
        </p:spPr>
      </p:pic>
      <p:pic>
        <p:nvPicPr>
          <p:cNvPr id="10" name="Picture 1" descr="Shape&#10;&#10;Description automatically generated">
            <a:extLst>
              <a:ext uri="{FF2B5EF4-FFF2-40B4-BE49-F238E27FC236}">
                <a16:creationId xmlns:a16="http://schemas.microsoft.com/office/drawing/2014/main" id="{F55808EC-70BC-AA40-A606-BBDDA1ED9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40" y="77784"/>
            <a:ext cx="6642060" cy="6780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B176EF-8977-D647-9ADC-DCEF190B6308}"/>
              </a:ext>
            </a:extLst>
          </p:cNvPr>
          <p:cNvSpPr txBox="1"/>
          <p:nvPr/>
        </p:nvSpPr>
        <p:spPr>
          <a:xfrm>
            <a:off x="10297537" y="5530781"/>
            <a:ext cx="176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vbudushee.ru</a:t>
            </a:r>
            <a:endParaRPr lang="en-GB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8BEBBB6-1B9C-B141-AA88-419650C586E6}"/>
              </a:ext>
            </a:extLst>
          </p:cNvPr>
          <p:cNvSpPr txBox="1">
            <a:spLocks/>
          </p:cNvSpPr>
          <p:nvPr/>
        </p:nvSpPr>
        <p:spPr>
          <a:xfrm>
            <a:off x="471406" y="5807780"/>
            <a:ext cx="6055695" cy="639154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x-none" sz="1800" dirty="0">
              <a:solidFill>
                <a:srgbClr val="424242"/>
              </a:solidFill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-52"/>
            </a:endParaRP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2DDB7687-8F63-6E45-BC40-0C7BB770025D}"/>
              </a:ext>
            </a:extLst>
          </p:cNvPr>
          <p:cNvSpPr txBox="1">
            <a:spLocks/>
          </p:cNvSpPr>
          <p:nvPr/>
        </p:nvSpPr>
        <p:spPr>
          <a:xfrm>
            <a:off x="471407" y="4461166"/>
            <a:ext cx="5624593" cy="1206259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>
              <a:defRPr sz="6000" b="0" i="0">
                <a:latin typeface="SB Sans Display Light" panose="020B0303040504020204" pitchFamily="34" charset="0"/>
                <a:ea typeface="+mj-ea"/>
                <a:cs typeface="SB Sans Display Light" panose="020B0303040504020204" pitchFamily="34" charset="0"/>
              </a:defRPr>
            </a:lvl1pPr>
          </a:lstStyle>
          <a:p>
            <a:r>
              <a:rPr lang="ru-RU" sz="2400" b="1" dirty="0">
                <a:solidFill>
                  <a:srgbClr val="33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ИЗУЧЕНИЕ </a:t>
            </a:r>
          </a:p>
          <a:p>
            <a:r>
              <a:rPr lang="ru-RU" sz="2400" b="1" dirty="0">
                <a:solidFill>
                  <a:srgbClr val="33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ФИНАНСОВЫХ ИНСТРУМЕНТОВ ДЕТЬМИ ИНВЕСТИЦИОННОГО ВОЗРАСТА И НЕ ТОЛЬКО)</a:t>
            </a:r>
          </a:p>
        </p:txBody>
      </p:sp>
    </p:spTree>
    <p:extLst>
      <p:ext uri="{BB962C8B-B14F-4D97-AF65-F5344CB8AC3E}">
        <p14:creationId xmlns:p14="http://schemas.microsoft.com/office/powerpoint/2010/main" val="236367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F577F139-330A-A6B4-9D61-F305906BE73D}"/>
              </a:ext>
            </a:extLst>
          </p:cNvPr>
          <p:cNvSpPr/>
          <p:nvPr/>
        </p:nvSpPr>
        <p:spPr>
          <a:xfrm>
            <a:off x="399711" y="4022263"/>
            <a:ext cx="8150065" cy="2644527"/>
          </a:xfrm>
          <a:prstGeom prst="roundRect">
            <a:avLst>
              <a:gd name="adj" fmla="val 6496"/>
            </a:avLst>
          </a:prstGeom>
          <a:ln w="9525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RU" sz="2000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BED3681-7426-6955-3493-CA47E063C852}"/>
              </a:ext>
            </a:extLst>
          </p:cNvPr>
          <p:cNvSpPr/>
          <p:nvPr/>
        </p:nvSpPr>
        <p:spPr>
          <a:xfrm>
            <a:off x="8626010" y="1332621"/>
            <a:ext cx="3068776" cy="2467024"/>
          </a:xfrm>
          <a:prstGeom prst="roundRect">
            <a:avLst>
              <a:gd name="adj" fmla="val 6496"/>
            </a:avLst>
          </a:prstGeom>
          <a:ln w="9525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RU" sz="2000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D95007A-C849-9528-5FBE-777A4C42C957}"/>
              </a:ext>
            </a:extLst>
          </p:cNvPr>
          <p:cNvSpPr/>
          <p:nvPr/>
        </p:nvSpPr>
        <p:spPr>
          <a:xfrm>
            <a:off x="4172546" y="1337957"/>
            <a:ext cx="4235322" cy="2467025"/>
          </a:xfrm>
          <a:prstGeom prst="roundRect">
            <a:avLst>
              <a:gd name="adj" fmla="val 6496"/>
            </a:avLst>
          </a:prstGeom>
          <a:ln w="9525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RU" sz="200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ABE8130-B0EE-9574-8067-8D272404E358}"/>
              </a:ext>
            </a:extLst>
          </p:cNvPr>
          <p:cNvSpPr/>
          <p:nvPr/>
        </p:nvSpPr>
        <p:spPr>
          <a:xfrm>
            <a:off x="399712" y="1367173"/>
            <a:ext cx="3554693" cy="2467024"/>
          </a:xfrm>
          <a:prstGeom prst="roundRect">
            <a:avLst>
              <a:gd name="adj" fmla="val 6496"/>
            </a:avLst>
          </a:prstGeom>
          <a:ln w="9525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RU" sz="2000" dirty="0"/>
          </a:p>
        </p:txBody>
      </p:sp>
      <p:sp>
        <p:nvSpPr>
          <p:cNvPr id="9221" name="Заголовок 1">
            <a:extLst>
              <a:ext uri="{FF2B5EF4-FFF2-40B4-BE49-F238E27FC236}">
                <a16:creationId xmlns:a16="http://schemas.microsoft.com/office/drawing/2014/main" id="{FEC66B9C-F141-5986-3D03-685F887D0DFB}"/>
              </a:ext>
            </a:extLst>
          </p:cNvPr>
          <p:cNvSpPr txBox="1">
            <a:spLocks/>
          </p:cNvSpPr>
          <p:nvPr/>
        </p:nvSpPr>
        <p:spPr bwMode="auto">
          <a:xfrm>
            <a:off x="2735035" y="191209"/>
            <a:ext cx="905725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ru-RU" altLang="zh-CN" sz="2800" b="1" dirty="0">
                <a:solidFill>
                  <a:srgbClr val="009A47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Финансовая грамотность в БФ «Вклад в будущее»</a:t>
            </a:r>
          </a:p>
        </p:txBody>
      </p:sp>
      <p:sp>
        <p:nvSpPr>
          <p:cNvPr id="8" name="Rounded Rectangle 67">
            <a:extLst>
              <a:ext uri="{FF2B5EF4-FFF2-40B4-BE49-F238E27FC236}">
                <a16:creationId xmlns:a16="http://schemas.microsoft.com/office/drawing/2014/main" id="{54A409A8-BAE5-1575-042A-54D9C03DEAC3}"/>
              </a:ext>
            </a:extLst>
          </p:cNvPr>
          <p:cNvSpPr/>
          <p:nvPr/>
        </p:nvSpPr>
        <p:spPr>
          <a:xfrm>
            <a:off x="748077" y="1539753"/>
            <a:ext cx="3554693" cy="221325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defTabSz="609534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0" cap="none" spc="0" normalizeH="0" baseline="0" noProof="0" dirty="0">
                <a:ln>
                  <a:noFill/>
                </a:ln>
                <a:solidFill>
                  <a:srgbClr val="1F9348"/>
                </a:solidFill>
                <a:effectLst/>
                <a:uLnTx/>
                <a:uFillTx/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ЦЕЛЬ</a:t>
            </a:r>
            <a:endParaRPr kumimoji="0" lang="ru-RU" sz="1600" b="1" u="none" strike="noStrike" kern="0" cap="none" spc="0" normalizeH="0" baseline="0" noProof="0" dirty="0">
              <a:ln>
                <a:noFill/>
              </a:ln>
              <a:solidFill>
                <a:srgbClr val="1F9348"/>
              </a:solidFill>
              <a:effectLst/>
              <a:uLnTx/>
              <a:uFillTx/>
              <a:latin typeface="SB Sans Display" panose="020B0503040504020204" pitchFamily="34" charset="0"/>
              <a:ea typeface="Verdana" panose="020B0604030504040204" pitchFamily="34" charset="0"/>
              <a:cs typeface="SB Sans Display" panose="020B0503040504020204" pitchFamily="34" charset="0"/>
              <a:sym typeface="Calibri"/>
            </a:endParaRPr>
          </a:p>
        </p:txBody>
      </p:sp>
      <p:sp>
        <p:nvSpPr>
          <p:cNvPr id="13" name="Rounded Rectangle 67">
            <a:extLst>
              <a:ext uri="{FF2B5EF4-FFF2-40B4-BE49-F238E27FC236}">
                <a16:creationId xmlns:a16="http://schemas.microsoft.com/office/drawing/2014/main" id="{9623A10B-B3D0-0FDA-1DEE-712E298EB94A}"/>
              </a:ext>
            </a:extLst>
          </p:cNvPr>
          <p:cNvSpPr/>
          <p:nvPr/>
        </p:nvSpPr>
        <p:spPr>
          <a:xfrm>
            <a:off x="4480112" y="1536336"/>
            <a:ext cx="3584549" cy="22474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defTabSz="609534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1F9348"/>
                </a:solidFill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  <a:sym typeface="Calibri"/>
              </a:rPr>
              <a:t>СОДЕРЖАНИЕ </a:t>
            </a:r>
            <a:r>
              <a:rPr kumimoji="0" lang="ru-RU" sz="1600" b="1" u="none" strike="noStrike" kern="0" cap="none" normalizeH="0" baseline="0" noProof="0" dirty="0">
                <a:ln>
                  <a:noFill/>
                </a:ln>
                <a:solidFill>
                  <a:srgbClr val="1F9348"/>
                </a:solidFill>
                <a:effectLst/>
                <a:uLnTx/>
                <a:uFillTx/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  <a:sym typeface="Calibri"/>
              </a:rPr>
              <a:t> </a:t>
            </a:r>
          </a:p>
        </p:txBody>
      </p:sp>
      <p:sp>
        <p:nvSpPr>
          <p:cNvPr id="14" name="Прямоугольник 3">
            <a:extLst>
              <a:ext uri="{FF2B5EF4-FFF2-40B4-BE49-F238E27FC236}">
                <a16:creationId xmlns:a16="http://schemas.microsoft.com/office/drawing/2014/main" id="{2224CF2F-4971-9109-6CE2-3A6A74FA29B7}"/>
              </a:ext>
            </a:extLst>
          </p:cNvPr>
          <p:cNvSpPr/>
          <p:nvPr/>
        </p:nvSpPr>
        <p:spPr>
          <a:xfrm>
            <a:off x="4494279" y="2033928"/>
            <a:ext cx="3672325" cy="1808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defTabSz="1218978" hangingPunct="0">
              <a:spcBef>
                <a:spcPts val="300"/>
              </a:spcBef>
              <a:buClr>
                <a:srgbClr val="009A47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  <a:t>Готовые сценарии игр «живого действия» </a:t>
            </a:r>
            <a:br>
              <a:rPr lang="ru-RU" altLang="ru-RU" sz="14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</a:br>
            <a:r>
              <a:rPr lang="ru-RU" altLang="ru-RU" sz="14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  <a:t>и занятий для детей 5-18 лет</a:t>
            </a:r>
            <a:br>
              <a:rPr lang="ru-RU" altLang="ru-RU" sz="14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</a:br>
            <a:endParaRPr lang="ru-RU" altLang="ru-RU" sz="400" dirty="0">
              <a:solidFill>
                <a:srgbClr val="2B2A32"/>
              </a:solidFill>
              <a:latin typeface="SB Sans Text" panose="020B0503040504020204" pitchFamily="34" charset="77"/>
              <a:cs typeface="SB Sans Text" panose="020B0503040504020204" pitchFamily="34" charset="77"/>
              <a:sym typeface="Calibri" panose="020F0502020204030204" pitchFamily="34" charset="0"/>
            </a:endParaRPr>
          </a:p>
          <a:p>
            <a:pPr marL="285750" indent="-285750" defTabSz="1218978" hangingPunct="0">
              <a:spcBef>
                <a:spcPts val="300"/>
              </a:spcBef>
              <a:buClr>
                <a:srgbClr val="009A47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  <a:t>Межпредметные задачи для 5-11 классов</a:t>
            </a:r>
            <a:br>
              <a:rPr lang="ru-RU" altLang="ru-RU" sz="14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</a:br>
            <a:endParaRPr lang="ru-RU" altLang="ru-RU" sz="400" dirty="0">
              <a:solidFill>
                <a:srgbClr val="2B2A32"/>
              </a:solidFill>
              <a:latin typeface="SB Sans Text" panose="020B0503040504020204" pitchFamily="34" charset="77"/>
              <a:cs typeface="SB Sans Text" panose="020B0503040504020204" pitchFamily="34" charset="77"/>
              <a:sym typeface="Calibri" panose="020F0502020204030204" pitchFamily="34" charset="0"/>
            </a:endParaRPr>
          </a:p>
          <a:p>
            <a:pPr marL="285750" indent="-285750" defTabSz="1218978" hangingPunct="0">
              <a:spcBef>
                <a:spcPts val="300"/>
              </a:spcBef>
              <a:buClr>
                <a:srgbClr val="009A47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  <a:t>Мобильные приложения: Мой выбор, Вклад</a:t>
            </a:r>
            <a:br>
              <a:rPr lang="ru-RU" altLang="ru-RU" sz="14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</a:br>
            <a:endParaRPr lang="ru-RU" altLang="ru-RU" sz="400" dirty="0">
              <a:solidFill>
                <a:srgbClr val="2B2A32"/>
              </a:solidFill>
              <a:latin typeface="SB Sans Text" panose="020B0503040504020204" pitchFamily="34" charset="77"/>
              <a:cs typeface="SB Sans Text" panose="020B0503040504020204" pitchFamily="34" charset="77"/>
              <a:sym typeface="Calibri" panose="020F0502020204030204" pitchFamily="34" charset="0"/>
            </a:endParaRPr>
          </a:p>
          <a:p>
            <a:pPr marL="285750" indent="-285750" defTabSz="1218978" hangingPunct="0">
              <a:spcBef>
                <a:spcPts val="300"/>
              </a:spcBef>
              <a:buClr>
                <a:srgbClr val="009A47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  <a:t>Готовые сценарии занятий </a:t>
            </a:r>
            <a:br>
              <a:rPr lang="ru-RU" altLang="ru-RU" sz="14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</a:br>
            <a:r>
              <a:rPr lang="ru-RU" altLang="ru-RU" sz="14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  <a:t>для воспитанников ДД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07E495-3A01-478E-3A69-706CCD79F358}"/>
              </a:ext>
            </a:extLst>
          </p:cNvPr>
          <p:cNvSpPr txBox="1"/>
          <p:nvPr/>
        </p:nvSpPr>
        <p:spPr>
          <a:xfrm>
            <a:off x="9608196" y="2319326"/>
            <a:ext cx="28838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П</a:t>
            </a:r>
            <a:r>
              <a:rPr lang="ru-RU" sz="1200" i="0" dirty="0">
                <a:solidFill>
                  <a:srgbClr val="2B2A32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едагогов</a:t>
            </a:r>
            <a:endParaRPr lang="ru-RU" sz="1200" dirty="0">
              <a:latin typeface="SB Sans Text" panose="020B0503040504020204" pitchFamily="34" charset="77"/>
              <a:cs typeface="SB Sans Text" panose="020B0503040504020204" pitchFamily="34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C8E7D8-1F7B-F789-B9EA-B108C7411F56}"/>
              </a:ext>
            </a:extLst>
          </p:cNvPr>
          <p:cNvSpPr txBox="1"/>
          <p:nvPr/>
        </p:nvSpPr>
        <p:spPr>
          <a:xfrm>
            <a:off x="9618733" y="1994739"/>
            <a:ext cx="3181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2B2A32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Школьников</a:t>
            </a:r>
            <a:endParaRPr lang="ru-RU" sz="1200" dirty="0">
              <a:latin typeface="SB Sans Text" panose="020B0503040504020204" pitchFamily="34" charset="77"/>
              <a:cs typeface="SB Sans Text" panose="020B050304050402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C6AF86-C68D-229B-D199-93CCDD7D0FD0}"/>
              </a:ext>
            </a:extLst>
          </p:cNvPr>
          <p:cNvSpPr txBox="1"/>
          <p:nvPr/>
        </p:nvSpPr>
        <p:spPr>
          <a:xfrm>
            <a:off x="9620095" y="2617775"/>
            <a:ext cx="2345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В</a:t>
            </a:r>
            <a:r>
              <a:rPr lang="ru-RU" sz="1400" i="0" dirty="0">
                <a:solidFill>
                  <a:srgbClr val="2B2A32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оспитанников </a:t>
            </a:r>
            <a:br>
              <a:rPr lang="ru-RU" sz="1400" i="0" dirty="0">
                <a:solidFill>
                  <a:srgbClr val="2B2A32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</a:br>
            <a:r>
              <a:rPr lang="ru-RU" sz="1400" i="0" dirty="0">
                <a:solidFill>
                  <a:srgbClr val="2B2A32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детских домов</a:t>
            </a:r>
            <a:endParaRPr lang="ru-RU" sz="1400" dirty="0">
              <a:latin typeface="SB Sans Text" panose="020B0503040504020204" pitchFamily="34" charset="77"/>
              <a:cs typeface="SB Sans Text" panose="020B0503040504020204" pitchFamily="34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461C8F-1421-4F9E-C7F4-0F903A65748D}"/>
              </a:ext>
            </a:extLst>
          </p:cNvPr>
          <p:cNvSpPr txBox="1"/>
          <p:nvPr/>
        </p:nvSpPr>
        <p:spPr>
          <a:xfrm>
            <a:off x="9659056" y="3170380"/>
            <a:ext cx="39322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В</a:t>
            </a:r>
            <a:r>
              <a:rPr lang="ru-RU" sz="1200" i="0" dirty="0">
                <a:solidFill>
                  <a:srgbClr val="2B2A32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олонтеров</a:t>
            </a:r>
            <a:endParaRPr lang="ru-RU" sz="1200" dirty="0">
              <a:latin typeface="SB Sans Text" panose="020B0503040504020204" pitchFamily="34" charset="77"/>
              <a:cs typeface="SB Sans Text" panose="020B0503040504020204" pitchFamily="34" charset="77"/>
            </a:endParaRPr>
          </a:p>
        </p:txBody>
      </p:sp>
      <p:sp>
        <p:nvSpPr>
          <p:cNvPr id="23" name="Rounded Rectangle 67">
            <a:extLst>
              <a:ext uri="{FF2B5EF4-FFF2-40B4-BE49-F238E27FC236}">
                <a16:creationId xmlns:a16="http://schemas.microsoft.com/office/drawing/2014/main" id="{6679C893-0079-B8E2-43A7-D79B990C167D}"/>
              </a:ext>
            </a:extLst>
          </p:cNvPr>
          <p:cNvSpPr/>
          <p:nvPr/>
        </p:nvSpPr>
        <p:spPr>
          <a:xfrm>
            <a:off x="748077" y="4221479"/>
            <a:ext cx="2631396" cy="50801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defTabSz="609534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0" cap="none" spc="0" normalizeH="0" baseline="0" noProof="0" dirty="0">
                <a:ln>
                  <a:noFill/>
                </a:ln>
                <a:solidFill>
                  <a:srgbClr val="FFC101"/>
                </a:solidFill>
                <a:effectLst/>
                <a:uLnTx/>
                <a:uFillTx/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ПРОЕКТЫ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C101"/>
                </a:solidFill>
                <a:effectLst/>
                <a:uLnTx/>
                <a:uFillTx/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 </a:t>
            </a:r>
            <a:r>
              <a:rPr lang="ru-RU" sz="1600" b="1" kern="0" dirty="0">
                <a:solidFill>
                  <a:srgbClr val="FFC101"/>
                </a:solidFill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23</a:t>
            </a:r>
            <a:r>
              <a:rPr lang="en-US" sz="1600" b="1" kern="0" dirty="0">
                <a:solidFill>
                  <a:srgbClr val="FFC101"/>
                </a:solidFill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/2</a:t>
            </a:r>
            <a:r>
              <a:rPr lang="ru-RU" sz="1600" b="1" kern="0" dirty="0">
                <a:solidFill>
                  <a:srgbClr val="FFC101"/>
                </a:solidFill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4</a:t>
            </a:r>
            <a:r>
              <a:rPr kumimoji="0" lang="ru-RU" sz="1600" b="1" u="none" strike="noStrike" kern="0" cap="none" spc="0" normalizeH="0" baseline="0" noProof="0" dirty="0">
                <a:ln>
                  <a:noFill/>
                </a:ln>
                <a:solidFill>
                  <a:srgbClr val="FFC101"/>
                </a:solidFill>
                <a:effectLst/>
                <a:uLnTx/>
                <a:uFillTx/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 </a:t>
            </a:r>
            <a:endParaRPr kumimoji="0" lang="ru-RU" sz="1600" b="1" u="none" strike="noStrike" kern="0" cap="none" spc="0" normalizeH="0" baseline="0" noProof="0" dirty="0">
              <a:ln>
                <a:noFill/>
              </a:ln>
              <a:solidFill>
                <a:srgbClr val="FFC101"/>
              </a:solidFill>
              <a:effectLst/>
              <a:uLnTx/>
              <a:uFillTx/>
              <a:latin typeface="SB Sans Display" panose="020B0503040504020204" pitchFamily="34" charset="0"/>
              <a:ea typeface="Verdana" panose="020B0604030504040204" pitchFamily="34" charset="0"/>
              <a:cs typeface="SB Sans Display" panose="020B0503040504020204" pitchFamily="34" charset="0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53871B-6FF1-F2A9-D77B-3B9DED087FD7}"/>
              </a:ext>
            </a:extLst>
          </p:cNvPr>
          <p:cNvSpPr txBox="1"/>
          <p:nvPr/>
        </p:nvSpPr>
        <p:spPr>
          <a:xfrm>
            <a:off x="706915" y="4729755"/>
            <a:ext cx="6899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Clr>
                <a:srgbClr val="FFC101"/>
              </a:buClr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000000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Всероссийский конкурс проектов инициативного бюджетирования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92987D-D2A5-856F-79BA-480F475E040B}"/>
              </a:ext>
            </a:extLst>
          </p:cNvPr>
          <p:cNvSpPr txBox="1"/>
          <p:nvPr/>
        </p:nvSpPr>
        <p:spPr>
          <a:xfrm>
            <a:off x="706916" y="5143613"/>
            <a:ext cx="6899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9A47"/>
              </a:buClr>
              <a:buFont typeface="Wingdings" panose="05000000000000000000" pitchFamily="2" charset="2"/>
              <a:buChar char="ü"/>
              <a:defRPr sz="1600" i="0">
                <a:solidFill>
                  <a:srgbClr val="000000"/>
                </a:solidFill>
                <a:effectLst/>
                <a:latin typeface="HSE Sans"/>
              </a:defRPr>
            </a:lvl1pPr>
          </a:lstStyle>
          <a:p>
            <a:pPr>
              <a:buClr>
                <a:srgbClr val="FFC10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SB Sans Text" panose="020B0503040504020204" pitchFamily="34" charset="77"/>
                <a:cs typeface="SB Sans Text" panose="020B0503040504020204" pitchFamily="34" charset="77"/>
              </a:rPr>
              <a:t>Конкурс для школьников «</a:t>
            </a:r>
            <a:r>
              <a:rPr lang="ru-RU" sz="1400" dirty="0" err="1">
                <a:latin typeface="SB Sans Text" panose="020B0503040504020204" pitchFamily="34" charset="77"/>
                <a:cs typeface="SB Sans Text" panose="020B0503040504020204" pitchFamily="34" charset="77"/>
              </a:rPr>
              <a:t>ФинСпринт</a:t>
            </a:r>
            <a:r>
              <a:rPr lang="ru-RU" sz="1400" dirty="0">
                <a:latin typeface="SB Sans Text" panose="020B0503040504020204" pitchFamily="34" charset="77"/>
                <a:cs typeface="SB Sans Text" panose="020B0503040504020204" pitchFamily="34" charset="77"/>
              </a:rPr>
              <a:t>» в рамках Всероссийской Олимпиады школьников по финансовой грамотности «Высшая проба»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766E1-1B84-9B5C-1176-26ED011A0DB4}"/>
              </a:ext>
            </a:extLst>
          </p:cNvPr>
          <p:cNvSpPr txBox="1"/>
          <p:nvPr/>
        </p:nvSpPr>
        <p:spPr>
          <a:xfrm>
            <a:off x="706916" y="5721600"/>
            <a:ext cx="7624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9A47"/>
              </a:buClr>
              <a:buFont typeface="Wingdings" panose="05000000000000000000" pitchFamily="2" charset="2"/>
              <a:buChar char="ü"/>
              <a:defRPr sz="1600" i="0">
                <a:solidFill>
                  <a:srgbClr val="000000"/>
                </a:solidFill>
                <a:effectLst/>
                <a:latin typeface="HSE Sans"/>
              </a:defRPr>
            </a:lvl1pPr>
          </a:lstStyle>
          <a:p>
            <a:pPr>
              <a:buClr>
                <a:srgbClr val="FFC10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SB Sans Text" panose="020B0503040504020204" pitchFamily="34" charset="77"/>
                <a:cs typeface="SB Sans Text" panose="020B0503040504020204" pitchFamily="34" charset="77"/>
              </a:rPr>
              <a:t>Трек для школьников7-8 классов  в рамках Всероссийской Олимпиады школьников «Высшая проба» по направлению «Финансовая грамотность»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163A54-042C-11CF-CDF8-E181D80DBC06}"/>
              </a:ext>
            </a:extLst>
          </p:cNvPr>
          <p:cNvSpPr txBox="1"/>
          <p:nvPr/>
        </p:nvSpPr>
        <p:spPr>
          <a:xfrm>
            <a:off x="706915" y="6233605"/>
            <a:ext cx="80576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9A47"/>
              </a:buClr>
              <a:buFont typeface="Wingdings" panose="05000000000000000000" pitchFamily="2" charset="2"/>
              <a:buChar char="ü"/>
              <a:defRPr sz="1600" i="0">
                <a:solidFill>
                  <a:srgbClr val="000000"/>
                </a:solidFill>
                <a:effectLst/>
                <a:latin typeface="HSE Sans"/>
              </a:defRPr>
            </a:lvl1pPr>
          </a:lstStyle>
          <a:p>
            <a:pPr>
              <a:buClr>
                <a:srgbClr val="FFC10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SB Sans Text" panose="020B0503040504020204" pitchFamily="34" charset="77"/>
                <a:cs typeface="SB Sans Text" panose="020B0503040504020204" pitchFamily="34" charset="77"/>
              </a:rPr>
              <a:t>Волонтерская программа «Финансовая грамотность для воспитанников детских домов»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639489-EBDA-AD1C-F1FD-C48C36A6766F}"/>
              </a:ext>
            </a:extLst>
          </p:cNvPr>
          <p:cNvSpPr txBox="1"/>
          <p:nvPr/>
        </p:nvSpPr>
        <p:spPr>
          <a:xfrm>
            <a:off x="8910709" y="3141165"/>
            <a:ext cx="774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9A47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500+ </a:t>
            </a:r>
            <a:endParaRPr lang="en-RU" dirty="0">
              <a:latin typeface="SB Sans Text" panose="020B0503040504020204" pitchFamily="34" charset="77"/>
              <a:cs typeface="SB Sans Text" panose="020B0503040504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E72604-2E4F-D026-FD58-57805E18E820}"/>
              </a:ext>
            </a:extLst>
          </p:cNvPr>
          <p:cNvSpPr txBox="1"/>
          <p:nvPr/>
        </p:nvSpPr>
        <p:spPr>
          <a:xfrm>
            <a:off x="8881961" y="2322503"/>
            <a:ext cx="753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9A47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90К </a:t>
            </a:r>
            <a:endParaRPr lang="en-RU" dirty="0">
              <a:latin typeface="SB Sans Text" panose="020B0503040504020204" pitchFamily="34" charset="77"/>
              <a:cs typeface="SB Sans Text" panose="020B0503040504020204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2AAD47-0B0E-6CFC-92AB-8E59F4808B2C}"/>
              </a:ext>
            </a:extLst>
          </p:cNvPr>
          <p:cNvSpPr txBox="1"/>
          <p:nvPr/>
        </p:nvSpPr>
        <p:spPr>
          <a:xfrm>
            <a:off x="8872448" y="2722965"/>
            <a:ext cx="774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9A47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1К</a:t>
            </a:r>
            <a:r>
              <a:rPr lang="ru-RU" dirty="0">
                <a:solidFill>
                  <a:srgbClr val="2B2A32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 </a:t>
            </a:r>
            <a:endParaRPr lang="en-RU" dirty="0">
              <a:latin typeface="SB Sans Text" panose="020B0503040504020204" pitchFamily="34" charset="77"/>
              <a:cs typeface="SB Sans Text" panose="020B0503040504020204" pitchFamily="34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8EECE2-8629-BB41-12C8-DF0FA0A39861}"/>
              </a:ext>
            </a:extLst>
          </p:cNvPr>
          <p:cNvSpPr txBox="1"/>
          <p:nvPr/>
        </p:nvSpPr>
        <p:spPr>
          <a:xfrm>
            <a:off x="8873898" y="1961975"/>
            <a:ext cx="92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9A47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3 млн </a:t>
            </a:r>
            <a:endParaRPr lang="en-RU" dirty="0">
              <a:latin typeface="SB Sans Text" panose="020B0503040504020204" pitchFamily="34" charset="77"/>
              <a:cs typeface="SB Sans Text" panose="020B0503040504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7ABD98-9A6A-1701-D634-E4DDABC7343D}"/>
              </a:ext>
            </a:extLst>
          </p:cNvPr>
          <p:cNvSpPr txBox="1"/>
          <p:nvPr/>
        </p:nvSpPr>
        <p:spPr>
          <a:xfrm>
            <a:off x="678516" y="2008462"/>
            <a:ext cx="29671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Содействовать формированию финансово грамотного человека </a:t>
            </a:r>
            <a:br>
              <a:rPr lang="ru-RU" sz="14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</a:br>
            <a:r>
              <a:rPr lang="ru-RU" sz="14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и общества за счет создания </a:t>
            </a:r>
            <a:br>
              <a:rPr lang="ru-RU" sz="14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</a:br>
            <a:r>
              <a:rPr lang="ru-RU" sz="14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и бесплатного распространения современных, эффективных </a:t>
            </a:r>
            <a:br>
              <a:rPr lang="ru-RU" sz="14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</a:br>
            <a:r>
              <a:rPr lang="ru-RU" sz="14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и доступных образовательных инструментов для педагогов, детей и их родителей.</a:t>
            </a:r>
            <a:endParaRPr lang="en-RU" sz="1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F87B8D-3330-A807-9B15-905E7A013F8D}"/>
              </a:ext>
            </a:extLst>
          </p:cNvPr>
          <p:cNvCxnSpPr>
            <a:cxnSpLocks/>
          </p:cNvCxnSpPr>
          <p:nvPr/>
        </p:nvCxnSpPr>
        <p:spPr>
          <a:xfrm>
            <a:off x="764245" y="1873451"/>
            <a:ext cx="21996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" name="Рисунок 9">
            <a:extLst>
              <a:ext uri="{FF2B5EF4-FFF2-40B4-BE49-F238E27FC236}">
                <a16:creationId xmlns:a16="http://schemas.microsoft.com/office/drawing/2014/main" id="{24F7F9E5-053F-D6F5-B39B-0D56E3AF9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163" y="6261712"/>
            <a:ext cx="994585" cy="385402"/>
          </a:xfrm>
          <a:prstGeom prst="rect">
            <a:avLst/>
          </a:prstGeom>
        </p:spPr>
      </p:pic>
      <p:pic>
        <p:nvPicPr>
          <p:cNvPr id="32" name="Рисунок 27">
            <a:extLst>
              <a:ext uri="{FF2B5EF4-FFF2-40B4-BE49-F238E27FC236}">
                <a16:creationId xmlns:a16="http://schemas.microsoft.com/office/drawing/2014/main" id="{5CAB990B-3159-44BC-1E72-B3911E208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048" y="6239230"/>
            <a:ext cx="427560" cy="427560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BC87F93E-2AD9-DA3B-5739-A905C9669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72" y="6244411"/>
            <a:ext cx="389290" cy="4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F1BCF759-1C01-C85F-FD8B-5DA595744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575" y="6244411"/>
            <a:ext cx="427561" cy="4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2A6D441-3A5E-2998-43F9-B9D20651C8D8}"/>
              </a:ext>
            </a:extLst>
          </p:cNvPr>
          <p:cNvCxnSpPr>
            <a:cxnSpLocks/>
          </p:cNvCxnSpPr>
          <p:nvPr/>
        </p:nvCxnSpPr>
        <p:spPr>
          <a:xfrm>
            <a:off x="4488924" y="1873451"/>
            <a:ext cx="21996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67">
            <a:extLst>
              <a:ext uri="{FF2B5EF4-FFF2-40B4-BE49-F238E27FC236}">
                <a16:creationId xmlns:a16="http://schemas.microsoft.com/office/drawing/2014/main" id="{DC7F2763-AC71-D11B-62EB-97179F65B28F}"/>
              </a:ext>
            </a:extLst>
          </p:cNvPr>
          <p:cNvSpPr/>
          <p:nvPr/>
        </p:nvSpPr>
        <p:spPr>
          <a:xfrm>
            <a:off x="8922284" y="1539753"/>
            <a:ext cx="3554693" cy="221325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defTabSz="609534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u="none" strike="noStrike" kern="0" cap="none" spc="0" normalizeH="0" baseline="0" noProof="0" dirty="0">
                <a:ln>
                  <a:noFill/>
                </a:ln>
                <a:solidFill>
                  <a:srgbClr val="1F9348"/>
                </a:solidFill>
                <a:effectLst/>
                <a:uLnTx/>
                <a:uFillTx/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ЦЕЛЕВАЯ АУДИТОРИЯ</a:t>
            </a:r>
            <a:endParaRPr kumimoji="0" lang="ru-RU" sz="1400" b="1" u="none" strike="noStrike" kern="0" cap="none" spc="0" normalizeH="0" baseline="0" noProof="0" dirty="0">
              <a:ln>
                <a:noFill/>
              </a:ln>
              <a:solidFill>
                <a:srgbClr val="1F9348"/>
              </a:solidFill>
              <a:effectLst/>
              <a:uLnTx/>
              <a:uFillTx/>
              <a:latin typeface="SB Sans Display" panose="020B0503040504020204" pitchFamily="34" charset="0"/>
              <a:ea typeface="Verdana" panose="020B0604030504040204" pitchFamily="34" charset="0"/>
              <a:cs typeface="SB Sans Display" panose="020B0503040504020204" pitchFamily="34" charset="0"/>
              <a:sym typeface="Calibri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9A9325-DB4B-A86E-DE99-B5B4C2CA04A8}"/>
              </a:ext>
            </a:extLst>
          </p:cNvPr>
          <p:cNvCxnSpPr>
            <a:cxnSpLocks/>
          </p:cNvCxnSpPr>
          <p:nvPr/>
        </p:nvCxnSpPr>
        <p:spPr>
          <a:xfrm>
            <a:off x="8958016" y="1873451"/>
            <a:ext cx="21996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1476720-EA9E-1F35-E592-363416F78407}"/>
              </a:ext>
            </a:extLst>
          </p:cNvPr>
          <p:cNvCxnSpPr>
            <a:cxnSpLocks/>
          </p:cNvCxnSpPr>
          <p:nvPr/>
        </p:nvCxnSpPr>
        <p:spPr>
          <a:xfrm>
            <a:off x="790371" y="4584197"/>
            <a:ext cx="21996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A39B6A7-F0C6-FFEF-24D3-C56ABE421FB5}"/>
              </a:ext>
            </a:extLst>
          </p:cNvPr>
          <p:cNvSpPr txBox="1"/>
          <p:nvPr/>
        </p:nvSpPr>
        <p:spPr>
          <a:xfrm>
            <a:off x="9193153" y="5551494"/>
            <a:ext cx="246206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2">
                    <a:lumMod val="50000"/>
                    <a:lumOff val="50000"/>
                  </a:schemeClr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П</a:t>
            </a:r>
            <a:r>
              <a:rPr lang="ru-RU" sz="1050" b="0" i="0" u="none" strike="noStrike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рограмма «Финансовая грамотность»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4DAA8-2F63-60AC-3F5F-315F53D72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34415" r="59664" b="34263"/>
          <a:stretch/>
        </p:blipFill>
        <p:spPr bwMode="auto">
          <a:xfrm>
            <a:off x="11592842" y="6162516"/>
            <a:ext cx="370492" cy="59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6CB372-C144-3211-CB40-CA3ACAB340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2946" y="3864857"/>
            <a:ext cx="1578037" cy="1582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3BA85444-56C3-8049-89EA-9BA41F37A14A}"/>
              </a:ext>
            </a:extLst>
          </p:cNvPr>
          <p:cNvSpPr/>
          <p:nvPr/>
        </p:nvSpPr>
        <p:spPr>
          <a:xfrm>
            <a:off x="7534737" y="232874"/>
            <a:ext cx="4368503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3600" dirty="0">
                <a:solidFill>
                  <a:srgbClr val="3300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Наши ценности</a:t>
            </a: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037F15D4-CA2A-AB43-912A-F53DE8E59704}"/>
              </a:ext>
            </a:extLst>
          </p:cNvPr>
          <p:cNvSpPr txBox="1"/>
          <p:nvPr/>
        </p:nvSpPr>
        <p:spPr>
          <a:xfrm>
            <a:off x="491838" y="1470505"/>
            <a:ext cx="2050774" cy="936154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0" b="1" spc="-160" dirty="0">
                <a:gradFill>
                  <a:gsLst>
                    <a:gs pos="54000">
                      <a:srgbClr val="00D900"/>
                    </a:gs>
                    <a:gs pos="19000">
                      <a:srgbClr val="FAED00"/>
                    </a:gs>
                    <a:gs pos="89000">
                      <a:srgbClr val="0FA8E0"/>
                    </a:gs>
                  </a:gsLst>
                  <a:lin ang="198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8566E7-482D-614C-95D2-5DED4467C5FE}"/>
              </a:ext>
            </a:extLst>
          </p:cNvPr>
          <p:cNvSpPr txBox="1"/>
          <p:nvPr/>
        </p:nvSpPr>
        <p:spPr>
          <a:xfrm>
            <a:off x="1248016" y="1626670"/>
            <a:ext cx="4539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20"/>
              </a:spcBef>
              <a:spcAft>
                <a:spcPts val="12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Человекоцентричность: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ценность личности, ее потенциал и благополучие </a:t>
            </a: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63391BB8-91BA-0741-B2BD-84CF6E05A654}"/>
              </a:ext>
            </a:extLst>
          </p:cNvPr>
          <p:cNvSpPr txBox="1"/>
          <p:nvPr/>
        </p:nvSpPr>
        <p:spPr>
          <a:xfrm>
            <a:off x="491838" y="2855500"/>
            <a:ext cx="2050774" cy="936154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0" b="1" spc="-160" dirty="0">
                <a:gradFill>
                  <a:gsLst>
                    <a:gs pos="54000">
                      <a:srgbClr val="00D900"/>
                    </a:gs>
                    <a:gs pos="19000">
                      <a:srgbClr val="FAED00"/>
                    </a:gs>
                    <a:gs pos="89000">
                      <a:srgbClr val="0FA8E0"/>
                    </a:gs>
                  </a:gsLst>
                  <a:lin ang="198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776B39-9D43-CD45-B01D-7911D2FA2403}"/>
              </a:ext>
            </a:extLst>
          </p:cNvPr>
          <p:cNvSpPr txBox="1"/>
          <p:nvPr/>
        </p:nvSpPr>
        <p:spPr>
          <a:xfrm>
            <a:off x="1257697" y="2655056"/>
            <a:ext cx="44966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20"/>
              </a:spcBef>
              <a:spcAft>
                <a:spcPts val="12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Разнообразие и равенство возможностей: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доступность качества образования,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персонализация, вариативность, инклюзия (развитие культуры общества, помощь людям с особенными потребностями во включении в мейнстрим)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001113F2-E82C-174B-8803-B85530ED28E8}"/>
              </a:ext>
            </a:extLst>
          </p:cNvPr>
          <p:cNvSpPr txBox="1"/>
          <p:nvPr/>
        </p:nvSpPr>
        <p:spPr>
          <a:xfrm>
            <a:off x="551129" y="4386527"/>
            <a:ext cx="2050774" cy="936154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0" b="1" spc="-160" dirty="0">
                <a:gradFill>
                  <a:gsLst>
                    <a:gs pos="54000">
                      <a:srgbClr val="00D900"/>
                    </a:gs>
                    <a:gs pos="19000">
                      <a:srgbClr val="FAED00"/>
                    </a:gs>
                    <a:gs pos="89000">
                      <a:srgbClr val="0FA8E0"/>
                    </a:gs>
                  </a:gsLst>
                  <a:lin ang="198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8B83C1-C5E9-C844-A7CC-C2508615E29B}"/>
              </a:ext>
            </a:extLst>
          </p:cNvPr>
          <p:cNvSpPr txBox="1"/>
          <p:nvPr/>
        </p:nvSpPr>
        <p:spPr>
          <a:xfrm>
            <a:off x="1257697" y="4288448"/>
            <a:ext cx="38485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20"/>
              </a:spcBef>
              <a:spcAft>
                <a:spcPts val="12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Инновационность: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опережающий контент по навыкам, компетентностям и новым грамотностям, новые подходы и решения для России и мира с учетом лучших отечественных и зарубежных исследований и практик </a:t>
            </a: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89607E6E-CA38-2549-BF67-6340B272C413}"/>
              </a:ext>
            </a:extLst>
          </p:cNvPr>
          <p:cNvSpPr/>
          <p:nvPr/>
        </p:nvSpPr>
        <p:spPr>
          <a:xfrm>
            <a:off x="6284972" y="1505074"/>
            <a:ext cx="5347586" cy="4473721"/>
          </a:xfrm>
          <a:prstGeom prst="roundRect">
            <a:avLst>
              <a:gd name="adj" fmla="val 527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B1AA990E-EFDB-0747-B2E9-0A4B1F6379AB}"/>
              </a:ext>
            </a:extLst>
          </p:cNvPr>
          <p:cNvSpPr/>
          <p:nvPr/>
        </p:nvSpPr>
        <p:spPr>
          <a:xfrm>
            <a:off x="6495252" y="1655849"/>
            <a:ext cx="361061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Фокусы программы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17794A-7481-064A-8F1A-D44BB94FF4FC}"/>
              </a:ext>
            </a:extLst>
          </p:cNvPr>
          <p:cNvSpPr txBox="1"/>
          <p:nvPr/>
        </p:nvSpPr>
        <p:spPr>
          <a:xfrm>
            <a:off x="6533910" y="2248056"/>
            <a:ext cx="4867154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320"/>
              </a:spcBef>
              <a:spcAft>
                <a:spcPts val="12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Образовательный процесс направлен на достижение благополучия в будущем</a:t>
            </a:r>
          </a:p>
          <a:p>
            <a:pPr marL="285750" indent="-285750">
              <a:spcBef>
                <a:spcPts val="1320"/>
              </a:spcBef>
              <a:spcAft>
                <a:spcPts val="12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Возможности и условия развития для каждого ребенка, а не только одаренных и талантливых</a:t>
            </a:r>
          </a:p>
          <a:p>
            <a:pPr marL="285750" indent="-285750">
              <a:spcBef>
                <a:spcPts val="1320"/>
              </a:spcBef>
              <a:spcAft>
                <a:spcPts val="12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 в создании современных обучающих материалов</a:t>
            </a:r>
          </a:p>
          <a:p>
            <a:pPr marL="285750" indent="-285750">
              <a:spcBef>
                <a:spcPts val="1320"/>
              </a:spcBef>
              <a:spcAft>
                <a:spcPts val="12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Достижение результатов за счет передачи инициативы в обучении обучающемуся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A509B0-4D84-4740-B322-5E8210C9C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66" y="4708110"/>
            <a:ext cx="2136611" cy="2136611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C44A6AB3-BBCC-3E4A-A6D4-A1317F43AEC2}"/>
              </a:ext>
            </a:extLst>
          </p:cNvPr>
          <p:cNvSpPr txBox="1">
            <a:spLocks/>
          </p:cNvSpPr>
          <p:nvPr/>
        </p:nvSpPr>
        <p:spPr>
          <a:xfrm>
            <a:off x="9006482" y="6481574"/>
            <a:ext cx="28041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E48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-52"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RU" sz="1800" b="0" i="0" u="none" strike="noStrike" kern="1200" cap="none" spc="0" normalizeH="0" baseline="0" noProof="0" dirty="0">
              <a:ln>
                <a:noFill/>
              </a:ln>
              <a:solidFill>
                <a:srgbClr val="333E48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7928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44DE3B3D-62F8-BE12-72B4-D0E745A2D2F6}"/>
              </a:ext>
            </a:extLst>
          </p:cNvPr>
          <p:cNvSpPr txBox="1">
            <a:spLocks/>
          </p:cNvSpPr>
          <p:nvPr/>
        </p:nvSpPr>
        <p:spPr>
          <a:xfrm>
            <a:off x="2153265" y="216584"/>
            <a:ext cx="9339487" cy="96675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x-none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Конкурс «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ФинСпринт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0370E7-6764-6146-2908-6AC1BD582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198" y="909681"/>
            <a:ext cx="9464434" cy="54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4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8BDBDADC-35E1-5EA9-B1FC-0537E817883F}"/>
              </a:ext>
            </a:extLst>
          </p:cNvPr>
          <p:cNvSpPr txBox="1">
            <a:spLocks/>
          </p:cNvSpPr>
          <p:nvPr/>
        </p:nvSpPr>
        <p:spPr>
          <a:xfrm>
            <a:off x="2970995" y="418143"/>
            <a:ext cx="8670231" cy="9103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x-none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sym typeface="Calibri"/>
              </a:rPr>
              <a:t>МОБИЛЬНОЕ ПРИЛОЖЕНИЕ «ВКЛАД»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44D45-724E-E96B-C2D3-07356EAB8CBD}"/>
              </a:ext>
            </a:extLst>
          </p:cNvPr>
          <p:cNvSpPr txBox="1"/>
          <p:nvPr/>
        </p:nvSpPr>
        <p:spPr>
          <a:xfrm>
            <a:off x="5230086" y="2514846"/>
            <a:ext cx="365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Участники</a:t>
            </a:r>
            <a:r>
              <a:rPr lang="ru-RU" dirty="0"/>
              <a:t>:	11+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AADF16-25AE-126E-A021-8ED3DB085BEE}"/>
              </a:ext>
            </a:extLst>
          </p:cNvPr>
          <p:cNvSpPr txBox="1"/>
          <p:nvPr/>
        </p:nvSpPr>
        <p:spPr>
          <a:xfrm>
            <a:off x="5230086" y="1519208"/>
            <a:ext cx="680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Формат</a:t>
            </a:r>
            <a:r>
              <a:rPr lang="ru-RU" dirty="0"/>
              <a:t>:		игра-симулятор: </a:t>
            </a:r>
            <a:r>
              <a:rPr lang="ru-RU" b="0" i="0" dirty="0">
                <a:solidFill>
                  <a:srgbClr val="333F48"/>
                </a:solidFill>
                <a:effectLst/>
                <a:latin typeface="~"/>
              </a:rPr>
              <a:t>за 10 лет жизни необходимо 			заработать как можно больше с помощью 			различных финансовых инструментов.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FBEB3-D706-645B-8561-337F8C223F2B}"/>
              </a:ext>
            </a:extLst>
          </p:cNvPr>
          <p:cNvSpPr txBox="1"/>
          <p:nvPr/>
        </p:nvSpPr>
        <p:spPr>
          <a:xfrm>
            <a:off x="5207202" y="3061890"/>
            <a:ext cx="5823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Финансовые</a:t>
            </a:r>
          </a:p>
          <a:p>
            <a:r>
              <a:rPr lang="ru-RU" b="1" dirty="0">
                <a:solidFill>
                  <a:srgbClr val="00B050"/>
                </a:solidFill>
              </a:rPr>
              <a:t>инструменты</a:t>
            </a:r>
            <a:r>
              <a:rPr lang="ru-RU" dirty="0"/>
              <a:t>: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ru-RU" dirty="0"/>
              <a:t>Акции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ru-RU" dirty="0"/>
              <a:t>Облигации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ru-RU" dirty="0"/>
              <a:t>Страхование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ru-RU" dirty="0"/>
              <a:t>Кредиты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ru-RU" dirty="0"/>
              <a:t>Криптовалюта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A6DA7E-C63F-C23C-44F0-117622F79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14" y="1535272"/>
            <a:ext cx="4204066" cy="20370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D316C3-8AA4-7DEC-FA22-9D859F39A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0" t="79446" r="67040" b="7843"/>
          <a:stretch/>
        </p:blipFill>
        <p:spPr>
          <a:xfrm>
            <a:off x="556414" y="3572366"/>
            <a:ext cx="4197816" cy="875181"/>
          </a:xfrm>
          <a:prstGeom prst="rect">
            <a:avLst/>
          </a:prstGeom>
        </p:spPr>
      </p:pic>
      <p:pic>
        <p:nvPicPr>
          <p:cNvPr id="9" name="Picture 2">
            <a:hlinkClick r:id="rId3"/>
            <a:extLst>
              <a:ext uri="{FF2B5EF4-FFF2-40B4-BE49-F238E27FC236}">
                <a16:creationId xmlns:a16="http://schemas.microsoft.com/office/drawing/2014/main" id="{A756E8BB-8251-6230-9A80-DA013F476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3" y="4484675"/>
            <a:ext cx="2151657" cy="215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hlinkClick r:id="rId5"/>
            <a:extLst>
              <a:ext uri="{FF2B5EF4-FFF2-40B4-BE49-F238E27FC236}">
                <a16:creationId xmlns:a16="http://schemas.microsoft.com/office/drawing/2014/main" id="{97439E98-E8F9-D3AB-572E-D1452736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00" y="4517721"/>
            <a:ext cx="2151657" cy="215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706EC2-26A4-DAEC-3535-411B4676E281}"/>
              </a:ext>
            </a:extLst>
          </p:cNvPr>
          <p:cNvSpPr txBox="1"/>
          <p:nvPr/>
        </p:nvSpPr>
        <p:spPr>
          <a:xfrm>
            <a:off x="5207202" y="5237337"/>
            <a:ext cx="5823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Оценка</a:t>
            </a:r>
            <a:r>
              <a:rPr lang="ru-RU" dirty="0"/>
              <a:t>:		рейтинг участников</a:t>
            </a:r>
          </a:p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5AE0CB9-EA6F-176A-BCF4-F3A78B849F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9615" y="5615336"/>
            <a:ext cx="6954644" cy="105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2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1659FF1-37B7-5936-E864-20787FED8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3" y="1519208"/>
            <a:ext cx="4172944" cy="27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8BDBDADC-35E1-5EA9-B1FC-0537E817883F}"/>
              </a:ext>
            </a:extLst>
          </p:cNvPr>
          <p:cNvSpPr txBox="1">
            <a:spLocks/>
          </p:cNvSpPr>
          <p:nvPr/>
        </p:nvSpPr>
        <p:spPr>
          <a:xfrm>
            <a:off x="2836756" y="185205"/>
            <a:ext cx="8670231" cy="9103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x-none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ru-RU" dirty="0">
                <a:solidFill>
                  <a:schemeClr val="accent2">
                    <a:lumMod val="75000"/>
                  </a:schemeClr>
                </a:solidFill>
                <a:sym typeface="Calibri"/>
              </a:rPr>
              <a:t>КОНКУРС ФИНСПРИНТ</a:t>
            </a:r>
          </a:p>
          <a:p>
            <a:pPr algn="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sym typeface="Calibri"/>
              </a:rPr>
              <a:t>на базе мобильного приложения «Вклад»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7">
            <a:extLst>
              <a:ext uri="{FF2B5EF4-FFF2-40B4-BE49-F238E27FC236}">
                <a16:creationId xmlns:a16="http://schemas.microsoft.com/office/drawing/2014/main" id="{066610DA-F4C4-EDD7-8664-B802FE6F3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295" y="376931"/>
            <a:ext cx="718591" cy="7185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E44D45-724E-E96B-C2D3-07356EAB8CBD}"/>
              </a:ext>
            </a:extLst>
          </p:cNvPr>
          <p:cNvSpPr txBox="1"/>
          <p:nvPr/>
        </p:nvSpPr>
        <p:spPr>
          <a:xfrm>
            <a:off x="5230086" y="3835116"/>
            <a:ext cx="4897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Обучение</a:t>
            </a:r>
            <a:r>
              <a:rPr lang="ru-RU" dirty="0"/>
              <a:t>: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ru-RU" dirty="0"/>
              <a:t>Лекции НИУ ВШЭ по ФГ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ru-RU" dirty="0"/>
              <a:t>Мини-курс от </a:t>
            </a:r>
            <a:r>
              <a:rPr lang="ru-RU" dirty="0" err="1"/>
              <a:t>эскпертов</a:t>
            </a:r>
            <a:r>
              <a:rPr lang="ru-RU" dirty="0"/>
              <a:t> рынка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AADF16-25AE-126E-A021-8ED3DB085BEE}"/>
              </a:ext>
            </a:extLst>
          </p:cNvPr>
          <p:cNvSpPr txBox="1"/>
          <p:nvPr/>
        </p:nvSpPr>
        <p:spPr>
          <a:xfrm>
            <a:off x="5230086" y="1519208"/>
            <a:ext cx="627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Формат</a:t>
            </a:r>
            <a:r>
              <a:rPr lang="ru-RU" dirty="0"/>
              <a:t>:		Мобильное приложение «Вклад»: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FBEB3-D706-645B-8561-337F8C223F2B}"/>
              </a:ext>
            </a:extLst>
          </p:cNvPr>
          <p:cNvSpPr txBox="1"/>
          <p:nvPr/>
        </p:nvSpPr>
        <p:spPr>
          <a:xfrm>
            <a:off x="5230086" y="4996862"/>
            <a:ext cx="5823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Призы</a:t>
            </a:r>
            <a:r>
              <a:rPr lang="ru-RU" dirty="0"/>
              <a:t>: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ru-RU" dirty="0"/>
              <a:t>Призы от Партнеров 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ru-RU" dirty="0"/>
              <a:t>Участие в </a:t>
            </a:r>
            <a:r>
              <a:rPr lang="ru-RU" dirty="0">
                <a:solidFill>
                  <a:srgbClr val="00B050"/>
                </a:solidFill>
              </a:rPr>
              <a:t>финале ВО Высшая проба </a:t>
            </a:r>
            <a:r>
              <a:rPr lang="ru-RU" dirty="0"/>
              <a:t>по направлению «Финансовая грамотность»</a:t>
            </a:r>
          </a:p>
          <a:p>
            <a:endParaRPr lang="ru-RU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ACB5836-5727-67CF-22B1-19B70672B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06" y="4378377"/>
            <a:ext cx="2372811" cy="237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AC8DEE0-F92A-2EC8-72B2-274B88ADD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17" y="221668"/>
            <a:ext cx="1129274" cy="102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6BFEE7-C313-FE80-A0E2-3F1E3D699721}"/>
              </a:ext>
            </a:extLst>
          </p:cNvPr>
          <p:cNvSpPr txBox="1"/>
          <p:nvPr/>
        </p:nvSpPr>
        <p:spPr>
          <a:xfrm>
            <a:off x="5230086" y="2680954"/>
            <a:ext cx="4197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Участники</a:t>
            </a:r>
            <a:r>
              <a:rPr lang="ru-RU" dirty="0"/>
              <a:t>: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ru-RU" dirty="0"/>
              <a:t>Школьники 7-11 классы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ru-RU" dirty="0"/>
              <a:t>Студенты СПО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42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370EA-044B-911C-FF0C-9692DA9BB497}"/>
              </a:ext>
            </a:extLst>
          </p:cNvPr>
          <p:cNvSpPr txBox="1"/>
          <p:nvPr/>
        </p:nvSpPr>
        <p:spPr>
          <a:xfrm>
            <a:off x="6005717" y="1641946"/>
            <a:ext cx="5775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Сбер – Генеральной партнер </a:t>
            </a:r>
          </a:p>
          <a:p>
            <a:r>
              <a:rPr lang="ru-RU" dirty="0"/>
              <a:t>Фонд – Партнер Всероссийской олимпиады школьников «Высшая проба» по направлению «Финансовая грамотность»</a:t>
            </a:r>
          </a:p>
        </p:txBody>
      </p:sp>
      <p:sp>
        <p:nvSpPr>
          <p:cNvPr id="7" name="Название 1">
            <a:extLst>
              <a:ext uri="{FF2B5EF4-FFF2-40B4-BE49-F238E27FC236}">
                <a16:creationId xmlns:a16="http://schemas.microsoft.com/office/drawing/2014/main" id="{40C41F76-0258-3F03-38B6-4D41958E4162}"/>
              </a:ext>
            </a:extLst>
          </p:cNvPr>
          <p:cNvSpPr txBox="1">
            <a:spLocks/>
          </p:cNvSpPr>
          <p:nvPr/>
        </p:nvSpPr>
        <p:spPr>
          <a:xfrm>
            <a:off x="2538094" y="350359"/>
            <a:ext cx="9046370" cy="664797"/>
          </a:xfrm>
          <a:prstGeom prst="rect">
            <a:avLst/>
          </a:prstGeo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x-none"/>
            </a:defPPr>
            <a:lvl1pPr algn="r" defTabSz="609534">
              <a:lnSpc>
                <a:spcPct val="90000"/>
              </a:lnSpc>
              <a:spcBef>
                <a:spcPct val="0"/>
              </a:spcBef>
              <a:buNone/>
              <a:defRPr sz="2400" cap="all">
                <a:solidFill>
                  <a:schemeClr val="accent2"/>
                </a:solidFill>
                <a:latin typeface="Fedra Sans Pro"/>
                <a:ea typeface="+mj-ea"/>
                <a:cs typeface="+mj-cs"/>
              </a:defRPr>
            </a:lvl1pPr>
          </a:lstStyle>
          <a:p>
            <a:r>
              <a:rPr lang="ru-RU" altLang="zh-CN" dirty="0"/>
              <a:t>Междисциплинарные задания </a:t>
            </a:r>
          </a:p>
          <a:p>
            <a:r>
              <a:rPr lang="ru-RU" altLang="zh-CN" dirty="0"/>
              <a:t>для олимпиады высшая проба</a:t>
            </a:r>
            <a:endParaRPr lang="en" altLang="zh-CN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73ABECF4-D584-6F6C-3AB2-2CE08CBB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94" y="350359"/>
            <a:ext cx="698026" cy="6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FC438B-DCBC-2AD5-276E-B7BB991A9D82}"/>
              </a:ext>
            </a:extLst>
          </p:cNvPr>
          <p:cNvSpPr txBox="1"/>
          <p:nvPr/>
        </p:nvSpPr>
        <p:spPr>
          <a:xfrm>
            <a:off x="6005717" y="3913742"/>
            <a:ext cx="5775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Роль Фонда – разработка</a:t>
            </a:r>
            <a:r>
              <a:rPr lang="ru-RU" dirty="0">
                <a:solidFill>
                  <a:srgbClr val="00B050"/>
                </a:solidFill>
              </a:rPr>
              <a:t> междисциплинарных заданий </a:t>
            </a:r>
            <a:r>
              <a:rPr lang="ru-RU" dirty="0"/>
              <a:t>по финансовой грамотности для отборочного и финального этапов </a:t>
            </a:r>
            <a:r>
              <a:rPr lang="ru-RU" dirty="0">
                <a:solidFill>
                  <a:srgbClr val="00B050"/>
                </a:solidFill>
              </a:rPr>
              <a:t>для 7-8 классов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08F2BBD-461B-90AC-C8E8-E8061C761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1504949"/>
            <a:ext cx="5334862" cy="497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D165D5-F158-5F66-5A7E-DDDBD7A09AB3}"/>
              </a:ext>
            </a:extLst>
          </p:cNvPr>
          <p:cNvSpPr txBox="1"/>
          <p:nvPr/>
        </p:nvSpPr>
        <p:spPr>
          <a:xfrm>
            <a:off x="6005717" y="3193342"/>
            <a:ext cx="577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Олимпиада 1 уровня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9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CA161C1-5F3D-0F44-BE6D-13E08124CBFB}"/>
              </a:ext>
            </a:extLst>
          </p:cNvPr>
          <p:cNvSpPr txBox="1">
            <a:spLocks/>
          </p:cNvSpPr>
          <p:nvPr/>
        </p:nvSpPr>
        <p:spPr>
          <a:xfrm>
            <a:off x="4480647" y="0"/>
            <a:ext cx="7154591" cy="99935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400" b="1" spc="0" baseline="0"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  <a:lvl2pPr marL="0" lvl="1" fontAlgn="base"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defRPr sz="2800" b="1">
                <a:ln w="6350" cap="flat">
                  <a:noFill/>
                  <a:miter lim="800000"/>
                </a:ln>
                <a:solidFill>
                  <a:srgbClr val="00B050"/>
                </a:solidFill>
                <a:latin typeface="Segoe UI Semibold" panose="020B0502040204020203" pitchFamily="34" charset="0"/>
                <a:ea typeface="+mj-ea"/>
                <a:cs typeface="Segoe UI Semibold" panose="020B0502040204020203" pitchFamily="34" charset="0"/>
              </a:defRPr>
            </a:lvl2pPr>
          </a:lstStyle>
          <a:p>
            <a:pPr algn="r"/>
            <a:r>
              <a:rPr lang="ru-RU" sz="3200" dirty="0">
                <a:solidFill>
                  <a:srgbClr val="FFC10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КОНТАКТЫ</a:t>
            </a:r>
            <a:endParaRPr lang="ru-RU" sz="3200" dirty="0">
              <a:solidFill>
                <a:srgbClr val="009A4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972C7-1C28-40A9-B0EE-78320919D065}"/>
              </a:ext>
            </a:extLst>
          </p:cNvPr>
          <p:cNvSpPr txBox="1"/>
          <p:nvPr/>
        </p:nvSpPr>
        <p:spPr>
          <a:xfrm>
            <a:off x="8713536" y="2420108"/>
            <a:ext cx="331256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Осипова Нина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 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Segoe UI Semibold" panose="020B0502040204020203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руководитель программы «Финансовая грамотность»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Segoe UI Semibold" panose="020B0502040204020203" pitchFamily="34" charset="0"/>
              <a:hlinkClick r:id="" action="ppaction://noaction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Segoe UI Semibold" panose="020B0502040204020203" pitchFamily="34" charset="0"/>
              <a:hlinkClick r:id="" action="ppaction://noaction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  <a:hlinkClick r:id="rId2"/>
              </a:rPr>
              <a:t>nosipova@vbudushee.ru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Segoe UI Semibold" panose="020B0502040204020203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Tg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: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@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aninosipova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Segoe UI Semibold" panose="020B0502040204020203" pitchFamily="34" charset="0"/>
            </a:endParaRPr>
          </a:p>
        </p:txBody>
      </p:sp>
      <p:pic>
        <p:nvPicPr>
          <p:cNvPr id="2" name="Изображение 1" descr="Фото Осипова Н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59" y="2504611"/>
            <a:ext cx="1513350" cy="2017801"/>
          </a:xfrm>
          <a:prstGeom prst="rect">
            <a:avLst/>
          </a:prstGeom>
        </p:spPr>
      </p:pic>
      <p:pic>
        <p:nvPicPr>
          <p:cNvPr id="7" name="Изображение 6" descr="photo53053248091456613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426"/>
            <a:ext cx="24384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0261" y="4620145"/>
            <a:ext cx="534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VK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5190" y="6141106"/>
            <a:ext cx="1958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90"/>
                </a:solidFill>
              </a:rPr>
              <a:t>vbudushee.ru</a:t>
            </a:r>
            <a:endParaRPr lang="ru-RU" sz="2400" b="1" dirty="0">
              <a:solidFill>
                <a:srgbClr val="00009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E78C17-41F6-96B7-FA97-8E4AEF724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407" y="2189327"/>
            <a:ext cx="2521388" cy="2528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7C5C9B-7EF5-E553-48CB-C159550439D5}"/>
              </a:ext>
            </a:extLst>
          </p:cNvPr>
          <p:cNvSpPr txBox="1"/>
          <p:nvPr/>
        </p:nvSpPr>
        <p:spPr>
          <a:xfrm>
            <a:off x="2550602" y="4795877"/>
            <a:ext cx="3552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Программа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Финансовая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2063624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BUDUSHEE_COLORS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330099"/>
      </a:hlink>
      <a:folHlink>
        <a:srgbClr val="FF99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25975</TotalTime>
  <Words>460</Words>
  <Application>Microsoft Office PowerPoint</Application>
  <PresentationFormat>Широкоэкранный</PresentationFormat>
  <Paragraphs>82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~</vt:lpstr>
      <vt:lpstr>Arial</vt:lpstr>
      <vt:lpstr>Calibri</vt:lpstr>
      <vt:lpstr>Fedra Sans Pro</vt:lpstr>
      <vt:lpstr>Fedra Sans Pro Light</vt:lpstr>
      <vt:lpstr>FedraSansPro-Book</vt:lpstr>
      <vt:lpstr>SB Sans Display</vt:lpstr>
      <vt:lpstr>SB Sans Display Semibold</vt:lpstr>
      <vt:lpstr>SB Sans Text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Kitsen, Andrey</dc:creator>
  <cp:lastModifiedBy>Нина Осипова</cp:lastModifiedBy>
  <cp:revision>222</cp:revision>
  <dcterms:created xsi:type="dcterms:W3CDTF">2021-05-31T10:14:14Z</dcterms:created>
  <dcterms:modified xsi:type="dcterms:W3CDTF">2023-10-10T07:17:28Z</dcterms:modified>
</cp:coreProperties>
</file>