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24" r:id="rId1"/>
  </p:sldMasterIdLst>
  <p:notesMasterIdLst>
    <p:notesMasterId r:id="rId16"/>
  </p:notesMasterIdLst>
  <p:sldIdLst>
    <p:sldId id="256" r:id="rId2"/>
    <p:sldId id="445" r:id="rId3"/>
    <p:sldId id="481" r:id="rId4"/>
    <p:sldId id="482" r:id="rId5"/>
    <p:sldId id="478" r:id="rId6"/>
    <p:sldId id="480" r:id="rId7"/>
    <p:sldId id="442" r:id="rId8"/>
    <p:sldId id="410" r:id="rId9"/>
    <p:sldId id="473" r:id="rId10"/>
    <p:sldId id="474" r:id="rId11"/>
    <p:sldId id="475" r:id="rId12"/>
    <p:sldId id="476" r:id="rId13"/>
    <p:sldId id="471" r:id="rId14"/>
    <p:sldId id="39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9" autoAdjust="0"/>
    <p:restoredTop sz="95268" autoAdjust="0"/>
  </p:normalViewPr>
  <p:slideViewPr>
    <p:cSldViewPr snapToGrid="0">
      <p:cViewPr varScale="1">
        <p:scale>
          <a:sx n="78" d="100"/>
          <a:sy n="78" d="100"/>
        </p:scale>
        <p:origin x="10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7FB2C-D7DB-46A3-BD87-ECD3DB448E53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091ADDE-F32E-444B-901A-A7E970F5C0E0}">
      <dgm:prSet phldrT="[Текст]"/>
      <dgm:spPr/>
      <dgm:t>
        <a:bodyPr/>
        <a:lstStyle/>
        <a:p>
          <a:r>
            <a:rPr lang="ru-RU" b="1" dirty="0"/>
            <a:t>100 баллов по ЕГЭ по математике или обществознанию</a:t>
          </a:r>
        </a:p>
      </dgm:t>
    </dgm:pt>
    <dgm:pt modelId="{34DDC74A-7ED3-4D74-ACF6-3F95D0345766}" type="parTrans" cxnId="{17936580-2F68-4D01-9C5D-420D7488226F}">
      <dgm:prSet/>
      <dgm:spPr/>
      <dgm:t>
        <a:bodyPr/>
        <a:lstStyle/>
        <a:p>
          <a:endParaRPr lang="ru-RU"/>
        </a:p>
      </dgm:t>
    </dgm:pt>
    <dgm:pt modelId="{2F24E4C7-4605-4A1C-ACD0-51075C16E431}" type="sibTrans" cxnId="{17936580-2F68-4D01-9C5D-420D7488226F}">
      <dgm:prSet/>
      <dgm:spPr/>
      <dgm:t>
        <a:bodyPr/>
        <a:lstStyle/>
        <a:p>
          <a:endParaRPr lang="ru-RU"/>
        </a:p>
      </dgm:t>
    </dgm:pt>
    <dgm:pt modelId="{0C8C71D6-89A5-4EE8-A59B-324AF48834C8}">
      <dgm:prSet phldrT="[Текст]"/>
      <dgm:spPr/>
      <dgm:t>
        <a:bodyPr/>
        <a:lstStyle/>
        <a:p>
          <a:r>
            <a:rPr lang="ru-RU" b="1" dirty="0"/>
            <a:t>Задания по финансовой грамотности в ЕГЭ по математике и обществознанию</a:t>
          </a:r>
        </a:p>
      </dgm:t>
    </dgm:pt>
    <dgm:pt modelId="{F406F32F-982A-407E-91D7-6641D6AA9A96}" type="parTrans" cxnId="{B0BB3BFF-8611-49FE-B3FC-F80442B92159}">
      <dgm:prSet/>
      <dgm:spPr/>
      <dgm:t>
        <a:bodyPr/>
        <a:lstStyle/>
        <a:p>
          <a:endParaRPr lang="ru-RU"/>
        </a:p>
      </dgm:t>
    </dgm:pt>
    <dgm:pt modelId="{70E739BD-D5CF-44EC-9844-2EC2002B7746}" type="sibTrans" cxnId="{B0BB3BFF-8611-49FE-B3FC-F80442B92159}">
      <dgm:prSet/>
      <dgm:spPr/>
      <dgm:t>
        <a:bodyPr/>
        <a:lstStyle/>
        <a:p>
          <a:endParaRPr lang="ru-RU"/>
        </a:p>
      </dgm:t>
    </dgm:pt>
    <dgm:pt modelId="{783008E8-6773-4D63-BAF6-71FA50FA7EAF}">
      <dgm:prSet phldrT="[Текст]"/>
      <dgm:spPr/>
      <dgm:t>
        <a:bodyPr/>
        <a:lstStyle/>
        <a:p>
          <a:r>
            <a:rPr lang="ru-RU" b="1" dirty="0"/>
            <a:t>Призы от партнеров олимпиады</a:t>
          </a:r>
        </a:p>
      </dgm:t>
    </dgm:pt>
    <dgm:pt modelId="{605F0E71-F95D-45C6-86B3-E7E5B23A15F2}" type="parTrans" cxnId="{7D302E8C-C4BA-4EA6-A98A-C5DD1D0B9392}">
      <dgm:prSet/>
      <dgm:spPr/>
      <dgm:t>
        <a:bodyPr/>
        <a:lstStyle/>
        <a:p>
          <a:endParaRPr lang="ru-RU"/>
        </a:p>
      </dgm:t>
    </dgm:pt>
    <dgm:pt modelId="{FCCE0269-93E6-4105-9E7F-C98E7329CAED}" type="sibTrans" cxnId="{7D302E8C-C4BA-4EA6-A98A-C5DD1D0B9392}">
      <dgm:prSet/>
      <dgm:spPr/>
      <dgm:t>
        <a:bodyPr/>
        <a:lstStyle/>
        <a:p>
          <a:endParaRPr lang="ru-RU"/>
        </a:p>
      </dgm:t>
    </dgm:pt>
    <dgm:pt modelId="{9C50F50E-5342-478D-A79D-9262CBB9B850}">
      <dgm:prSet phldrT="[Текст]"/>
      <dgm:spPr/>
      <dgm:t>
        <a:bodyPr/>
        <a:lstStyle/>
        <a:p>
          <a:r>
            <a:rPr lang="ru-RU" b="1" dirty="0"/>
            <a:t>Поступление без вступительных испытаний</a:t>
          </a:r>
        </a:p>
      </dgm:t>
    </dgm:pt>
    <dgm:pt modelId="{470ABE88-11BD-47CA-966F-6D3093D44083}" type="sibTrans" cxnId="{358CFA29-59D2-41C0-B7B5-666CBB1FB8E8}">
      <dgm:prSet/>
      <dgm:spPr/>
      <dgm:t>
        <a:bodyPr/>
        <a:lstStyle/>
        <a:p>
          <a:endParaRPr lang="ru-RU"/>
        </a:p>
      </dgm:t>
    </dgm:pt>
    <dgm:pt modelId="{D33E7D78-29DB-4B72-9C0C-AF0F1945B70F}" type="parTrans" cxnId="{358CFA29-59D2-41C0-B7B5-666CBB1FB8E8}">
      <dgm:prSet/>
      <dgm:spPr/>
      <dgm:t>
        <a:bodyPr/>
        <a:lstStyle/>
        <a:p>
          <a:endParaRPr lang="ru-RU"/>
        </a:p>
      </dgm:t>
    </dgm:pt>
    <dgm:pt modelId="{6F80A385-3BCD-4B30-A5D4-8F97130972D5}" type="pres">
      <dgm:prSet presAssocID="{ED67FB2C-D7DB-46A3-BD87-ECD3DB448E53}" presName="diagram" presStyleCnt="0">
        <dgm:presLayoutVars>
          <dgm:dir/>
          <dgm:resizeHandles val="exact"/>
        </dgm:presLayoutVars>
      </dgm:prSet>
      <dgm:spPr/>
    </dgm:pt>
    <dgm:pt modelId="{D28FC5E8-B036-490B-980B-00D3ACC97DB0}" type="pres">
      <dgm:prSet presAssocID="{9C50F50E-5342-478D-A79D-9262CBB9B850}" presName="node" presStyleLbl="node1" presStyleIdx="0" presStyleCnt="4">
        <dgm:presLayoutVars>
          <dgm:bulletEnabled val="1"/>
        </dgm:presLayoutVars>
      </dgm:prSet>
      <dgm:spPr/>
    </dgm:pt>
    <dgm:pt modelId="{56C56478-C7CB-4E58-8088-F37E395A8FFD}" type="pres">
      <dgm:prSet presAssocID="{470ABE88-11BD-47CA-966F-6D3093D44083}" presName="sibTrans" presStyleCnt="0"/>
      <dgm:spPr/>
    </dgm:pt>
    <dgm:pt modelId="{E9E4DA40-BB6D-415C-A4D7-255B2ABFF3D6}" type="pres">
      <dgm:prSet presAssocID="{6091ADDE-F32E-444B-901A-A7E970F5C0E0}" presName="node" presStyleLbl="node1" presStyleIdx="1" presStyleCnt="4">
        <dgm:presLayoutVars>
          <dgm:bulletEnabled val="1"/>
        </dgm:presLayoutVars>
      </dgm:prSet>
      <dgm:spPr/>
    </dgm:pt>
    <dgm:pt modelId="{8F951328-2DA7-453A-B1EA-B138786D4E19}" type="pres">
      <dgm:prSet presAssocID="{2F24E4C7-4605-4A1C-ACD0-51075C16E431}" presName="sibTrans" presStyleCnt="0"/>
      <dgm:spPr/>
    </dgm:pt>
    <dgm:pt modelId="{3B7E80A2-4755-4513-9E00-F6FD64ABEF3C}" type="pres">
      <dgm:prSet presAssocID="{0C8C71D6-89A5-4EE8-A59B-324AF48834C8}" presName="node" presStyleLbl="node1" presStyleIdx="2" presStyleCnt="4">
        <dgm:presLayoutVars>
          <dgm:bulletEnabled val="1"/>
        </dgm:presLayoutVars>
      </dgm:prSet>
      <dgm:spPr/>
    </dgm:pt>
    <dgm:pt modelId="{56A398B5-B2EB-413F-8509-2D23DBA06419}" type="pres">
      <dgm:prSet presAssocID="{70E739BD-D5CF-44EC-9844-2EC2002B7746}" presName="sibTrans" presStyleCnt="0"/>
      <dgm:spPr/>
    </dgm:pt>
    <dgm:pt modelId="{F782BC01-4D12-48F6-8DE1-19951CA7AED7}" type="pres">
      <dgm:prSet presAssocID="{783008E8-6773-4D63-BAF6-71FA50FA7EAF}" presName="node" presStyleLbl="node1" presStyleIdx="3" presStyleCnt="4">
        <dgm:presLayoutVars>
          <dgm:bulletEnabled val="1"/>
        </dgm:presLayoutVars>
      </dgm:prSet>
      <dgm:spPr/>
    </dgm:pt>
  </dgm:ptLst>
  <dgm:cxnLst>
    <dgm:cxn modelId="{358CFA29-59D2-41C0-B7B5-666CBB1FB8E8}" srcId="{ED67FB2C-D7DB-46A3-BD87-ECD3DB448E53}" destId="{9C50F50E-5342-478D-A79D-9262CBB9B850}" srcOrd="0" destOrd="0" parTransId="{D33E7D78-29DB-4B72-9C0C-AF0F1945B70F}" sibTransId="{470ABE88-11BD-47CA-966F-6D3093D44083}"/>
    <dgm:cxn modelId="{A3107A33-4A5E-442E-AA2E-432D30AA3BED}" type="presOf" srcId="{9C50F50E-5342-478D-A79D-9262CBB9B850}" destId="{D28FC5E8-B036-490B-980B-00D3ACC97DB0}" srcOrd="0" destOrd="0" presId="urn:microsoft.com/office/officeart/2005/8/layout/default"/>
    <dgm:cxn modelId="{65827B60-B099-4891-AAE9-DFCD1464A036}" type="presOf" srcId="{6091ADDE-F32E-444B-901A-A7E970F5C0E0}" destId="{E9E4DA40-BB6D-415C-A4D7-255B2ABFF3D6}" srcOrd="0" destOrd="0" presId="urn:microsoft.com/office/officeart/2005/8/layout/default"/>
    <dgm:cxn modelId="{A2026148-2B6E-496E-8377-ED76D9B43907}" type="presOf" srcId="{ED67FB2C-D7DB-46A3-BD87-ECD3DB448E53}" destId="{6F80A385-3BCD-4B30-A5D4-8F97130972D5}" srcOrd="0" destOrd="0" presId="urn:microsoft.com/office/officeart/2005/8/layout/default"/>
    <dgm:cxn modelId="{17936580-2F68-4D01-9C5D-420D7488226F}" srcId="{ED67FB2C-D7DB-46A3-BD87-ECD3DB448E53}" destId="{6091ADDE-F32E-444B-901A-A7E970F5C0E0}" srcOrd="1" destOrd="0" parTransId="{34DDC74A-7ED3-4D74-ACF6-3F95D0345766}" sibTransId="{2F24E4C7-4605-4A1C-ACD0-51075C16E431}"/>
    <dgm:cxn modelId="{7D302E8C-C4BA-4EA6-A98A-C5DD1D0B9392}" srcId="{ED67FB2C-D7DB-46A3-BD87-ECD3DB448E53}" destId="{783008E8-6773-4D63-BAF6-71FA50FA7EAF}" srcOrd="3" destOrd="0" parTransId="{605F0E71-F95D-45C6-86B3-E7E5B23A15F2}" sibTransId="{FCCE0269-93E6-4105-9E7F-C98E7329CAED}"/>
    <dgm:cxn modelId="{076BCD96-A0ED-473D-814B-45B30C9C3E47}" type="presOf" srcId="{783008E8-6773-4D63-BAF6-71FA50FA7EAF}" destId="{F782BC01-4D12-48F6-8DE1-19951CA7AED7}" srcOrd="0" destOrd="0" presId="urn:microsoft.com/office/officeart/2005/8/layout/default"/>
    <dgm:cxn modelId="{B8F0B7E3-1334-4B38-A2C2-D4594720A798}" type="presOf" srcId="{0C8C71D6-89A5-4EE8-A59B-324AF48834C8}" destId="{3B7E80A2-4755-4513-9E00-F6FD64ABEF3C}" srcOrd="0" destOrd="0" presId="urn:microsoft.com/office/officeart/2005/8/layout/default"/>
    <dgm:cxn modelId="{B0BB3BFF-8611-49FE-B3FC-F80442B92159}" srcId="{ED67FB2C-D7DB-46A3-BD87-ECD3DB448E53}" destId="{0C8C71D6-89A5-4EE8-A59B-324AF48834C8}" srcOrd="2" destOrd="0" parTransId="{F406F32F-982A-407E-91D7-6641D6AA9A96}" sibTransId="{70E739BD-D5CF-44EC-9844-2EC2002B7746}"/>
    <dgm:cxn modelId="{42286BA2-481C-461C-A148-A0167489DDD2}" type="presParOf" srcId="{6F80A385-3BCD-4B30-A5D4-8F97130972D5}" destId="{D28FC5E8-B036-490B-980B-00D3ACC97DB0}" srcOrd="0" destOrd="0" presId="urn:microsoft.com/office/officeart/2005/8/layout/default"/>
    <dgm:cxn modelId="{29B5E584-D771-43DF-BF84-9A2041B9A211}" type="presParOf" srcId="{6F80A385-3BCD-4B30-A5D4-8F97130972D5}" destId="{56C56478-C7CB-4E58-8088-F37E395A8FFD}" srcOrd="1" destOrd="0" presId="urn:microsoft.com/office/officeart/2005/8/layout/default"/>
    <dgm:cxn modelId="{512B74EB-60E8-446F-A4E4-FE00A7F68C2A}" type="presParOf" srcId="{6F80A385-3BCD-4B30-A5D4-8F97130972D5}" destId="{E9E4DA40-BB6D-415C-A4D7-255B2ABFF3D6}" srcOrd="2" destOrd="0" presId="urn:microsoft.com/office/officeart/2005/8/layout/default"/>
    <dgm:cxn modelId="{844A4F80-2718-4560-A415-5C565C198095}" type="presParOf" srcId="{6F80A385-3BCD-4B30-A5D4-8F97130972D5}" destId="{8F951328-2DA7-453A-B1EA-B138786D4E19}" srcOrd="3" destOrd="0" presId="urn:microsoft.com/office/officeart/2005/8/layout/default"/>
    <dgm:cxn modelId="{22CC79BC-9537-4805-962E-88E25C3EEDA2}" type="presParOf" srcId="{6F80A385-3BCD-4B30-A5D4-8F97130972D5}" destId="{3B7E80A2-4755-4513-9E00-F6FD64ABEF3C}" srcOrd="4" destOrd="0" presId="urn:microsoft.com/office/officeart/2005/8/layout/default"/>
    <dgm:cxn modelId="{04003E62-E49C-4BC1-9B58-9BCBB1AEC3A3}" type="presParOf" srcId="{6F80A385-3BCD-4B30-A5D4-8F97130972D5}" destId="{56A398B5-B2EB-413F-8509-2D23DBA06419}" srcOrd="5" destOrd="0" presId="urn:microsoft.com/office/officeart/2005/8/layout/default"/>
    <dgm:cxn modelId="{B73CB4AD-2709-4646-A5A5-C769FD715479}" type="presParOf" srcId="{6F80A385-3BCD-4B30-A5D4-8F97130972D5}" destId="{F782BC01-4D12-48F6-8DE1-19951CA7AED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4408F5-96B2-465E-A10A-16BFFC6D88E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7399B2-60E3-46DA-9D9D-01640B62ADAD}">
      <dgm:prSet phldrT="[Текст]" custT="1"/>
      <dgm:spPr/>
      <dgm:t>
        <a:bodyPr/>
        <a:lstStyle/>
        <a:p>
          <a:r>
            <a:rPr lang="ru-RU" sz="3200" dirty="0" err="1">
              <a:latin typeface="HSE Sans" panose="02000000000000000000"/>
            </a:rPr>
            <a:t>Финзачет</a:t>
          </a:r>
          <a:endParaRPr lang="ru-RU" sz="3200" dirty="0">
            <a:latin typeface="HSE Sans" panose="02000000000000000000"/>
          </a:endParaRPr>
        </a:p>
      </dgm:t>
    </dgm:pt>
    <dgm:pt modelId="{18B12EA5-7816-4232-99E9-50A243870C07}" type="parTrans" cxnId="{EC15C1D4-AF52-41D8-B9F0-9C5D61AC516A}">
      <dgm:prSet/>
      <dgm:spPr/>
      <dgm:t>
        <a:bodyPr/>
        <a:lstStyle/>
        <a:p>
          <a:endParaRPr lang="ru-RU"/>
        </a:p>
      </dgm:t>
    </dgm:pt>
    <dgm:pt modelId="{B78A9095-379D-4B77-AB82-3EA06015D338}" type="sibTrans" cxnId="{EC15C1D4-AF52-41D8-B9F0-9C5D61AC516A}">
      <dgm:prSet/>
      <dgm:spPr/>
      <dgm:t>
        <a:bodyPr/>
        <a:lstStyle/>
        <a:p>
          <a:endParaRPr lang="ru-RU"/>
        </a:p>
      </dgm:t>
    </dgm:pt>
    <dgm:pt modelId="{8D5A03AB-6194-4BA0-BC32-568375B48AD8}">
      <dgm:prSet phldrT="[Текст]" custT="1"/>
      <dgm:spPr/>
      <dgm:t>
        <a:bodyPr/>
        <a:lstStyle/>
        <a:p>
          <a:r>
            <a:rPr lang="ru-RU" sz="3200" dirty="0" err="1">
              <a:latin typeface="HSE Sans" panose="02000000000000000000"/>
            </a:rPr>
            <a:t>ФинСпринт</a:t>
          </a:r>
          <a:endParaRPr lang="ru-RU" sz="3200" dirty="0">
            <a:latin typeface="HSE Sans" panose="02000000000000000000"/>
          </a:endParaRPr>
        </a:p>
      </dgm:t>
    </dgm:pt>
    <dgm:pt modelId="{7824C723-1D91-4705-A683-55E58AEA9B08}" type="parTrans" cxnId="{E878A749-B1C1-497A-BC97-8C592AE05C22}">
      <dgm:prSet/>
      <dgm:spPr/>
      <dgm:t>
        <a:bodyPr/>
        <a:lstStyle/>
        <a:p>
          <a:endParaRPr lang="ru-RU"/>
        </a:p>
      </dgm:t>
    </dgm:pt>
    <dgm:pt modelId="{22E6AC79-5C7E-4D1F-9E28-3720751FA652}" type="sibTrans" cxnId="{E878A749-B1C1-497A-BC97-8C592AE05C22}">
      <dgm:prSet/>
      <dgm:spPr/>
      <dgm:t>
        <a:bodyPr/>
        <a:lstStyle/>
        <a:p>
          <a:endParaRPr lang="ru-RU"/>
        </a:p>
      </dgm:t>
    </dgm:pt>
    <dgm:pt modelId="{E906DD92-2E04-47C5-9B4B-19C4BA089C85}" type="pres">
      <dgm:prSet presAssocID="{134408F5-96B2-465E-A10A-16BFFC6D88E7}" presName="diagram" presStyleCnt="0">
        <dgm:presLayoutVars>
          <dgm:dir/>
          <dgm:resizeHandles val="exact"/>
        </dgm:presLayoutVars>
      </dgm:prSet>
      <dgm:spPr/>
    </dgm:pt>
    <dgm:pt modelId="{2742CDF7-68D4-4E3F-9A2B-19D533B58CB6}" type="pres">
      <dgm:prSet presAssocID="{AB7399B2-60E3-46DA-9D9D-01640B62ADAD}" presName="arrow" presStyleLbl="node1" presStyleIdx="0" presStyleCnt="2">
        <dgm:presLayoutVars>
          <dgm:bulletEnabled val="1"/>
        </dgm:presLayoutVars>
      </dgm:prSet>
      <dgm:spPr/>
    </dgm:pt>
    <dgm:pt modelId="{127BA40B-7492-4285-AE91-1A09D9DF3043}" type="pres">
      <dgm:prSet presAssocID="{8D5A03AB-6194-4BA0-BC32-568375B48AD8}" presName="arrow" presStyleLbl="node1" presStyleIdx="1" presStyleCnt="2">
        <dgm:presLayoutVars>
          <dgm:bulletEnabled val="1"/>
        </dgm:presLayoutVars>
      </dgm:prSet>
      <dgm:spPr/>
    </dgm:pt>
  </dgm:ptLst>
  <dgm:cxnLst>
    <dgm:cxn modelId="{E878A749-B1C1-497A-BC97-8C592AE05C22}" srcId="{134408F5-96B2-465E-A10A-16BFFC6D88E7}" destId="{8D5A03AB-6194-4BA0-BC32-568375B48AD8}" srcOrd="1" destOrd="0" parTransId="{7824C723-1D91-4705-A683-55E58AEA9B08}" sibTransId="{22E6AC79-5C7E-4D1F-9E28-3720751FA652}"/>
    <dgm:cxn modelId="{28D09B6B-26FE-4262-9F08-51C1C93168C9}" type="presOf" srcId="{8D5A03AB-6194-4BA0-BC32-568375B48AD8}" destId="{127BA40B-7492-4285-AE91-1A09D9DF3043}" srcOrd="0" destOrd="0" presId="urn:microsoft.com/office/officeart/2005/8/layout/arrow5"/>
    <dgm:cxn modelId="{3564257C-4F04-4B1B-B2C1-299B96A33F3C}" type="presOf" srcId="{AB7399B2-60E3-46DA-9D9D-01640B62ADAD}" destId="{2742CDF7-68D4-4E3F-9A2B-19D533B58CB6}" srcOrd="0" destOrd="0" presId="urn:microsoft.com/office/officeart/2005/8/layout/arrow5"/>
    <dgm:cxn modelId="{5AF1A289-53F1-4137-91AE-1DFD3C2C475B}" type="presOf" srcId="{134408F5-96B2-465E-A10A-16BFFC6D88E7}" destId="{E906DD92-2E04-47C5-9B4B-19C4BA089C85}" srcOrd="0" destOrd="0" presId="urn:microsoft.com/office/officeart/2005/8/layout/arrow5"/>
    <dgm:cxn modelId="{EC15C1D4-AF52-41D8-B9F0-9C5D61AC516A}" srcId="{134408F5-96B2-465E-A10A-16BFFC6D88E7}" destId="{AB7399B2-60E3-46DA-9D9D-01640B62ADAD}" srcOrd="0" destOrd="0" parTransId="{18B12EA5-7816-4232-99E9-50A243870C07}" sibTransId="{B78A9095-379D-4B77-AB82-3EA06015D338}"/>
    <dgm:cxn modelId="{B122FA0C-B0EC-4F70-9269-5D65704D50EB}" type="presParOf" srcId="{E906DD92-2E04-47C5-9B4B-19C4BA089C85}" destId="{2742CDF7-68D4-4E3F-9A2B-19D533B58CB6}" srcOrd="0" destOrd="0" presId="urn:microsoft.com/office/officeart/2005/8/layout/arrow5"/>
    <dgm:cxn modelId="{52BC4932-6D21-427B-9E0D-14F546236449}" type="presParOf" srcId="{E906DD92-2E04-47C5-9B4B-19C4BA089C85}" destId="{127BA40B-7492-4285-AE91-1A09D9DF304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FC5E8-B036-490B-980B-00D3ACC97DB0}">
      <dsp:nvSpPr>
        <dsp:cNvPr id="0" name=""/>
        <dsp:cNvSpPr/>
      </dsp:nvSpPr>
      <dsp:spPr>
        <a:xfrm>
          <a:off x="814105" y="1563"/>
          <a:ext cx="3284731" cy="1970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Поступление без вступительных испытаний</a:t>
          </a:r>
        </a:p>
      </dsp:txBody>
      <dsp:txXfrm>
        <a:off x="814105" y="1563"/>
        <a:ext cx="3284731" cy="1970838"/>
      </dsp:txXfrm>
    </dsp:sp>
    <dsp:sp modelId="{E9E4DA40-BB6D-415C-A4D7-255B2ABFF3D6}">
      <dsp:nvSpPr>
        <dsp:cNvPr id="0" name=""/>
        <dsp:cNvSpPr/>
      </dsp:nvSpPr>
      <dsp:spPr>
        <a:xfrm>
          <a:off x="4427309" y="1563"/>
          <a:ext cx="3284731" cy="1970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100 баллов по ЕГЭ по математике или обществознанию</a:t>
          </a:r>
        </a:p>
      </dsp:txBody>
      <dsp:txXfrm>
        <a:off x="4427309" y="1563"/>
        <a:ext cx="3284731" cy="1970838"/>
      </dsp:txXfrm>
    </dsp:sp>
    <dsp:sp modelId="{3B7E80A2-4755-4513-9E00-F6FD64ABEF3C}">
      <dsp:nvSpPr>
        <dsp:cNvPr id="0" name=""/>
        <dsp:cNvSpPr/>
      </dsp:nvSpPr>
      <dsp:spPr>
        <a:xfrm>
          <a:off x="814105" y="2300875"/>
          <a:ext cx="3284731" cy="1970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Задания по финансовой грамотности в ЕГЭ по математике и обществознанию</a:t>
          </a:r>
        </a:p>
      </dsp:txBody>
      <dsp:txXfrm>
        <a:off x="814105" y="2300875"/>
        <a:ext cx="3284731" cy="1970838"/>
      </dsp:txXfrm>
    </dsp:sp>
    <dsp:sp modelId="{F782BC01-4D12-48F6-8DE1-19951CA7AED7}">
      <dsp:nvSpPr>
        <dsp:cNvPr id="0" name=""/>
        <dsp:cNvSpPr/>
      </dsp:nvSpPr>
      <dsp:spPr>
        <a:xfrm>
          <a:off x="4427309" y="2300875"/>
          <a:ext cx="3284731" cy="1970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Призы от партнеров олимпиады</a:t>
          </a:r>
        </a:p>
      </dsp:txBody>
      <dsp:txXfrm>
        <a:off x="4427309" y="2300875"/>
        <a:ext cx="3284731" cy="1970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2CDF7-68D4-4E3F-9A2B-19D533B58CB6}">
      <dsp:nvSpPr>
        <dsp:cNvPr id="0" name=""/>
        <dsp:cNvSpPr/>
      </dsp:nvSpPr>
      <dsp:spPr>
        <a:xfrm rot="16200000">
          <a:off x="1281" y="753390"/>
          <a:ext cx="3087886" cy="30878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>
              <a:latin typeface="HSE Sans" panose="02000000000000000000"/>
            </a:rPr>
            <a:t>Финзачет</a:t>
          </a:r>
          <a:endParaRPr lang="ru-RU" sz="3200" kern="1200" dirty="0">
            <a:latin typeface="HSE Sans" panose="02000000000000000000"/>
          </a:endParaRPr>
        </a:p>
      </dsp:txBody>
      <dsp:txXfrm rot="5400000">
        <a:off x="1282" y="1525361"/>
        <a:ext cx="2547506" cy="1543943"/>
      </dsp:txXfrm>
    </dsp:sp>
    <dsp:sp modelId="{127BA40B-7492-4285-AE91-1A09D9DF3043}">
      <dsp:nvSpPr>
        <dsp:cNvPr id="0" name=""/>
        <dsp:cNvSpPr/>
      </dsp:nvSpPr>
      <dsp:spPr>
        <a:xfrm rot="5400000">
          <a:off x="3311633" y="753390"/>
          <a:ext cx="3087886" cy="30878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>
              <a:latin typeface="HSE Sans" panose="02000000000000000000"/>
            </a:rPr>
            <a:t>ФинСпринт</a:t>
          </a:r>
          <a:endParaRPr lang="ru-RU" sz="3200" kern="1200" dirty="0">
            <a:latin typeface="HSE Sans" panose="02000000000000000000"/>
          </a:endParaRPr>
        </a:p>
      </dsp:txBody>
      <dsp:txXfrm rot="-5400000">
        <a:off x="3852014" y="1525362"/>
        <a:ext cx="2547506" cy="1543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B551E-1B77-FE4F-9AB8-0AA893AFE97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16E98-AE10-E54F-B141-3F108B45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2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7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9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1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2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8334E-11FE-457E-A299-0E956BB3B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A5EB89-DEAF-4E59-AC37-4955CD051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7A8DC-3317-4D92-B92C-265E5E5A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4534-C773-A044-B9EF-3D1B9B49E786}" type="datetime1">
              <a:rPr lang="ru-RU" smtClean="0"/>
              <a:t>19.10.2023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D7C0A-8C63-46BE-A8E3-D680076F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F67321-421B-4E60-8797-93A08643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59477-191F-4D50-BC2D-4E7D88D6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A1E66-4760-4F66-B9F1-5FE24E5DD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E5E83C-C287-476E-8459-7F0EBE32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3375-58FD-204B-AF0B-260EBA25F279}" type="datetime1">
              <a:rPr lang="ru-RU" smtClean="0"/>
              <a:t>19.10.2023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BDAF9-34E4-4DDC-9CA7-F87F6D82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8C70EB-7E02-4F5A-AA2B-CAE008B6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B4B6D9-4ECD-4F88-A504-27C7070FA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090A6-DFF8-4F71-B997-F669EC2C9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68C3A3-430F-4B47-9F3B-F4E79471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D82C-EADE-DA4D-918C-DE9A39C49E46}" type="datetime1">
              <a:rPr lang="ru-RU" smtClean="0"/>
              <a:t>19.10.2023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4CDF9F-9B62-488D-B056-2FCB48D1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5328CF-0059-4A39-8C85-CAC21336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2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1823A-5F98-41AC-8B78-07285E62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A0254-BCD9-4EE6-9D4C-0090F029E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9543AD-2077-45F9-A578-E6AE84D6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4B7-25D1-884A-B683-54F56E7453CC}" type="datetime1">
              <a:rPr lang="ru-RU" smtClean="0"/>
              <a:t>19.10.2023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3D767-642F-469E-8A3B-D3BE6243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757A01-7ED6-4653-BD43-A579F03E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33E48-C8BB-434C-BF83-3DF38F3B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EE97BF-2538-4260-93CF-C8C9CF813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6BBAD-7484-4CFD-8FF3-80B153AD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B2B8-7165-1546-874F-59279FC6B81D}" type="datetime1">
              <a:rPr lang="ru-RU" smtClean="0"/>
              <a:t>19.10.2023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6DBAAE-934B-4D03-92A3-3C2D7DCF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273DFF-13F4-4FAB-9214-640EDA28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9D13A-621D-4308-8104-661DC7F9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73E57F-6228-4BEE-8C34-5D272313E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846527-7FA0-4790-B2B4-4FF4A77DF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807BEC-8EB5-4D9F-AB03-8DD9C8D4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D2DE-D00C-B642-94A7-549F95F514FA}" type="datetime1">
              <a:rPr lang="ru-RU" smtClean="0"/>
              <a:t>19.10.2023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4E6D70-2359-4426-9001-54CD7921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2EC002-C569-4E9D-A474-D3614101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83B60-43F6-4DA9-ACF2-8A2D4CAC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95440E-9F97-4A83-8E00-725FD7E7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D596E4-899D-4D85-8359-18F316D83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EDB89B-B7D6-467D-9989-49CA67998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965C08-DCB0-478F-A79D-9099D1D97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BD1B2B-EB2C-4E07-B9BC-21BC88F0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FDD6-BDC1-B942-8365-B53DE7B0D94E}" type="datetime1">
              <a:rPr lang="ru-RU" smtClean="0"/>
              <a:t>19.10.2023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04774E-3519-49FE-AF93-E7D3FF27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FC5277-4053-4C20-BDA0-B2EF0C74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90667-454C-405B-9277-B1748592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701745-0465-4A02-BC5E-A50F9A71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97EF-7140-FE4A-8DA7-E01886411750}" type="datetime1">
              <a:rPr lang="ru-RU" smtClean="0"/>
              <a:t>19.10.2023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10A7DD-B2A9-4522-9933-85416B5F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3C1B9B-AEB3-4C72-B801-EAE9F65A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CE3916-BF97-4F8B-9185-19B330D4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92DA-F65B-9741-80AE-CB927042391D}" type="datetime1">
              <a:rPr lang="ru-RU" smtClean="0"/>
              <a:t>19.10.2023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9F837F-05FD-4751-9EA8-F6337D9AC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56DF28-C31C-49AE-9A9A-3CD5D71D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3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4378F-D5F7-4A72-8D6B-39A7AD55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B794A-5C63-4230-8306-E561609D8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04F11F-CDD5-47AF-847F-971537EE3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43B521-15F0-431B-A86C-DE21D19E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3DD6-CC91-4346-8062-59D6B5CB0E24}" type="datetime1">
              <a:rPr lang="ru-RU" smtClean="0"/>
              <a:t>19.10.2023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888776-F16C-4E36-AC82-5594AF55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F06A03-09CE-4844-AC23-04B1CF3F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F4E3C-FE28-4603-9E85-B0B9357D4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041ADD-EA7C-4DED-AE9F-BDEA4C1B6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818E2C-B0DB-4C5A-935A-D430D3B8E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C67BAF-157B-4453-BD3F-A24B1887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D823-4611-384F-AC74-8C0AAFF3539E}" type="datetime1">
              <a:rPr lang="ru-RU" smtClean="0"/>
              <a:t>19.10.2023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C33838-2178-45CD-A5B8-FB200065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8421B0-075B-4B7F-80B7-13A20BD1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6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EC963-9F21-43E3-8846-A4E243D5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B61EC0-44D5-4552-AACB-FA6CE7128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D9124C-C812-4AB8-8C23-1975AAE2E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812A-487A-9C40-866B-55D298A0D412}" type="datetime1">
              <a:rPr lang="ru-RU" smtClean="0"/>
              <a:t>19.10.2023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6C9DEB-AA01-4E87-822F-86E65F3D6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3177B0-0964-46AD-B8FC-4D2C50DB0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5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gif"/><Relationship Id="rId4" Type="http://schemas.openxmlformats.org/officeDocument/2006/relationships/diagramData" Target="../diagrams/data2.xml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.svg"/><Relationship Id="rId7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gif"/><Relationship Id="rId2" Type="http://schemas.openxmlformats.org/officeDocument/2006/relationships/hyperlink" Target="https://fmc.hse.ru/olym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947" y="996041"/>
            <a:ext cx="11022106" cy="37113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Всероссийская олимпиада школьников «Высшая проба» </a:t>
            </a:r>
            <a:b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по профилю «Финансовая грамотность»</a:t>
            </a:r>
            <a:br>
              <a:rPr lang="ru-RU" sz="3200" dirty="0">
                <a:solidFill>
                  <a:srgbClr val="102D69"/>
                </a:solidFill>
                <a:latin typeface="HSE Sans" panose="02000000000000000000" pitchFamily="50" charset="-52"/>
              </a:rPr>
            </a:b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Comic Sans MS" charset="0"/>
              <a:cs typeface="Comic Sans MS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7446" y="5782085"/>
            <a:ext cx="6257108" cy="187623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Леушина Дарья Сергеевна, </a:t>
            </a:r>
            <a:r>
              <a:rPr lang="ru-RU" sz="2000" b="1" dirty="0" err="1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зам.начальника</a:t>
            </a:r>
            <a:r>
              <a:rPr lang="ru-RU" sz="20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отдела организации обучения педагогов ФМЦ НИУ ВШЭ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DE8133-9A48-4E3E-8A5A-BE982D838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6309" y="560533"/>
            <a:ext cx="1299382" cy="12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48">
        <p14:pan dir="u"/>
      </p:transition>
    </mc:Choice>
    <mc:Fallback xmlns="">
      <p:transition spd="slow" advTm="64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с открытым ответом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76" y="1127677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algn="just"/>
            <a:r>
              <a:rPr lang="ru-RU" sz="2800" b="1" dirty="0">
                <a:solidFill>
                  <a:srgbClr val="102D69"/>
                </a:solidFill>
                <a:latin typeface="HSE Sans" panose="02000000000000000000" pitchFamily="50" charset="-52"/>
              </a:rPr>
              <a:t>Какой термин обозначает понижение обменного курса национальной валюты?</a:t>
            </a:r>
            <a:endParaRPr lang="en-US" sz="28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endParaRPr lang="en-US" sz="2200" dirty="0">
              <a:solidFill>
                <a:srgbClr val="102D69"/>
              </a:solidFill>
              <a:highlight>
                <a:srgbClr val="FFFF00"/>
              </a:highlight>
              <a:latin typeface="HSE Sans" panose="02000000000000000000" pitchFamily="50" charset="-52"/>
            </a:endParaRPr>
          </a:p>
          <a:p>
            <a:r>
              <a:rPr lang="ru-RU" sz="2200" dirty="0">
                <a:solidFill>
                  <a:srgbClr val="102D69"/>
                </a:solidFill>
                <a:highlight>
                  <a:srgbClr val="FFFF00"/>
                </a:highlight>
                <a:latin typeface="HSE Sans" panose="02000000000000000000" pitchFamily="50" charset="-52"/>
              </a:rPr>
              <a:t>Ответ: Девальвация / обесценивание / обесценение</a:t>
            </a: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en-US" sz="2000" b="1" i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ru-RU" sz="2667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91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539" y="92253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заключительного этапа (</a:t>
            </a:r>
            <a:r>
              <a:rPr lang="en-US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7-8</a:t>
            </a: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 класс)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50" y="987080"/>
            <a:ext cx="11416850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algn="just"/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Прочитайте отрывок из пьесы А.Н. Островского «Бешеные деньги» и ответьте на</a:t>
            </a:r>
            <a:r>
              <a:rPr lang="en-US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вопросы.</a:t>
            </a:r>
          </a:p>
          <a:p>
            <a:pPr algn="just"/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Т е л я т е в. Это хорошо, пятьдесят тысяч деньги; с ними в Москве можно иметь на сто</a:t>
            </a:r>
            <a:r>
              <a:rPr lang="en-US" sz="2000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тысяч кредита; вот вам и полтораста тысяч. С такими деньгами можно довольно долго</a:t>
            </a:r>
            <a:r>
              <a:rPr lang="en-US" sz="2000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жить с приятностями.</a:t>
            </a:r>
          </a:p>
          <a:p>
            <a:pPr algn="just"/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В а с и л ь к о в. Но ведь надо же будет платить наконец.</a:t>
            </a:r>
          </a:p>
          <a:p>
            <a:pPr algn="just"/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Т е л я т е в. А вам-то какая печаль! Что вы уж очень заботливы! Вот охота лишнюю думу</a:t>
            </a:r>
            <a:r>
              <a:rPr lang="en-US" sz="2000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в голове иметь! Это дело предоставьте кредиторам, пусть думают и получают, как хотят.</a:t>
            </a:r>
            <a:r>
              <a:rPr lang="en-US" sz="2000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Что вам в чужое дело мешаться: наше дело уметь занять, их дело уметь получить.</a:t>
            </a:r>
          </a:p>
          <a:p>
            <a:pPr algn="just"/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1. Какие рассуждения дворянина </a:t>
            </a:r>
            <a:r>
              <a:rPr lang="ru-RU" sz="2000" dirty="0" err="1">
                <a:solidFill>
                  <a:srgbClr val="102D69"/>
                </a:solidFill>
                <a:latin typeface="HSE Sans" panose="02000000000000000000" pitchFamily="50" charset="-52"/>
              </a:rPr>
              <a:t>Телятева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 о получении кредита являются финансово</a:t>
            </a:r>
            <a:r>
              <a:rPr lang="en-US" sz="2000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неграмотными? Поясните, почему.</a:t>
            </a:r>
          </a:p>
          <a:p>
            <a:pPr algn="just"/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2. Дополните список финансово неграмотного поведения при получении кредита тремя</a:t>
            </a:r>
            <a:r>
              <a:rPr lang="en-US" sz="2000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примерами из жизни, обоснуйте свой ответ.</a:t>
            </a:r>
          </a:p>
          <a:p>
            <a:pPr algn="just"/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*Примечание: в качестве ответа будут засчитаны первые три примера.</a:t>
            </a:r>
          </a:p>
        </p:txBody>
      </p:sp>
    </p:spTree>
    <p:extLst>
      <p:ext uri="{BB962C8B-B14F-4D97-AF65-F5344CB8AC3E}">
        <p14:creationId xmlns:p14="http://schemas.microsoft.com/office/powerpoint/2010/main" val="29462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539" y="92253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заключительного этапа (11 класс)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50" y="987080"/>
            <a:ext cx="11416850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17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342900" indent="-342900" algn="just">
              <a:buFontTx/>
              <a:buChar char="-"/>
            </a:pP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Повышение государством МРОТ увеличит покупательную способность дохода Виктории.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Виктория ест значительно больше, чем её зарубежные друзья, зато Изабелла имеет большую жилплощадь, а </a:t>
            </a:r>
            <a:r>
              <a:rPr lang="ru-RU" b="1" dirty="0" err="1">
                <a:solidFill>
                  <a:srgbClr val="102D69"/>
                </a:solidFill>
                <a:latin typeface="HSE Sans" panose="02000000000000000000" pitchFamily="50" charset="-52"/>
              </a:rPr>
              <a:t>Анникен</a:t>
            </a: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 больше развлекается.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Рост цен на продукты питания при прочих равных условиях окажет большее влияние на Викторию, чем на её зарубежных друзей.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Виктория не верит официальным данным, согласно которым инфляция составила 8% за год, потому что в магазине молоко подорожало на 10%, а сахар аж на 50%. 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Виктория считает, что инфляция для её сбережений не страшна, так как она вложила их под 10% годовых,</a:t>
            </a:r>
            <a:b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</a:b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что превышает прогнозируемый уровень инфляции. </a:t>
            </a:r>
          </a:p>
          <a:p>
            <a:pPr algn="just"/>
            <a:endParaRPr lang="ru-RU" sz="2800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800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800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90AAFC-11D1-411B-AF95-D0A541417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51" y="882539"/>
            <a:ext cx="6170549" cy="3059776"/>
          </a:xfrm>
          <a:prstGeom prst="rect">
            <a:avLst/>
          </a:prstGeom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21BBBF-4BB5-4024-8C18-76DCA5592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95" y="867299"/>
            <a:ext cx="5101907" cy="3164315"/>
          </a:xfrm>
          <a:prstGeom prst="rect">
            <a:avLst/>
          </a:prstGeom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1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6772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Типовые ошибки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EDE1041-2B4E-4D4F-B7DC-C0299308B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35362"/>
              </p:ext>
            </p:extLst>
          </p:nvPr>
        </p:nvGraphicFramePr>
        <p:xfrm>
          <a:off x="485968" y="802121"/>
          <a:ext cx="11220064" cy="591688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570065">
                  <a:extLst>
                    <a:ext uri="{9D8B030D-6E8A-4147-A177-3AD203B41FA5}">
                      <a16:colId xmlns:a16="http://schemas.microsoft.com/office/drawing/2014/main" val="481722285"/>
                    </a:ext>
                  </a:extLst>
                </a:gridCol>
                <a:gridCol w="8649999">
                  <a:extLst>
                    <a:ext uri="{9D8B030D-6E8A-4147-A177-3AD203B41FA5}">
                      <a16:colId xmlns:a16="http://schemas.microsoft.com/office/drawing/2014/main" val="1713685217"/>
                    </a:ext>
                  </a:extLst>
                </a:gridCol>
              </a:tblGrid>
              <a:tr h="348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Аспекты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Примеры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349035"/>
                  </a:ext>
                </a:extLst>
              </a:tr>
              <a:tr h="95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Доход и доходность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Вклад на сумму 100 000 рублей под 12% годовых с ежемесячной капитализацией.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Доход – 12 683 рубля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Доходность = (доход</a:t>
                      </a:r>
                      <a:r>
                        <a:rPr lang="en-US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/</a:t>
                      </a: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вложения)*100 = 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734909"/>
                  </a:ext>
                </a:extLst>
              </a:tr>
              <a:tr h="766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Ставка и условия капитализации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Вклад на сумму 100 000 рублей под 12% годовых на полгода.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Доход = 6000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727383"/>
                  </a:ext>
                </a:extLst>
              </a:tr>
              <a:tr h="95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Франшиза в страховании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Страховая сумма – 100 000 рублей. Условная франшиза – 10 000 рублей.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Ущерб – 8 000 рублей.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Страховое возмещение – 0 рублей.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748925"/>
                  </a:ext>
                </a:extLst>
              </a:tr>
              <a:tr h="766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Правила математического округления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en-US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≥</a:t>
                      </a: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5 – округление в большую сторону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en-US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&lt;5</a:t>
                      </a: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 – округление в меньшую сторону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29890"/>
                  </a:ext>
                </a:extLst>
              </a:tr>
              <a:tr h="766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Учет налогов при расчете дохода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 условиях задачи даны зарплаты членов семьи до вычета НДФЛ. С дохода по ценным бумагам нужно уплачивать НДФЛ.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858306"/>
                  </a:ext>
                </a:extLst>
              </a:tr>
              <a:tr h="766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Налоговые вычеты и льготы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Дополнительные льготы по налогу на имущество физических лиц для</a:t>
                      </a:r>
                      <a:b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</a:b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многодетных семей.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34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8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198" y="2620910"/>
            <a:ext cx="7698921" cy="11049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Благодарю за внимание!</a:t>
            </a:r>
            <a:br>
              <a:rPr lang="ru-RU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br>
              <a:rPr lang="ru-RU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br>
              <a:rPr lang="ru-RU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br>
              <a:rPr lang="ru-RU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sz="3600" dirty="0">
                <a:latin typeface="HSE Sans"/>
              </a:rPr>
              <a:t>Если остались вопросы: </a:t>
            </a:r>
            <a:br>
              <a:rPr lang="ru-RU" sz="3600" dirty="0">
                <a:latin typeface="HSE Sans"/>
              </a:rPr>
            </a:br>
            <a:r>
              <a:rPr lang="en-US" sz="3600" dirty="0">
                <a:latin typeface="HSE Sans"/>
              </a:rPr>
              <a:t>olymp@hse.ru</a:t>
            </a:r>
            <a:br>
              <a:rPr lang="ru-RU" dirty="0"/>
            </a:br>
            <a:endParaRPr lang="ru-RU" b="1" dirty="0">
              <a:solidFill>
                <a:srgbClr val="102D6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0DF93B8-DA53-46AF-B611-7F61DF268F52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C8A77CE-F9CE-4306-9A4C-F180126C1A36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AA7781A-FF61-4CC2-BACF-2814FF5CE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2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56793" y="271873"/>
            <a:ext cx="6923314" cy="10889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HSE Sans"/>
              </a:rPr>
              <a:t>Зачем участвовать в олимпиаде?</a:t>
            </a: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9855A64-153C-44E9-BE38-6CE3A0AB48CE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E38EA7E-7E40-4C0E-BA6B-A6EF6F69F50B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6D3EE90-7319-4529-B32C-E6CBE980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C695268B-5E5D-477F-B3DD-BF958C010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793352"/>
              </p:ext>
            </p:extLst>
          </p:nvPr>
        </p:nvGraphicFramePr>
        <p:xfrm>
          <a:off x="1056393" y="1614196"/>
          <a:ext cx="8526146" cy="427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Picture 2" descr="http://qrcoder.ru/code/?https%3A%2F%2Folymp.hse.ru%2Fmmo%2Finstr-reg&amp;4&amp;0">
            <a:extLst>
              <a:ext uri="{FF2B5EF4-FFF2-40B4-BE49-F238E27FC236}">
                <a16:creationId xmlns:a16="http://schemas.microsoft.com/office/drawing/2014/main" id="{3D7C3508-E31C-47C1-8D18-88502F371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11" y="2588978"/>
            <a:ext cx="2323711" cy="23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56793" y="271873"/>
            <a:ext cx="6923314" cy="10889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HSE Sans"/>
              </a:rPr>
              <a:t>Сроки проведения Высшей пробы</a:t>
            </a: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9855A64-153C-44E9-BE38-6CE3A0AB48CE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E38EA7E-7E40-4C0E-BA6B-A6EF6F69F50B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6D3EE90-7319-4529-B32C-E6CBE980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2E1F2A-68F9-4DE1-8393-8FF0E8CC1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74" y="2000263"/>
            <a:ext cx="2936017" cy="293601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D39E6D-6D3C-41B0-82F2-118F74952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407" y="1538999"/>
            <a:ext cx="4648160" cy="43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3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19200" y="271873"/>
            <a:ext cx="9271819" cy="10889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HSE Sans"/>
                <a:ea typeface="Tahoma" charset="0"/>
                <a:cs typeface="Tahoma" charset="0"/>
              </a:rPr>
              <a:t>Дополнительная возможность попасть в финал</a:t>
            </a: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9855A64-153C-44E9-BE38-6CE3A0AB48CE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E38EA7E-7E40-4C0E-BA6B-A6EF6F69F50B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6D3EE90-7319-4529-B32C-E6CBE980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83DC57F-113E-46B3-9BA3-E06B90F88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634581"/>
              </p:ext>
            </p:extLst>
          </p:nvPr>
        </p:nvGraphicFramePr>
        <p:xfrm>
          <a:off x="2831689" y="1543665"/>
          <a:ext cx="6400801" cy="459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http://qrcoder.ru/code/?https%3A%2F%2Ffinzachet.ru%2F&amp;4&amp;0">
            <a:extLst>
              <a:ext uri="{FF2B5EF4-FFF2-40B4-BE49-F238E27FC236}">
                <a16:creationId xmlns:a16="http://schemas.microsoft.com/office/drawing/2014/main" id="{007023DB-16F7-416E-9CA7-E22342524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1" y="2401181"/>
            <a:ext cx="2696810" cy="26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F0E920-880F-4B16-B044-A4DB9598CE23}"/>
              </a:ext>
            </a:extLst>
          </p:cNvPr>
          <p:cNvSpPr txBox="1"/>
          <p:nvPr/>
        </p:nvSpPr>
        <p:spPr>
          <a:xfrm>
            <a:off x="2034423" y="2616919"/>
            <a:ext cx="346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HSE Sans" panose="02000000000000000000"/>
              </a:rPr>
              <a:t>3 ноября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E2D88-93DF-4D99-84D2-F901C0E0339B}"/>
              </a:ext>
            </a:extLst>
          </p:cNvPr>
          <p:cNvSpPr txBox="1"/>
          <p:nvPr/>
        </p:nvSpPr>
        <p:spPr>
          <a:xfrm>
            <a:off x="6459028" y="2616919"/>
            <a:ext cx="346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HSE Sans" panose="02000000000000000000"/>
              </a:rPr>
              <a:t>до 24 октября</a:t>
            </a:r>
          </a:p>
        </p:txBody>
      </p:sp>
      <p:pic>
        <p:nvPicPr>
          <p:cNvPr id="2052" name="Picture 4" descr="http://qrcoder.ru/code/?https%3A%2F%2Ffsprint.vbudushee.ru%2F&amp;4&amp;0">
            <a:extLst>
              <a:ext uri="{FF2B5EF4-FFF2-40B4-BE49-F238E27FC236}">
                <a16:creationId xmlns:a16="http://schemas.microsoft.com/office/drawing/2014/main" id="{B7163CD1-4FAA-4A87-BB57-90B37DDDB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39" y="2513303"/>
            <a:ext cx="2472566" cy="2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7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F4A96FC7-3219-0C0A-FFD8-83822B01F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23" y="198001"/>
            <a:ext cx="11528153" cy="8348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 anchor="ctr"/>
          <a:lstStyle/>
          <a:p>
            <a:pPr algn="ctr">
              <a:tabLst>
                <a:tab pos="0" algn="l"/>
                <a:tab pos="1087711" algn="l"/>
                <a:tab pos="2175420" algn="l"/>
                <a:tab pos="3263133" algn="l"/>
                <a:tab pos="4350842" algn="l"/>
                <a:tab pos="5438553" algn="l"/>
                <a:tab pos="6526265" algn="l"/>
                <a:tab pos="7613972" algn="l"/>
                <a:tab pos="8701685" algn="l"/>
                <a:tab pos="9789394" algn="l"/>
                <a:tab pos="10877104" algn="l"/>
                <a:tab pos="11964816" algn="l"/>
              </a:tabLst>
            </a:pP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Особенности заданий 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E07897F-3E82-38BC-3C62-550A5970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76" y="1127677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marL="404111" indent="-404111">
              <a:spcBef>
                <a:spcPts val="952"/>
              </a:spcBef>
              <a:buFont typeface="Arial" pitchFamily="34" charset="0"/>
              <a:buChar char="•"/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400" b="1" dirty="0" err="1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Межпредметность</a:t>
            </a:r>
            <a:r>
              <a:rPr lang="ru-RU" sz="24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 (география, история, литература, информатика и т.п.)</a:t>
            </a:r>
          </a:p>
          <a:p>
            <a:pPr marL="404111" indent="-404111">
              <a:spcBef>
                <a:spcPts val="952"/>
              </a:spcBef>
              <a:buFont typeface="Arial" pitchFamily="34" charset="0"/>
              <a:buChar char="•"/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4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Практическая применимость – задания связаны с реальными жизненными ситуациями</a:t>
            </a:r>
          </a:p>
          <a:p>
            <a:pPr marL="404111" indent="-404111">
              <a:spcBef>
                <a:spcPts val="952"/>
              </a:spcBef>
              <a:buFont typeface="Arial" pitchFamily="34" charset="0"/>
              <a:buChar char="•"/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4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Задания отражают способность применять приобретённые знания, умения и навыки по финансовой грамотности</a:t>
            </a:r>
            <a:endParaRPr lang="ru-RU" sz="2667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97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271873"/>
            <a:ext cx="11506199" cy="10889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Материалы для подготовки</a:t>
            </a:r>
            <a:b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9855A64-153C-44E9-BE38-6CE3A0AB48CE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E38EA7E-7E40-4C0E-BA6B-A6EF6F69F50B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6D3EE90-7319-4529-B32C-E6CBE980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pic>
        <p:nvPicPr>
          <p:cNvPr id="1026" name="Picture 2" descr="http://qrcoder.ru/code/?https%3A%2F%2Fwww.youtube.com%2F%40fmchse%2Fplaylists&amp;4&amp;0">
            <a:extLst>
              <a:ext uri="{FF2B5EF4-FFF2-40B4-BE49-F238E27FC236}">
                <a16:creationId xmlns:a16="http://schemas.microsoft.com/office/drawing/2014/main" id="{3DB26D3C-2E62-46D2-8691-16478F6B7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0" y="176776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10">
            <a:extLst>
              <a:ext uri="{FF2B5EF4-FFF2-40B4-BE49-F238E27FC236}">
                <a16:creationId xmlns:a16="http://schemas.microsoft.com/office/drawing/2014/main" id="{63ED14F8-122A-45F7-9177-4DCCE6B74245}"/>
              </a:ext>
            </a:extLst>
          </p:cNvPr>
          <p:cNvSpPr txBox="1">
            <a:spLocks/>
          </p:cNvSpPr>
          <p:nvPr/>
        </p:nvSpPr>
        <p:spPr>
          <a:xfrm>
            <a:off x="431463" y="816356"/>
            <a:ext cx="1764069" cy="118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err="1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Видеолекции</a:t>
            </a:r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1028" name="Picture 4" descr="http://qrcoder.ru/code/?https%3A%2F%2Ffmc.hse.ru%2Fvebinar&amp;4&amp;0">
            <a:extLst>
              <a:ext uri="{FF2B5EF4-FFF2-40B4-BE49-F238E27FC236}">
                <a16:creationId xmlns:a16="http://schemas.microsoft.com/office/drawing/2014/main" id="{EEFDDFA0-6D6B-4405-A65C-8AC39B912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62" y="1767763"/>
            <a:ext cx="1409699" cy="14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10">
            <a:extLst>
              <a:ext uri="{FF2B5EF4-FFF2-40B4-BE49-F238E27FC236}">
                <a16:creationId xmlns:a16="http://schemas.microsoft.com/office/drawing/2014/main" id="{5259E834-237D-4AB7-952F-4B5710A626A4}"/>
              </a:ext>
            </a:extLst>
          </p:cNvPr>
          <p:cNvSpPr txBox="1">
            <a:spLocks/>
          </p:cNvSpPr>
          <p:nvPr/>
        </p:nvSpPr>
        <p:spPr>
          <a:xfrm>
            <a:off x="2682176" y="816356"/>
            <a:ext cx="1764069" cy="118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Вебинары</a:t>
            </a:r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1030" name="Picture 6" descr="http://qrcoder.ru/code/?https%3A%2F%2Folymp.hse.ru%2Fmmo%2Fmaterials-finance&amp;4&amp;0">
            <a:extLst>
              <a:ext uri="{FF2B5EF4-FFF2-40B4-BE49-F238E27FC236}">
                <a16:creationId xmlns:a16="http://schemas.microsoft.com/office/drawing/2014/main" id="{6160F801-BC2B-4191-A011-4F2042ED9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6" y="178692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10">
            <a:extLst>
              <a:ext uri="{FF2B5EF4-FFF2-40B4-BE49-F238E27FC236}">
                <a16:creationId xmlns:a16="http://schemas.microsoft.com/office/drawing/2014/main" id="{FD37C86B-AB5A-4C86-9890-4667CC97FEF8}"/>
              </a:ext>
            </a:extLst>
          </p:cNvPr>
          <p:cNvSpPr txBox="1">
            <a:spLocks/>
          </p:cNvSpPr>
          <p:nvPr/>
        </p:nvSpPr>
        <p:spPr>
          <a:xfrm>
            <a:off x="5072151" y="816356"/>
            <a:ext cx="1764069" cy="118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Демоверсии</a:t>
            </a:r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1032" name="Picture 8" descr="http://qrcoder.ru/code/?https%3A%2F%2Folymp.hse.ru%2Fmmo%2Ftasks-finance&amp;4&amp;0">
            <a:extLst>
              <a:ext uri="{FF2B5EF4-FFF2-40B4-BE49-F238E27FC236}">
                <a16:creationId xmlns:a16="http://schemas.microsoft.com/office/drawing/2014/main" id="{E459D55B-3E88-48B0-8896-BA31C53F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830" y="1773921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10">
            <a:extLst>
              <a:ext uri="{FF2B5EF4-FFF2-40B4-BE49-F238E27FC236}">
                <a16:creationId xmlns:a16="http://schemas.microsoft.com/office/drawing/2014/main" id="{DE6B9724-03F8-4E9A-A17F-8BA8BCD8DAEB}"/>
              </a:ext>
            </a:extLst>
          </p:cNvPr>
          <p:cNvSpPr txBox="1">
            <a:spLocks/>
          </p:cNvSpPr>
          <p:nvPr/>
        </p:nvSpPr>
        <p:spPr>
          <a:xfrm>
            <a:off x="7458915" y="816356"/>
            <a:ext cx="1866821" cy="118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Архив заданий</a:t>
            </a:r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1034" name="Picture 10" descr="http://qrcoder.ru/code/?https%3A%2F%2Folymp45.hse.ru%2Fschoolwinners.html&amp;4&amp;0">
            <a:extLst>
              <a:ext uri="{FF2B5EF4-FFF2-40B4-BE49-F238E27FC236}">
                <a16:creationId xmlns:a16="http://schemas.microsoft.com/office/drawing/2014/main" id="{3BA919F4-8B89-4B6A-A4F7-DD1F669F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141" y="178692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10">
            <a:extLst>
              <a:ext uri="{FF2B5EF4-FFF2-40B4-BE49-F238E27FC236}">
                <a16:creationId xmlns:a16="http://schemas.microsoft.com/office/drawing/2014/main" id="{47026D35-0AF7-4D63-BF54-DFD9FC5D0919}"/>
              </a:ext>
            </a:extLst>
          </p:cNvPr>
          <p:cNvSpPr txBox="1">
            <a:spLocks/>
          </p:cNvSpPr>
          <p:nvPr/>
        </p:nvSpPr>
        <p:spPr>
          <a:xfrm>
            <a:off x="9780101" y="768108"/>
            <a:ext cx="1866821" cy="118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Работы дипломантов</a:t>
            </a:r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01AFDD-9365-4B6C-8EFD-227346C29A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5475" y="3603544"/>
            <a:ext cx="6152292" cy="3064837"/>
          </a:xfrm>
          <a:prstGeom prst="rect">
            <a:avLst/>
          </a:prstGeom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4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54" y="663476"/>
            <a:ext cx="11426891" cy="136144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Учебно-методическое пособие по подготовке учащихся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7–11-х классов к всероссийской олимпиаде школьников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«Высшая проба»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  <a:hlinkClick r:id="rId2"/>
              </a:rPr>
              <a:t>https://fmc.hse.ru/olymp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endParaRPr lang="ru-RU" sz="2800" b="1" dirty="0">
              <a:solidFill>
                <a:srgbClr val="102D6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D6E8AAE-D685-4306-B3F7-E40D1C7DE4E9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9875EB-E2C5-4D8C-8303-4DAA6B5F6C7A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C81AAC7-A4DF-4883-A79F-5CF08F9FC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26E7FF-AF43-4C55-B66B-C709C001A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41" y="2024923"/>
            <a:ext cx="3379730" cy="47599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DD4B35-D128-4966-AE4A-2BEDAE9A5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113" y="2024923"/>
            <a:ext cx="3345364" cy="4759974"/>
          </a:xfrm>
          <a:prstGeom prst="rect">
            <a:avLst/>
          </a:prstGeom>
        </p:spPr>
      </p:pic>
      <p:pic>
        <p:nvPicPr>
          <p:cNvPr id="2050" name="Picture 2" descr="http://qrcoder.ru/code/?https%3A%2F%2Ffmc.hse.ru%2Fmirror%2Fpubs%2Fshare%2F864165186.pdf&amp;4&amp;0">
            <a:extLst>
              <a:ext uri="{FF2B5EF4-FFF2-40B4-BE49-F238E27FC236}">
                <a16:creationId xmlns:a16="http://schemas.microsoft.com/office/drawing/2014/main" id="{0E36670E-2A2C-49B3-8C00-E21EAB227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37" y="3194988"/>
            <a:ext cx="2274695" cy="22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с несколькими верными вариантами ответа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76" y="1127677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Выберите все верные характеристики бюджета семья Ивановых, если известно, что зарплата главы семейства составляет 35 000 рублей после вычета налогов, мама получает пособие по уходу за младшей дочерью в размере 1500 рублей, старший сын получает ежемесячную стипендию 800 рублей, а расходы семьи на содержание одного человека – 5 000 рублей.</a:t>
            </a:r>
          </a:p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А) Бюджет семьи Ивановых дефицитный.</a:t>
            </a:r>
          </a:p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highlight>
                  <a:srgbClr val="FFFF00"/>
                </a:highlight>
                <a:latin typeface="HSE Sans" panose="02000000000000000000" pitchFamily="50" charset="-52"/>
              </a:rPr>
              <a:t>Б) Чтобы купить новый холодильник стоимостью 43 250 рублей, семье Ивановых придется копить 3 месяца.</a:t>
            </a:r>
          </a:p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highlight>
                  <a:srgbClr val="FFFF00"/>
                </a:highlight>
                <a:latin typeface="HSE Sans" panose="02000000000000000000" pitchFamily="50" charset="-52"/>
              </a:rPr>
              <a:t>В) Бюджет семьи Ивановых профицитный.</a:t>
            </a:r>
          </a:p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Г) Семья Ивановых не может накопить на новый холодильник, так как у семьи не остается свободных денежных средств.</a:t>
            </a:r>
          </a:p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Д) Чтобы купить новый холодильник стоимостью 43 250 рублей, семье Ивановых придется копить 2 месяца.</a:t>
            </a:r>
            <a:endParaRPr lang="ru-RU" sz="2000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191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с открытым ответом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76" y="1127677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algn="just"/>
            <a:r>
              <a:rPr lang="ru-RU" sz="2200" b="1" dirty="0">
                <a:solidFill>
                  <a:srgbClr val="102D69"/>
                </a:solidFill>
                <a:latin typeface="HSE Sans" panose="02000000000000000000" pitchFamily="50" charset="-52"/>
              </a:rPr>
              <a:t>В настоящий момент времени цена облигации на рынке равна 800 рублей. Номинальная стоимость облигации составляет 1 000 рублей. Ставка купона – 8% годовых. До погашения облигации остается 3 года. Чему равна текущая процентная доходность данной облигации?</a:t>
            </a:r>
          </a:p>
          <a:p>
            <a:pPr algn="just"/>
            <a:r>
              <a:rPr lang="ru-RU" sz="2200" b="1" i="1" dirty="0">
                <a:solidFill>
                  <a:srgbClr val="102D69"/>
                </a:solidFill>
                <a:latin typeface="HSE Sans" panose="02000000000000000000" pitchFamily="50" charset="-52"/>
              </a:rPr>
              <a:t>Ответ запишите без единиц измерения и каких-либо знаков.</a:t>
            </a:r>
          </a:p>
          <a:p>
            <a:pPr algn="just"/>
            <a:endParaRPr lang="ru-RU" sz="2200" dirty="0">
              <a:solidFill>
                <a:srgbClr val="102D69"/>
              </a:solidFill>
              <a:highlight>
                <a:srgbClr val="FFFF00"/>
              </a:highlight>
              <a:latin typeface="HSE Sans" panose="02000000000000000000" pitchFamily="50" charset="-52"/>
            </a:endParaRPr>
          </a:p>
          <a:p>
            <a:pPr algn="just"/>
            <a:r>
              <a:rPr lang="ru-RU" sz="2200" dirty="0">
                <a:solidFill>
                  <a:srgbClr val="102D69"/>
                </a:solidFill>
                <a:highlight>
                  <a:srgbClr val="FFFF00"/>
                </a:highlight>
                <a:latin typeface="HSE Sans" panose="02000000000000000000" pitchFamily="50" charset="-52"/>
              </a:rPr>
              <a:t>Ответ: 10</a:t>
            </a: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ru-RU" sz="2667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984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7241</TotalTime>
  <Words>842</Words>
  <Application>Microsoft Office PowerPoint</Application>
  <PresentationFormat>Широкоэкранный</PresentationFormat>
  <Paragraphs>93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HSE Sans</vt:lpstr>
      <vt:lpstr>Tahoma</vt:lpstr>
      <vt:lpstr>Тема Office</vt:lpstr>
      <vt:lpstr>Всероссийская олимпиада школьников «Высшая проба»  по профилю «Финансовая грамотность» </vt:lpstr>
      <vt:lpstr>Зачем участвовать в олимпиаде?</vt:lpstr>
      <vt:lpstr>Сроки проведения Высшей пробы</vt:lpstr>
      <vt:lpstr>Дополнительная возможность попасть в финал</vt:lpstr>
      <vt:lpstr>Презентация PowerPoint</vt:lpstr>
      <vt:lpstr>Материалы для подготовки </vt:lpstr>
      <vt:lpstr>Учебно-методическое пособие по подготовке учащихся 7–11-х классов к всероссийской олимпиаде школьников «Высшая проба» https://fmc.hse.ru/olymp  </vt:lpstr>
      <vt:lpstr>Задание с несколькими верными вариантами ответа</vt:lpstr>
      <vt:lpstr>Задание с открытым ответом</vt:lpstr>
      <vt:lpstr>Задание с открытым ответом</vt:lpstr>
      <vt:lpstr>Задание заключительного этапа (7-8 класс)</vt:lpstr>
      <vt:lpstr>Задание заключительного этапа (11 класс)</vt:lpstr>
      <vt:lpstr>Типовые ошибки</vt:lpstr>
      <vt:lpstr>Благодарю за внимание!    Если остались вопросы:  olymp@hse.ru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Совместный проект  Минфина России и Всемирного банка «Содействие повышению уровня финансовой грамотности населения и развитию финансового образования в РФ»:  миссия, основные направления реализации, результаты</dc:title>
  <dc:creator>Башева Елена Ивановна</dc:creator>
  <cp:lastModifiedBy>Леушина Дарья Сергеевна</cp:lastModifiedBy>
  <cp:revision>291</cp:revision>
  <dcterms:created xsi:type="dcterms:W3CDTF">2019-11-25T10:09:58Z</dcterms:created>
  <dcterms:modified xsi:type="dcterms:W3CDTF">2023-10-19T08:15:25Z</dcterms:modified>
</cp:coreProperties>
</file>