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60" r:id="rId6"/>
    <p:sldId id="279" r:id="rId7"/>
    <p:sldId id="265" r:id="rId8"/>
    <p:sldId id="272" r:id="rId9"/>
    <p:sldId id="264" r:id="rId10"/>
    <p:sldId id="267" r:id="rId11"/>
    <p:sldId id="280" r:id="rId12"/>
    <p:sldId id="269" r:id="rId13"/>
    <p:sldId id="268" r:id="rId14"/>
    <p:sldId id="282" r:id="rId15"/>
    <p:sldId id="261" r:id="rId16"/>
    <p:sldId id="262" r:id="rId17"/>
    <p:sldId id="263" r:id="rId18"/>
    <p:sldId id="271" r:id="rId19"/>
    <p:sldId id="275" r:id="rId20"/>
    <p:sldId id="276" r:id="rId21"/>
    <p:sldId id="273" r:id="rId22"/>
    <p:sldId id="283" r:id="rId23"/>
    <p:sldId id="278" r:id="rId24"/>
  </p:sldIdLst>
  <p:sldSz cx="12192000" cy="6858000"/>
  <p:notesSz cx="6797675" cy="9926638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D69"/>
    <a:srgbClr val="96628C"/>
    <a:srgbClr val="CD5A5A"/>
    <a:srgbClr val="EB681F"/>
    <a:srgbClr val="029C63"/>
    <a:srgbClr val="FFD746"/>
    <a:srgbClr val="11A0D7"/>
    <a:srgbClr val="E61F3D"/>
    <a:srgbClr val="234A9B"/>
    <a:srgbClr val="7D4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2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762" y="8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10/30/2023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37613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7950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85168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16114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28729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13847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91703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34923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11711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44080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4604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8135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743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5535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1241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8595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884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9642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00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8839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61F1-CCD4-F743-B10E-178ED077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EDE89-36E4-5146-825B-076388FF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8E4A-25BD-604C-9B38-4ACD6517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BFF7-48CE-417D-AA8C-8F56AE722527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7B86-0F08-2840-85D5-C483395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61260-A9CF-D746-A2C9-B7B2A67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E495-D504-F346-A94A-D51B6CEB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4111-234C-C145-9875-0E0C3CD0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8D016-8DD3-0047-B14D-85A2C396A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CC3DB-C3DE-4D44-9AFF-8C71BD64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AEB0B-E4B9-481A-9E3A-F8DF86ED1484}" type="datetime1">
              <a:rPr lang="LID4096" smtClean="0"/>
              <a:t>10/30/2023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56C27-0258-3740-A3D9-8B0F5318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396C4-EAA3-6846-BD86-F407AAD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710D-64E8-AF47-9ACE-AA693230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A857B-C736-BC49-96B9-11236CBF2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A8151-6BD1-C44D-A4CD-B8481000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5DCFE-701A-494E-8E9F-EDB3A9BA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9F81-4A38-4213-9232-54CC259F490A}" type="datetime1">
              <a:rPr lang="LID4096" smtClean="0"/>
              <a:t>10/30/2023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A2C2F-D6DE-E84E-AF3E-5F2C9264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7EDD7-6970-7445-B68E-45DB5B37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E4EF-76E8-A240-A340-7AF8FAAD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AD68C-E5FD-F14F-BED7-320365B26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DC619-0627-A14E-AB72-62D21CED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34462-ADF3-446D-89D2-1536F3B5D0D2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7BB4B-2B1C-9441-AE10-C173A0C5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E8674-8410-9749-89B8-FB2C52CD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6979E-41E4-B446-9A63-8A5F01849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C81E-D816-8745-B579-C354B0A7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6402-A383-FC4F-9C15-55B4AD63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FA5E-0553-409F-8374-55CF9D55376D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58FA8-32C6-A944-B365-3B00B955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8FB82-B064-784E-9DE5-3EAEBB6B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BE8A-E970-D843-B600-BB5C69F2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115A3-91B3-5C46-8AFD-061D92CF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6AE3-06A2-408B-8EBD-70A8A3EC9AA7}" type="datetime1">
              <a:rPr lang="LID4096" smtClean="0"/>
              <a:t>10/30/2023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680AD-2F86-1042-A669-91E344B6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14F5-6B58-CE4A-9D0C-B3CE5AD0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7B7DD-A296-EA4F-927F-48E26488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F8B6-F8B4-4363-94D7-58D2A5BDAC21}" type="datetime1">
              <a:rPr lang="LID4096" smtClean="0"/>
              <a:t>10/30/2023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C8E4F-31F2-FA48-82AA-D2AF64A0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7B556-1B38-1149-BAA7-BBF81B10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10CFE0-EB00-0D41-B3AF-6DB667EA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DBD3-0AE1-B943-9E8F-EA0707DC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A5FD-D9BD-9145-A983-9B8EEB2F9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46789-0C7B-8C4D-A8AF-E98FD671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AF61-CC6F-481D-BA34-CFB4900563BB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5BAEB-4342-6C44-AD62-D28C1E84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1AD2-5478-3540-BDCD-279CA482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B40B-577C-BB4C-8731-318B1ADF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E88CC-6BFB-8540-B2CE-ECEC7431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0A9-A725-7A49-8771-39A4D4A3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E743-CC6E-4523-8F9B-E3390C4DFADD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D182B-BB2E-8D47-A1CA-8AF713EF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01863-B637-734A-AA8E-4CC974CD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9685-1E52-4148-93FE-D0ECA5AD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6902-1A05-B844-8326-FB58F04FB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7D0D-7B87-9446-8774-B89AA81DC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9711E-B9D5-B943-A84C-65753559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3280-5D26-4FFB-8698-4B9AA2C651F5}" type="datetime1">
              <a:rPr lang="LID4096" smtClean="0"/>
              <a:t>10/30/2023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9B734-E70A-4941-B187-15B0FA6D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866B1-FB04-7C4E-8530-936F5FD4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0E50-85A7-A948-93E1-19FF332A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E11A-8133-2643-A2CF-400F2539D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D6BE-E8DC-6142-A354-5223E690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8A250-0E87-D447-B305-C290934AC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F8CF8-96A2-914B-A0E5-694887D5C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833A1-C2EE-524A-A493-3CD18117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CB23-2238-486A-8B7A-23B2D406A89D}" type="datetime1">
              <a:rPr lang="LID4096" smtClean="0"/>
              <a:t>10/30/2023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D26B1-6A4E-1240-B190-FF152B41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E7225-DF46-6948-AD6A-5AD158F1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208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7D5B-0D09-9442-B524-E76060B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ED4A1-8BAC-3C4D-BB35-67A85DAF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C69B-101F-4581-A568-D38760952C04}" type="datetime1">
              <a:rPr lang="LID4096" smtClean="0"/>
              <a:t>10/30/2023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D416E-5801-5641-A9EE-CD418303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4EA03-B7EF-3E41-9B82-A8917CA8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B4F88-4AE1-8148-A344-D0AD2827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1A27-C45A-4E12-9A7E-D9ED5D81961C}" type="datetime1">
              <a:rPr lang="LID4096" smtClean="0"/>
              <a:t>10/30/2023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8644E-DA93-054C-BEBC-32F60015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F7DF4-3EE1-FF4A-A0DE-E2E5084F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E4B4D-6308-4F5D-BF78-0601C9ECFEB2}" type="datetime1">
              <a:rPr lang="LID4096" smtClean="0"/>
              <a:t>10/30/2023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ntrigue.dating/interesnoe/frazy-izvestnyh-ludey-o-dengah-i-ih-vliyanii-na-nas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trigue.dating/interesnoe/frazy-izvestnyh-ludey-o-dengah-i-ih-vliyanii-na-nas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fmc.hse.ru/konkurs_fp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hyperlink" Target="https://vk.com/fmchs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fmc.hse.ru/konkurs_fp" TargetMode="External"/><Relationship Id="rId5" Type="http://schemas.openxmlformats.org/officeDocument/2006/relationships/hyperlink" Target="https://fmc.hse.ru/vebinar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ufarmc.irorb.ru/novosti/novost/?guid=26370" TargetMode="External"/><Relationship Id="rId13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hyperlink" Target="http://energo-personal.ru/fin/novost/04-09-2022/regionalnyy-etap-ezhegodnogo-vserossiyskogo-konkursa-professionalnogo" TargetMode="External"/><Relationship Id="rId12" Type="http://schemas.openxmlformats.org/officeDocument/2006/relationships/hyperlink" Target="https://fmc.hse.ru/konkurs_f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pb.hse.ru/dopbusiness/news/756588586.html" TargetMode="External"/><Relationship Id="rId11" Type="http://schemas.openxmlformats.org/officeDocument/2006/relationships/hyperlink" Target="https://ufarmc.irorb.ru/novosti/novost/?guid=26370" TargetMode="External"/><Relationship Id="rId5" Type="http://schemas.openxmlformats.org/officeDocument/2006/relationships/hyperlink" Target="http://fingramota46.ru/informatsiya/novosti/1212" TargetMode="External"/><Relationship Id="rId10" Type="http://schemas.openxmlformats.org/officeDocument/2006/relationships/hyperlink" Target="https://iro22.ru/dejatelnost/proekty/finansovaja-gramotnost/konkurs-professionalnogo-masterstva-pedagogov-finansovoj-gramotnosti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fa.ru/fil/chelyabinsk/News/2022-09-05-09.asp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  <a:p>
            <a:pPr algn="ctr"/>
            <a:r>
              <a:rPr lang="ru-RU" sz="1600" dirty="0" smtClean="0">
                <a:latin typeface="HSE Sans" panose="02000000000000000000" pitchFamily="2" charset="0"/>
              </a:rPr>
              <a:t>Москва, 30 октября 2023</a:t>
            </a:r>
            <a:endParaRPr lang="ru-RU" sz="1600" dirty="0">
              <a:latin typeface="HSE Sans" panose="02000000000000000000" pitchFamily="2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«Финансовая перемена» – навстречу успеху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1800" i="1" dirty="0" smtClean="0"/>
              <a:t>(Ежегодный Всероссийский конкурс профессионального мастерства педагогов финансовой грамотности в 2023-2024 гг.)</a:t>
            </a:r>
            <a:endParaRPr lang="ru-RU" sz="1800" i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886092" cy="23140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Цикл вебинаров Федерального методического центра НИУ ВШЭ 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5359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 smtClean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458" y="962173"/>
            <a:ext cx="8621718" cy="4852661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1724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 smtClean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897732"/>
            <a:ext cx="8370228" cy="4713843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5704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896826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53850" y="2069316"/>
            <a:ext cx="5315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эффективной организации деятельности, создания и поддержки информационно-образовательных ресурсов функционирующие региональные и межрегиональные методические центры по финансовой грамотности ФМЦ используют информационно-коммуникационный инструмент (методическую площадку) - сетевое педагогическое сообщество по финансовой грамотности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775" y="4228335"/>
            <a:ext cx="1476850" cy="101636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49625" y="1279525"/>
            <a:ext cx="8842375" cy="411163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Методическая площадка ФМЦ НИУ ВШЭ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3859" y="2690336"/>
            <a:ext cx="99704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«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Не тот богат, кто много имеет, но тот, кто много отдает». Эрих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Фромм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.</a:t>
            </a:r>
            <a:endParaRPr lang="ru-RU" dirty="0"/>
          </a:p>
          <a:p>
            <a:r>
              <a:rPr lang="ru-RU" sz="800" dirty="0" smtClean="0">
                <a:solidFill>
                  <a:srgbClr val="333333"/>
                </a:solidFill>
                <a:latin typeface="Roboto"/>
              </a:rPr>
              <a:t>Источник</a:t>
            </a:r>
            <a:r>
              <a:rPr lang="ru-RU" sz="800" dirty="0">
                <a:solidFill>
                  <a:srgbClr val="333333"/>
                </a:solidFill>
                <a:latin typeface="Roboto"/>
              </a:rPr>
              <a:t>: </a:t>
            </a:r>
            <a:r>
              <a:rPr lang="ru-RU" sz="800" dirty="0">
                <a:latin typeface="Roboto"/>
                <a:hlinkClick r:id="rId6"/>
              </a:rPr>
              <a:t>https://intrigue.dating/interesnoe/frazy-izvestnyh-ludey-o-dengah-i-ih-vliyanii-na-nas</a:t>
            </a:r>
            <a:r>
              <a:rPr lang="ru-RU" dirty="0">
                <a:latin typeface="Roboto"/>
                <a:hlinkClick r:id="rId6"/>
              </a:rPr>
              <a:t>/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12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984" y="1963089"/>
            <a:ext cx="2498529" cy="21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6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728" y="1379349"/>
            <a:ext cx="8874071" cy="31133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Информационно-коммуникационная </a:t>
            </a:r>
            <a:r>
              <a:rPr lang="ru-RU" sz="2700" dirty="0" smtClean="0"/>
              <a:t>площадка </a:t>
            </a:r>
            <a:r>
              <a:rPr lang="ru-RU" sz="2700" dirty="0"/>
              <a:t>Сообщества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20008" y="2479431"/>
            <a:ext cx="3921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открытая группа в  социальной сети ВК</a:t>
            </a:r>
          </a:p>
          <a:p>
            <a:r>
              <a:rPr lang="ru-RU" dirty="0"/>
              <a:t>группа стала пространством для учителей, педагогов, методистов и других работников системы образования, интересующихся финансовой грамотностью и применяющих её в своих занятиях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13</a:t>
            </a:fld>
            <a:endParaRPr lang="en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21" y="1690687"/>
            <a:ext cx="4196984" cy="3961301"/>
          </a:xfrm>
        </p:spPr>
      </p:pic>
    </p:spTree>
    <p:extLst>
      <p:ext uri="{BB962C8B-B14F-4D97-AF65-F5344CB8AC3E}">
        <p14:creationId xmlns:p14="http://schemas.microsoft.com/office/powerpoint/2010/main" val="384363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265" y="1390553"/>
            <a:ext cx="3237502" cy="31425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8992" y="2092568"/>
            <a:ext cx="5152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информация </a:t>
            </a:r>
            <a:r>
              <a:rPr lang="ru-RU" dirty="0"/>
              <a:t>на сайте https://fmc.hse.ru</a:t>
            </a:r>
          </a:p>
          <a:p>
            <a:r>
              <a:rPr lang="ru-RU" dirty="0"/>
              <a:t>в социальных сетях https://vk.com/fmchse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3860" y="2878088"/>
            <a:ext cx="103636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«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Если важны только деньги, мы безнадежны.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Если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важны люди, то у нас есть надежда». 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Максим </a:t>
            </a:r>
            <a:r>
              <a:rPr lang="ru-RU" dirty="0" err="1" smtClean="0">
                <a:solidFill>
                  <a:srgbClr val="333333"/>
                </a:solidFill>
                <a:latin typeface="Roboto"/>
              </a:rPr>
              <a:t>Лагасе</a:t>
            </a:r>
            <a:r>
              <a:rPr lang="ru-RU" dirty="0" smtClean="0"/>
              <a:t> </a:t>
            </a:r>
          </a:p>
          <a:p>
            <a:r>
              <a:rPr lang="ru-RU" sz="800" dirty="0" smtClean="0">
                <a:solidFill>
                  <a:srgbClr val="333333"/>
                </a:solidFill>
                <a:latin typeface="Roboto"/>
              </a:rPr>
              <a:t>Источник</a:t>
            </a:r>
            <a:r>
              <a:rPr lang="ru-RU" sz="800" dirty="0">
                <a:solidFill>
                  <a:srgbClr val="333333"/>
                </a:solidFill>
                <a:latin typeface="Roboto"/>
              </a:rPr>
              <a:t>: </a:t>
            </a:r>
            <a:r>
              <a:rPr lang="ru-RU" sz="800" dirty="0">
                <a:latin typeface="Roboto"/>
                <a:hlinkClick r:id="rId6"/>
              </a:rPr>
              <a:t>https://intrigue.dating/interesnoe/frazy-izvestnyh-ludey-o-dengah-i-ih-vliyanii-na-nas/</a:t>
            </a:r>
            <a:endParaRPr lang="ru-RU" sz="8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9866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66292" y="1116623"/>
            <a:ext cx="8487508" cy="5740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Номинации Конкурса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94692" y="1991620"/>
            <a:ext cx="7649308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лучшее методическое обеспечение реализации программы по финансовой грамотности, которое включает в себя представление разработки и методического обеспечения занятий, мероприятий и практических кейсов по финансовой грамотности,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«Урок по финансовой грамотности»;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«Урок с включением дидактических элементов по финансовой грамотности»;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«Лучшая рабочая программа»;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«Лучшие олимпиадные задания по финансовой грамотности»;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«Внеурочное мероприятие по финансовой грамотности» (разработка программы и методическое обеспечение внеурочной деятельности (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электива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факультатива, кружка, разработка программы воспитательной работы с целью реализации задач финансовой грамотности) и др.;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15</a:t>
            </a:fld>
            <a:endParaRPr lang="en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967" y="2793195"/>
            <a:ext cx="2228347" cy="13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7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66292" y="1116623"/>
            <a:ext cx="8487508" cy="5740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Номинации Конкурса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59523" y="2168141"/>
            <a:ext cx="609306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технологий в обучении финансовой грамотности: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новые образовательные инициативы по финансовой грамотности, моделирование проектной деятельности сетевого взаимодействия с участием образовательных площадок методической сети ФМЦ и др.;</a:t>
            </a:r>
          </a:p>
          <a:p>
            <a:pPr lvl="2"/>
            <a:endParaRPr lang="ru-RU" sz="14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16</a:t>
            </a:fld>
            <a:endParaRPr lang="en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522" y="1942372"/>
            <a:ext cx="3754278" cy="28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2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66292" y="1116623"/>
            <a:ext cx="8487508" cy="5740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Номинации Конкурса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6138" y="2074986"/>
            <a:ext cx="7948247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лучшая модель реализации программы финансовой грамотности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 algn="just">
              <a:lnSpc>
                <a:spcPct val="107000"/>
              </a:lnSpc>
              <a:spcAft>
                <a:spcPts val="0"/>
              </a:spcAft>
            </a:pP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проведение мероприятий по финансовой грамотности;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примеры наставничества и распространение педагогического опыта лучших педагогов, участвующих в реализации задач финансовой грамотности системы общего и среднего профессионального образования;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работа педагогов на методических площадках и представление результатов деятельности профессионального мастерства по финансовой грамотности и др.;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17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385" y="2462021"/>
            <a:ext cx="2676763" cy="19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8508" y="2215661"/>
            <a:ext cx="9319845" cy="3483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организации, проведению и подведению итогов Конкурса строится в соответствии с принципами: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добровольности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транспарентности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соблюдения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авторских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соблюдения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этических норм и правил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Конкурсе является бесплатным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Участники Конкурса несут расходы, связанные с подготовкой и предоставлением конкурсной заявки, а также частичные расходы, связанные с участием в мероприятиях по финансовой грамотности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ФМЦ НИУ ВШЭ 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fmc.hse.ru/konkurs_fp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есть электронные адреса региональных координаторов, которым Вы можете сформулировать вопросы по организации конкурса в Вашем регионе, если страница субъекта не доступна – попробуйте «перезагрузить» или повторить вход.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3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читайте информацию по организации региональных конкурсов: время проведения, условия подачи заявки и работ, контакты ответственных лиц!</a:t>
            </a:r>
            <a:endParaRPr lang="ru-RU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792" y="962173"/>
            <a:ext cx="7916008" cy="12534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E2D69"/>
                </a:solidFill>
              </a:rPr>
              <a:t>Обращаем внимание: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18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314" y="1041291"/>
            <a:ext cx="1796562" cy="20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66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013859" y="2391508"/>
            <a:ext cx="9970427" cy="640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Победителей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ждут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приглашение на научные и публичные мероприятия по финансовой грамотности, дипломы и ценные подарки от организаторов и партнеров Конкурса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Победители Конкурса приглашены выступить на международной научно-практической конференции «Финансовая культура детям и молодежи: инвестиции в успех» (30 марта 2023 года НИУ ВШЭ, г. Санкт-Петербург) в рамках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XIII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-го Петербургского международного образовательного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форума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Участники цикла </a:t>
            </a:r>
            <a:r>
              <a:rPr lang="ru-RU" sz="1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вебинаров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по финансовой грамотности Федерального методического центра НИУ ВШЭ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</a:t>
            </a:r>
            <a:r>
              <a:rPr lang="en-US" sz="1200" b="1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fmc.hse.ru/vebinar</a:t>
            </a:r>
            <a:endParaRPr lang="ru-RU" sz="1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Награждение Победителей номинаций на Московском финансовом форуме 2023 года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fmc.hse.ru/konkurs_fp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Дипломов Победителям и Номинантам федерального этапа Конкурса, награждение сертификатами ФМЦ НИУ ВШЭ участников Конкурса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Награждение в 2022-2023 учебном году призами от партнера Конкурса Благотворительного фонда «Вклад в будущее»  победителей конкурса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Математическое мышление. Книга для родителей и учителей/Джо Боулер; перевод с английского Натальи </a:t>
            </a:r>
            <a:r>
              <a:rPr lang="ru-RU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Яцюк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М.: Манн, Иванов и Фербер, 2019. – 352 с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Блокнот-</a:t>
            </a:r>
            <a:r>
              <a:rPr lang="ru-RU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челлендж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«Твои финансы. Планируй, копи и трать с умом»/Елена Тимохина, Елизавета Краснова. - М.: Манн, Иванов и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Фербер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работ в социальных сетях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https://vk.com/fmchse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ресурсах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соорганизатров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партнеров Конкурса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 smtClean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4058" y="1046285"/>
            <a:ext cx="9383188" cy="10990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Второй федеральный этап Конкурса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 26 января 2024 года по 05 марта 2025 года </a:t>
            </a:r>
            <a:r>
              <a:rPr lang="ru-RU" sz="2400" dirty="0" smtClean="0">
                <a:solidFill>
                  <a:srgbClr val="002060"/>
                </a:solidFill>
              </a:rPr>
              <a:t>//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подведение итогов и награждение победителей и призеров «Финансовой перемены»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19</a:t>
            </a:fld>
            <a:endParaRPr lang="en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561" y="800100"/>
            <a:ext cx="2848708" cy="7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2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7851" y="2274838"/>
            <a:ext cx="9741318" cy="2977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>
              <a:lnSpc>
                <a:spcPct val="107000"/>
              </a:lnSpc>
              <a:spcBef>
                <a:spcPts val="960"/>
              </a:spcBef>
              <a:spcAft>
                <a:spcPts val="0"/>
              </a:spcAft>
            </a:pP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Вебинар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посвящен ежегодному Всероссийскому конкурсу профессионального мастерства педагогов финансовой грамотности «Финансовая перемена»,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соорганизаторами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которого являются Министерство финансов РФ, </a:t>
            </a:r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Банк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России, Ассоциация развития финансовой грамотности. </a:t>
            </a:r>
            <a:endParaRPr lang="ru-RU" i="1" dirty="0" smtClean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960"/>
              </a:spcBef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Как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принять участие в конкурсе в этом году? Какой опыт конкурсантов прошлых лет стоит учесть? Зачем участвовать в конкурсе? На эти и другие вопросы ответят организаторы мероприятия.</a:t>
            </a:r>
            <a:endParaRPr lang="ru-RU" sz="1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553" y="994973"/>
            <a:ext cx="2450616" cy="163028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17875" y="1608992"/>
            <a:ext cx="4797425" cy="8169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13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Цикл </a:t>
            </a:r>
            <a:r>
              <a:rPr lang="ru-RU" sz="13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вебинаров</a:t>
            </a:r>
            <a:r>
              <a:rPr lang="ru-RU" sz="13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Федерального методического центра НИУ ВШЭ </a:t>
            </a:r>
            <a:br>
              <a:rPr lang="ru-RU" sz="13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36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52840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3912433" y="4324165"/>
            <a:ext cx="9545230" cy="253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Спасибо за внимание !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94058" y="2107769"/>
            <a:ext cx="7149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82380" y="1942103"/>
            <a:ext cx="9921960" cy="3567659"/>
          </a:xfrm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Твое </a:t>
            </a:r>
            <a: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– это валюта.</a:t>
            </a:r>
            <a:b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Твои знания – это результат инвестирования времени.</a:t>
            </a:r>
            <a:b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Твой успех – это правильное применение полученных знаний.</a:t>
            </a:r>
            <a:br>
              <a:rPr lang="ru-RU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177" y="1048885"/>
            <a:ext cx="3748463" cy="2428692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5041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125415" y="1942373"/>
            <a:ext cx="98588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latin typeface="HSE Sans" panose="02000000000000000000" pitchFamily="2" charset="0"/>
            </a:endParaRPr>
          </a:p>
          <a:p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Палехова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Полина Вячеславовна,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начальник методического отдела Центра «Федеральный методический центр по финансовой грамотности системы общего и среднего профессионального образования» НИУ ВШЭ, д.и.н.,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профессор</a:t>
            </a:r>
          </a:p>
          <a:p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Башева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Елена Ивановна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заведующая сектором «Московский межрегиональный методический центр» Центра «Федеральный методический центра по финансовой грамотности системы общего и среднего профессионального образования» НИУ ВШЭ, Почетный работник общего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образования</a:t>
            </a:r>
          </a:p>
          <a:p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Некрасова Лилия Васильевна,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руководитель Курского РМЦ Центра «Федеральный методический центр по финансовой грамотности системы общего и среднего профессионального образования» НИУ ВШЭ, заведующий региональной учебной лабораторией финансовой грамотности ОГБУ ДПО «Курский институт развития образования», к.э.н., доцент</a:t>
            </a:r>
            <a:endParaRPr lang="en-US" sz="1600" dirty="0" smtClean="0">
              <a:latin typeface="HSE Sans" panose="02000000000000000000" pitchFamily="2" charset="0"/>
            </a:endParaRPr>
          </a:p>
          <a:p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4817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Спикеры </a:t>
            </a:r>
            <a:r>
              <a:rPr lang="ru-RU" sz="3600" dirty="0" err="1" smtClean="0">
                <a:solidFill>
                  <a:srgbClr val="002060"/>
                </a:solidFill>
              </a:rPr>
              <a:t>вебинара</a:t>
            </a:r>
            <a:endParaRPr lang="ru-RU" sz="1800" i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4873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0759" y="2092569"/>
            <a:ext cx="81056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Соорганизаторы – </a:t>
            </a:r>
          </a:p>
          <a:p>
            <a:r>
              <a:rPr lang="ru-RU" dirty="0"/>
              <a:t>Министерство финансов Российской Федерации</a:t>
            </a:r>
            <a:r>
              <a:rPr lang="ru-RU" dirty="0" smtClean="0"/>
              <a:t>,</a:t>
            </a:r>
            <a:endParaRPr lang="ru-RU" dirty="0"/>
          </a:p>
          <a:p>
            <a:r>
              <a:rPr lang="ru-RU" dirty="0"/>
              <a:t>Центральный Банк Российской </a:t>
            </a:r>
            <a:r>
              <a:rPr lang="ru-RU" dirty="0" smtClean="0"/>
              <a:t>Федерации</a:t>
            </a:r>
          </a:p>
          <a:p>
            <a:r>
              <a:rPr lang="ru-RU" dirty="0" smtClean="0"/>
              <a:t>Ассоциация развития финансовой грамотности</a:t>
            </a:r>
            <a:endParaRPr lang="ru-RU" dirty="0"/>
          </a:p>
          <a:p>
            <a:r>
              <a:rPr lang="ru-RU" dirty="0"/>
              <a:t> 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Партнеры Конкурса – </a:t>
            </a:r>
            <a:endParaRPr lang="ru-RU" dirty="0"/>
          </a:p>
          <a:p>
            <a:r>
              <a:rPr lang="ru-RU" dirty="0"/>
              <a:t>Министерство просвещения Российской </a:t>
            </a:r>
            <a:r>
              <a:rPr lang="ru-RU" dirty="0" smtClean="0"/>
              <a:t>Федерации</a:t>
            </a:r>
          </a:p>
          <a:p>
            <a:r>
              <a:rPr lang="ru-RU" dirty="0" smtClean="0"/>
              <a:t>Ассоциация российский банков (АРБ)</a:t>
            </a:r>
            <a:endParaRPr lang="ru-RU" dirty="0"/>
          </a:p>
          <a:p>
            <a:r>
              <a:rPr lang="ru-RU" dirty="0"/>
              <a:t>Благотворительный фонд </a:t>
            </a:r>
            <a:r>
              <a:rPr lang="ru-RU" dirty="0" smtClean="0"/>
              <a:t>«Вклад </a:t>
            </a:r>
            <a:r>
              <a:rPr lang="ru-RU" dirty="0"/>
              <a:t>в </a:t>
            </a:r>
            <a:r>
              <a:rPr lang="ru-RU" dirty="0" smtClean="0"/>
              <a:t>будущее»</a:t>
            </a:r>
            <a:endParaRPr lang="ru-RU" dirty="0"/>
          </a:p>
          <a:p>
            <a:r>
              <a:rPr lang="ru-RU" dirty="0" smtClean="0"/>
              <a:t>ФГБУ </a:t>
            </a:r>
            <a:r>
              <a:rPr lang="ru-RU" dirty="0"/>
              <a:t>«Научно-исследовательский Финансовый институт» (НИФИ) </a:t>
            </a:r>
          </a:p>
          <a:p>
            <a:r>
              <a:rPr lang="ru-RU" dirty="0" smtClean="0"/>
              <a:t>Российское </a:t>
            </a:r>
            <a:r>
              <a:rPr lang="ru-RU" dirty="0"/>
              <a:t>общество «Знание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АНО «Агентство стратегических инициатив по продвижению новых проектов»</a:t>
            </a:r>
          </a:p>
          <a:p>
            <a:r>
              <a:rPr lang="ru-RU" dirty="0" smtClean="0"/>
              <a:t>ООО «</a:t>
            </a:r>
            <a:r>
              <a:rPr lang="ru-RU" dirty="0" err="1" smtClean="0"/>
              <a:t>Сберобразование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ООО «Продюсерский центр «</a:t>
            </a:r>
            <a:r>
              <a:rPr lang="ru-RU" dirty="0" err="1" smtClean="0"/>
              <a:t>Рики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200759" y="1332854"/>
            <a:ext cx="9991241" cy="35783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«Финансовая перемена» –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Всероссийский конкурс профессионального мастерства педагогов финансовой грамотности 2023-2024 гг.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4</a:t>
            </a:fld>
            <a:endParaRPr lang="en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882" y="2092569"/>
            <a:ext cx="1960404" cy="11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7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9" y="962173"/>
            <a:ext cx="3921370" cy="5079853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5</a:t>
            </a:fld>
            <a:endParaRPr lang="en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21" y="962173"/>
            <a:ext cx="3544240" cy="4839569"/>
          </a:xfrm>
        </p:spPr>
      </p:pic>
    </p:spTree>
    <p:extLst>
      <p:ext uri="{BB962C8B-B14F-4D97-AF65-F5344CB8AC3E}">
        <p14:creationId xmlns:p14="http://schemas.microsoft.com/office/powerpoint/2010/main" val="162141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444263" y="1096952"/>
            <a:ext cx="8801100" cy="584212"/>
          </a:xfrm>
        </p:spPr>
        <p:txBody>
          <a:bodyPr>
            <a:norm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</a:rPr>
              <a:t>Ежегодный  Всероссийский конкурс профессионального мастерства педагогов финансовой грамотности «Финансовая перемена»</a:t>
            </a:r>
            <a:endParaRPr lang="ru-RU" sz="1200" i="1" dirty="0">
              <a:solidFill>
                <a:srgbClr val="00206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Конкурс </a:t>
            </a:r>
            <a:r>
              <a:rPr lang="ru-RU" dirty="0" smtClean="0">
                <a:solidFill>
                  <a:srgbClr val="FF0000"/>
                </a:solidFill>
              </a:rPr>
              <a:t>2023-2024</a:t>
            </a:r>
            <a:r>
              <a:rPr lang="ru-RU" dirty="0" smtClean="0"/>
              <a:t> гг.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HSE Sans" panose="02000000000000000000" pitchFamily="2" charset="0"/>
              </a:rPr>
              <a:t>Федеральные округа </a:t>
            </a:r>
            <a:r>
              <a:rPr lang="ru-RU" sz="1600" dirty="0">
                <a:latin typeface="HSE Sans" panose="02000000000000000000" pitchFamily="2" charset="0"/>
              </a:rPr>
              <a:t>- 8 </a:t>
            </a:r>
            <a:endParaRPr lang="ru-RU" sz="1600" dirty="0" smtClean="0">
              <a:latin typeface="HSE Sans" panose="02000000000000000000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HSE Sans" panose="02000000000000000000" pitchFamily="2" charset="0"/>
              </a:rPr>
              <a:t>(</a:t>
            </a:r>
            <a:r>
              <a:rPr lang="ru-RU" sz="1600" dirty="0">
                <a:latin typeface="HSE Sans" panose="02000000000000000000" pitchFamily="2" charset="0"/>
              </a:rPr>
              <a:t>Центральный, Приволжский, Северо-Западный, уральский, Сибирский, Южный, Северо-Кавказский, Дальневосточный)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Субъектов РФ – </a:t>
            </a:r>
            <a:r>
              <a:rPr lang="ru-RU" sz="1600" dirty="0">
                <a:solidFill>
                  <a:srgbClr val="FF0000"/>
                </a:solidFill>
                <a:latin typeface="HSE Sans" panose="02000000000000000000" pitchFamily="2" charset="0"/>
              </a:rPr>
              <a:t>52</a:t>
            </a:r>
            <a:r>
              <a:rPr lang="ru-RU" sz="1600" dirty="0">
                <a:latin typeface="HSE Sans" panose="02000000000000000000" pitchFamily="2" charset="0"/>
              </a:rPr>
              <a:t>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Эксперты региональных экспертных комиссий – 165 человек, представители органов государственной власти, местного самоуправления, субъектов научно-методической деятельности регионального и муниципального уровней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HSE Sans" panose="02000000000000000000" pitchFamily="2" charset="0"/>
              </a:rPr>
              <a:t>Заявленные участники </a:t>
            </a:r>
            <a:r>
              <a:rPr lang="ru-RU" sz="1600" dirty="0">
                <a:latin typeface="HSE Sans" panose="02000000000000000000" pitchFamily="2" charset="0"/>
              </a:rPr>
              <a:t>Конкурса </a:t>
            </a:r>
            <a:r>
              <a:rPr lang="ru-RU" sz="1600" dirty="0" smtClean="0">
                <a:latin typeface="HSE Sans" panose="02000000000000000000" pitchFamily="2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HSE Sans" panose="02000000000000000000" pitchFamily="2" charset="0"/>
              </a:rPr>
              <a:t>6291</a:t>
            </a:r>
            <a:r>
              <a:rPr lang="ru-RU" sz="1600" dirty="0" smtClean="0">
                <a:latin typeface="HSE Sans" panose="02000000000000000000" pitchFamily="2" charset="0"/>
              </a:rPr>
              <a:t> </a:t>
            </a:r>
            <a:r>
              <a:rPr lang="ru-RU" sz="1600" dirty="0">
                <a:latin typeface="HSE Sans" panose="02000000000000000000" pitchFamily="2" charset="0"/>
              </a:rPr>
              <a:t>человек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Конкурс 2022-2023 гг.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Федеральные округа - 8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HSE Sans" panose="02000000000000000000" pitchFamily="2" charset="0"/>
              </a:rPr>
              <a:t>(Центральный, Приволжский, Северо-Западный, уральский, Сибирский, Южный, Северо-Кавказский, Дальневосточный)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Субъектов РФ – </a:t>
            </a:r>
            <a:r>
              <a:rPr lang="ru-RU" sz="1600" dirty="0" smtClean="0">
                <a:latin typeface="HSE Sans" panose="02000000000000000000" pitchFamily="2" charset="0"/>
              </a:rPr>
              <a:t>32 </a:t>
            </a:r>
            <a:endParaRPr lang="ru-RU" sz="1600" dirty="0">
              <a:latin typeface="HSE Sans" panose="02000000000000000000" pitchFamily="2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Эксперты региональных экспертных комиссий – </a:t>
            </a:r>
            <a:r>
              <a:rPr lang="ru-RU" sz="1600" dirty="0" smtClean="0">
                <a:latin typeface="HSE Sans" panose="02000000000000000000" pitchFamily="2" charset="0"/>
              </a:rPr>
              <a:t>164 </a:t>
            </a:r>
            <a:r>
              <a:rPr lang="ru-RU" sz="1600" dirty="0">
                <a:latin typeface="HSE Sans" panose="02000000000000000000" pitchFamily="2" charset="0"/>
              </a:rPr>
              <a:t>человек, представители органов государственной власти, местного самоуправления, субъектов научно-методической деятельности регионального и муниципального уровней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HSE Sans" panose="02000000000000000000" pitchFamily="2" charset="0"/>
              </a:rPr>
              <a:t>Участники Конкурса </a:t>
            </a:r>
            <a:r>
              <a:rPr lang="ru-RU" sz="1600" dirty="0" smtClean="0">
                <a:latin typeface="HSE Sans" panose="02000000000000000000" pitchFamily="2" charset="0"/>
              </a:rPr>
              <a:t>1852 человека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HSE Sans" panose="02000000000000000000" pitchFamily="2" charset="0"/>
              </a:rPr>
              <a:t>Победители регионального этапа 145 человек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HSE Sans" panose="02000000000000000000" pitchFamily="2" charset="0"/>
              </a:rPr>
              <a:t>Победители федерального этапа 35 человек</a:t>
            </a:r>
            <a:endParaRPr lang="ru-RU" sz="1600" dirty="0">
              <a:latin typeface="HSE Sans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4622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0347" y="889844"/>
            <a:ext cx="92934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/>
          </a:p>
          <a:p>
            <a:endParaRPr lang="ru-RU" b="1" cap="all" dirty="0"/>
          </a:p>
          <a:p>
            <a:endParaRPr lang="ru-RU" b="1" cap="all" dirty="0" smtClean="0"/>
          </a:p>
          <a:p>
            <a:r>
              <a:rPr lang="ru-RU" b="1" cap="all" dirty="0" smtClean="0"/>
              <a:t>ПЕРВЫЙ</a:t>
            </a:r>
            <a:endParaRPr lang="ru-RU" b="1" cap="all" dirty="0"/>
          </a:p>
          <a:p>
            <a:r>
              <a:rPr lang="ru-RU" dirty="0"/>
              <a:t>Региональный этап Конкурса с </a:t>
            </a:r>
            <a:r>
              <a:rPr lang="ru-RU" dirty="0" smtClean="0"/>
              <a:t>10 </a:t>
            </a:r>
            <a:r>
              <a:rPr lang="ru-RU" dirty="0"/>
              <a:t>сентября </a:t>
            </a:r>
            <a:r>
              <a:rPr lang="ru-RU" dirty="0" smtClean="0"/>
              <a:t>2023 </a:t>
            </a:r>
            <a:r>
              <a:rPr lang="ru-RU" dirty="0"/>
              <a:t>г. по </a:t>
            </a:r>
            <a:r>
              <a:rPr lang="ru-RU" dirty="0" smtClean="0"/>
              <a:t>25 января 2024 </a:t>
            </a:r>
            <a:r>
              <a:rPr lang="ru-RU" dirty="0"/>
              <a:t>г.</a:t>
            </a:r>
          </a:p>
          <a:p>
            <a:r>
              <a:rPr lang="ru-RU" dirty="0" smtClean="0">
                <a:hlinkClick r:id="rId5"/>
              </a:rPr>
              <a:t>Центральный </a:t>
            </a:r>
            <a:r>
              <a:rPr lang="ru-RU" dirty="0">
                <a:hlinkClick r:id="rId5"/>
              </a:rPr>
              <a:t>Федеральный округ</a:t>
            </a:r>
            <a:endParaRPr lang="ru-RU" dirty="0"/>
          </a:p>
          <a:p>
            <a:r>
              <a:rPr lang="ru-RU" dirty="0" smtClean="0">
                <a:hlinkClick r:id="rId6"/>
              </a:rPr>
              <a:t>Северо-Западный </a:t>
            </a:r>
            <a:r>
              <a:rPr lang="ru-RU" dirty="0">
                <a:hlinkClick r:id="rId6"/>
              </a:rPr>
              <a:t>федеральный округ</a:t>
            </a:r>
            <a:r>
              <a:rPr lang="ru-RU" dirty="0"/>
              <a:t> </a:t>
            </a:r>
          </a:p>
          <a:p>
            <a:r>
              <a:rPr lang="ru-RU" dirty="0">
                <a:hlinkClick r:id="rId7"/>
              </a:rPr>
              <a:t>Южный федеральный округ</a:t>
            </a:r>
            <a:endParaRPr lang="ru-RU" dirty="0"/>
          </a:p>
          <a:p>
            <a:r>
              <a:rPr lang="ru-RU" dirty="0" smtClean="0">
                <a:hlinkClick r:id="rId8"/>
              </a:rPr>
              <a:t>Приволжский </a:t>
            </a:r>
            <a:r>
              <a:rPr lang="ru-RU" dirty="0">
                <a:hlinkClick r:id="rId8"/>
              </a:rPr>
              <a:t>федеральный округ</a:t>
            </a:r>
            <a:r>
              <a:rPr lang="ru-RU" dirty="0"/>
              <a:t> </a:t>
            </a:r>
            <a:endParaRPr lang="ru-RU" i="1" dirty="0"/>
          </a:p>
          <a:p>
            <a:r>
              <a:rPr lang="ru-RU" dirty="0" smtClean="0">
                <a:hlinkClick r:id="rId9"/>
              </a:rPr>
              <a:t>Уральский </a:t>
            </a:r>
            <a:r>
              <a:rPr lang="ru-RU" dirty="0">
                <a:hlinkClick r:id="rId9"/>
              </a:rPr>
              <a:t>федеральный округ</a:t>
            </a:r>
            <a:endParaRPr lang="ru-RU" dirty="0"/>
          </a:p>
          <a:p>
            <a:r>
              <a:rPr lang="ru-RU" dirty="0">
                <a:hlinkClick r:id="rId10"/>
              </a:rPr>
              <a:t>Сибирский федеральный округ</a:t>
            </a:r>
            <a:endParaRPr lang="ru-RU" dirty="0"/>
          </a:p>
          <a:p>
            <a:r>
              <a:rPr lang="ru-RU" dirty="0">
                <a:hlinkClick r:id="rId11"/>
              </a:rPr>
              <a:t>Дальневосточный федеральный округ</a:t>
            </a:r>
            <a:endParaRPr lang="ru-RU" dirty="0"/>
          </a:p>
          <a:p>
            <a:r>
              <a:rPr lang="ru-RU" dirty="0">
                <a:hlinkClick r:id="rId7"/>
              </a:rPr>
              <a:t>Северо-Кавказский федеральный </a:t>
            </a:r>
            <a:r>
              <a:rPr lang="ru-RU" dirty="0" smtClean="0">
                <a:hlinkClick r:id="rId7"/>
              </a:rPr>
              <a:t>округ</a:t>
            </a:r>
            <a:endParaRPr lang="ru-RU" dirty="0" smtClean="0"/>
          </a:p>
          <a:p>
            <a:endParaRPr lang="ru-RU" dirty="0"/>
          </a:p>
          <a:p>
            <a:pPr lvl="0"/>
            <a:r>
              <a:rPr lang="ru-RU" dirty="0">
                <a:solidFill>
                  <a:prstClr val="black"/>
                </a:solidFill>
              </a:rPr>
              <a:t>(подробная информация об участии на страничках сайтов региональных </a:t>
            </a:r>
            <a:r>
              <a:rPr lang="ru-RU" dirty="0" smtClean="0">
                <a:solidFill>
                  <a:prstClr val="black"/>
                </a:solidFill>
              </a:rPr>
              <a:t>координаторов, сайт ФМЦ НИУ ВШЭ, вкладка Конкурс для педагогов «Финансовая перемена»  </a:t>
            </a:r>
            <a:r>
              <a:rPr lang="en-US" dirty="0">
                <a:solidFill>
                  <a:prstClr val="black"/>
                </a:solidFill>
                <a:hlinkClick r:id="rId1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12"/>
              </a:rPr>
              <a:t>fmc.hse.ru/konkurs_fp</a:t>
            </a:r>
            <a:r>
              <a:rPr lang="ru-RU" dirty="0" smtClean="0">
                <a:solidFill>
                  <a:prstClr val="black"/>
                </a:solidFill>
              </a:rPr>
              <a:t> )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7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4" y="2348430"/>
            <a:ext cx="3928833" cy="21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364000" y="962173"/>
            <a:ext cx="4143479" cy="491204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725450" y="943452"/>
            <a:ext cx="4149959" cy="4798547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315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980199" cy="9801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1C8D9CC-A3BB-C448-9CE9-6C4EC5E63B4E}"/>
              </a:ext>
            </a:extLst>
          </p:cNvPr>
          <p:cNvSpPr txBox="1"/>
          <p:nvPr/>
        </p:nvSpPr>
        <p:spPr>
          <a:xfrm>
            <a:off x="1307852" y="3913199"/>
            <a:ext cx="967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ru-RU" sz="1600" dirty="0">
              <a:latin typeface="HSE Sans" panose="02000000000000000000" pitchFamily="2" charset="0"/>
            </a:endParaRPr>
          </a:p>
          <a:p>
            <a:pPr algn="ctr"/>
            <a:endParaRPr lang="en-US" sz="1600" dirty="0">
              <a:latin typeface="HSE Sans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349521"/>
            <a:ext cx="6096000" cy="41589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цели и задачи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 Целью Конкурса является 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лучших и эффективных педагогических практик в Российской Федерации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области формирования финансовой грамотности 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совершенствования методического контента по финансовой грамотности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общего (в том числе и дошкольного) и среднего профессионального образования.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Задачи Конкурса: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раскрытие конкурсантами 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профессионального потенциала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современной трансформации образовательного процесса;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информационно-методического пространства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участников Конкурса,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которого участники способствуют активному обмену опытом, взаимной поддержке и продвижению инициатив профессионального сообщества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мобильности, педагогического творчества и методической активности педагогов, реализующих задачи финансовой грамотности;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 эффективных педагогических практик, информационно-образовательных ресурсов по финансовой грамотности.</a:t>
            </a:r>
            <a:endParaRPr lang="ru-RU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86" y="3138854"/>
            <a:ext cx="3024554" cy="1831017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ФМЦ НИУ ВШЭ, начальник методического отдела, д.и.н., профессор Палехова Полина Вячеславовна, ppalekhova@hse. ru</a:t>
            </a:r>
            <a:endParaRPr lang="en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95017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C74E6E830D74E9B0FDDB4017A5417" ma:contentTypeVersion="13" ma:contentTypeDescription="Create a new document." ma:contentTypeScope="" ma:versionID="163ea1e46d1ef2e7d3e2669fd3a78f5e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83a6ac8df01c04b261c31c48caeaf0ed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e96afe77-3acb-4328-97fc-408e1bde3ecd"/>
    <ds:schemaRef ds:uri="9875bd71-cde8-496c-a136-433f55d5e6d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D272EA-4D43-45C0-9703-56225E78CA7C}">
  <ds:schemaRefs>
    <ds:schemaRef ds:uri="9875bd71-cde8-496c-a136-433f55d5e6d0"/>
    <ds:schemaRef ds:uri="e96afe77-3acb-4328-97fc-408e1bde3e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1730</Words>
  <Application>Microsoft Office PowerPoint</Application>
  <PresentationFormat>Широкоэкранный</PresentationFormat>
  <Paragraphs>241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HSE Sans</vt:lpstr>
      <vt:lpstr>Roboto</vt:lpstr>
      <vt:lpstr>Times New Roman</vt:lpstr>
      <vt:lpstr>Wingdings</vt:lpstr>
      <vt:lpstr>Office Theme</vt:lpstr>
      <vt:lpstr>«Финансовая перемена» – навстречу успеху   (Ежегодный Всероссийский конкурс профессионального мастерства педагогов финансовой грамотности в 2023-2024 гг.)</vt:lpstr>
      <vt:lpstr>Цикл вебинаров Федерального методического центра НИУ ВШЭ  </vt:lpstr>
      <vt:lpstr>Спикеры вебинара</vt:lpstr>
      <vt:lpstr>«Финансовая перемена» –  Всероссийский конкурс профессионального мастерства педагогов финансовой грамотности 2023-2024 гг.</vt:lpstr>
      <vt:lpstr>Презентация PowerPoint</vt:lpstr>
      <vt:lpstr>Ежегодный  Всероссийский конкурс профессионального мастерства педагогов финансовой грамотности «Финансовая перемена»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Методическая площадка ФМЦ НИУ ВШЭ </vt:lpstr>
      <vt:lpstr>Информационно-коммуникационная площадка Сообщества  </vt:lpstr>
      <vt:lpstr>Презентация PowerPoint</vt:lpstr>
      <vt:lpstr>Номинации Конкурса </vt:lpstr>
      <vt:lpstr>Номинации Конкурса </vt:lpstr>
      <vt:lpstr>Номинации Конкурса </vt:lpstr>
      <vt:lpstr> Обращаем внимание:  </vt:lpstr>
      <vt:lpstr>Второй федеральный этап Конкурса с 26 января 2024 года по 05 марта 2025 года // подведение итогов и награждение победителей и призеров «Финансовой перемены»</vt:lpstr>
      <vt:lpstr>  Твое время – это валюта. Твои знания – это результат инвестирования времени. Твой успех – это правильное применение полученных знаний.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Администратор</cp:lastModifiedBy>
  <cp:revision>78</cp:revision>
  <cp:lastPrinted>2023-10-30T09:41:22Z</cp:lastPrinted>
  <dcterms:created xsi:type="dcterms:W3CDTF">2021-11-11T08:52:47Z</dcterms:created>
  <dcterms:modified xsi:type="dcterms:W3CDTF">2023-10-30T09:42:48Z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