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60" r:id="rId2"/>
    <p:sldId id="491" r:id="rId3"/>
    <p:sldId id="1114" r:id="rId4"/>
    <p:sldId id="1113" r:id="rId5"/>
    <p:sldId id="611" r:id="rId6"/>
    <p:sldId id="622" r:id="rId7"/>
    <p:sldId id="418" r:id="rId8"/>
    <p:sldId id="424" r:id="rId9"/>
    <p:sldId id="630" r:id="rId10"/>
    <p:sldId id="423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иктория" initials="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099"/>
    <a:srgbClr val="4A8AD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86" autoAdjust="0"/>
    <p:restoredTop sz="94694" autoAdjust="0"/>
  </p:normalViewPr>
  <p:slideViewPr>
    <p:cSldViewPr snapToGrid="0" snapToObjects="1">
      <p:cViewPr varScale="1">
        <p:scale>
          <a:sx n="57" d="100"/>
          <a:sy n="57" d="100"/>
        </p:scale>
        <p:origin x="82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4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ECC9B-14F3-42C1-8860-0B5C895F8B6F}" type="datetimeFigureOut">
              <a:rPr lang="ru-RU" smtClean="0"/>
              <a:t>25.01.2024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BB5DD-3E69-4F0C-9163-7F522DCD23F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558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678D0-5C47-E44F-875C-28AD3DDAA9E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28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http://7CD62C35F124DF3B3DABF0455F35484C.dms.sberbank.ru/7CD62C35F124DF3B3DABF0455F35484C-EC9C8A767D49961B65E591AD4D66B9B8-B7F8963E60225430ECBB4033085E3CB4/1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http://7CD62C35F124DF3B3DABF0455F35484C.dms.sberbank.ru/7CD62C35F124DF3B3DABF0455F35484C-EC9C8A767D49961B65E591AD4D66B9B8-B7F8963E60225430ECBB4033085E3CB4/1.png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http://7CD62C35F124DF3B3DABF0455F35484C.dms.sberbank.ru/7CD62C35F124DF3B3DABF0455F35484C-EC9C8A767D49961B65E591AD4D66B9B8-B7F8963E60225430ECBB4033085E3CB4/1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http://7CD62C35F124DF3B3DABF0455F35484C.dms.sberbank.ru/7CD62C35F124DF3B3DABF0455F35484C-EC9C8A767D49961B65E591AD4D66B9B8-B7F8963E60225430ECBB4033085E3CB4/1.png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C0A342-78B2-FF48-B04C-C7BC13DEB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489454" cy="2014151"/>
          </a:xfrm>
          <a:prstGeom prst="rect">
            <a:avLst/>
          </a:prstGeom>
        </p:spPr>
      </p:pic>
      <p:pic>
        <p:nvPicPr>
          <p:cNvPr id="4" name="Рисунок 3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29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8520" y="-14747"/>
            <a:ext cx="808227" cy="802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CAFEB9-4D4F-8540-B838-EB401F0EAF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2113613" cy="1144874"/>
          </a:xfrm>
          <a:prstGeom prst="rect">
            <a:avLst/>
          </a:prstGeom>
        </p:spPr>
      </p:pic>
      <p:pic>
        <p:nvPicPr>
          <p:cNvPr id="20" name="Рисунок 19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1" name="Рисунок 20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2" name="Рисунок 21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3" name="Рисунок 22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4" name="Рисунок 23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5" name="Рисунок 24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6" name="Рисунок 25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7" name="Рисунок 26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57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CAFEB9-4D4F-8540-B838-EB401F0EA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2113613" cy="1144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  <p:pic>
        <p:nvPicPr>
          <p:cNvPr id="338" name="Рисунок 337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39" name="Рисунок 338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0" name="Рисунок 339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1" name="Рисунок 340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2" name="Рисунок 341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3" name="Рисунок 342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4" name="Рисунок 343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5" name="Рисунок 344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6" name="Рисунок 345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7" name="Рисунок 346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8" name="Рисунок 347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49" name="Рисунок 348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0" name="Рисунок 349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1" name="Рисунок 350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2" name="Рисунок 351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3" name="Рисунок 352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4" name="Рисунок 353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5" name="Рисунок 354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6" name="Рисунок 355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7" name="Рисунок 356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8" name="Рисунок 357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9" name="Рисунок 358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60" name="Рисунок 359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61" name="Рисунок 360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62" name="Рисунок 361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63" name="Рисунок 362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86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3DEF-316A-334A-AF3E-6F9B4C2F2A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933" y="0"/>
            <a:ext cx="1141306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CAFEB9-4D4F-8540-B838-EB401F0EAF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2113613" cy="1144874"/>
          </a:xfrm>
          <a:prstGeom prst="rect">
            <a:avLst/>
          </a:prstGeom>
        </p:spPr>
      </p:pic>
      <p:pic>
        <p:nvPicPr>
          <p:cNvPr id="16" name="Рисунок 15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7" name="Рисунок 16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8" name="Рисунок 17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9" name="Рисунок 18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0" name="Рисунок 19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1" name="Рисунок 20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38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E8A2E9-12A3-4241-93AF-71C6AC196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9" y="298594"/>
            <a:ext cx="831064" cy="6900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271" y="430639"/>
            <a:ext cx="9280647" cy="634483"/>
          </a:xfrm>
        </p:spPr>
        <p:txBody>
          <a:bodyPr lIns="0" tIns="0" rIns="0" bIns="0" anchor="b" anchorCtr="0"/>
          <a:lstStyle>
            <a:lvl1pPr>
              <a:lnSpc>
                <a:spcPts val="2800"/>
              </a:lnSpc>
              <a:defRPr b="0" i="0">
                <a:solidFill>
                  <a:srgbClr val="424242"/>
                </a:solidFill>
                <a:latin typeface="FedraSansPro-Book" panose="020B0403040000020004" pitchFamily="34" charset="0"/>
                <a:ea typeface="FedraSansPro-Book" panose="020B0403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7945" y="1604433"/>
            <a:ext cx="4697089" cy="484928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rgbClr val="424242"/>
                </a:solidFill>
                <a:latin typeface="FedraSansPro-Book" panose="020B0403040000020004" pitchFamily="34" charset="0"/>
                <a:ea typeface="FedraSansPro-Book" panose="020B0403040000020004" pitchFamily="34" charset="0"/>
                <a:cs typeface="FedraSansPro-Book" panose="020B0403040000020004" pitchFamily="34" charset="0"/>
              </a:defRPr>
            </a:lvl1pPr>
            <a:lvl2pPr>
              <a:defRPr sz="1333" b="0" i="0">
                <a:latin typeface="Fedra Sans Pro Light" charset="0"/>
                <a:ea typeface="Fedra Sans Pro Light" charset="0"/>
                <a:cs typeface="Fedra Sans Pro Light" charset="0"/>
              </a:defRPr>
            </a:lvl2pPr>
            <a:lvl3pPr>
              <a:defRPr sz="1200" b="0" i="0">
                <a:latin typeface="Fedra Sans Pro Light" charset="0"/>
                <a:ea typeface="Fedra Sans Pro Light" charset="0"/>
                <a:cs typeface="Fedra Sans Pro Light" charset="0"/>
              </a:defRPr>
            </a:lvl3pPr>
            <a:lvl4pPr>
              <a:defRPr sz="1067" b="0" i="0">
                <a:latin typeface="Fedra Sans Pro Light" charset="0"/>
                <a:ea typeface="Fedra Sans Pro Light" charset="0"/>
                <a:cs typeface="Fedra Sans Pro Light" charset="0"/>
              </a:defRPr>
            </a:lvl4pPr>
            <a:lvl5pPr>
              <a:defRPr sz="933" b="0" i="0">
                <a:latin typeface="Fedra Sans Pro Light" charset="0"/>
                <a:ea typeface="Fedra Sans Pro Light" charset="0"/>
                <a:cs typeface="Fedra Sans Pro Light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023638" y="438202"/>
            <a:ext cx="748508" cy="366183"/>
          </a:xfrm>
          <a:prstGeom prst="rect">
            <a:avLst/>
          </a:prstGeom>
        </p:spPr>
        <p:txBody>
          <a:bodyPr lIns="0" tIns="0" rIns="0" bIns="0"/>
          <a:lstStyle>
            <a:lvl1pPr>
              <a:defRPr sz="2667">
                <a:solidFill>
                  <a:srgbClr val="424242"/>
                </a:solidFill>
              </a:defRPr>
            </a:lvl1pPr>
          </a:lstStyle>
          <a:p>
            <a:fld id="{08E657B8-73F2-BF42-BADB-4E657BEC8CB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image4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57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275"/>
          <p:cNvSpPr/>
          <p:nvPr userDrawn="1"/>
        </p:nvSpPr>
        <p:spPr>
          <a:xfrm>
            <a:off x="428952" y="1135011"/>
            <a:ext cx="11331249" cy="0"/>
          </a:xfrm>
          <a:prstGeom prst="line">
            <a:avLst/>
          </a:prstGeom>
          <a:ln w="12700">
            <a:solidFill>
              <a:srgbClr val="22974F"/>
            </a:solidFill>
            <a:custDash>
              <a:ds d="100000" sp="200000"/>
            </a:custDash>
          </a:ln>
        </p:spPr>
        <p:txBody>
          <a:bodyPr lIns="60957" tIns="60957" rIns="60957" bIns="60957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1678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914400" y="4382951"/>
            <a:ext cx="10363200" cy="154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258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ECC75-A152-1926-2458-2EC38C24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D6C174-0BC9-B903-34D1-492A78DA0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FE181-3AFD-D855-7DDD-E37D2BD14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FC1E-8F05-2A4E-8484-FF636C34917B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CAC8C8-5CD0-42FF-5B5F-9E243360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9E9364-AB45-CDF0-46BD-9B6C7BB5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90ED-DF45-B94D-9609-F1FC7DA22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25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A26C7-93D8-E04C-BCDF-A4FCDE63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97A9E-C95D-6D43-B694-58C0D520B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03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5" r:id="rId5"/>
    <p:sldLayoutId id="2147483656" r:id="rId6"/>
    <p:sldLayoutId id="2147483657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33009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mailto:nosipova@vbudushee.ru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apps.apple.com/ru/app/&#1080;&#1075;&#1088;&#1072;-&#1074;&#1082;&#1083;&#1072;&#1076;-&#1074;-&#1073;&#1091;&#1076;&#1091;&#1097;&#1077;&#1077;/id1476259451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hyperlink" Target="https://play.google.com/store/apps/details?id=ru.vbudushee.fingame.android" TargetMode="External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537716"/>
            <a:ext cx="6516000" cy="5609084"/>
          </a:xfrm>
          <a:prstGeom prst="rect">
            <a:avLst/>
          </a:prstGeom>
        </p:spPr>
      </p:pic>
      <p:pic>
        <p:nvPicPr>
          <p:cNvPr id="10" name="Picture 1" descr="Shape&#10;&#10;Description automatically generated">
            <a:extLst>
              <a:ext uri="{FF2B5EF4-FFF2-40B4-BE49-F238E27FC236}">
                <a16:creationId xmlns:a16="http://schemas.microsoft.com/office/drawing/2014/main" id="{F55808EC-70BC-AA40-A606-BBDDA1ED9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40" y="77784"/>
            <a:ext cx="6642060" cy="6780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B176EF-8977-D647-9ADC-DCEF190B6308}"/>
              </a:ext>
            </a:extLst>
          </p:cNvPr>
          <p:cNvSpPr txBox="1"/>
          <p:nvPr/>
        </p:nvSpPr>
        <p:spPr>
          <a:xfrm>
            <a:off x="10297537" y="5530781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vbudushee.ru</a:t>
            </a:r>
            <a:endParaRPr lang="en-GB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8BEBBB6-1B9C-B141-AA88-419650C586E6}"/>
              </a:ext>
            </a:extLst>
          </p:cNvPr>
          <p:cNvSpPr txBox="1">
            <a:spLocks/>
          </p:cNvSpPr>
          <p:nvPr/>
        </p:nvSpPr>
        <p:spPr>
          <a:xfrm>
            <a:off x="471406" y="5807780"/>
            <a:ext cx="6055695" cy="639154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x-none" sz="1800" dirty="0">
              <a:solidFill>
                <a:srgbClr val="424242"/>
              </a:solidFill>
              <a:latin typeface="Verdana" panose="020B0604030504040204" pitchFamily="34" charset="0"/>
              <a:ea typeface="Verdana" panose="020B0604030504040204" pitchFamily="34" charset="0"/>
              <a:cs typeface="SB Sans Text" panose="020B0503040504020204" pitchFamily="34" charset="-52"/>
            </a:endParaRPr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2DDB7687-8F63-6E45-BC40-0C7BB770025D}"/>
              </a:ext>
            </a:extLst>
          </p:cNvPr>
          <p:cNvSpPr txBox="1">
            <a:spLocks/>
          </p:cNvSpPr>
          <p:nvPr/>
        </p:nvSpPr>
        <p:spPr>
          <a:xfrm>
            <a:off x="471406" y="4461166"/>
            <a:ext cx="7604189" cy="1206259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>
              <a:defRPr sz="6000" b="0" i="0"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defRPr>
            </a:lvl1pPr>
          </a:lstStyle>
          <a:p>
            <a:r>
              <a:rPr lang="ru-RU" sz="2400" b="1">
                <a:solidFill>
                  <a:srgbClr val="33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ПРОГРАММА ФИНАНСОВАЯ ГРАМОТНОСТЬ</a:t>
            </a:r>
            <a:endParaRPr lang="ru-RU" sz="2400" b="1" dirty="0">
              <a:solidFill>
                <a:srgbClr val="33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7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CA161C1-5F3D-0F44-BE6D-13E08124CBFB}"/>
              </a:ext>
            </a:extLst>
          </p:cNvPr>
          <p:cNvSpPr txBox="1">
            <a:spLocks/>
          </p:cNvSpPr>
          <p:nvPr/>
        </p:nvSpPr>
        <p:spPr>
          <a:xfrm>
            <a:off x="4480647" y="0"/>
            <a:ext cx="7154591" cy="99935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spc="0" baseline="0">
                <a:ln w="6350" cap="flat">
                  <a:noFill/>
                  <a:miter lim="800000"/>
                </a:ln>
                <a:latin typeface="+mj-lt"/>
                <a:ea typeface="+mj-ea"/>
                <a:cs typeface="+mj-cs"/>
              </a:defRPr>
            </a:lvl1pPr>
            <a:lvl2pPr marL="0" lvl="1" fontAlgn="base">
              <a:spcBef>
                <a:spcPct val="0"/>
              </a:spcBef>
              <a:spcAft>
                <a:spcPts val="600"/>
              </a:spcAft>
              <a:buClr>
                <a:srgbClr val="00B050"/>
              </a:buClr>
              <a:defRPr sz="2800" b="1">
                <a:ln w="6350" cap="flat">
                  <a:noFill/>
                  <a:miter lim="800000"/>
                </a:ln>
                <a:solidFill>
                  <a:srgbClr val="00B050"/>
                </a:solidFill>
                <a:latin typeface="Segoe UI Semibold" panose="020B0502040204020203" pitchFamily="34" charset="0"/>
                <a:ea typeface="+mj-ea"/>
                <a:cs typeface="Segoe UI Semibold" panose="020B0502040204020203" pitchFamily="34" charset="0"/>
              </a:defRPr>
            </a:lvl2pPr>
          </a:lstStyle>
          <a:p>
            <a:pPr algn="ctr"/>
            <a:r>
              <a:rPr lang="ru-RU" sz="3200" dirty="0">
                <a:solidFill>
                  <a:srgbClr val="FFC1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КОНТАКТЫ КОМАНДЫ</a:t>
            </a:r>
            <a:endParaRPr lang="ru-RU" sz="3200" dirty="0">
              <a:solidFill>
                <a:srgbClr val="009A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972C7-1C28-40A9-B0EE-78320919D065}"/>
              </a:ext>
            </a:extLst>
          </p:cNvPr>
          <p:cNvSpPr txBox="1"/>
          <p:nvPr/>
        </p:nvSpPr>
        <p:spPr>
          <a:xfrm>
            <a:off x="8713536" y="2420108"/>
            <a:ext cx="331256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Segoe UI Semibold" panose="020B0502040204020203" pitchFamily="34" charset="0"/>
              </a:rPr>
              <a:t>Осипова Нина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Segoe UI Semibold" panose="020B0502040204020203" pitchFamily="34" charset="0"/>
              </a:rPr>
              <a:t> 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Segoe UI Semibold" panose="020B0502040204020203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Segoe UI Semibold" panose="020B0502040204020203" pitchFamily="34" charset="0"/>
              </a:rPr>
              <a:t>руководитель программы «Финансовая грамотность»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Segoe UI Semibold" panose="020B0502040204020203" pitchFamily="34" charset="0"/>
              <a:hlinkClick r:id="rId2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Segoe UI Semibold" panose="020B0502040204020203" pitchFamily="34" charset="0"/>
              <a:hlinkClick r:id="rId2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Segoe UI Semibold" panose="020B0502040204020203" pitchFamily="34" charset="0"/>
                <a:hlinkClick r:id="rId2"/>
              </a:rPr>
              <a:t>nosipova@vbudushee.ru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Segoe UI Semibold" panose="020B0502040204020203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Segoe UI Semibold" panose="020B0502040204020203" pitchFamily="34" charset="0"/>
              </a:rPr>
              <a:t>Tg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Segoe UI Semibold" panose="020B0502040204020203" pitchFamily="34" charset="0"/>
              </a:rPr>
              <a:t>: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Segoe UI Semibold" panose="020B0502040204020203" pitchFamily="34" charset="0"/>
              </a:rPr>
              <a:t>@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Segoe UI Semibold" panose="020B0502040204020203" pitchFamily="34" charset="0"/>
              </a:rPr>
              <a:t>aninosipova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Segoe UI Semibold" panose="020B0502040204020203" pitchFamily="34" charset="0"/>
            </a:endParaRPr>
          </a:p>
        </p:txBody>
      </p:sp>
      <p:pic>
        <p:nvPicPr>
          <p:cNvPr id="2" name="Изображение 1" descr="Фото Осипова Н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59" y="2504611"/>
            <a:ext cx="1513350" cy="2017801"/>
          </a:xfrm>
          <a:prstGeom prst="rect">
            <a:avLst/>
          </a:prstGeom>
        </p:spPr>
      </p:pic>
      <p:pic>
        <p:nvPicPr>
          <p:cNvPr id="7" name="Изображение 6" descr="photo53053248091456613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7426"/>
            <a:ext cx="2438400" cy="243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0261" y="4620145"/>
            <a:ext cx="534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VK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5190" y="6141106"/>
            <a:ext cx="1958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90"/>
                </a:solidFill>
              </a:rPr>
              <a:t>vbudushee.ru</a:t>
            </a:r>
            <a:endParaRPr lang="ru-RU" sz="2400" b="1" dirty="0">
              <a:solidFill>
                <a:srgbClr val="00009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775FFA-4C6B-E89B-0CC9-2706C592A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669" y="2167427"/>
            <a:ext cx="2456374" cy="24563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5B16EE-5E4E-68B2-855D-68B6A06AADC4}"/>
              </a:ext>
            </a:extLst>
          </p:cNvPr>
          <p:cNvSpPr txBox="1"/>
          <p:nvPr/>
        </p:nvSpPr>
        <p:spPr>
          <a:xfrm>
            <a:off x="3618081" y="4623801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2"/>
                </a:solidFill>
              </a:rPr>
              <a:t>ТГ</a:t>
            </a:r>
          </a:p>
        </p:txBody>
      </p:sp>
    </p:spTree>
    <p:extLst>
      <p:ext uri="{BB962C8B-B14F-4D97-AF65-F5344CB8AC3E}">
        <p14:creationId xmlns:p14="http://schemas.microsoft.com/office/powerpoint/2010/main" val="2063624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F577F139-330A-A6B4-9D61-F305906BE73D}"/>
              </a:ext>
            </a:extLst>
          </p:cNvPr>
          <p:cNvSpPr/>
          <p:nvPr/>
        </p:nvSpPr>
        <p:spPr>
          <a:xfrm>
            <a:off x="399711" y="4022263"/>
            <a:ext cx="8150065" cy="2644527"/>
          </a:xfrm>
          <a:prstGeom prst="roundRect">
            <a:avLst>
              <a:gd name="adj" fmla="val 6496"/>
            </a:avLst>
          </a:prstGeom>
          <a:ln w="9525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RU" sz="2000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BED3681-7426-6955-3493-CA47E063C852}"/>
              </a:ext>
            </a:extLst>
          </p:cNvPr>
          <p:cNvSpPr/>
          <p:nvPr/>
        </p:nvSpPr>
        <p:spPr>
          <a:xfrm>
            <a:off x="8626010" y="1332621"/>
            <a:ext cx="3068776" cy="2467024"/>
          </a:xfrm>
          <a:prstGeom prst="roundRect">
            <a:avLst>
              <a:gd name="adj" fmla="val 6496"/>
            </a:avLst>
          </a:prstGeom>
          <a:ln w="9525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RU" sz="2000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D95007A-C849-9528-5FBE-777A4C42C957}"/>
              </a:ext>
            </a:extLst>
          </p:cNvPr>
          <p:cNvSpPr/>
          <p:nvPr/>
        </p:nvSpPr>
        <p:spPr>
          <a:xfrm>
            <a:off x="4172546" y="1337957"/>
            <a:ext cx="4235322" cy="2467025"/>
          </a:xfrm>
          <a:prstGeom prst="roundRect">
            <a:avLst>
              <a:gd name="adj" fmla="val 6496"/>
            </a:avLst>
          </a:prstGeom>
          <a:ln w="9525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RU" sz="2000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ABE8130-B0EE-9574-8067-8D272404E358}"/>
              </a:ext>
            </a:extLst>
          </p:cNvPr>
          <p:cNvSpPr/>
          <p:nvPr/>
        </p:nvSpPr>
        <p:spPr>
          <a:xfrm>
            <a:off x="399712" y="1367173"/>
            <a:ext cx="3554693" cy="2467024"/>
          </a:xfrm>
          <a:prstGeom prst="roundRect">
            <a:avLst>
              <a:gd name="adj" fmla="val 6496"/>
            </a:avLst>
          </a:prstGeom>
          <a:ln w="9525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RU" sz="2000" dirty="0"/>
          </a:p>
        </p:txBody>
      </p:sp>
      <p:sp>
        <p:nvSpPr>
          <p:cNvPr id="9221" name="Заголовок 1">
            <a:extLst>
              <a:ext uri="{FF2B5EF4-FFF2-40B4-BE49-F238E27FC236}">
                <a16:creationId xmlns:a16="http://schemas.microsoft.com/office/drawing/2014/main" id="{FEC66B9C-F141-5986-3D03-685F887D0DFB}"/>
              </a:ext>
            </a:extLst>
          </p:cNvPr>
          <p:cNvSpPr txBox="1">
            <a:spLocks/>
          </p:cNvSpPr>
          <p:nvPr/>
        </p:nvSpPr>
        <p:spPr bwMode="auto">
          <a:xfrm>
            <a:off x="2735035" y="191209"/>
            <a:ext cx="905725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kumimoji="0" lang="ru-RU" altLang="zh-CN" sz="2800" b="1" dirty="0">
                <a:solidFill>
                  <a:srgbClr val="009A47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Финансовая грамотность в БФ «Вклад в будущее»</a:t>
            </a:r>
          </a:p>
        </p:txBody>
      </p:sp>
      <p:sp>
        <p:nvSpPr>
          <p:cNvPr id="8" name="Rounded Rectangle 67">
            <a:extLst>
              <a:ext uri="{FF2B5EF4-FFF2-40B4-BE49-F238E27FC236}">
                <a16:creationId xmlns:a16="http://schemas.microsoft.com/office/drawing/2014/main" id="{54A409A8-BAE5-1575-042A-54D9C03DEAC3}"/>
              </a:ext>
            </a:extLst>
          </p:cNvPr>
          <p:cNvSpPr/>
          <p:nvPr/>
        </p:nvSpPr>
        <p:spPr>
          <a:xfrm>
            <a:off x="748077" y="1539753"/>
            <a:ext cx="3554693" cy="22132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 anchorCtr="0"/>
          <a:lstStyle/>
          <a:p>
            <a:pPr marL="0" marR="0" lvl="0" indent="0" defTabSz="609534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0" cap="none" spc="0" normalizeH="0" baseline="0" noProof="0" dirty="0">
                <a:ln>
                  <a:noFill/>
                </a:ln>
                <a:solidFill>
                  <a:srgbClr val="1F9348"/>
                </a:solidFill>
                <a:effectLst/>
                <a:uLnTx/>
                <a:uFillTx/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ЦЕЛЬ</a:t>
            </a:r>
            <a:endParaRPr kumimoji="0" lang="ru-RU" sz="1600" b="1" u="none" strike="noStrike" kern="0" cap="none" spc="0" normalizeH="0" baseline="0" noProof="0" dirty="0">
              <a:ln>
                <a:noFill/>
              </a:ln>
              <a:solidFill>
                <a:srgbClr val="1F9348"/>
              </a:solidFill>
              <a:effectLst/>
              <a:uLnTx/>
              <a:uFillTx/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  <a:sym typeface="Calibri"/>
            </a:endParaRPr>
          </a:p>
        </p:txBody>
      </p:sp>
      <p:sp>
        <p:nvSpPr>
          <p:cNvPr id="13" name="Rounded Rectangle 67">
            <a:extLst>
              <a:ext uri="{FF2B5EF4-FFF2-40B4-BE49-F238E27FC236}">
                <a16:creationId xmlns:a16="http://schemas.microsoft.com/office/drawing/2014/main" id="{9623A10B-B3D0-0FDA-1DEE-712E298EB94A}"/>
              </a:ext>
            </a:extLst>
          </p:cNvPr>
          <p:cNvSpPr/>
          <p:nvPr/>
        </p:nvSpPr>
        <p:spPr>
          <a:xfrm>
            <a:off x="4480112" y="1536336"/>
            <a:ext cx="3584549" cy="22474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 anchorCtr="0"/>
          <a:lstStyle/>
          <a:p>
            <a:pPr marL="0" marR="0" lvl="0" indent="0" defTabSz="609534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1F9348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  <a:sym typeface="Calibri"/>
              </a:rPr>
              <a:t>СОДЕРЖАНИЕ </a:t>
            </a:r>
            <a:r>
              <a:rPr kumimoji="0" lang="ru-RU" sz="1600" b="1" u="none" strike="noStrike" kern="0" cap="none" normalizeH="0" baseline="0" noProof="0" dirty="0">
                <a:ln>
                  <a:noFill/>
                </a:ln>
                <a:solidFill>
                  <a:srgbClr val="1F9348"/>
                </a:solidFill>
                <a:effectLst/>
                <a:uLnTx/>
                <a:uFillTx/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  <a:sym typeface="Calibri"/>
              </a:rPr>
              <a:t> </a:t>
            </a:r>
          </a:p>
        </p:txBody>
      </p:sp>
      <p:sp>
        <p:nvSpPr>
          <p:cNvPr id="14" name="Прямоугольник 3">
            <a:extLst>
              <a:ext uri="{FF2B5EF4-FFF2-40B4-BE49-F238E27FC236}">
                <a16:creationId xmlns:a16="http://schemas.microsoft.com/office/drawing/2014/main" id="{2224CF2F-4971-9109-6CE2-3A6A74FA29B7}"/>
              </a:ext>
            </a:extLst>
          </p:cNvPr>
          <p:cNvSpPr/>
          <p:nvPr/>
        </p:nvSpPr>
        <p:spPr>
          <a:xfrm>
            <a:off x="4494279" y="2033928"/>
            <a:ext cx="3672325" cy="1808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1218978" hangingPunct="0">
              <a:spcBef>
                <a:spcPts val="300"/>
              </a:spcBef>
              <a:buClr>
                <a:srgbClr val="009A47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Готовые сценарии игр «живого действия» </a:t>
            </a:r>
            <a:br>
              <a:rPr lang="ru-RU" alt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</a:br>
            <a:r>
              <a:rPr lang="ru-RU" alt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и занятий для детей 5-18 лет</a:t>
            </a:r>
            <a:br>
              <a:rPr lang="ru-RU" alt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</a:br>
            <a:endParaRPr lang="ru-RU" altLang="ru-RU" sz="400" dirty="0">
              <a:solidFill>
                <a:srgbClr val="2B2A32"/>
              </a:solidFill>
              <a:latin typeface="SB Sans Text" panose="020B0503040504020204" pitchFamily="34" charset="77"/>
              <a:cs typeface="SB Sans Text" panose="020B0503040504020204" pitchFamily="34" charset="77"/>
              <a:sym typeface="Calibri" panose="020F0502020204030204" pitchFamily="34" charset="0"/>
            </a:endParaRPr>
          </a:p>
          <a:p>
            <a:pPr marL="285750" indent="-285750" defTabSz="1218978" hangingPunct="0">
              <a:spcBef>
                <a:spcPts val="300"/>
              </a:spcBef>
              <a:buClr>
                <a:srgbClr val="009A47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Межпредметные задачи для 5-11 классов</a:t>
            </a:r>
            <a:br>
              <a:rPr lang="ru-RU" alt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</a:br>
            <a:endParaRPr lang="ru-RU" altLang="ru-RU" sz="400" dirty="0">
              <a:solidFill>
                <a:srgbClr val="2B2A32"/>
              </a:solidFill>
              <a:latin typeface="SB Sans Text" panose="020B0503040504020204" pitchFamily="34" charset="77"/>
              <a:cs typeface="SB Sans Text" panose="020B0503040504020204" pitchFamily="34" charset="77"/>
              <a:sym typeface="Calibri" panose="020F0502020204030204" pitchFamily="34" charset="0"/>
            </a:endParaRPr>
          </a:p>
          <a:p>
            <a:pPr marL="285750" indent="-285750" defTabSz="1218978" hangingPunct="0">
              <a:spcBef>
                <a:spcPts val="300"/>
              </a:spcBef>
              <a:buClr>
                <a:srgbClr val="009A47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Мобильные приложения: Мой выбор, Вклад</a:t>
            </a:r>
            <a:br>
              <a:rPr lang="ru-RU" alt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</a:br>
            <a:endParaRPr lang="ru-RU" altLang="ru-RU" sz="400" dirty="0">
              <a:solidFill>
                <a:srgbClr val="2B2A32"/>
              </a:solidFill>
              <a:latin typeface="SB Sans Text" panose="020B0503040504020204" pitchFamily="34" charset="77"/>
              <a:cs typeface="SB Sans Text" panose="020B0503040504020204" pitchFamily="34" charset="77"/>
              <a:sym typeface="Calibri" panose="020F0502020204030204" pitchFamily="34" charset="0"/>
            </a:endParaRPr>
          </a:p>
          <a:p>
            <a:pPr marL="285750" indent="-285750" defTabSz="1218978" hangingPunct="0">
              <a:spcBef>
                <a:spcPts val="300"/>
              </a:spcBef>
              <a:buClr>
                <a:srgbClr val="009A47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Готовые сценарии занятий </a:t>
            </a:r>
            <a:br>
              <a:rPr lang="ru-RU" alt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</a:br>
            <a:r>
              <a:rPr lang="ru-RU" alt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для воспитанников ДД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7E495-3A01-478E-3A69-706CCD79F358}"/>
              </a:ext>
            </a:extLst>
          </p:cNvPr>
          <p:cNvSpPr txBox="1"/>
          <p:nvPr/>
        </p:nvSpPr>
        <p:spPr>
          <a:xfrm>
            <a:off x="9608196" y="2319326"/>
            <a:ext cx="2883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  <a:t>П</a:t>
            </a:r>
            <a:r>
              <a:rPr lang="ru-RU" sz="1200" i="0" dirty="0">
                <a:solidFill>
                  <a:srgbClr val="2B2A32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едагогов</a:t>
            </a:r>
            <a:endParaRPr lang="ru-RU" sz="1200" dirty="0"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C8E7D8-1F7B-F789-B9EA-B108C7411F56}"/>
              </a:ext>
            </a:extLst>
          </p:cNvPr>
          <p:cNvSpPr txBox="1"/>
          <p:nvPr/>
        </p:nvSpPr>
        <p:spPr>
          <a:xfrm>
            <a:off x="9618733" y="1994739"/>
            <a:ext cx="31817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2B2A32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Школьников</a:t>
            </a:r>
            <a:endParaRPr lang="ru-RU" sz="1200" dirty="0"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C6AF86-C68D-229B-D199-93CCDD7D0FD0}"/>
              </a:ext>
            </a:extLst>
          </p:cNvPr>
          <p:cNvSpPr txBox="1"/>
          <p:nvPr/>
        </p:nvSpPr>
        <p:spPr>
          <a:xfrm>
            <a:off x="9620095" y="2617775"/>
            <a:ext cx="2345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  <a:t>В</a:t>
            </a:r>
            <a:r>
              <a:rPr lang="ru-RU" sz="1400" i="0" dirty="0">
                <a:solidFill>
                  <a:srgbClr val="2B2A32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оспитанников </a:t>
            </a:r>
            <a:br>
              <a:rPr lang="ru-RU" sz="1400" i="0" dirty="0">
                <a:solidFill>
                  <a:srgbClr val="2B2A32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</a:br>
            <a:r>
              <a:rPr lang="ru-RU" sz="1400" i="0" dirty="0">
                <a:solidFill>
                  <a:srgbClr val="2B2A32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детских домов</a:t>
            </a:r>
            <a:endParaRPr lang="ru-RU" sz="1400" dirty="0"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461C8F-1421-4F9E-C7F4-0F903A65748D}"/>
              </a:ext>
            </a:extLst>
          </p:cNvPr>
          <p:cNvSpPr txBox="1"/>
          <p:nvPr/>
        </p:nvSpPr>
        <p:spPr>
          <a:xfrm>
            <a:off x="9659056" y="3170380"/>
            <a:ext cx="39322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  <a:t>В</a:t>
            </a:r>
            <a:r>
              <a:rPr lang="ru-RU" sz="1200" i="0" dirty="0">
                <a:solidFill>
                  <a:srgbClr val="2B2A32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олонтеров</a:t>
            </a:r>
            <a:endParaRPr lang="ru-RU" sz="1200" dirty="0"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  <p:sp>
        <p:nvSpPr>
          <p:cNvPr id="23" name="Rounded Rectangle 67">
            <a:extLst>
              <a:ext uri="{FF2B5EF4-FFF2-40B4-BE49-F238E27FC236}">
                <a16:creationId xmlns:a16="http://schemas.microsoft.com/office/drawing/2014/main" id="{6679C893-0079-B8E2-43A7-D79B990C167D}"/>
              </a:ext>
            </a:extLst>
          </p:cNvPr>
          <p:cNvSpPr/>
          <p:nvPr/>
        </p:nvSpPr>
        <p:spPr>
          <a:xfrm>
            <a:off x="748077" y="4221479"/>
            <a:ext cx="2631396" cy="50801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 anchorCtr="0"/>
          <a:lstStyle/>
          <a:p>
            <a:pPr marL="0" marR="0" lvl="0" indent="0" defTabSz="609534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0" cap="none" spc="0" normalizeH="0" baseline="0" noProof="0" dirty="0">
                <a:ln>
                  <a:noFill/>
                </a:ln>
                <a:solidFill>
                  <a:srgbClr val="FFC101"/>
                </a:solidFill>
                <a:effectLst/>
                <a:uLnTx/>
                <a:uFillTx/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ПРОЕКТЫ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C101"/>
                </a:solidFill>
                <a:effectLst/>
                <a:uLnTx/>
                <a:uFillTx/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 </a:t>
            </a:r>
            <a:r>
              <a:rPr lang="ru-RU" sz="1600" b="1" kern="0" dirty="0">
                <a:solidFill>
                  <a:srgbClr val="FFC10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23</a:t>
            </a:r>
            <a:r>
              <a:rPr lang="en-US" sz="1600" b="1" kern="0" dirty="0">
                <a:solidFill>
                  <a:srgbClr val="FFC10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/2</a:t>
            </a:r>
            <a:r>
              <a:rPr lang="ru-RU" sz="1600" b="1" kern="0" dirty="0">
                <a:solidFill>
                  <a:srgbClr val="FFC10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4</a:t>
            </a:r>
            <a:r>
              <a:rPr kumimoji="0" lang="ru-RU" sz="1600" b="1" u="none" strike="noStrike" kern="0" cap="none" spc="0" normalizeH="0" baseline="0" noProof="0" dirty="0">
                <a:ln>
                  <a:noFill/>
                </a:ln>
                <a:solidFill>
                  <a:srgbClr val="FFC101"/>
                </a:solidFill>
                <a:effectLst/>
                <a:uLnTx/>
                <a:uFillTx/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 </a:t>
            </a:r>
            <a:endParaRPr kumimoji="0" lang="ru-RU" sz="1600" b="1" u="none" strike="noStrike" kern="0" cap="none" spc="0" normalizeH="0" baseline="0" noProof="0" dirty="0">
              <a:ln>
                <a:noFill/>
              </a:ln>
              <a:solidFill>
                <a:srgbClr val="FFC101"/>
              </a:solidFill>
              <a:effectLst/>
              <a:uLnTx/>
              <a:uFillTx/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53871B-6FF1-F2A9-D77B-3B9DED087FD7}"/>
              </a:ext>
            </a:extLst>
          </p:cNvPr>
          <p:cNvSpPr txBox="1"/>
          <p:nvPr/>
        </p:nvSpPr>
        <p:spPr>
          <a:xfrm>
            <a:off x="706915" y="4729755"/>
            <a:ext cx="68992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FFC101"/>
              </a:buClr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rgbClr val="000000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Всероссийский конкурс проектов инициативного бюджетирования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92987D-D2A5-856F-79BA-480F475E040B}"/>
              </a:ext>
            </a:extLst>
          </p:cNvPr>
          <p:cNvSpPr txBox="1"/>
          <p:nvPr/>
        </p:nvSpPr>
        <p:spPr>
          <a:xfrm>
            <a:off x="706916" y="5143613"/>
            <a:ext cx="68992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Clr>
                <a:srgbClr val="009A47"/>
              </a:buClr>
              <a:buFont typeface="Wingdings" panose="05000000000000000000" pitchFamily="2" charset="2"/>
              <a:buChar char="ü"/>
              <a:defRPr sz="1600" i="0">
                <a:solidFill>
                  <a:srgbClr val="000000"/>
                </a:solidFill>
                <a:effectLst/>
                <a:latin typeface="HSE Sans"/>
              </a:defRPr>
            </a:lvl1pPr>
          </a:lstStyle>
          <a:p>
            <a:pPr>
              <a:buClr>
                <a:srgbClr val="FFC10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SB Sans Text" panose="020B0503040504020204" pitchFamily="34" charset="77"/>
                <a:cs typeface="SB Sans Text" panose="020B0503040504020204" pitchFamily="34" charset="77"/>
              </a:rPr>
              <a:t>Конкурс для школьников «</a:t>
            </a:r>
            <a:r>
              <a:rPr lang="ru-RU" sz="1400" dirty="0" err="1">
                <a:latin typeface="SB Sans Text" panose="020B0503040504020204" pitchFamily="34" charset="77"/>
                <a:cs typeface="SB Sans Text" panose="020B0503040504020204" pitchFamily="34" charset="77"/>
              </a:rPr>
              <a:t>ФинСпринт</a:t>
            </a:r>
            <a:r>
              <a:rPr lang="ru-RU" sz="1400" dirty="0">
                <a:latin typeface="SB Sans Text" panose="020B0503040504020204" pitchFamily="34" charset="77"/>
                <a:cs typeface="SB Sans Text" panose="020B0503040504020204" pitchFamily="34" charset="77"/>
              </a:rPr>
              <a:t>» в рамках Всероссийской Олимпиады школьников по финансовой грамотности «Высшая проба»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766E1-1B84-9B5C-1176-26ED011A0DB4}"/>
              </a:ext>
            </a:extLst>
          </p:cNvPr>
          <p:cNvSpPr txBox="1"/>
          <p:nvPr/>
        </p:nvSpPr>
        <p:spPr>
          <a:xfrm>
            <a:off x="706916" y="5721600"/>
            <a:ext cx="76243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Clr>
                <a:srgbClr val="009A47"/>
              </a:buClr>
              <a:buFont typeface="Wingdings" panose="05000000000000000000" pitchFamily="2" charset="2"/>
              <a:buChar char="ü"/>
              <a:defRPr sz="1600" i="0">
                <a:solidFill>
                  <a:srgbClr val="000000"/>
                </a:solidFill>
                <a:effectLst/>
                <a:latin typeface="HSE Sans"/>
              </a:defRPr>
            </a:lvl1pPr>
          </a:lstStyle>
          <a:p>
            <a:pPr>
              <a:buClr>
                <a:srgbClr val="FFC10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SB Sans Text" panose="020B0503040504020204" pitchFamily="34" charset="77"/>
                <a:cs typeface="SB Sans Text" panose="020B0503040504020204" pitchFamily="34" charset="77"/>
              </a:rPr>
              <a:t>Трек для школьников 7-8 классов  в рамках Всероссийской Олимпиады школьников «Высшая проба» по направлению «Финансовая грамотность»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163A54-042C-11CF-CDF8-E181D80DBC06}"/>
              </a:ext>
            </a:extLst>
          </p:cNvPr>
          <p:cNvSpPr txBox="1"/>
          <p:nvPr/>
        </p:nvSpPr>
        <p:spPr>
          <a:xfrm>
            <a:off x="706915" y="6233605"/>
            <a:ext cx="80576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Clr>
                <a:srgbClr val="009A47"/>
              </a:buClr>
              <a:buFont typeface="Wingdings" panose="05000000000000000000" pitchFamily="2" charset="2"/>
              <a:buChar char="ü"/>
              <a:defRPr sz="1600" i="0">
                <a:solidFill>
                  <a:srgbClr val="000000"/>
                </a:solidFill>
                <a:effectLst/>
                <a:latin typeface="HSE Sans"/>
              </a:defRPr>
            </a:lvl1pPr>
          </a:lstStyle>
          <a:p>
            <a:pPr>
              <a:buClr>
                <a:srgbClr val="FFC10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SB Sans Text" panose="020B0503040504020204" pitchFamily="34" charset="77"/>
                <a:cs typeface="SB Sans Text" panose="020B0503040504020204" pitchFamily="34" charset="77"/>
              </a:rPr>
              <a:t>Волонтерская программа «Финансовая грамотность для воспитанников детских домов»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639489-EBDA-AD1C-F1FD-C48C36A6766F}"/>
              </a:ext>
            </a:extLst>
          </p:cNvPr>
          <p:cNvSpPr txBox="1"/>
          <p:nvPr/>
        </p:nvSpPr>
        <p:spPr>
          <a:xfrm>
            <a:off x="8910709" y="3141165"/>
            <a:ext cx="774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9A47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500+ </a:t>
            </a:r>
            <a:endParaRPr lang="en-RU" dirty="0"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E72604-2E4F-D026-FD58-57805E18E820}"/>
              </a:ext>
            </a:extLst>
          </p:cNvPr>
          <p:cNvSpPr txBox="1"/>
          <p:nvPr/>
        </p:nvSpPr>
        <p:spPr>
          <a:xfrm>
            <a:off x="8881961" y="2322503"/>
            <a:ext cx="753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9A47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90К </a:t>
            </a:r>
            <a:endParaRPr lang="en-RU" dirty="0"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2AAD47-0B0E-6CFC-92AB-8E59F4808B2C}"/>
              </a:ext>
            </a:extLst>
          </p:cNvPr>
          <p:cNvSpPr txBox="1"/>
          <p:nvPr/>
        </p:nvSpPr>
        <p:spPr>
          <a:xfrm>
            <a:off x="8872448" y="2722965"/>
            <a:ext cx="774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9A47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1К</a:t>
            </a:r>
            <a:r>
              <a:rPr lang="ru-RU" dirty="0">
                <a:solidFill>
                  <a:srgbClr val="2B2A32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 </a:t>
            </a:r>
            <a:endParaRPr lang="en-RU" dirty="0"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8EECE2-8629-BB41-12C8-DF0FA0A39861}"/>
              </a:ext>
            </a:extLst>
          </p:cNvPr>
          <p:cNvSpPr txBox="1"/>
          <p:nvPr/>
        </p:nvSpPr>
        <p:spPr>
          <a:xfrm>
            <a:off x="8873898" y="1961975"/>
            <a:ext cx="92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9A47"/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3 млн </a:t>
            </a:r>
            <a:endParaRPr lang="en-RU" dirty="0">
              <a:latin typeface="SB Sans Text" panose="020B0503040504020204" pitchFamily="34" charset="77"/>
              <a:cs typeface="SB Sans Text" panose="020B0503040504020204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7ABD98-9A6A-1701-D634-E4DDABC7343D}"/>
              </a:ext>
            </a:extLst>
          </p:cNvPr>
          <p:cNvSpPr txBox="1"/>
          <p:nvPr/>
        </p:nvSpPr>
        <p:spPr>
          <a:xfrm>
            <a:off x="678516" y="2008462"/>
            <a:ext cx="29671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  <a:t>Содействовать формированию финансово грамотного человека </a:t>
            </a:r>
            <a:br>
              <a:rPr 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</a:br>
            <a:r>
              <a:rPr 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  <a:t>и общества за счет создания </a:t>
            </a:r>
            <a:br>
              <a:rPr 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</a:br>
            <a:r>
              <a:rPr 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  <a:t>и бесплатного распространения современных, эффективных </a:t>
            </a:r>
            <a:br>
              <a:rPr 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</a:br>
            <a:r>
              <a:rPr lang="ru-RU" sz="14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  <a:t>и доступных образовательных инструментов для педагогов, детей и их родителей.</a:t>
            </a:r>
            <a:endParaRPr lang="en-RU" sz="14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F87B8D-3330-A807-9B15-905E7A013F8D}"/>
              </a:ext>
            </a:extLst>
          </p:cNvPr>
          <p:cNvCxnSpPr>
            <a:cxnSpLocks/>
          </p:cNvCxnSpPr>
          <p:nvPr/>
        </p:nvCxnSpPr>
        <p:spPr>
          <a:xfrm>
            <a:off x="764245" y="1873451"/>
            <a:ext cx="21996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Рисунок 9">
            <a:extLst>
              <a:ext uri="{FF2B5EF4-FFF2-40B4-BE49-F238E27FC236}">
                <a16:creationId xmlns:a16="http://schemas.microsoft.com/office/drawing/2014/main" id="{24F7F9E5-053F-D6F5-B39B-0D56E3AF9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163" y="6261712"/>
            <a:ext cx="994585" cy="385402"/>
          </a:xfrm>
          <a:prstGeom prst="rect">
            <a:avLst/>
          </a:prstGeom>
        </p:spPr>
      </p:pic>
      <p:pic>
        <p:nvPicPr>
          <p:cNvPr id="32" name="Рисунок 27">
            <a:extLst>
              <a:ext uri="{FF2B5EF4-FFF2-40B4-BE49-F238E27FC236}">
                <a16:creationId xmlns:a16="http://schemas.microsoft.com/office/drawing/2014/main" id="{5CAB990B-3159-44BC-1E72-B3911E208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048" y="6239230"/>
            <a:ext cx="427560" cy="427560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BC87F93E-2AD9-DA3B-5739-A905C9669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472" y="6244411"/>
            <a:ext cx="389290" cy="4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F1BCF759-1C01-C85F-FD8B-5DA59574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75" y="6244411"/>
            <a:ext cx="427561" cy="4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A6D441-3A5E-2998-43F9-B9D20651C8D8}"/>
              </a:ext>
            </a:extLst>
          </p:cNvPr>
          <p:cNvCxnSpPr>
            <a:cxnSpLocks/>
          </p:cNvCxnSpPr>
          <p:nvPr/>
        </p:nvCxnSpPr>
        <p:spPr>
          <a:xfrm>
            <a:off x="4488924" y="1873451"/>
            <a:ext cx="21996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67">
            <a:extLst>
              <a:ext uri="{FF2B5EF4-FFF2-40B4-BE49-F238E27FC236}">
                <a16:creationId xmlns:a16="http://schemas.microsoft.com/office/drawing/2014/main" id="{DC7F2763-AC71-D11B-62EB-97179F65B28F}"/>
              </a:ext>
            </a:extLst>
          </p:cNvPr>
          <p:cNvSpPr/>
          <p:nvPr/>
        </p:nvSpPr>
        <p:spPr>
          <a:xfrm>
            <a:off x="8922284" y="1539753"/>
            <a:ext cx="3554693" cy="22132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 anchorCtr="0"/>
          <a:lstStyle/>
          <a:p>
            <a:pPr marL="0" marR="0" lvl="0" indent="0" defTabSz="609534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u="none" strike="noStrike" kern="0" cap="none" spc="0" normalizeH="0" baseline="0" noProof="0" dirty="0">
                <a:ln>
                  <a:noFill/>
                </a:ln>
                <a:solidFill>
                  <a:srgbClr val="1F9348"/>
                </a:solidFill>
                <a:effectLst/>
                <a:uLnTx/>
                <a:uFillTx/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ЦЕЛЕВАЯ АУДИТОРИЯ</a:t>
            </a:r>
            <a:endParaRPr kumimoji="0" lang="ru-RU" sz="1400" b="1" u="none" strike="noStrike" kern="0" cap="none" spc="0" normalizeH="0" baseline="0" noProof="0" dirty="0">
              <a:ln>
                <a:noFill/>
              </a:ln>
              <a:solidFill>
                <a:srgbClr val="1F9348"/>
              </a:solidFill>
              <a:effectLst/>
              <a:uLnTx/>
              <a:uFillTx/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  <a:sym typeface="Calibri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9A9325-DB4B-A86E-DE99-B5B4C2CA04A8}"/>
              </a:ext>
            </a:extLst>
          </p:cNvPr>
          <p:cNvCxnSpPr>
            <a:cxnSpLocks/>
          </p:cNvCxnSpPr>
          <p:nvPr/>
        </p:nvCxnSpPr>
        <p:spPr>
          <a:xfrm>
            <a:off x="8958016" y="1873451"/>
            <a:ext cx="21996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1476720-EA9E-1F35-E592-363416F78407}"/>
              </a:ext>
            </a:extLst>
          </p:cNvPr>
          <p:cNvCxnSpPr>
            <a:cxnSpLocks/>
          </p:cNvCxnSpPr>
          <p:nvPr/>
        </p:nvCxnSpPr>
        <p:spPr>
          <a:xfrm>
            <a:off x="790371" y="4584197"/>
            <a:ext cx="21996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A39B6A7-F0C6-FFEF-24D3-C56ABE421FB5}"/>
              </a:ext>
            </a:extLst>
          </p:cNvPr>
          <p:cNvSpPr txBox="1"/>
          <p:nvPr/>
        </p:nvSpPr>
        <p:spPr>
          <a:xfrm>
            <a:off x="9232720" y="5732402"/>
            <a:ext cx="246206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chemeClr val="tx2">
                    <a:lumMod val="50000"/>
                    <a:lumOff val="50000"/>
                  </a:schemeClr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  <a:t>П</a:t>
            </a:r>
            <a:r>
              <a:rPr lang="ru-RU" sz="1050" b="0" i="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SB Sans Text" panose="020B0503040504020204" pitchFamily="34" charset="77"/>
                <a:cs typeface="SB Sans Text" panose="020B0503040504020204" pitchFamily="34" charset="77"/>
              </a:rPr>
              <a:t>рограмма «Финансовая грамотность»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4DAA8-2F63-60AC-3F5F-315F53D72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34415" r="59664" b="34263"/>
          <a:stretch/>
        </p:blipFill>
        <p:spPr bwMode="auto">
          <a:xfrm>
            <a:off x="11592842" y="6162516"/>
            <a:ext cx="370492" cy="5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1F5138-80FE-325A-0945-BD1AB6D80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021" y="3957562"/>
            <a:ext cx="1754902" cy="17549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7370EA-044B-911C-FF0C-9692DA9BB497}"/>
              </a:ext>
            </a:extLst>
          </p:cNvPr>
          <p:cNvSpPr txBox="1"/>
          <p:nvPr/>
        </p:nvSpPr>
        <p:spPr>
          <a:xfrm>
            <a:off x="6005717" y="1443476"/>
            <a:ext cx="5775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Сбер – Генеральной партнер </a:t>
            </a:r>
          </a:p>
          <a:p>
            <a:r>
              <a:rPr lang="ru-RU" dirty="0"/>
              <a:t>Фонд – Партнер Всероссийской олимпиады школьников «Высшая проба» по направлению «Финансовая грамотность»</a:t>
            </a:r>
          </a:p>
        </p:txBody>
      </p:sp>
      <p:sp>
        <p:nvSpPr>
          <p:cNvPr id="7" name="Название 1">
            <a:extLst>
              <a:ext uri="{FF2B5EF4-FFF2-40B4-BE49-F238E27FC236}">
                <a16:creationId xmlns:a16="http://schemas.microsoft.com/office/drawing/2014/main" id="{40C41F76-0258-3F03-38B6-4D41958E4162}"/>
              </a:ext>
            </a:extLst>
          </p:cNvPr>
          <p:cNvSpPr txBox="1">
            <a:spLocks/>
          </p:cNvSpPr>
          <p:nvPr/>
        </p:nvSpPr>
        <p:spPr>
          <a:xfrm>
            <a:off x="2538094" y="350359"/>
            <a:ext cx="9046370" cy="664797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0" rIns="0" bIns="0" rtlCol="0" anchor="ctr">
            <a:spAutoFit/>
          </a:bodyPr>
          <a:lstStyle>
            <a:defPPr>
              <a:defRPr lang="x-none"/>
            </a:defPPr>
            <a:lvl1pPr algn="r" defTabSz="609534">
              <a:lnSpc>
                <a:spcPct val="90000"/>
              </a:lnSpc>
              <a:spcBef>
                <a:spcPct val="0"/>
              </a:spcBef>
              <a:buNone/>
              <a:defRPr sz="2400" cap="all">
                <a:solidFill>
                  <a:schemeClr val="accent2"/>
                </a:solidFill>
                <a:latin typeface="Fedra Sans Pro"/>
                <a:ea typeface="+mj-ea"/>
                <a:cs typeface="+mj-cs"/>
              </a:defRPr>
            </a:lvl1pPr>
          </a:lstStyle>
          <a:p>
            <a:r>
              <a:rPr lang="ru-RU" altLang="zh-CN" dirty="0"/>
              <a:t>Междисциплинарные задания </a:t>
            </a:r>
          </a:p>
          <a:p>
            <a:r>
              <a:rPr lang="ru-RU" altLang="zh-CN" dirty="0"/>
              <a:t>для олимпиады высшая проба</a:t>
            </a:r>
            <a:endParaRPr lang="en" altLang="zh-CN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3ABECF4-D584-6F6C-3AB2-2CE08CBB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94" y="350359"/>
            <a:ext cx="698026" cy="6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C438B-DCBC-2AD5-276E-B7BB991A9D82}"/>
              </a:ext>
            </a:extLst>
          </p:cNvPr>
          <p:cNvSpPr txBox="1"/>
          <p:nvPr/>
        </p:nvSpPr>
        <p:spPr>
          <a:xfrm>
            <a:off x="6005717" y="2736604"/>
            <a:ext cx="5775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Роль Фонда – разработка</a:t>
            </a:r>
            <a:r>
              <a:rPr lang="ru-RU" dirty="0">
                <a:solidFill>
                  <a:srgbClr val="00B050"/>
                </a:solidFill>
              </a:rPr>
              <a:t> междисциплинарных заданий </a:t>
            </a:r>
            <a:r>
              <a:rPr lang="ru-RU" dirty="0"/>
              <a:t>по финансовой грамотности для отборочного и финального этапов </a:t>
            </a:r>
            <a:r>
              <a:rPr lang="ru-RU" dirty="0">
                <a:solidFill>
                  <a:srgbClr val="00B050"/>
                </a:solidFill>
              </a:rPr>
              <a:t>для 7-8 классов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08F2BBD-461B-90AC-C8E8-E8061C76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1504949"/>
            <a:ext cx="5334862" cy="497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F63EE70-6C0D-45BB-8320-A80EB6D4B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894" y="4028800"/>
            <a:ext cx="1838145" cy="18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BA243F-A59F-E684-CFE8-801C24327070}"/>
              </a:ext>
            </a:extLst>
          </p:cNvPr>
          <p:cNvSpPr txBox="1"/>
          <p:nvPr/>
        </p:nvSpPr>
        <p:spPr>
          <a:xfrm>
            <a:off x="6005717" y="5768448"/>
            <a:ext cx="1963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Банк межпредметных заданий Фонда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EFB24A-61EC-712B-A3B5-A2A9E295B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448" y="4068093"/>
            <a:ext cx="1728131" cy="1728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AB12C9-3CE4-67A6-2A61-8E3E08F3CE3E}"/>
              </a:ext>
            </a:extLst>
          </p:cNvPr>
          <p:cNvSpPr txBox="1"/>
          <p:nvPr/>
        </p:nvSpPr>
        <p:spPr>
          <a:xfrm>
            <a:off x="9176755" y="5835517"/>
            <a:ext cx="1963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/>
              <a:t>Банк межпредметных заданий НИУ ВШЭ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2F186-7D50-2DA6-FC94-6195A15D88AF}"/>
              </a:ext>
            </a:extLst>
          </p:cNvPr>
          <p:cNvSpPr txBox="1"/>
          <p:nvPr/>
        </p:nvSpPr>
        <p:spPr>
          <a:xfrm>
            <a:off x="6005717" y="3694328"/>
            <a:ext cx="577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2355</a:t>
            </a:r>
            <a:r>
              <a:rPr lang="ru-RU" dirty="0"/>
              <a:t> участников в 23-24 учебном году из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ВВБ</a:t>
            </a:r>
          </a:p>
        </p:txBody>
      </p:sp>
    </p:spTree>
    <p:extLst>
      <p:ext uri="{BB962C8B-B14F-4D97-AF65-F5344CB8AC3E}">
        <p14:creationId xmlns:p14="http://schemas.microsoft.com/office/powerpoint/2010/main" val="1250087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1659FF1-37B7-5936-E864-20787FED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0" y="1287248"/>
            <a:ext cx="4172944" cy="278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8BDBDADC-35E1-5EA9-B1FC-0537E817883F}"/>
              </a:ext>
            </a:extLst>
          </p:cNvPr>
          <p:cNvSpPr txBox="1">
            <a:spLocks/>
          </p:cNvSpPr>
          <p:nvPr/>
        </p:nvSpPr>
        <p:spPr>
          <a:xfrm>
            <a:off x="2836756" y="185205"/>
            <a:ext cx="8670231" cy="910317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x-non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3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  <a:sym typeface="Calibri"/>
              </a:rPr>
              <a:t>КОНКУРС ФИНСПРИНТ</a:t>
            </a:r>
          </a:p>
          <a:p>
            <a:pPr algn="r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sym typeface="Calibri"/>
              </a:rPr>
              <a:t>на базе мобильного приложения «Вклад»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7">
            <a:extLst>
              <a:ext uri="{FF2B5EF4-FFF2-40B4-BE49-F238E27FC236}">
                <a16:creationId xmlns:a16="http://schemas.microsoft.com/office/drawing/2014/main" id="{066610DA-F4C4-EDD7-8664-B802FE6F3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295" y="376931"/>
            <a:ext cx="718591" cy="718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E44D45-724E-E96B-C2D3-07356EAB8CBD}"/>
              </a:ext>
            </a:extLst>
          </p:cNvPr>
          <p:cNvSpPr txBox="1"/>
          <p:nvPr/>
        </p:nvSpPr>
        <p:spPr>
          <a:xfrm>
            <a:off x="5230086" y="2293832"/>
            <a:ext cx="4197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Участники</a:t>
            </a:r>
            <a:r>
              <a:rPr lang="ru-RU" dirty="0"/>
              <a:t>: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ru-RU" dirty="0"/>
              <a:t>Школьники 7-11 классы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ru-RU" dirty="0"/>
              <a:t>Студенты СПО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ADF16-25AE-126E-A021-8ED3DB085BEE}"/>
              </a:ext>
            </a:extLst>
          </p:cNvPr>
          <p:cNvSpPr txBox="1"/>
          <p:nvPr/>
        </p:nvSpPr>
        <p:spPr>
          <a:xfrm>
            <a:off x="5230086" y="3754929"/>
            <a:ext cx="660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Формат</a:t>
            </a:r>
            <a:r>
              <a:rPr lang="ru-RU" dirty="0"/>
              <a:t>:</a:t>
            </a:r>
          </a:p>
          <a:p>
            <a:pPr lvl="3"/>
            <a:r>
              <a:rPr lang="ru-RU" dirty="0"/>
              <a:t>Мобильное приложение «Вклад»: игра-симулятор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FBEB3-D706-645B-8561-337F8C223F2B}"/>
              </a:ext>
            </a:extLst>
          </p:cNvPr>
          <p:cNvSpPr txBox="1"/>
          <p:nvPr/>
        </p:nvSpPr>
        <p:spPr>
          <a:xfrm>
            <a:off x="5230086" y="5038466"/>
            <a:ext cx="58231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Призы</a:t>
            </a:r>
            <a:r>
              <a:rPr lang="ru-RU" dirty="0"/>
              <a:t>: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ru-RU" dirty="0"/>
              <a:t>Призы от Партнеров 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ru-RU" dirty="0"/>
              <a:t>Участие в </a:t>
            </a:r>
            <a:r>
              <a:rPr lang="ru-RU" dirty="0">
                <a:solidFill>
                  <a:srgbClr val="00B050"/>
                </a:solidFill>
              </a:rPr>
              <a:t>финале ВО Высшая проба </a:t>
            </a:r>
            <a:r>
              <a:rPr lang="ru-RU" dirty="0"/>
              <a:t>по направлению «Финансовая грамотность»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A6DA7E-C63F-C23C-44F0-117622F79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98" y="4443975"/>
            <a:ext cx="4204066" cy="198432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ACB5836-5727-67CF-22B1-19B70672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114" y="1179999"/>
            <a:ext cx="2314162" cy="23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AC8DEE0-F92A-2EC8-72B2-274B88AD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90" y="185205"/>
            <a:ext cx="1129274" cy="102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2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07DC38-4DA7-3D0F-1318-9B0F25FF1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" y="2768620"/>
            <a:ext cx="5597912" cy="26422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D9C61-1BFD-24F8-9C36-EF8249B54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 t="79446" r="67040" b="7843"/>
          <a:stretch/>
        </p:blipFill>
        <p:spPr>
          <a:xfrm>
            <a:off x="4135" y="4723977"/>
            <a:ext cx="3348696" cy="678941"/>
          </a:xfrm>
          <a:prstGeom prst="rect">
            <a:avLst/>
          </a:prstGeom>
        </p:spPr>
      </p:pic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18A17AE3-F4D6-95E5-B812-FF69D02B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4" y="5457302"/>
            <a:ext cx="1400698" cy="140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5"/>
            <a:extLst>
              <a:ext uri="{FF2B5EF4-FFF2-40B4-BE49-F238E27FC236}">
                <a16:creationId xmlns:a16="http://schemas.microsoft.com/office/drawing/2014/main" id="{6BF6DEF5-7BEE-61E3-25A4-C6A9E7C0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83" y="5418597"/>
            <a:ext cx="1400698" cy="140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915C65CE-33BF-54CD-45FE-307D638B1B4D}"/>
              </a:ext>
            </a:extLst>
          </p:cNvPr>
          <p:cNvSpPr txBox="1">
            <a:spLocks/>
          </p:cNvSpPr>
          <p:nvPr/>
        </p:nvSpPr>
        <p:spPr>
          <a:xfrm>
            <a:off x="3714222" y="329233"/>
            <a:ext cx="8670231" cy="727670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x-non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3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  <a:sym typeface="Calibri"/>
              </a:rPr>
              <a:t>МОБИЛЬНОЕ ПРИЛОЖЕНИЕ «ВКЛАД»	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9F2E1C-A883-EB2A-1767-BF30A9FE9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284" y="5402918"/>
            <a:ext cx="8796574" cy="13401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47B54A-CEE1-0F17-BA56-591CB0C9B8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17" t="36235" r="1324" b="14770"/>
          <a:stretch/>
        </p:blipFill>
        <p:spPr>
          <a:xfrm>
            <a:off x="5764306" y="3432859"/>
            <a:ext cx="6427694" cy="1977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D557B5-2E92-139E-BA6A-62EAD69CA422}"/>
              </a:ext>
            </a:extLst>
          </p:cNvPr>
          <p:cNvSpPr txBox="1"/>
          <p:nvPr/>
        </p:nvSpPr>
        <p:spPr>
          <a:xfrm>
            <a:off x="155234" y="1962615"/>
            <a:ext cx="922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2022г.  проведен редизайн приложения, на его основе организован конкурс </a:t>
            </a:r>
            <a:r>
              <a:rPr lang="ru-RU" dirty="0" err="1"/>
              <a:t>ФинСпринт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252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qrcoder.ru/code/?https%3A%2F%2Fdobro.ru%2Fproject%2F10063347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201" y="1066611"/>
            <a:ext cx="2891068" cy="28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44DE3B3D-62F8-BE12-72B4-D0E745A2D2F6}"/>
              </a:ext>
            </a:extLst>
          </p:cNvPr>
          <p:cNvSpPr txBox="1">
            <a:spLocks/>
          </p:cNvSpPr>
          <p:nvPr/>
        </p:nvSpPr>
        <p:spPr>
          <a:xfrm>
            <a:off x="2153265" y="216584"/>
            <a:ext cx="9339487" cy="96675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x-non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3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АМБАССАДОРЫ </a:t>
            </a:r>
          </a:p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ФИНАНСОВОЙ ГРАМОТНОСТИ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448" y="3977187"/>
            <a:ext cx="3412950" cy="2653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104" y="3977187"/>
            <a:ext cx="3387213" cy="26335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74" y="3977187"/>
            <a:ext cx="3377381" cy="2625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0F6760-F73F-87F8-AD98-200F29AF6472}"/>
              </a:ext>
            </a:extLst>
          </p:cNvPr>
          <p:cNvSpPr txBox="1"/>
          <p:nvPr/>
        </p:nvSpPr>
        <p:spPr>
          <a:xfrm>
            <a:off x="427091" y="1566075"/>
            <a:ext cx="1579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</a:rPr>
              <a:t>9-11</a:t>
            </a:r>
            <a:r>
              <a:rPr lang="ru-RU" dirty="0"/>
              <a:t> классы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71854F-7FCC-50C0-9342-4503AD888635}"/>
              </a:ext>
            </a:extLst>
          </p:cNvPr>
          <p:cNvSpPr txBox="1"/>
          <p:nvPr/>
        </p:nvSpPr>
        <p:spPr>
          <a:xfrm>
            <a:off x="774484" y="2141954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</a:rPr>
              <a:t>3 </a:t>
            </a:r>
            <a:r>
              <a:rPr lang="ru-RU" sz="2000" dirty="0"/>
              <a:t>варианта мероприятий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B8FD2-B73E-A821-7289-34239E7F13F1}"/>
              </a:ext>
            </a:extLst>
          </p:cNvPr>
          <p:cNvSpPr txBox="1"/>
          <p:nvPr/>
        </p:nvSpPr>
        <p:spPr>
          <a:xfrm>
            <a:off x="1072928" y="2717833"/>
            <a:ext cx="3269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</a:rPr>
              <a:t>10-40 </a:t>
            </a:r>
            <a:r>
              <a:rPr lang="ru-RU" sz="2000" dirty="0"/>
              <a:t>волонтерских часов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FA04AE-3A52-6986-0BE4-5F901FCAB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775" y="1263637"/>
            <a:ext cx="3269869" cy="2540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3A148EB-9AAC-77B6-7ED2-9FD34CBE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38" y="347915"/>
            <a:ext cx="1112582" cy="76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74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>
            <a:extLst>
              <a:ext uri="{FF2B5EF4-FFF2-40B4-BE49-F238E27FC236}">
                <a16:creationId xmlns:a16="http://schemas.microsoft.com/office/drawing/2014/main" id="{64048805-97CE-67AB-E19D-B5FA0522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897" y="541973"/>
            <a:ext cx="1407600" cy="14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F0D68A-CDB5-F1F0-8AD0-0E3AF90F53E4}"/>
              </a:ext>
            </a:extLst>
          </p:cNvPr>
          <p:cNvSpPr txBox="1"/>
          <p:nvPr/>
        </p:nvSpPr>
        <p:spPr>
          <a:xfrm>
            <a:off x="901428" y="557441"/>
            <a:ext cx="9732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>
                <a:solidFill>
                  <a:srgbClr val="8E64E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СберСова</a:t>
            </a:r>
            <a:r>
              <a:rPr lang="en-US" sz="2400" b="1" dirty="0">
                <a:solidFill>
                  <a:srgbClr val="8E64E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–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тематический ресурс об управлении деньгами и финансовых инструментах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B50EF7-19F4-49FC-FDC4-E72CDFCB0E3E}"/>
              </a:ext>
            </a:extLst>
          </p:cNvPr>
          <p:cNvSpPr txBox="1"/>
          <p:nvPr/>
        </p:nvSpPr>
        <p:spPr>
          <a:xfrm>
            <a:off x="9123498" y="2549432"/>
            <a:ext cx="30307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— Проект стартовал </a:t>
            </a:r>
            <a:r>
              <a:rPr lang="ru-RU" sz="1600" b="1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1 сентября 2021 </a:t>
            </a:r>
            <a:r>
              <a:rPr lang="ru-RU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года</a:t>
            </a:r>
          </a:p>
          <a:p>
            <a:r>
              <a:rPr lang="ru-RU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— Доступен из любой точки мира</a:t>
            </a:r>
          </a:p>
          <a:p>
            <a:r>
              <a:rPr lang="ru-RU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— Мы разрабатываем образовательный контент</a:t>
            </a:r>
            <a:br>
              <a:rPr lang="en-US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 соответствии с методическими рекомендациям ЦБ РФ в области развития финансовой грамотности</a:t>
            </a:r>
          </a:p>
          <a:p>
            <a:r>
              <a:rPr lang="ru-RU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— Реализация проекта является частью</a:t>
            </a:r>
            <a:br>
              <a:rPr lang="en-US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en-US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ESG-</a:t>
            </a:r>
            <a:r>
              <a:rPr lang="ru-RU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стратегии </a:t>
            </a:r>
            <a:r>
              <a:rPr lang="ru-RU" sz="1600" dirty="0" err="1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СберБанка</a:t>
            </a:r>
            <a:endParaRPr lang="ru-RU" sz="1600" dirty="0">
              <a:solidFill>
                <a:srgbClr val="4A5A72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C5656B1-15FD-81FA-7A33-8B8A1AF7337E}"/>
              </a:ext>
            </a:extLst>
          </p:cNvPr>
          <p:cNvGrpSpPr/>
          <p:nvPr/>
        </p:nvGrpSpPr>
        <p:grpSpPr>
          <a:xfrm>
            <a:off x="440479" y="594146"/>
            <a:ext cx="212254" cy="209430"/>
            <a:chOff x="10974497" y="530275"/>
            <a:chExt cx="181145" cy="178736"/>
          </a:xfrm>
          <a:solidFill>
            <a:schemeClr val="tx1">
              <a:lumMod val="95000"/>
              <a:lumOff val="5000"/>
            </a:schemeClr>
          </a:solidFill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8EEBF720-BCC5-2E8A-5A0E-80C3F85B7A44}"/>
                </a:ext>
              </a:extLst>
            </p:cNvPr>
            <p:cNvGrpSpPr/>
            <p:nvPr/>
          </p:nvGrpSpPr>
          <p:grpSpPr>
            <a:xfrm>
              <a:off x="10974497" y="530275"/>
              <a:ext cx="181145" cy="178736"/>
              <a:chOff x="10974497" y="530275"/>
              <a:chExt cx="181145" cy="178736"/>
            </a:xfrm>
            <a:grpFill/>
          </p:grpSpPr>
          <p:sp>
            <p:nvSpPr>
              <p:cNvPr id="12" name="Рисунок 1">
                <a:extLst>
                  <a:ext uri="{FF2B5EF4-FFF2-40B4-BE49-F238E27FC236}">
                    <a16:creationId xmlns:a16="http://schemas.microsoft.com/office/drawing/2014/main" id="{8F7B20FA-5F32-E290-F912-C6D87DB5BB26}"/>
                  </a:ext>
                </a:extLst>
              </p:cNvPr>
              <p:cNvSpPr/>
              <p:nvPr/>
            </p:nvSpPr>
            <p:spPr>
              <a:xfrm>
                <a:off x="10974497" y="615178"/>
                <a:ext cx="41346" cy="67657"/>
              </a:xfrm>
              <a:custGeom>
                <a:avLst/>
                <a:gdLst>
                  <a:gd name="connsiteX0" fmla="*/ 20919 w 41346"/>
                  <a:gd name="connsiteY0" fmla="*/ 4465 h 67657"/>
                  <a:gd name="connsiteX1" fmla="*/ 21009 w 41346"/>
                  <a:gd name="connsiteY1" fmla="*/ 1029 h 67657"/>
                  <a:gd name="connsiteX2" fmla="*/ 114 w 41346"/>
                  <a:gd name="connsiteY2" fmla="*/ 0 h 67657"/>
                  <a:gd name="connsiteX3" fmla="*/ 0 w 41346"/>
                  <a:gd name="connsiteY3" fmla="*/ 4465 h 67657"/>
                  <a:gd name="connsiteX4" fmla="*/ 26530 w 41346"/>
                  <a:gd name="connsiteY4" fmla="*/ 67658 h 67657"/>
                  <a:gd name="connsiteX5" fmla="*/ 41347 w 41346"/>
                  <a:gd name="connsiteY5" fmla="*/ 53038 h 67657"/>
                  <a:gd name="connsiteX6" fmla="*/ 20919 w 41346"/>
                  <a:gd name="connsiteY6" fmla="*/ 4465 h 6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346" h="67657">
                    <a:moveTo>
                      <a:pt x="20919" y="4465"/>
                    </a:moveTo>
                    <a:cubicBezTo>
                      <a:pt x="20919" y="3312"/>
                      <a:pt x="20949" y="2171"/>
                      <a:pt x="21009" y="1029"/>
                    </a:cubicBezTo>
                    <a:lnTo>
                      <a:pt x="114" y="0"/>
                    </a:lnTo>
                    <a:cubicBezTo>
                      <a:pt x="42" y="1479"/>
                      <a:pt x="0" y="2969"/>
                      <a:pt x="0" y="4465"/>
                    </a:cubicBezTo>
                    <a:cubicBezTo>
                      <a:pt x="0" y="29145"/>
                      <a:pt x="10136" y="51488"/>
                      <a:pt x="26530" y="67658"/>
                    </a:cubicBezTo>
                    <a:lnTo>
                      <a:pt x="41347" y="53038"/>
                    </a:lnTo>
                    <a:cubicBezTo>
                      <a:pt x="28730" y="40594"/>
                      <a:pt x="20919" y="23414"/>
                      <a:pt x="20919" y="4465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13" name="Рисунок 1">
                <a:extLst>
                  <a:ext uri="{FF2B5EF4-FFF2-40B4-BE49-F238E27FC236}">
                    <a16:creationId xmlns:a16="http://schemas.microsoft.com/office/drawing/2014/main" id="{A97D2C21-47B2-F2D6-E196-FA270A045F69}"/>
                  </a:ext>
                </a:extLst>
              </p:cNvPr>
              <p:cNvSpPr/>
              <p:nvPr/>
            </p:nvSpPr>
            <p:spPr>
              <a:xfrm>
                <a:off x="11001020" y="530275"/>
                <a:ext cx="68571" cy="40795"/>
              </a:xfrm>
              <a:custGeom>
                <a:avLst/>
                <a:gdLst>
                  <a:gd name="connsiteX0" fmla="*/ 64046 w 68571"/>
                  <a:gd name="connsiteY0" fmla="*/ 20646 h 40795"/>
                  <a:gd name="connsiteX1" fmla="*/ 67529 w 68571"/>
                  <a:gd name="connsiteY1" fmla="*/ 20741 h 40795"/>
                  <a:gd name="connsiteX2" fmla="*/ 68572 w 68571"/>
                  <a:gd name="connsiteY2" fmla="*/ 112 h 40795"/>
                  <a:gd name="connsiteX3" fmla="*/ 64046 w 68571"/>
                  <a:gd name="connsiteY3" fmla="*/ 0 h 40795"/>
                  <a:gd name="connsiteX4" fmla="*/ 0 w 68571"/>
                  <a:gd name="connsiteY4" fmla="*/ 26176 h 40795"/>
                  <a:gd name="connsiteX5" fmla="*/ 14817 w 68571"/>
                  <a:gd name="connsiteY5" fmla="*/ 40796 h 40795"/>
                  <a:gd name="connsiteX6" fmla="*/ 64046 w 68571"/>
                  <a:gd name="connsiteY6" fmla="*/ 20646 h 40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571" h="40795">
                    <a:moveTo>
                      <a:pt x="64046" y="20646"/>
                    </a:moveTo>
                    <a:cubicBezTo>
                      <a:pt x="65215" y="20646"/>
                      <a:pt x="66372" y="20688"/>
                      <a:pt x="67529" y="20741"/>
                    </a:cubicBezTo>
                    <a:lnTo>
                      <a:pt x="68572" y="112"/>
                    </a:lnTo>
                    <a:cubicBezTo>
                      <a:pt x="67074" y="41"/>
                      <a:pt x="65563" y="0"/>
                      <a:pt x="64046" y="0"/>
                    </a:cubicBezTo>
                    <a:cubicBezTo>
                      <a:pt x="39033" y="0"/>
                      <a:pt x="16388" y="10001"/>
                      <a:pt x="0" y="26176"/>
                    </a:cubicBezTo>
                    <a:lnTo>
                      <a:pt x="14817" y="40796"/>
                    </a:lnTo>
                    <a:cubicBezTo>
                      <a:pt x="27429" y="28352"/>
                      <a:pt x="44848" y="20646"/>
                      <a:pt x="64046" y="20646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14" name="Рисунок 1">
                <a:extLst>
                  <a:ext uri="{FF2B5EF4-FFF2-40B4-BE49-F238E27FC236}">
                    <a16:creationId xmlns:a16="http://schemas.microsoft.com/office/drawing/2014/main" id="{C1D54B3C-D461-8A24-95C8-DD0460AFCD6B}"/>
                  </a:ext>
                </a:extLst>
              </p:cNvPr>
              <p:cNvSpPr/>
              <p:nvPr/>
            </p:nvSpPr>
            <p:spPr>
              <a:xfrm>
                <a:off x="11060541" y="668216"/>
                <a:ext cx="68571" cy="40795"/>
              </a:xfrm>
              <a:custGeom>
                <a:avLst/>
                <a:gdLst>
                  <a:gd name="connsiteX0" fmla="*/ 4526 w 68571"/>
                  <a:gd name="connsiteY0" fmla="*/ 20155 h 40795"/>
                  <a:gd name="connsiteX1" fmla="*/ 1043 w 68571"/>
                  <a:gd name="connsiteY1" fmla="*/ 20066 h 40795"/>
                  <a:gd name="connsiteX2" fmla="*/ 0 w 68571"/>
                  <a:gd name="connsiteY2" fmla="*/ 40683 h 40795"/>
                  <a:gd name="connsiteX3" fmla="*/ 4526 w 68571"/>
                  <a:gd name="connsiteY3" fmla="*/ 40796 h 40795"/>
                  <a:gd name="connsiteX4" fmla="*/ 68572 w 68571"/>
                  <a:gd name="connsiteY4" fmla="*/ 14620 h 40795"/>
                  <a:gd name="connsiteX5" fmla="*/ 53754 w 68571"/>
                  <a:gd name="connsiteY5" fmla="*/ 0 h 40795"/>
                  <a:gd name="connsiteX6" fmla="*/ 4526 w 68571"/>
                  <a:gd name="connsiteY6" fmla="*/ 20155 h 40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571" h="40795">
                    <a:moveTo>
                      <a:pt x="4526" y="20155"/>
                    </a:moveTo>
                    <a:cubicBezTo>
                      <a:pt x="3357" y="20155"/>
                      <a:pt x="2200" y="20126"/>
                      <a:pt x="1043" y="20066"/>
                    </a:cubicBezTo>
                    <a:lnTo>
                      <a:pt x="0" y="40683"/>
                    </a:lnTo>
                    <a:cubicBezTo>
                      <a:pt x="1498" y="40754"/>
                      <a:pt x="3009" y="40796"/>
                      <a:pt x="4526" y="40796"/>
                    </a:cubicBezTo>
                    <a:cubicBezTo>
                      <a:pt x="29539" y="40796"/>
                      <a:pt x="52184" y="30795"/>
                      <a:pt x="68572" y="14620"/>
                    </a:cubicBezTo>
                    <a:lnTo>
                      <a:pt x="53754" y="0"/>
                    </a:lnTo>
                    <a:cubicBezTo>
                      <a:pt x="41143" y="12443"/>
                      <a:pt x="23730" y="20155"/>
                      <a:pt x="4526" y="20155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15" name="Рисунок 1">
                <a:extLst>
                  <a:ext uri="{FF2B5EF4-FFF2-40B4-BE49-F238E27FC236}">
                    <a16:creationId xmlns:a16="http://schemas.microsoft.com/office/drawing/2014/main" id="{33172936-A4EE-FFE6-BD16-3C8906D89D0D}"/>
                  </a:ext>
                </a:extLst>
              </p:cNvPr>
              <p:cNvSpPr/>
              <p:nvPr/>
            </p:nvSpPr>
            <p:spPr>
              <a:xfrm>
                <a:off x="11065067" y="530275"/>
                <a:ext cx="56883" cy="32640"/>
              </a:xfrm>
              <a:custGeom>
                <a:avLst/>
                <a:gdLst>
                  <a:gd name="connsiteX0" fmla="*/ 39267 w 56883"/>
                  <a:gd name="connsiteY0" fmla="*/ 32640 h 32640"/>
                  <a:gd name="connsiteX1" fmla="*/ 56884 w 56883"/>
                  <a:gd name="connsiteY1" fmla="*/ 19830 h 32640"/>
                  <a:gd name="connsiteX2" fmla="*/ 0 w 56883"/>
                  <a:gd name="connsiteY2" fmla="*/ 0 h 32640"/>
                  <a:gd name="connsiteX3" fmla="*/ 0 w 56883"/>
                  <a:gd name="connsiteY3" fmla="*/ 20646 h 32640"/>
                  <a:gd name="connsiteX4" fmla="*/ 39267 w 56883"/>
                  <a:gd name="connsiteY4" fmla="*/ 32640 h 3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83" h="32640">
                    <a:moveTo>
                      <a:pt x="39267" y="32640"/>
                    </a:moveTo>
                    <a:lnTo>
                      <a:pt x="56884" y="19830"/>
                    </a:lnTo>
                    <a:cubicBezTo>
                      <a:pt x="41335" y="7434"/>
                      <a:pt x="21549" y="0"/>
                      <a:pt x="0" y="0"/>
                    </a:cubicBezTo>
                    <a:lnTo>
                      <a:pt x="0" y="20646"/>
                    </a:lnTo>
                    <a:cubicBezTo>
                      <a:pt x="14560" y="20646"/>
                      <a:pt x="28082" y="25076"/>
                      <a:pt x="39267" y="32640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16" name="Рисунок 1">
                <a:extLst>
                  <a:ext uri="{FF2B5EF4-FFF2-40B4-BE49-F238E27FC236}">
                    <a16:creationId xmlns:a16="http://schemas.microsoft.com/office/drawing/2014/main" id="{2AF5A48A-D26B-9593-7764-E6D1782EE5B4}"/>
                  </a:ext>
                </a:extLst>
              </p:cNvPr>
              <p:cNvSpPr/>
              <p:nvPr/>
            </p:nvSpPr>
            <p:spPr>
              <a:xfrm>
                <a:off x="11111772" y="603634"/>
                <a:ext cx="43870" cy="82277"/>
              </a:xfrm>
              <a:custGeom>
                <a:avLst/>
                <a:gdLst>
                  <a:gd name="connsiteX0" fmla="*/ 43871 w 43870"/>
                  <a:gd name="connsiteY0" fmla="*/ 16010 h 82277"/>
                  <a:gd name="connsiteX1" fmla="*/ 42420 w 43870"/>
                  <a:gd name="connsiteY1" fmla="*/ 0 h 82277"/>
                  <a:gd name="connsiteX2" fmla="*/ 22922 w 43870"/>
                  <a:gd name="connsiteY2" fmla="*/ 14176 h 82277"/>
                  <a:gd name="connsiteX3" fmla="*/ 22946 w 43870"/>
                  <a:gd name="connsiteY3" fmla="*/ 16010 h 82277"/>
                  <a:gd name="connsiteX4" fmla="*/ 0 w 43870"/>
                  <a:gd name="connsiteY4" fmla="*/ 66948 h 82277"/>
                  <a:gd name="connsiteX5" fmla="*/ 14056 w 43870"/>
                  <a:gd name="connsiteY5" fmla="*/ 82278 h 82277"/>
                  <a:gd name="connsiteX6" fmla="*/ 43871 w 43870"/>
                  <a:gd name="connsiteY6" fmla="*/ 16010 h 82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70" h="82277">
                    <a:moveTo>
                      <a:pt x="43871" y="16010"/>
                    </a:moveTo>
                    <a:cubicBezTo>
                      <a:pt x="43871" y="10545"/>
                      <a:pt x="43373" y="5193"/>
                      <a:pt x="42420" y="0"/>
                    </a:cubicBezTo>
                    <a:lnTo>
                      <a:pt x="22922" y="14176"/>
                    </a:lnTo>
                    <a:cubicBezTo>
                      <a:pt x="22939" y="14785"/>
                      <a:pt x="22946" y="15395"/>
                      <a:pt x="22946" y="16010"/>
                    </a:cubicBezTo>
                    <a:cubicBezTo>
                      <a:pt x="22946" y="36189"/>
                      <a:pt x="14086" y="54363"/>
                      <a:pt x="0" y="66948"/>
                    </a:cubicBezTo>
                    <a:lnTo>
                      <a:pt x="14056" y="82278"/>
                    </a:lnTo>
                    <a:cubicBezTo>
                      <a:pt x="32368" y="65931"/>
                      <a:pt x="43871" y="42298"/>
                      <a:pt x="43871" y="16010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17" name="Рисунок 1">
                <a:extLst>
                  <a:ext uri="{FF2B5EF4-FFF2-40B4-BE49-F238E27FC236}">
                    <a16:creationId xmlns:a16="http://schemas.microsoft.com/office/drawing/2014/main" id="{F529B6F7-3D36-9819-7313-A064E2B41C19}"/>
                  </a:ext>
                </a:extLst>
              </p:cNvPr>
              <p:cNvSpPr/>
              <p:nvPr/>
            </p:nvSpPr>
            <p:spPr>
              <a:xfrm>
                <a:off x="10997903" y="665732"/>
                <a:ext cx="67163" cy="43279"/>
              </a:xfrm>
              <a:custGeom>
                <a:avLst/>
                <a:gdLst>
                  <a:gd name="connsiteX0" fmla="*/ 67163 w 67163"/>
                  <a:gd name="connsiteY0" fmla="*/ 22639 h 43279"/>
                  <a:gd name="connsiteX1" fmla="*/ 15536 w 67163"/>
                  <a:gd name="connsiteY1" fmla="*/ 0 h 43279"/>
                  <a:gd name="connsiteX2" fmla="*/ 0 w 67163"/>
                  <a:gd name="connsiteY2" fmla="*/ 13869 h 43279"/>
                  <a:gd name="connsiteX3" fmla="*/ 67163 w 67163"/>
                  <a:gd name="connsiteY3" fmla="*/ 43279 h 43279"/>
                  <a:gd name="connsiteX4" fmla="*/ 67163 w 67163"/>
                  <a:gd name="connsiteY4" fmla="*/ 22639 h 4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63" h="43279">
                    <a:moveTo>
                      <a:pt x="67163" y="22639"/>
                    </a:moveTo>
                    <a:cubicBezTo>
                      <a:pt x="46712" y="22639"/>
                      <a:pt x="28292" y="13898"/>
                      <a:pt x="15536" y="0"/>
                    </a:cubicBezTo>
                    <a:lnTo>
                      <a:pt x="0" y="13869"/>
                    </a:lnTo>
                    <a:cubicBezTo>
                      <a:pt x="16573" y="31930"/>
                      <a:pt x="40526" y="43279"/>
                      <a:pt x="67163" y="43279"/>
                    </a:cubicBezTo>
                    <a:lnTo>
                      <a:pt x="67163" y="22639"/>
                    </a:ln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18" name="Рисунок 1">
                <a:extLst>
                  <a:ext uri="{FF2B5EF4-FFF2-40B4-BE49-F238E27FC236}">
                    <a16:creationId xmlns:a16="http://schemas.microsoft.com/office/drawing/2014/main" id="{844078CC-398E-D0DE-DBA1-C071F1857F8E}"/>
                  </a:ext>
                </a:extLst>
              </p:cNvPr>
              <p:cNvSpPr/>
              <p:nvPr/>
            </p:nvSpPr>
            <p:spPr>
              <a:xfrm>
                <a:off x="10974497" y="553375"/>
                <a:ext cx="43864" cy="66267"/>
              </a:xfrm>
              <a:custGeom>
                <a:avLst/>
                <a:gdLst>
                  <a:gd name="connsiteX0" fmla="*/ 43865 w 43864"/>
                  <a:gd name="connsiteY0" fmla="*/ 15329 h 66267"/>
                  <a:gd name="connsiteX1" fmla="*/ 29808 w 43864"/>
                  <a:gd name="connsiteY1" fmla="*/ 0 h 66267"/>
                  <a:gd name="connsiteX2" fmla="*/ 0 w 43864"/>
                  <a:gd name="connsiteY2" fmla="*/ 66268 h 66267"/>
                  <a:gd name="connsiteX3" fmla="*/ 20925 w 43864"/>
                  <a:gd name="connsiteY3" fmla="*/ 66268 h 66267"/>
                  <a:gd name="connsiteX4" fmla="*/ 43865 w 43864"/>
                  <a:gd name="connsiteY4" fmla="*/ 15329 h 6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64" h="66267">
                    <a:moveTo>
                      <a:pt x="43865" y="15329"/>
                    </a:moveTo>
                    <a:lnTo>
                      <a:pt x="29808" y="0"/>
                    </a:lnTo>
                    <a:cubicBezTo>
                      <a:pt x="11503" y="16352"/>
                      <a:pt x="0" y="39985"/>
                      <a:pt x="0" y="66268"/>
                    </a:cubicBezTo>
                    <a:lnTo>
                      <a:pt x="20925" y="66268"/>
                    </a:lnTo>
                    <a:cubicBezTo>
                      <a:pt x="20919" y="46089"/>
                      <a:pt x="29778" y="27915"/>
                      <a:pt x="43865" y="15329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</p:grpSp>
        <p:sp>
          <p:nvSpPr>
            <p:cNvPr id="11" name="Рисунок 1">
              <a:extLst>
                <a:ext uri="{FF2B5EF4-FFF2-40B4-BE49-F238E27FC236}">
                  <a16:creationId xmlns:a16="http://schemas.microsoft.com/office/drawing/2014/main" id="{84AE8806-BD87-FBBE-DC03-828B747DA882}"/>
                </a:ext>
              </a:extLst>
            </p:cNvPr>
            <p:cNvSpPr/>
            <p:nvPr/>
          </p:nvSpPr>
          <p:spPr>
            <a:xfrm>
              <a:off x="11030589" y="565008"/>
              <a:ext cx="117009" cy="77776"/>
            </a:xfrm>
            <a:custGeom>
              <a:avLst/>
              <a:gdLst>
                <a:gd name="connsiteX0" fmla="*/ 106155 w 117009"/>
                <a:gd name="connsiteY0" fmla="*/ 0 h 77776"/>
                <a:gd name="connsiteX1" fmla="*/ 117010 w 117009"/>
                <a:gd name="connsiteY1" fmla="*/ 17766 h 77776"/>
                <a:gd name="connsiteX2" fmla="*/ 34478 w 117009"/>
                <a:gd name="connsiteY2" fmla="*/ 77777 h 77776"/>
                <a:gd name="connsiteX3" fmla="*/ 0 w 117009"/>
                <a:gd name="connsiteY3" fmla="*/ 56451 h 77776"/>
                <a:gd name="connsiteX4" fmla="*/ 0 w 117009"/>
                <a:gd name="connsiteY4" fmla="*/ 30795 h 77776"/>
                <a:gd name="connsiteX5" fmla="*/ 34478 w 117009"/>
                <a:gd name="connsiteY5" fmla="*/ 52121 h 77776"/>
                <a:gd name="connsiteX6" fmla="*/ 106155 w 117009"/>
                <a:gd name="connsiteY6" fmla="*/ 0 h 7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009" h="77776">
                  <a:moveTo>
                    <a:pt x="106155" y="0"/>
                  </a:moveTo>
                  <a:cubicBezTo>
                    <a:pt x="110435" y="5453"/>
                    <a:pt x="114091" y="11408"/>
                    <a:pt x="117010" y="17766"/>
                  </a:cubicBezTo>
                  <a:lnTo>
                    <a:pt x="34478" y="77777"/>
                  </a:lnTo>
                  <a:lnTo>
                    <a:pt x="0" y="56451"/>
                  </a:lnTo>
                  <a:lnTo>
                    <a:pt x="0" y="30795"/>
                  </a:lnTo>
                  <a:lnTo>
                    <a:pt x="34478" y="52121"/>
                  </a:lnTo>
                  <a:lnTo>
                    <a:pt x="106155" y="0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8E64E1"/>
                </a:solidFill>
              </a:endParaRPr>
            </a:p>
          </p:txBody>
        </p:sp>
      </p:grp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D92AA3A-33F0-C53C-45A0-C0910ADCF427}"/>
              </a:ext>
            </a:extLst>
          </p:cNvPr>
          <p:cNvCxnSpPr>
            <a:cxnSpLocks/>
          </p:cNvCxnSpPr>
          <p:nvPr/>
        </p:nvCxnSpPr>
        <p:spPr>
          <a:xfrm>
            <a:off x="546606" y="960492"/>
            <a:ext cx="0" cy="508196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2AD6313-7D74-94BA-62AB-80338EAF2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985" y="2526100"/>
            <a:ext cx="3880882" cy="350492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824405B-CFEC-CE5E-2C4E-935DAF33E997}"/>
              </a:ext>
            </a:extLst>
          </p:cNvPr>
          <p:cNvGrpSpPr/>
          <p:nvPr/>
        </p:nvGrpSpPr>
        <p:grpSpPr>
          <a:xfrm>
            <a:off x="5120763" y="4174158"/>
            <a:ext cx="180554" cy="180554"/>
            <a:chOff x="1327017" y="2537847"/>
            <a:chExt cx="180554" cy="180554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8BF9756-4107-4B83-BEF8-3A88909FCB99}"/>
                </a:ext>
              </a:extLst>
            </p:cNvPr>
            <p:cNvSpPr/>
            <p:nvPr/>
          </p:nvSpPr>
          <p:spPr>
            <a:xfrm>
              <a:off x="1327017" y="2537847"/>
              <a:ext cx="180554" cy="180554"/>
            </a:xfrm>
            <a:prstGeom prst="ellipse">
              <a:avLst/>
            </a:prstGeom>
            <a:solidFill>
              <a:srgbClr val="8E64E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9E609AC9-5658-6B90-4047-F9864B428AEA}"/>
                </a:ext>
              </a:extLst>
            </p:cNvPr>
            <p:cNvSpPr/>
            <p:nvPr/>
          </p:nvSpPr>
          <p:spPr>
            <a:xfrm>
              <a:off x="1353521" y="2600347"/>
              <a:ext cx="102146" cy="55554"/>
            </a:xfrm>
            <a:custGeom>
              <a:avLst/>
              <a:gdLst>
                <a:gd name="connsiteX0" fmla="*/ 0 w 194480"/>
                <a:gd name="connsiteY0" fmla="*/ 34119 h 105770"/>
                <a:gd name="connsiteX1" fmla="*/ 92122 w 194480"/>
                <a:gd name="connsiteY1" fmla="*/ 105770 h 105770"/>
                <a:gd name="connsiteX2" fmla="*/ 194480 w 194480"/>
                <a:gd name="connsiteY2" fmla="*/ 0 h 10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480" h="105770">
                  <a:moveTo>
                    <a:pt x="0" y="34119"/>
                  </a:moveTo>
                  <a:lnTo>
                    <a:pt x="92122" y="105770"/>
                  </a:lnTo>
                  <a:lnTo>
                    <a:pt x="194480" y="0"/>
                  </a:lnTo>
                </a:path>
              </a:pathLst>
            </a:custGeom>
            <a:noFill/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770A3F8-8DF9-2BD7-11D5-4123A0C77327}"/>
              </a:ext>
            </a:extLst>
          </p:cNvPr>
          <p:cNvSpPr/>
          <p:nvPr/>
        </p:nvSpPr>
        <p:spPr>
          <a:xfrm>
            <a:off x="5373128" y="4103236"/>
            <a:ext cx="34169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Финансово грамотные люди более ответственно подходят к выбору финансовых продуктов и реже совершают ошибки при их использовании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D9E6671-608E-222E-1886-5D84E005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13" y="2284515"/>
            <a:ext cx="3877200" cy="3721100"/>
          </a:xfrm>
          <a:prstGeom prst="roundRect">
            <a:avLst>
              <a:gd name="adj" fmla="val 1433"/>
            </a:avLst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0D49DB-40C5-F876-5610-519CF8F00872}"/>
              </a:ext>
            </a:extLst>
          </p:cNvPr>
          <p:cNvSpPr txBox="1"/>
          <p:nvPr/>
        </p:nvSpPr>
        <p:spPr>
          <a:xfrm>
            <a:off x="830479" y="2854229"/>
            <a:ext cx="808261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hangingPunct="0">
              <a:lnSpc>
                <a:spcPts val="1700"/>
              </a:lnSpc>
              <a:defRPr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ru-RU" dirty="0">
                <a:solidFill>
                  <a:srgbClr val="8E64E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Наша цель</a:t>
            </a:r>
          </a:p>
          <a:p>
            <a:r>
              <a:rPr lang="ru-RU" sz="1600" b="1" dirty="0">
                <a:solidFill>
                  <a:srgbClr val="8E64E1"/>
                </a:solidFill>
              </a:rPr>
              <a:t>РАССКАЗАТЬ О ВОЗМОЖНОСТЯХ УПРАВЛЕНИЯ ДЕНЬГАМИ </a:t>
            </a:r>
            <a:br>
              <a:rPr lang="ru-RU" sz="1600" b="1" dirty="0">
                <a:solidFill>
                  <a:srgbClr val="8E64E1"/>
                </a:solidFill>
              </a:rPr>
            </a:br>
            <a:r>
              <a:rPr lang="ru-RU" sz="1600" b="1" dirty="0">
                <a:solidFill>
                  <a:srgbClr val="8E64E1"/>
                </a:solidFill>
              </a:rPr>
              <a:t>И ПОМОЧЬ ЛЮДЯМ ПРЕВРАТИТЬ ЭТО В ПРИВЫЧКУ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7454C-5DCD-DAB5-73BE-0E76F54D1C01}"/>
              </a:ext>
            </a:extLst>
          </p:cNvPr>
          <p:cNvSpPr txBox="1"/>
          <p:nvPr/>
        </p:nvSpPr>
        <p:spPr>
          <a:xfrm>
            <a:off x="1276247" y="4103236"/>
            <a:ext cx="32750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ru-RU" dirty="0">
                <a:solidFill>
                  <a:srgbClr val="4A5A72"/>
                </a:solidFill>
              </a:rPr>
              <a:t>Бесплатный, открытый контент, доступный для всех желающих, направленный на повышение уровня финансовых знаний и навыков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1723724-32E9-F67D-BDF6-54EF24675384}"/>
              </a:ext>
            </a:extLst>
          </p:cNvPr>
          <p:cNvGrpSpPr/>
          <p:nvPr/>
        </p:nvGrpSpPr>
        <p:grpSpPr>
          <a:xfrm>
            <a:off x="965787" y="4154299"/>
            <a:ext cx="180554" cy="180554"/>
            <a:chOff x="1314317" y="2537847"/>
            <a:chExt cx="180554" cy="180554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3C61E087-3152-D295-06AD-71CA6DC9F591}"/>
                </a:ext>
              </a:extLst>
            </p:cNvPr>
            <p:cNvSpPr/>
            <p:nvPr/>
          </p:nvSpPr>
          <p:spPr>
            <a:xfrm>
              <a:off x="1314317" y="2537847"/>
              <a:ext cx="180554" cy="180554"/>
            </a:xfrm>
            <a:prstGeom prst="ellipse">
              <a:avLst/>
            </a:prstGeom>
            <a:solidFill>
              <a:srgbClr val="8E64E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2D55BC7B-F8D5-261B-1CDA-8D58A01A945B}"/>
                </a:ext>
              </a:extLst>
            </p:cNvPr>
            <p:cNvSpPr/>
            <p:nvPr/>
          </p:nvSpPr>
          <p:spPr>
            <a:xfrm>
              <a:off x="1353521" y="2600347"/>
              <a:ext cx="102146" cy="55554"/>
            </a:xfrm>
            <a:custGeom>
              <a:avLst/>
              <a:gdLst>
                <a:gd name="connsiteX0" fmla="*/ 0 w 194480"/>
                <a:gd name="connsiteY0" fmla="*/ 34119 h 105770"/>
                <a:gd name="connsiteX1" fmla="*/ 92122 w 194480"/>
                <a:gd name="connsiteY1" fmla="*/ 105770 h 105770"/>
                <a:gd name="connsiteX2" fmla="*/ 194480 w 194480"/>
                <a:gd name="connsiteY2" fmla="*/ 0 h 10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480" h="105770">
                  <a:moveTo>
                    <a:pt x="0" y="34119"/>
                  </a:moveTo>
                  <a:lnTo>
                    <a:pt x="92122" y="105770"/>
                  </a:lnTo>
                  <a:lnTo>
                    <a:pt x="194480" y="0"/>
                  </a:lnTo>
                </a:path>
              </a:pathLst>
            </a:custGeom>
            <a:noFill/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4D06C5C9-10FC-93CF-6857-3AD0F8F6273C}"/>
              </a:ext>
            </a:extLst>
          </p:cNvPr>
          <p:cNvCxnSpPr>
            <a:cxnSpLocks/>
          </p:cNvCxnSpPr>
          <p:nvPr/>
        </p:nvCxnSpPr>
        <p:spPr>
          <a:xfrm flipV="1">
            <a:off x="898012" y="3837180"/>
            <a:ext cx="3818492" cy="24112"/>
          </a:xfrm>
          <a:prstGeom prst="line">
            <a:avLst/>
          </a:prstGeom>
          <a:ln>
            <a:solidFill>
              <a:schemeClr val="bg2">
                <a:lumMod val="5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49AFE38-3B17-802F-A56F-AEDE6B2B9549}"/>
              </a:ext>
            </a:extLst>
          </p:cNvPr>
          <p:cNvCxnSpPr>
            <a:cxnSpLocks/>
          </p:cNvCxnSpPr>
          <p:nvPr/>
        </p:nvCxnSpPr>
        <p:spPr>
          <a:xfrm flipV="1">
            <a:off x="5110636" y="3849212"/>
            <a:ext cx="3569840" cy="49"/>
          </a:xfrm>
          <a:prstGeom prst="line">
            <a:avLst/>
          </a:prstGeom>
          <a:ln>
            <a:solidFill>
              <a:schemeClr val="bg2">
                <a:lumMod val="5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AE65222-C7A2-5C04-04BF-F9F3F5E3D605}"/>
              </a:ext>
            </a:extLst>
          </p:cNvPr>
          <p:cNvSpPr txBox="1"/>
          <p:nvPr/>
        </p:nvSpPr>
        <p:spPr>
          <a:xfrm>
            <a:off x="10897543" y="1782396"/>
            <a:ext cx="1126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4A5A72"/>
                </a:solidFill>
                <a:latin typeface="SB Sans Display Thin" panose="020B0103040504020204" pitchFamily="34" charset="0"/>
                <a:cs typeface="SB Sans Display Thin" panose="020B0103040504020204" pitchFamily="34" charset="0"/>
              </a:rPr>
              <a:t>о проекте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F0D68A-CDB5-F1F0-8AD0-0E3AF90F53E4}"/>
              </a:ext>
            </a:extLst>
          </p:cNvPr>
          <p:cNvSpPr txBox="1"/>
          <p:nvPr/>
        </p:nvSpPr>
        <p:spPr>
          <a:xfrm>
            <a:off x="887574" y="1624242"/>
            <a:ext cx="8025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solidFill>
                  <a:srgbClr val="4A5A7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Мы пишем статьи, снимаем видео и создаём полезные обучающие курсы для тех, кто не является экспертом в области финансов, но хочет в этом разобраться.</a:t>
            </a:r>
          </a:p>
        </p:txBody>
      </p:sp>
    </p:spTree>
    <p:extLst>
      <p:ext uri="{BB962C8B-B14F-4D97-AF65-F5344CB8AC3E}">
        <p14:creationId xmlns:p14="http://schemas.microsoft.com/office/powerpoint/2010/main" val="203176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8646B4-43EA-522B-F7BC-A9C49B7A3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92"/>
          <a:stretch/>
        </p:blipFill>
        <p:spPr>
          <a:xfrm>
            <a:off x="-411390" y="2299736"/>
            <a:ext cx="7979379" cy="47620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5F7373-113A-2CE3-9C22-D54E26D3D7D3}"/>
              </a:ext>
            </a:extLst>
          </p:cNvPr>
          <p:cNvSpPr txBox="1"/>
          <p:nvPr/>
        </p:nvSpPr>
        <p:spPr>
          <a:xfrm>
            <a:off x="790591" y="566678"/>
            <a:ext cx="11401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8E64E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17 бесплатных онлайн-курсов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охватывают основные компетенции «Стратегии повышения финансовой грамотности в Российской Федерации» и </a:t>
            </a:r>
            <a:r>
              <a:rPr lang="ru-RU" sz="2400" dirty="0">
                <a:solidFill>
                  <a:srgbClr val="8E64E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адаптированы для мобильного приложения СБОЛ 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DD0A4ED-B455-25D0-84A1-96BC485FFE75}"/>
              </a:ext>
            </a:extLst>
          </p:cNvPr>
          <p:cNvGrpSpPr/>
          <p:nvPr/>
        </p:nvGrpSpPr>
        <p:grpSpPr>
          <a:xfrm>
            <a:off x="440479" y="594146"/>
            <a:ext cx="212254" cy="209430"/>
            <a:chOff x="10974497" y="530275"/>
            <a:chExt cx="181145" cy="178736"/>
          </a:xfrm>
          <a:solidFill>
            <a:schemeClr val="tx1">
              <a:lumMod val="95000"/>
              <a:lumOff val="5000"/>
            </a:schemeClr>
          </a:solidFill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9674A66-6D18-7397-6B99-3CF2DDCD9E6B}"/>
                </a:ext>
              </a:extLst>
            </p:cNvPr>
            <p:cNvGrpSpPr/>
            <p:nvPr/>
          </p:nvGrpSpPr>
          <p:grpSpPr>
            <a:xfrm>
              <a:off x="10974497" y="530275"/>
              <a:ext cx="181145" cy="178736"/>
              <a:chOff x="10974497" y="530275"/>
              <a:chExt cx="181145" cy="178736"/>
            </a:xfrm>
            <a:grpFill/>
          </p:grpSpPr>
          <p:sp>
            <p:nvSpPr>
              <p:cNvPr id="24" name="Рисунок 1">
                <a:extLst>
                  <a:ext uri="{FF2B5EF4-FFF2-40B4-BE49-F238E27FC236}">
                    <a16:creationId xmlns:a16="http://schemas.microsoft.com/office/drawing/2014/main" id="{472C9F72-448E-1962-0C4F-894B66EFB1AA}"/>
                  </a:ext>
                </a:extLst>
              </p:cNvPr>
              <p:cNvSpPr/>
              <p:nvPr/>
            </p:nvSpPr>
            <p:spPr>
              <a:xfrm>
                <a:off x="10974497" y="615178"/>
                <a:ext cx="41346" cy="67657"/>
              </a:xfrm>
              <a:custGeom>
                <a:avLst/>
                <a:gdLst>
                  <a:gd name="connsiteX0" fmla="*/ 20919 w 41346"/>
                  <a:gd name="connsiteY0" fmla="*/ 4465 h 67657"/>
                  <a:gd name="connsiteX1" fmla="*/ 21009 w 41346"/>
                  <a:gd name="connsiteY1" fmla="*/ 1029 h 67657"/>
                  <a:gd name="connsiteX2" fmla="*/ 114 w 41346"/>
                  <a:gd name="connsiteY2" fmla="*/ 0 h 67657"/>
                  <a:gd name="connsiteX3" fmla="*/ 0 w 41346"/>
                  <a:gd name="connsiteY3" fmla="*/ 4465 h 67657"/>
                  <a:gd name="connsiteX4" fmla="*/ 26530 w 41346"/>
                  <a:gd name="connsiteY4" fmla="*/ 67658 h 67657"/>
                  <a:gd name="connsiteX5" fmla="*/ 41347 w 41346"/>
                  <a:gd name="connsiteY5" fmla="*/ 53038 h 67657"/>
                  <a:gd name="connsiteX6" fmla="*/ 20919 w 41346"/>
                  <a:gd name="connsiteY6" fmla="*/ 4465 h 6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346" h="67657">
                    <a:moveTo>
                      <a:pt x="20919" y="4465"/>
                    </a:moveTo>
                    <a:cubicBezTo>
                      <a:pt x="20919" y="3312"/>
                      <a:pt x="20949" y="2171"/>
                      <a:pt x="21009" y="1029"/>
                    </a:cubicBezTo>
                    <a:lnTo>
                      <a:pt x="114" y="0"/>
                    </a:lnTo>
                    <a:cubicBezTo>
                      <a:pt x="42" y="1479"/>
                      <a:pt x="0" y="2969"/>
                      <a:pt x="0" y="4465"/>
                    </a:cubicBezTo>
                    <a:cubicBezTo>
                      <a:pt x="0" y="29145"/>
                      <a:pt x="10136" y="51488"/>
                      <a:pt x="26530" y="67658"/>
                    </a:cubicBezTo>
                    <a:lnTo>
                      <a:pt x="41347" y="53038"/>
                    </a:lnTo>
                    <a:cubicBezTo>
                      <a:pt x="28730" y="40594"/>
                      <a:pt x="20919" y="23414"/>
                      <a:pt x="20919" y="4465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25" name="Рисунок 1">
                <a:extLst>
                  <a:ext uri="{FF2B5EF4-FFF2-40B4-BE49-F238E27FC236}">
                    <a16:creationId xmlns:a16="http://schemas.microsoft.com/office/drawing/2014/main" id="{64910369-6BE3-6096-F8A8-361BC066085D}"/>
                  </a:ext>
                </a:extLst>
              </p:cNvPr>
              <p:cNvSpPr/>
              <p:nvPr/>
            </p:nvSpPr>
            <p:spPr>
              <a:xfrm>
                <a:off x="11001020" y="530275"/>
                <a:ext cx="68571" cy="40795"/>
              </a:xfrm>
              <a:custGeom>
                <a:avLst/>
                <a:gdLst>
                  <a:gd name="connsiteX0" fmla="*/ 64046 w 68571"/>
                  <a:gd name="connsiteY0" fmla="*/ 20646 h 40795"/>
                  <a:gd name="connsiteX1" fmla="*/ 67529 w 68571"/>
                  <a:gd name="connsiteY1" fmla="*/ 20741 h 40795"/>
                  <a:gd name="connsiteX2" fmla="*/ 68572 w 68571"/>
                  <a:gd name="connsiteY2" fmla="*/ 112 h 40795"/>
                  <a:gd name="connsiteX3" fmla="*/ 64046 w 68571"/>
                  <a:gd name="connsiteY3" fmla="*/ 0 h 40795"/>
                  <a:gd name="connsiteX4" fmla="*/ 0 w 68571"/>
                  <a:gd name="connsiteY4" fmla="*/ 26176 h 40795"/>
                  <a:gd name="connsiteX5" fmla="*/ 14817 w 68571"/>
                  <a:gd name="connsiteY5" fmla="*/ 40796 h 40795"/>
                  <a:gd name="connsiteX6" fmla="*/ 64046 w 68571"/>
                  <a:gd name="connsiteY6" fmla="*/ 20646 h 40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571" h="40795">
                    <a:moveTo>
                      <a:pt x="64046" y="20646"/>
                    </a:moveTo>
                    <a:cubicBezTo>
                      <a:pt x="65215" y="20646"/>
                      <a:pt x="66372" y="20688"/>
                      <a:pt x="67529" y="20741"/>
                    </a:cubicBezTo>
                    <a:lnTo>
                      <a:pt x="68572" y="112"/>
                    </a:lnTo>
                    <a:cubicBezTo>
                      <a:pt x="67074" y="41"/>
                      <a:pt x="65563" y="0"/>
                      <a:pt x="64046" y="0"/>
                    </a:cubicBezTo>
                    <a:cubicBezTo>
                      <a:pt x="39033" y="0"/>
                      <a:pt x="16388" y="10001"/>
                      <a:pt x="0" y="26176"/>
                    </a:cubicBezTo>
                    <a:lnTo>
                      <a:pt x="14817" y="40796"/>
                    </a:lnTo>
                    <a:cubicBezTo>
                      <a:pt x="27429" y="28352"/>
                      <a:pt x="44848" y="20646"/>
                      <a:pt x="64046" y="20646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26" name="Рисунок 1">
                <a:extLst>
                  <a:ext uri="{FF2B5EF4-FFF2-40B4-BE49-F238E27FC236}">
                    <a16:creationId xmlns:a16="http://schemas.microsoft.com/office/drawing/2014/main" id="{45C88F9F-CE9F-B55F-E2D4-FCAFD7170B1F}"/>
                  </a:ext>
                </a:extLst>
              </p:cNvPr>
              <p:cNvSpPr/>
              <p:nvPr/>
            </p:nvSpPr>
            <p:spPr>
              <a:xfrm>
                <a:off x="11060541" y="668216"/>
                <a:ext cx="68571" cy="40795"/>
              </a:xfrm>
              <a:custGeom>
                <a:avLst/>
                <a:gdLst>
                  <a:gd name="connsiteX0" fmla="*/ 4526 w 68571"/>
                  <a:gd name="connsiteY0" fmla="*/ 20155 h 40795"/>
                  <a:gd name="connsiteX1" fmla="*/ 1043 w 68571"/>
                  <a:gd name="connsiteY1" fmla="*/ 20066 h 40795"/>
                  <a:gd name="connsiteX2" fmla="*/ 0 w 68571"/>
                  <a:gd name="connsiteY2" fmla="*/ 40683 h 40795"/>
                  <a:gd name="connsiteX3" fmla="*/ 4526 w 68571"/>
                  <a:gd name="connsiteY3" fmla="*/ 40796 h 40795"/>
                  <a:gd name="connsiteX4" fmla="*/ 68572 w 68571"/>
                  <a:gd name="connsiteY4" fmla="*/ 14620 h 40795"/>
                  <a:gd name="connsiteX5" fmla="*/ 53754 w 68571"/>
                  <a:gd name="connsiteY5" fmla="*/ 0 h 40795"/>
                  <a:gd name="connsiteX6" fmla="*/ 4526 w 68571"/>
                  <a:gd name="connsiteY6" fmla="*/ 20155 h 40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571" h="40795">
                    <a:moveTo>
                      <a:pt x="4526" y="20155"/>
                    </a:moveTo>
                    <a:cubicBezTo>
                      <a:pt x="3357" y="20155"/>
                      <a:pt x="2200" y="20126"/>
                      <a:pt x="1043" y="20066"/>
                    </a:cubicBezTo>
                    <a:lnTo>
                      <a:pt x="0" y="40683"/>
                    </a:lnTo>
                    <a:cubicBezTo>
                      <a:pt x="1498" y="40754"/>
                      <a:pt x="3009" y="40796"/>
                      <a:pt x="4526" y="40796"/>
                    </a:cubicBezTo>
                    <a:cubicBezTo>
                      <a:pt x="29539" y="40796"/>
                      <a:pt x="52184" y="30795"/>
                      <a:pt x="68572" y="14620"/>
                    </a:cubicBezTo>
                    <a:lnTo>
                      <a:pt x="53754" y="0"/>
                    </a:lnTo>
                    <a:cubicBezTo>
                      <a:pt x="41143" y="12443"/>
                      <a:pt x="23730" y="20155"/>
                      <a:pt x="4526" y="20155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27" name="Рисунок 1">
                <a:extLst>
                  <a:ext uri="{FF2B5EF4-FFF2-40B4-BE49-F238E27FC236}">
                    <a16:creationId xmlns:a16="http://schemas.microsoft.com/office/drawing/2014/main" id="{CCD0E84B-D096-9F3C-49F0-75C86D1013A7}"/>
                  </a:ext>
                </a:extLst>
              </p:cNvPr>
              <p:cNvSpPr/>
              <p:nvPr/>
            </p:nvSpPr>
            <p:spPr>
              <a:xfrm>
                <a:off x="11065067" y="530275"/>
                <a:ext cx="56883" cy="32640"/>
              </a:xfrm>
              <a:custGeom>
                <a:avLst/>
                <a:gdLst>
                  <a:gd name="connsiteX0" fmla="*/ 39267 w 56883"/>
                  <a:gd name="connsiteY0" fmla="*/ 32640 h 32640"/>
                  <a:gd name="connsiteX1" fmla="*/ 56884 w 56883"/>
                  <a:gd name="connsiteY1" fmla="*/ 19830 h 32640"/>
                  <a:gd name="connsiteX2" fmla="*/ 0 w 56883"/>
                  <a:gd name="connsiteY2" fmla="*/ 0 h 32640"/>
                  <a:gd name="connsiteX3" fmla="*/ 0 w 56883"/>
                  <a:gd name="connsiteY3" fmla="*/ 20646 h 32640"/>
                  <a:gd name="connsiteX4" fmla="*/ 39267 w 56883"/>
                  <a:gd name="connsiteY4" fmla="*/ 32640 h 3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83" h="32640">
                    <a:moveTo>
                      <a:pt x="39267" y="32640"/>
                    </a:moveTo>
                    <a:lnTo>
                      <a:pt x="56884" y="19830"/>
                    </a:lnTo>
                    <a:cubicBezTo>
                      <a:pt x="41335" y="7434"/>
                      <a:pt x="21549" y="0"/>
                      <a:pt x="0" y="0"/>
                    </a:cubicBezTo>
                    <a:lnTo>
                      <a:pt x="0" y="20646"/>
                    </a:lnTo>
                    <a:cubicBezTo>
                      <a:pt x="14560" y="20646"/>
                      <a:pt x="28082" y="25076"/>
                      <a:pt x="39267" y="32640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28" name="Рисунок 1">
                <a:extLst>
                  <a:ext uri="{FF2B5EF4-FFF2-40B4-BE49-F238E27FC236}">
                    <a16:creationId xmlns:a16="http://schemas.microsoft.com/office/drawing/2014/main" id="{5A249AE3-2F95-D259-E87C-9ED9878CE276}"/>
                  </a:ext>
                </a:extLst>
              </p:cNvPr>
              <p:cNvSpPr/>
              <p:nvPr/>
            </p:nvSpPr>
            <p:spPr>
              <a:xfrm>
                <a:off x="11111772" y="603634"/>
                <a:ext cx="43870" cy="82277"/>
              </a:xfrm>
              <a:custGeom>
                <a:avLst/>
                <a:gdLst>
                  <a:gd name="connsiteX0" fmla="*/ 43871 w 43870"/>
                  <a:gd name="connsiteY0" fmla="*/ 16010 h 82277"/>
                  <a:gd name="connsiteX1" fmla="*/ 42420 w 43870"/>
                  <a:gd name="connsiteY1" fmla="*/ 0 h 82277"/>
                  <a:gd name="connsiteX2" fmla="*/ 22922 w 43870"/>
                  <a:gd name="connsiteY2" fmla="*/ 14176 h 82277"/>
                  <a:gd name="connsiteX3" fmla="*/ 22946 w 43870"/>
                  <a:gd name="connsiteY3" fmla="*/ 16010 h 82277"/>
                  <a:gd name="connsiteX4" fmla="*/ 0 w 43870"/>
                  <a:gd name="connsiteY4" fmla="*/ 66948 h 82277"/>
                  <a:gd name="connsiteX5" fmla="*/ 14056 w 43870"/>
                  <a:gd name="connsiteY5" fmla="*/ 82278 h 82277"/>
                  <a:gd name="connsiteX6" fmla="*/ 43871 w 43870"/>
                  <a:gd name="connsiteY6" fmla="*/ 16010 h 82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70" h="82277">
                    <a:moveTo>
                      <a:pt x="43871" y="16010"/>
                    </a:moveTo>
                    <a:cubicBezTo>
                      <a:pt x="43871" y="10545"/>
                      <a:pt x="43373" y="5193"/>
                      <a:pt x="42420" y="0"/>
                    </a:cubicBezTo>
                    <a:lnTo>
                      <a:pt x="22922" y="14176"/>
                    </a:lnTo>
                    <a:cubicBezTo>
                      <a:pt x="22939" y="14785"/>
                      <a:pt x="22946" y="15395"/>
                      <a:pt x="22946" y="16010"/>
                    </a:cubicBezTo>
                    <a:cubicBezTo>
                      <a:pt x="22946" y="36189"/>
                      <a:pt x="14086" y="54363"/>
                      <a:pt x="0" y="66948"/>
                    </a:cubicBezTo>
                    <a:lnTo>
                      <a:pt x="14056" y="82278"/>
                    </a:lnTo>
                    <a:cubicBezTo>
                      <a:pt x="32368" y="65931"/>
                      <a:pt x="43871" y="42298"/>
                      <a:pt x="43871" y="16010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29" name="Рисунок 1">
                <a:extLst>
                  <a:ext uri="{FF2B5EF4-FFF2-40B4-BE49-F238E27FC236}">
                    <a16:creationId xmlns:a16="http://schemas.microsoft.com/office/drawing/2014/main" id="{0735E8A0-DF6E-A145-BDF8-4656DF6AC2AF}"/>
                  </a:ext>
                </a:extLst>
              </p:cNvPr>
              <p:cNvSpPr/>
              <p:nvPr/>
            </p:nvSpPr>
            <p:spPr>
              <a:xfrm>
                <a:off x="10997903" y="665732"/>
                <a:ext cx="67163" cy="43279"/>
              </a:xfrm>
              <a:custGeom>
                <a:avLst/>
                <a:gdLst>
                  <a:gd name="connsiteX0" fmla="*/ 67163 w 67163"/>
                  <a:gd name="connsiteY0" fmla="*/ 22639 h 43279"/>
                  <a:gd name="connsiteX1" fmla="*/ 15536 w 67163"/>
                  <a:gd name="connsiteY1" fmla="*/ 0 h 43279"/>
                  <a:gd name="connsiteX2" fmla="*/ 0 w 67163"/>
                  <a:gd name="connsiteY2" fmla="*/ 13869 h 43279"/>
                  <a:gd name="connsiteX3" fmla="*/ 67163 w 67163"/>
                  <a:gd name="connsiteY3" fmla="*/ 43279 h 43279"/>
                  <a:gd name="connsiteX4" fmla="*/ 67163 w 67163"/>
                  <a:gd name="connsiteY4" fmla="*/ 22639 h 4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63" h="43279">
                    <a:moveTo>
                      <a:pt x="67163" y="22639"/>
                    </a:moveTo>
                    <a:cubicBezTo>
                      <a:pt x="46712" y="22639"/>
                      <a:pt x="28292" y="13898"/>
                      <a:pt x="15536" y="0"/>
                    </a:cubicBezTo>
                    <a:lnTo>
                      <a:pt x="0" y="13869"/>
                    </a:lnTo>
                    <a:cubicBezTo>
                      <a:pt x="16573" y="31930"/>
                      <a:pt x="40526" y="43279"/>
                      <a:pt x="67163" y="43279"/>
                    </a:cubicBezTo>
                    <a:lnTo>
                      <a:pt x="67163" y="22639"/>
                    </a:ln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  <p:sp>
            <p:nvSpPr>
              <p:cNvPr id="30" name="Рисунок 1">
                <a:extLst>
                  <a:ext uri="{FF2B5EF4-FFF2-40B4-BE49-F238E27FC236}">
                    <a16:creationId xmlns:a16="http://schemas.microsoft.com/office/drawing/2014/main" id="{19194E94-0B51-CE8F-D4FB-0409E6B15535}"/>
                  </a:ext>
                </a:extLst>
              </p:cNvPr>
              <p:cNvSpPr/>
              <p:nvPr/>
            </p:nvSpPr>
            <p:spPr>
              <a:xfrm>
                <a:off x="10974497" y="553375"/>
                <a:ext cx="43864" cy="66267"/>
              </a:xfrm>
              <a:custGeom>
                <a:avLst/>
                <a:gdLst>
                  <a:gd name="connsiteX0" fmla="*/ 43865 w 43864"/>
                  <a:gd name="connsiteY0" fmla="*/ 15329 h 66267"/>
                  <a:gd name="connsiteX1" fmla="*/ 29808 w 43864"/>
                  <a:gd name="connsiteY1" fmla="*/ 0 h 66267"/>
                  <a:gd name="connsiteX2" fmla="*/ 0 w 43864"/>
                  <a:gd name="connsiteY2" fmla="*/ 66268 h 66267"/>
                  <a:gd name="connsiteX3" fmla="*/ 20925 w 43864"/>
                  <a:gd name="connsiteY3" fmla="*/ 66268 h 66267"/>
                  <a:gd name="connsiteX4" fmla="*/ 43865 w 43864"/>
                  <a:gd name="connsiteY4" fmla="*/ 15329 h 6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64" h="66267">
                    <a:moveTo>
                      <a:pt x="43865" y="15329"/>
                    </a:moveTo>
                    <a:lnTo>
                      <a:pt x="29808" y="0"/>
                    </a:lnTo>
                    <a:cubicBezTo>
                      <a:pt x="11503" y="16352"/>
                      <a:pt x="0" y="39985"/>
                      <a:pt x="0" y="66268"/>
                    </a:cubicBezTo>
                    <a:lnTo>
                      <a:pt x="20925" y="66268"/>
                    </a:lnTo>
                    <a:cubicBezTo>
                      <a:pt x="20919" y="46089"/>
                      <a:pt x="29778" y="27915"/>
                      <a:pt x="43865" y="15329"/>
                    </a:cubicBezTo>
                    <a:close/>
                  </a:path>
                </a:pathLst>
              </a:custGeom>
              <a:grpFill/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rgbClr val="8E64E1"/>
                  </a:solidFill>
                </a:endParaRPr>
              </a:p>
            </p:txBody>
          </p:sp>
        </p:grpSp>
        <p:sp>
          <p:nvSpPr>
            <p:cNvPr id="23" name="Рисунок 1">
              <a:extLst>
                <a:ext uri="{FF2B5EF4-FFF2-40B4-BE49-F238E27FC236}">
                  <a16:creationId xmlns:a16="http://schemas.microsoft.com/office/drawing/2014/main" id="{64E47FB8-14EC-4A6F-D9A1-145C6DCD82AC}"/>
                </a:ext>
              </a:extLst>
            </p:cNvPr>
            <p:cNvSpPr/>
            <p:nvPr/>
          </p:nvSpPr>
          <p:spPr>
            <a:xfrm>
              <a:off x="11030589" y="565008"/>
              <a:ext cx="117009" cy="77776"/>
            </a:xfrm>
            <a:custGeom>
              <a:avLst/>
              <a:gdLst>
                <a:gd name="connsiteX0" fmla="*/ 106155 w 117009"/>
                <a:gd name="connsiteY0" fmla="*/ 0 h 77776"/>
                <a:gd name="connsiteX1" fmla="*/ 117010 w 117009"/>
                <a:gd name="connsiteY1" fmla="*/ 17766 h 77776"/>
                <a:gd name="connsiteX2" fmla="*/ 34478 w 117009"/>
                <a:gd name="connsiteY2" fmla="*/ 77777 h 77776"/>
                <a:gd name="connsiteX3" fmla="*/ 0 w 117009"/>
                <a:gd name="connsiteY3" fmla="*/ 56451 h 77776"/>
                <a:gd name="connsiteX4" fmla="*/ 0 w 117009"/>
                <a:gd name="connsiteY4" fmla="*/ 30795 h 77776"/>
                <a:gd name="connsiteX5" fmla="*/ 34478 w 117009"/>
                <a:gd name="connsiteY5" fmla="*/ 52121 h 77776"/>
                <a:gd name="connsiteX6" fmla="*/ 106155 w 117009"/>
                <a:gd name="connsiteY6" fmla="*/ 0 h 7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009" h="77776">
                  <a:moveTo>
                    <a:pt x="106155" y="0"/>
                  </a:moveTo>
                  <a:cubicBezTo>
                    <a:pt x="110435" y="5453"/>
                    <a:pt x="114091" y="11408"/>
                    <a:pt x="117010" y="17766"/>
                  </a:cubicBezTo>
                  <a:lnTo>
                    <a:pt x="34478" y="77777"/>
                  </a:lnTo>
                  <a:lnTo>
                    <a:pt x="0" y="56451"/>
                  </a:lnTo>
                  <a:lnTo>
                    <a:pt x="0" y="30795"/>
                  </a:lnTo>
                  <a:lnTo>
                    <a:pt x="34478" y="52121"/>
                  </a:lnTo>
                  <a:lnTo>
                    <a:pt x="106155" y="0"/>
                  </a:lnTo>
                  <a:close/>
                </a:path>
              </a:pathLst>
            </a:custGeom>
            <a:grpFill/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8E64E1"/>
                </a:solidFill>
              </a:endParaRPr>
            </a:p>
          </p:txBody>
        </p:sp>
      </p:grp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8BEF53BC-9C52-BF95-5564-3EBADEE596D6}"/>
              </a:ext>
            </a:extLst>
          </p:cNvPr>
          <p:cNvCxnSpPr>
            <a:cxnSpLocks/>
          </p:cNvCxnSpPr>
          <p:nvPr/>
        </p:nvCxnSpPr>
        <p:spPr>
          <a:xfrm>
            <a:off x="546606" y="960492"/>
            <a:ext cx="0" cy="508196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9F6AA941-2D57-A275-8516-CBD3EA3D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304" y="5368216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177C576-210D-81F3-FBCA-8EF10256BD3C}"/>
              </a:ext>
            </a:extLst>
          </p:cNvPr>
          <p:cNvSpPr/>
          <p:nvPr/>
        </p:nvSpPr>
        <p:spPr>
          <a:xfrm>
            <a:off x="7089722" y="2655267"/>
            <a:ext cx="4268093" cy="2562263"/>
          </a:xfrm>
          <a:prstGeom prst="roundRect">
            <a:avLst>
              <a:gd name="adj" fmla="val 8348"/>
            </a:avLst>
          </a:prstGeom>
          <a:solidFill>
            <a:srgbClr val="8E6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Простая авторизация по Сбер</a:t>
            </a:r>
            <a:r>
              <a:rPr lang="en-US" sz="2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ID</a:t>
            </a:r>
            <a:endParaRPr lang="ru-RU" sz="20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Прогресс и т</a:t>
            </a:r>
            <a:r>
              <a:rPr lang="ru-RU" sz="2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  <a:sym typeface="SB Sans Display Light"/>
              </a:rPr>
              <a:t>раектория развития доступны в личном кабинете пользователя</a:t>
            </a:r>
          </a:p>
        </p:txBody>
      </p:sp>
      <p:pic>
        <p:nvPicPr>
          <p:cNvPr id="38" name="Picture 14" descr="https://is1-ssl.mzstatic.com/image/thumb/Purple122/v4/92/25/d8/9225d8eb-d0f3-87c1-be8d-0b075f10d273/AppIcon-1x_U007emarketing-0-6-0-sRGB-85-220.png/1200x1200bb.png">
            <a:extLst>
              <a:ext uri="{FF2B5EF4-FFF2-40B4-BE49-F238E27FC236}">
                <a16:creationId xmlns:a16="http://schemas.microsoft.com/office/drawing/2014/main" id="{5758A7D1-AA47-5DED-142E-C85C4F52B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36062" y="1230961"/>
            <a:ext cx="499732" cy="4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229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5194796-E8C2-74DB-F8D8-4F183B668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36" y="70081"/>
            <a:ext cx="1473485" cy="14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CA266018-E6CC-21FB-F238-DB1D6AF11ED9}"/>
              </a:ext>
            </a:extLst>
          </p:cNvPr>
          <p:cNvSpPr txBox="1">
            <a:spLocks/>
          </p:cNvSpPr>
          <p:nvPr/>
        </p:nvSpPr>
        <p:spPr>
          <a:xfrm>
            <a:off x="2089254" y="262203"/>
            <a:ext cx="9588433" cy="62967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x-non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3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Курс для родителей </a:t>
            </a:r>
          </a:p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от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СберСовы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551562-D99E-747D-9EA3-5D1ECD87B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6" t="42097" r="9579" b="13109"/>
          <a:stretch/>
        </p:blipFill>
        <p:spPr>
          <a:xfrm>
            <a:off x="6280762" y="1257211"/>
            <a:ext cx="5858912" cy="18770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530E02-41F1-5EC9-08DB-6545897417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8" t="28015" r="9747" b="28389"/>
          <a:stretch/>
        </p:blipFill>
        <p:spPr>
          <a:xfrm>
            <a:off x="6188294" y="2996366"/>
            <a:ext cx="5951380" cy="18557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DB0016-4E14-B33B-778D-9C587EC5EA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23" t="23820" r="9832" b="30187"/>
          <a:stretch/>
        </p:blipFill>
        <p:spPr>
          <a:xfrm>
            <a:off x="6096000" y="4873463"/>
            <a:ext cx="6089908" cy="20033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C582F8-10C0-F469-B55B-6FE4EDA66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26" t="17528" r="1945" b="7715"/>
          <a:stretch/>
        </p:blipFill>
        <p:spPr>
          <a:xfrm>
            <a:off x="237088" y="1437652"/>
            <a:ext cx="5858912" cy="27005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976EC2-948C-91D6-99B7-0118BE6F8A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99" t="34007" r="60225" b="19029"/>
          <a:stretch/>
        </p:blipFill>
        <p:spPr>
          <a:xfrm>
            <a:off x="237088" y="4409023"/>
            <a:ext cx="2070740" cy="2073970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2932FDA-A4B0-AA83-BB9A-F34D6A1FB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99" y="4418694"/>
            <a:ext cx="3265508" cy="200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571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BUDUSHEE_COLORS">
      <a:dk1>
        <a:srgbClr val="333E48"/>
      </a:dk1>
      <a:lt1>
        <a:srgbClr val="FFFFFF"/>
      </a:lt1>
      <a:dk2>
        <a:srgbClr val="FF6633"/>
      </a:dk2>
      <a:lt2>
        <a:srgbClr val="EDEDED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330099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24694</TotalTime>
  <Words>488</Words>
  <Application>Microsoft Office PowerPoint</Application>
  <PresentationFormat>Широкоэкранный</PresentationFormat>
  <Paragraphs>78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Calibri</vt:lpstr>
      <vt:lpstr>Fedra Sans Pro Light</vt:lpstr>
      <vt:lpstr>FedraSansPro-Book</vt:lpstr>
      <vt:lpstr>SB Sans Display</vt:lpstr>
      <vt:lpstr>SB Sans Display Light</vt:lpstr>
      <vt:lpstr>SB Sans Display Semibold</vt:lpstr>
      <vt:lpstr>SB Sans Display Thin</vt:lpstr>
      <vt:lpstr>SB Sans Text</vt:lpstr>
      <vt:lpstr>Verdana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Kitsen, Andrey</dc:creator>
  <cp:lastModifiedBy>Нина</cp:lastModifiedBy>
  <cp:revision>228</cp:revision>
  <dcterms:created xsi:type="dcterms:W3CDTF">2021-05-31T10:14:14Z</dcterms:created>
  <dcterms:modified xsi:type="dcterms:W3CDTF">2024-01-25T10:06:14Z</dcterms:modified>
</cp:coreProperties>
</file>