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2" r:id="rId3"/>
  </p:sldMasterIdLst>
  <p:sldIdLst>
    <p:sldId id="268" r:id="rId4"/>
    <p:sldId id="284" r:id="rId5"/>
    <p:sldId id="275" r:id="rId6"/>
    <p:sldId id="269" r:id="rId7"/>
    <p:sldId id="303" r:id="rId8"/>
    <p:sldId id="305" r:id="rId9"/>
    <p:sldId id="294" r:id="rId10"/>
    <p:sldId id="304" r:id="rId11"/>
    <p:sldId id="302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153"/>
    <a:srgbClr val="9F7851"/>
    <a:srgbClr val="FFFFF7"/>
    <a:srgbClr val="FFFFCC"/>
    <a:srgbClr val="FFFFFF"/>
    <a:srgbClr val="936D44"/>
    <a:srgbClr val="9F6438"/>
    <a:srgbClr val="CC9966"/>
    <a:srgbClr val="DDB277"/>
    <a:srgbClr val="37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55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21D9-DB45-4D5B-8BE4-A0F76A49AE59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8B9276D-64CD-429E-901A-F2A204AA808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C3B59-317D-4E81-A26B-BBA75189C73E}" type="parTrans" cxnId="{860DF0B3-3A87-47A3-A328-3D0D127D29FE}">
      <dgm:prSet/>
      <dgm:spPr/>
      <dgm:t>
        <a:bodyPr/>
        <a:lstStyle/>
        <a:p>
          <a:endParaRPr lang="ru-RU"/>
        </a:p>
      </dgm:t>
    </dgm:pt>
    <dgm:pt modelId="{64A865DB-80D5-4293-92A8-EFC914DA946A}" type="sibTrans" cxnId="{860DF0B3-3A87-47A3-A328-3D0D127D29FE}">
      <dgm:prSet/>
      <dgm:spPr/>
      <dgm:t>
        <a:bodyPr/>
        <a:lstStyle/>
        <a:p>
          <a:endParaRPr lang="ru-RU"/>
        </a:p>
      </dgm:t>
    </dgm:pt>
    <dgm:pt modelId="{4ADD7DAF-3F5E-42B7-97D3-71B808C8715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3168E-0E2E-4709-9FEC-62F76E5203CB}" type="parTrans" cxnId="{1B8E5E83-4EE5-4B13-88EF-503E36416AB3}">
      <dgm:prSet/>
      <dgm:spPr/>
      <dgm:t>
        <a:bodyPr/>
        <a:lstStyle/>
        <a:p>
          <a:endParaRPr lang="ru-RU"/>
        </a:p>
      </dgm:t>
    </dgm:pt>
    <dgm:pt modelId="{50798F23-42AF-44E9-8779-F7436D887D0E}" type="sibTrans" cxnId="{1B8E5E83-4EE5-4B13-88EF-503E36416AB3}">
      <dgm:prSet/>
      <dgm:spPr/>
      <dgm:t>
        <a:bodyPr/>
        <a:lstStyle/>
        <a:p>
          <a:endParaRPr lang="ru-RU"/>
        </a:p>
      </dgm:t>
    </dgm:pt>
    <dgm:pt modelId="{A1FA3F97-5B9F-4D91-A583-D6465D9793A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75C41-A174-4614-B132-3B695EEFF5FE}" type="parTrans" cxnId="{A90A47E3-5ABD-41CC-B3E6-73D836DE1F43}">
      <dgm:prSet/>
      <dgm:spPr/>
      <dgm:t>
        <a:bodyPr/>
        <a:lstStyle/>
        <a:p>
          <a:endParaRPr lang="ru-RU"/>
        </a:p>
      </dgm:t>
    </dgm:pt>
    <dgm:pt modelId="{FD5B123F-AA84-40C1-9001-17FF780F1BD1}" type="sibTrans" cxnId="{A90A47E3-5ABD-41CC-B3E6-73D836DE1F43}">
      <dgm:prSet/>
      <dgm:spPr/>
      <dgm:t>
        <a:bodyPr/>
        <a:lstStyle/>
        <a:p>
          <a:endParaRPr lang="ru-RU"/>
        </a:p>
      </dgm:t>
    </dgm:pt>
    <dgm:pt modelId="{303C0970-6760-44A8-9678-30CE3F0C20E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BF84-4CA9-43F8-9BA3-FC199E22E069}" type="parTrans" cxnId="{5E95A31A-96D9-4DD2-AAE6-8D5B1BC112F8}">
      <dgm:prSet/>
      <dgm:spPr/>
      <dgm:t>
        <a:bodyPr/>
        <a:lstStyle/>
        <a:p>
          <a:endParaRPr lang="ru-RU"/>
        </a:p>
      </dgm:t>
    </dgm:pt>
    <dgm:pt modelId="{61B7AF5E-E658-4BA3-BAC7-94147764B149}" type="sibTrans" cxnId="{5E95A31A-96D9-4DD2-AAE6-8D5B1BC112F8}">
      <dgm:prSet/>
      <dgm:spPr/>
      <dgm:t>
        <a:bodyPr/>
        <a:lstStyle/>
        <a:p>
          <a:endParaRPr lang="ru-RU"/>
        </a:p>
      </dgm:t>
    </dgm:pt>
    <dgm:pt modelId="{45A8EAC4-9D75-45FB-AE24-076C1AFEF9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5F611-4F12-4560-947F-AFFFF757939D}" type="parTrans" cxnId="{95696C0A-5B68-4B7B-AAF4-4684659599C3}">
      <dgm:prSet/>
      <dgm:spPr/>
      <dgm:t>
        <a:bodyPr/>
        <a:lstStyle/>
        <a:p>
          <a:endParaRPr lang="ru-RU"/>
        </a:p>
      </dgm:t>
    </dgm:pt>
    <dgm:pt modelId="{F4BF65EE-74EF-4075-A2AE-7B7DF7591E21}" type="sibTrans" cxnId="{95696C0A-5B68-4B7B-AAF4-4684659599C3}">
      <dgm:prSet/>
      <dgm:spPr/>
      <dgm:t>
        <a:bodyPr/>
        <a:lstStyle/>
        <a:p>
          <a:endParaRPr lang="ru-RU"/>
        </a:p>
      </dgm:t>
    </dgm:pt>
    <dgm:pt modelId="{A0ADA723-D4D0-4D69-925F-1B2A89500EF5}" type="pres">
      <dgm:prSet presAssocID="{156E21D9-DB45-4D5B-8BE4-A0F76A49AE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B7C2BE-684E-4272-B4DB-B29FB4AB5C41}" type="pres">
      <dgm:prSet presAssocID="{98B9276D-64CD-429E-901A-F2A204AA80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320B7-C43B-4FBF-BA98-BB926B8A9B1B}" type="pres">
      <dgm:prSet presAssocID="{64A865DB-80D5-4293-92A8-EFC914DA946A}" presName="sibTrans" presStyleCnt="0"/>
      <dgm:spPr/>
    </dgm:pt>
    <dgm:pt modelId="{327E8088-6D54-4DDB-8F54-7A51E6846279}" type="pres">
      <dgm:prSet presAssocID="{4ADD7DAF-3F5E-42B7-97D3-71B808C871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046D5-1A20-4652-96EA-C8ECFAF636A6}" type="pres">
      <dgm:prSet presAssocID="{50798F23-42AF-44E9-8779-F7436D887D0E}" presName="sibTrans" presStyleCnt="0"/>
      <dgm:spPr/>
    </dgm:pt>
    <dgm:pt modelId="{AFCB6433-5A32-4CB2-A610-49ACCBC8D262}" type="pres">
      <dgm:prSet presAssocID="{A1FA3F97-5B9F-4D91-A583-D6465D9793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D08B8-9249-460F-842C-9294187AFBB3}" type="pres">
      <dgm:prSet presAssocID="{FD5B123F-AA84-40C1-9001-17FF780F1BD1}" presName="sibTrans" presStyleCnt="0"/>
      <dgm:spPr/>
    </dgm:pt>
    <dgm:pt modelId="{00695EEA-209F-49F3-B52A-AD7801F0F557}" type="pres">
      <dgm:prSet presAssocID="{303C0970-6760-44A8-9678-30CE3F0C20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1C047-4F89-48C4-81DF-52017D241C0F}" type="pres">
      <dgm:prSet presAssocID="{61B7AF5E-E658-4BA3-BAC7-94147764B149}" presName="sibTrans" presStyleCnt="0"/>
      <dgm:spPr/>
    </dgm:pt>
    <dgm:pt modelId="{364EF947-EDEE-4FA1-ACB9-AC7968D31C75}" type="pres">
      <dgm:prSet presAssocID="{45A8EAC4-9D75-45FB-AE24-076C1AFEF9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696C0A-5B68-4B7B-AAF4-4684659599C3}" srcId="{156E21D9-DB45-4D5B-8BE4-A0F76A49AE59}" destId="{45A8EAC4-9D75-45FB-AE24-076C1AFEF92D}" srcOrd="4" destOrd="0" parTransId="{DD55F611-4F12-4560-947F-AFFFF757939D}" sibTransId="{F4BF65EE-74EF-4075-A2AE-7B7DF7591E21}"/>
    <dgm:cxn modelId="{860DF0B3-3A87-47A3-A328-3D0D127D29FE}" srcId="{156E21D9-DB45-4D5B-8BE4-A0F76A49AE59}" destId="{98B9276D-64CD-429E-901A-F2A204AA8084}" srcOrd="0" destOrd="0" parTransId="{FA4C3B59-317D-4E81-A26B-BBA75189C73E}" sibTransId="{64A865DB-80D5-4293-92A8-EFC914DA946A}"/>
    <dgm:cxn modelId="{4209A390-A2CD-4104-9E4F-51BFEE1C9E3D}" type="presOf" srcId="{98B9276D-64CD-429E-901A-F2A204AA8084}" destId="{71B7C2BE-684E-4272-B4DB-B29FB4AB5C41}" srcOrd="0" destOrd="0" presId="urn:microsoft.com/office/officeart/2005/8/layout/default"/>
    <dgm:cxn modelId="{60DA9147-7CF6-434B-ABD0-2804E60E9ECE}" type="presOf" srcId="{4ADD7DAF-3F5E-42B7-97D3-71B808C8715A}" destId="{327E8088-6D54-4DDB-8F54-7A51E6846279}" srcOrd="0" destOrd="0" presId="urn:microsoft.com/office/officeart/2005/8/layout/default"/>
    <dgm:cxn modelId="{5E95A31A-96D9-4DD2-AAE6-8D5B1BC112F8}" srcId="{156E21D9-DB45-4D5B-8BE4-A0F76A49AE59}" destId="{303C0970-6760-44A8-9678-30CE3F0C20E0}" srcOrd="3" destOrd="0" parTransId="{B231BF84-4CA9-43F8-9BA3-FC199E22E069}" sibTransId="{61B7AF5E-E658-4BA3-BAC7-94147764B149}"/>
    <dgm:cxn modelId="{A90A47E3-5ABD-41CC-B3E6-73D836DE1F43}" srcId="{156E21D9-DB45-4D5B-8BE4-A0F76A49AE59}" destId="{A1FA3F97-5B9F-4D91-A583-D6465D9793AB}" srcOrd="2" destOrd="0" parTransId="{30975C41-A174-4614-B132-3B695EEFF5FE}" sibTransId="{FD5B123F-AA84-40C1-9001-17FF780F1BD1}"/>
    <dgm:cxn modelId="{3696EC9D-9FD9-42D9-A574-D3FC2D86CDFF}" type="presOf" srcId="{45A8EAC4-9D75-45FB-AE24-076C1AFEF92D}" destId="{364EF947-EDEE-4FA1-ACB9-AC7968D31C75}" srcOrd="0" destOrd="0" presId="urn:microsoft.com/office/officeart/2005/8/layout/default"/>
    <dgm:cxn modelId="{E8FD935E-BE66-4FA8-B4CF-A8A020F82C64}" type="presOf" srcId="{156E21D9-DB45-4D5B-8BE4-A0F76A49AE59}" destId="{A0ADA723-D4D0-4D69-925F-1B2A89500EF5}" srcOrd="0" destOrd="0" presId="urn:microsoft.com/office/officeart/2005/8/layout/default"/>
    <dgm:cxn modelId="{1B8E5E83-4EE5-4B13-88EF-503E36416AB3}" srcId="{156E21D9-DB45-4D5B-8BE4-A0F76A49AE59}" destId="{4ADD7DAF-3F5E-42B7-97D3-71B808C8715A}" srcOrd="1" destOrd="0" parTransId="{65F3168E-0E2E-4709-9FEC-62F76E5203CB}" sibTransId="{50798F23-42AF-44E9-8779-F7436D887D0E}"/>
    <dgm:cxn modelId="{4D0267FA-CF3F-491E-B054-854B1614D8F4}" type="presOf" srcId="{A1FA3F97-5B9F-4D91-A583-D6465D9793AB}" destId="{AFCB6433-5A32-4CB2-A610-49ACCBC8D262}" srcOrd="0" destOrd="0" presId="urn:microsoft.com/office/officeart/2005/8/layout/default"/>
    <dgm:cxn modelId="{7E7BABD3-FF22-432B-A06B-2E400B9CF392}" type="presOf" srcId="{303C0970-6760-44A8-9678-30CE3F0C20E0}" destId="{00695EEA-209F-49F3-B52A-AD7801F0F557}" srcOrd="0" destOrd="0" presId="urn:microsoft.com/office/officeart/2005/8/layout/default"/>
    <dgm:cxn modelId="{B84CF89F-DC0D-4BD5-B588-10264ED93AA3}" type="presParOf" srcId="{A0ADA723-D4D0-4D69-925F-1B2A89500EF5}" destId="{71B7C2BE-684E-4272-B4DB-B29FB4AB5C41}" srcOrd="0" destOrd="0" presId="urn:microsoft.com/office/officeart/2005/8/layout/default"/>
    <dgm:cxn modelId="{8F87C0AF-967D-4CB6-8869-01A2B8EB4C90}" type="presParOf" srcId="{A0ADA723-D4D0-4D69-925F-1B2A89500EF5}" destId="{C66320B7-C43B-4FBF-BA98-BB926B8A9B1B}" srcOrd="1" destOrd="0" presId="urn:microsoft.com/office/officeart/2005/8/layout/default"/>
    <dgm:cxn modelId="{E5513383-59A5-46FC-A784-17DB680604EB}" type="presParOf" srcId="{A0ADA723-D4D0-4D69-925F-1B2A89500EF5}" destId="{327E8088-6D54-4DDB-8F54-7A51E6846279}" srcOrd="2" destOrd="0" presId="urn:microsoft.com/office/officeart/2005/8/layout/default"/>
    <dgm:cxn modelId="{A8B53C07-C550-4846-8EE6-DB9CEBD2958D}" type="presParOf" srcId="{A0ADA723-D4D0-4D69-925F-1B2A89500EF5}" destId="{CF7046D5-1A20-4652-96EA-C8ECFAF636A6}" srcOrd="3" destOrd="0" presId="urn:microsoft.com/office/officeart/2005/8/layout/default"/>
    <dgm:cxn modelId="{A689C75B-E5CF-4D3D-9710-F7374F0620C0}" type="presParOf" srcId="{A0ADA723-D4D0-4D69-925F-1B2A89500EF5}" destId="{AFCB6433-5A32-4CB2-A610-49ACCBC8D262}" srcOrd="4" destOrd="0" presId="urn:microsoft.com/office/officeart/2005/8/layout/default"/>
    <dgm:cxn modelId="{55CE1B45-AA61-4AAA-B508-910A4BD63660}" type="presParOf" srcId="{A0ADA723-D4D0-4D69-925F-1B2A89500EF5}" destId="{FDED08B8-9249-460F-842C-9294187AFBB3}" srcOrd="5" destOrd="0" presId="urn:microsoft.com/office/officeart/2005/8/layout/default"/>
    <dgm:cxn modelId="{E7C5C84E-1F92-468F-B08E-3EC2ADFEC0E0}" type="presParOf" srcId="{A0ADA723-D4D0-4D69-925F-1B2A89500EF5}" destId="{00695EEA-209F-49F3-B52A-AD7801F0F557}" srcOrd="6" destOrd="0" presId="urn:microsoft.com/office/officeart/2005/8/layout/default"/>
    <dgm:cxn modelId="{C07EBE1D-3EB8-4B51-BA08-37D8A504D690}" type="presParOf" srcId="{A0ADA723-D4D0-4D69-925F-1B2A89500EF5}" destId="{F3C1C047-4F89-48C4-81DF-52017D241C0F}" srcOrd="7" destOrd="0" presId="urn:microsoft.com/office/officeart/2005/8/layout/default"/>
    <dgm:cxn modelId="{12A23F52-5D0E-426B-B202-E8D9E8A32742}" type="presParOf" srcId="{A0ADA723-D4D0-4D69-925F-1B2A89500EF5}" destId="{364EF947-EDEE-4FA1-ACB9-AC7968D31C7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C2BE-684E-4272-B4DB-B29FB4AB5C41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задания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2645"/>
        <a:ext cx="2706687" cy="1624012"/>
      </dsp:txXfrm>
    </dsp:sp>
    <dsp:sp modelId="{327E8088-6D54-4DDB-8F54-7A51E6846279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120 минут на выполнение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2645"/>
        <a:ext cx="2706687" cy="1624012"/>
      </dsp:txXfrm>
    </dsp:sp>
    <dsp:sp modelId="{AFCB6433-5A32-4CB2-A610-49ACCBC8D262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Расчетные задачи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978" y="1897327"/>
        <a:ext cx="2706687" cy="1624012"/>
      </dsp:txXfrm>
    </dsp:sp>
    <dsp:sp modelId="{00695EEA-209F-49F3-B52A-AD7801F0F557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9334" y="1897327"/>
        <a:ext cx="2706687" cy="1624012"/>
      </dsp:txXfrm>
    </dsp:sp>
    <dsp:sp modelId="{364EF947-EDEE-4FA1-ACB9-AC7968D31C75}">
      <dsp:nvSpPr>
        <dsp:cNvPr id="0" name=""/>
        <dsp:cNvSpPr/>
      </dsp:nvSpPr>
      <dsp:spPr>
        <a:xfrm>
          <a:off x="2710656" y="3792008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Аргументация позиции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10656" y="3792008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1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2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2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0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8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4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0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4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09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3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39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7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9CA8F9-8559-4345-8DF5-745C4BEB7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AB8AA-7D63-4781-90A6-7450E5B0C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90B389-B7CC-4DF9-8F6D-99FDFA72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7ABFDA-0817-41C7-8966-867BA5B87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B5718D-B748-4A5D-B9D9-6D6B14A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5C74-B51F-4589-BD20-3EE8EA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8F31B7-0DFE-44B7-8D22-0D3F144D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CDFB37-1F61-4294-95F1-32F432A5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EDE525-2DD3-4FAC-A600-D6BAE7F4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F7E2A-958A-4833-89F6-8B72F7C2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21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8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55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4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E41-5FD4-4C1E-93FD-F5B099AF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89E244-994E-429F-AB0B-FCA05703D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4DF1EC-1263-4823-BC05-A4C60FE9E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353C08-3273-4C2D-8CDA-2AF088B2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2AD805-2DD9-4816-A6FB-09A05859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07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2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71747B-E11A-4EEE-A50F-429B534D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941A1A4-A1BF-4CE1-9B77-274EBF1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042291-A08A-4AE3-9BB4-AB9A8669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E50443-8056-47AF-B5A7-58CBF657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9D4E68-E9D5-434C-BDB9-E12B599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5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E33F60-77F7-4573-8497-BE815EF91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F3C36C-7D44-42E4-85D9-7164D31BC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12E195A-3791-4FE0-899D-64BCB8D3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A6B41C-1D27-4473-B8BA-FD1C01DA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BCB5B9-229F-412E-B8BF-4205C6D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413B7-EF4B-4E1F-AE8F-84348732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F04FEE-DF58-4DDF-9E0C-893C7320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DB72080-5CCA-47AE-8255-BC6497687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90D0436-0221-4238-9AA4-7298C12B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646A7A-2456-48E5-924F-45E3FB3C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F9E47-C251-4009-937D-D9DBCB02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730D0C-DA53-4A04-84F2-8D654C1B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B7CAFE-884F-48A3-A0A6-2F1BAF23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1E8CF9-2584-4DD3-8C48-02F062B5C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3542C5-645C-4F22-BE6D-7104C47FF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E3D9EE-C8D6-48EE-89F3-D40C1A45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8BB4A86-995A-40D1-9820-6BC47E4D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F9A8BBD-F69B-4CF2-871A-A4F9ADA9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28C43D-6E9D-482F-A4D6-F00ACF89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7D2FC6-5819-42B2-9928-5765E70E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88CF12-D1BC-43FE-8954-F40DEFE8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6AC58-8751-439F-BC47-CB7C134D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4D954F-6F47-4B17-A506-E103313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04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BA07B0E-84BD-447D-BA4B-1AE6BD392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1CFAF2-4B1A-4333-8DDD-52AD032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77B226D-EBD1-4C5A-AAB6-57A9C5C0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4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B4D94B-9628-485C-97F4-84634262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217AEA-C561-4747-AA56-C7BE3DDBB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E84EEF-0B12-4D2D-AECD-15465C14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3FEF5E-BAAD-4F78-838A-6828014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C7A79C-E605-4022-8D4E-867553E3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DFCCBDD-1895-4E6A-A86A-2FA6FB57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6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40BB68-2959-4FFD-8710-A3EEFD6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6BFB9-CCFD-4CFA-BA6D-F475522D9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5061B9-8257-44EB-BF4C-CC755497D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22C06-FAE7-409C-ABDF-43078941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D310BD-2A49-45A4-ACEE-6D07715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9621AC-9420-438B-A6BD-FF288C66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5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8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396444-4DAD-4B31-82BA-27680BB6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071EDAE-B1A3-46A5-BBD8-EE237F4F7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D61A32-A599-4F5B-88DB-AB497833E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066BB-254B-444D-B4FD-2F642B9C2AF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49D406-6232-4B64-B465-2D274B00A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576B37-AB15-40BE-AF92-EB32E77D6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C995-77E1-41F5-B029-D35D58927D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0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gif"/><Relationship Id="rId3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gif"/><Relationship Id="rId10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gif"/><Relationship Id="rId10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sv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gif"/><Relationship Id="rId3" Type="http://schemas.openxmlformats.org/officeDocument/2006/relationships/image" Target="../media/image4.png"/><Relationship Id="rId12" Type="http://schemas.openxmlformats.org/officeDocument/2006/relationships/hyperlink" Target="https://&#1096;&#1082;&#1086;&#1083;&#1072;.&#1074;&#1072;&#1096;&#1080;&#1092;&#1080;&#1085;&#1072;&#1085;&#1089;&#1099;.&#1088;&#1092;/courses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0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36F8A3-94A4-4551-A37F-20E289576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724" y="818312"/>
            <a:ext cx="3318535" cy="22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366787"/>
            <a:ext cx="3253104" cy="4610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7161" y="1366787"/>
            <a:ext cx="3641716" cy="4610150"/>
          </a:xfrm>
          <a:prstGeom prst="rect">
            <a:avLst/>
          </a:prstGeom>
        </p:spPr>
      </p:pic>
      <p:pic>
        <p:nvPicPr>
          <p:cNvPr id="2050" name="Picture 2" descr="http://qrcoder.ru/code/?https%3A%2F%2Ffmc.hse.ru%2Fpolmat&amp;4&amp;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32" y="2155733"/>
            <a:ext cx="2813819" cy="28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</a:t>
            </a:r>
            <a:r>
              <a:rPr lang="ru-RU" sz="2400" b="1" dirty="0" err="1" smtClean="0"/>
              <a:t>Моифинансы.рф</a:t>
            </a:r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3074" name="Picture 2" descr="http://qrcoder.ru/code/?https%3A%2F%2Ft.me%2FFinZozhExpert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321826"/>
            <a:ext cx="2972502" cy="297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33" y="1987972"/>
            <a:ext cx="6653291" cy="40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315471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ресурсы:</a:t>
            </a:r>
          </a:p>
          <a:p>
            <a:pPr algn="just"/>
            <a:r>
              <a:rPr lang="ru-RU" sz="2400" b="1" dirty="0" smtClean="0"/>
              <a:t>Портал Финансовая культура</a:t>
            </a:r>
          </a:p>
          <a:p>
            <a:pPr algn="just"/>
            <a:endParaRPr lang="ru-RU" sz="2400" b="1" dirty="0"/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4098" name="Picture 2" descr="http://qrcoder.ru/code/?https%3A%2F%2Ffincult.info%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98" y="2259801"/>
            <a:ext cx="2605684" cy="26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133" y="1803892"/>
            <a:ext cx="3102414" cy="41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570324" y="2117241"/>
            <a:ext cx="6953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Подготовка к финалу олимпиады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«Высшая проба»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по финансовой грамотности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/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7-8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класс</a:t>
            </a:r>
            <a: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936D44"/>
                </a:solidFill>
                <a:latin typeface="Arial" panose="020B0604020202020204" pitchFamily="34" charset="0"/>
              </a:rPr>
            </a:br>
            <a:endParaRPr lang="ru-RU" sz="1600" b="1" dirty="0" smtClean="0">
              <a:solidFill>
                <a:srgbClr val="936D44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F63E3A-F14A-41B6-9051-49238C0A32A6}"/>
              </a:ext>
            </a:extLst>
          </p:cNvPr>
          <p:cNvSpPr txBox="1"/>
          <p:nvPr/>
        </p:nvSpPr>
        <p:spPr>
          <a:xfrm>
            <a:off x="1699927" y="4322673"/>
            <a:ext cx="469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Леушина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Дарья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Сергеевна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7B6462-EEAB-4F86-AE8D-0BB8A66F6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38550" y="436579"/>
            <a:ext cx="9153752" cy="5847755"/>
          </a:xfrm>
          <a:prstGeom prst="rect">
            <a:avLst/>
          </a:prstGeom>
          <a:solidFill>
            <a:srgbClr val="FFFFF7">
              <a:alpha val="96863"/>
            </a:srgbClr>
          </a:solidFill>
        </p:spPr>
        <p:txBody>
          <a:bodyPr wrap="square">
            <a:spAutoFit/>
          </a:bodyPr>
          <a:lstStyle/>
          <a:p>
            <a:r>
              <a:rPr lang="ru-RU" altLang="ru-RU" sz="2200" b="1" dirty="0">
                <a:ea typeface="ＭＳ Ｐゴシック"/>
              </a:rPr>
              <a:t>ТЕМА 1. </a:t>
            </a:r>
            <a:r>
              <a:rPr lang="ru-RU" altLang="ru-RU" sz="2200" b="1" dirty="0" smtClean="0">
                <a:ea typeface="ＭＳ Ｐゴシック"/>
              </a:rPr>
              <a:t>ЛИЧНЫЕ ФИНАНСЫ</a:t>
            </a: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2. </a:t>
            </a:r>
            <a:r>
              <a:rPr lang="ru-RU" altLang="ru-RU" sz="2200" b="1" dirty="0" smtClean="0">
                <a:ea typeface="ＭＳ Ｐゴシック"/>
              </a:rPr>
              <a:t>БАНКИ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r>
              <a:rPr lang="ru-RU" altLang="ru-RU" sz="2200" b="1" dirty="0">
                <a:ea typeface="ＭＳ Ｐゴシック"/>
              </a:rPr>
              <a:t>ТЕМА </a:t>
            </a:r>
            <a:r>
              <a:rPr lang="ru-RU" altLang="ru-RU" sz="2200" b="1" dirty="0" smtClean="0">
                <a:ea typeface="ＭＳ Ｐゴシック"/>
              </a:rPr>
              <a:t>3. СТРАХОВАНИЕ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4. ФИНАНСОВАЯ БЕЗОПАСНОСТЬ</a:t>
            </a:r>
          </a:p>
          <a:p>
            <a:endParaRPr lang="ru-RU" altLang="ru-RU" sz="2200" b="1" dirty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ТЕМА 5</a:t>
            </a:r>
            <a:r>
              <a:rPr lang="ru-RU" altLang="ru-RU" sz="2200" b="1" dirty="0">
                <a:ea typeface="ＭＳ Ｐゴシック"/>
              </a:rPr>
              <a:t>. СОБСТВЕННЫЙ </a:t>
            </a:r>
            <a:r>
              <a:rPr lang="ru-RU" altLang="ru-RU" sz="2200" b="1" dirty="0" smtClean="0">
                <a:ea typeface="ＭＳ Ｐゴシック"/>
              </a:rPr>
              <a:t>БИЗНЕС И НАЛОГИ    </a:t>
            </a:r>
            <a:endParaRPr lang="ru-RU" altLang="ru-RU" sz="2200" b="1" dirty="0">
              <a:ea typeface="ＭＳ Ｐゴシック"/>
            </a:endParaRPr>
          </a:p>
          <a:p>
            <a:endParaRPr lang="ru-RU" altLang="ru-RU" sz="2200" dirty="0">
              <a:ea typeface="ＭＳ Ｐゴシック"/>
            </a:endParaRPr>
          </a:p>
          <a:p>
            <a:endParaRPr lang="ru-RU" altLang="ru-RU" sz="2200" b="1" dirty="0" smtClean="0">
              <a:ea typeface="ＭＳ Ｐゴシック"/>
            </a:endParaRPr>
          </a:p>
          <a:p>
            <a:r>
              <a:rPr lang="ru-RU" altLang="ru-RU" sz="2200" b="1" dirty="0" smtClean="0">
                <a:ea typeface="ＭＳ Ｐゴシック"/>
              </a:rPr>
              <a:t>ОСОБЕННОСТИ ЗАДАНИЙ:</a:t>
            </a:r>
          </a:p>
          <a:p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err="1" smtClean="0">
                <a:ea typeface="ＭＳ Ｐゴシック"/>
              </a:rPr>
              <a:t>Межпредметность</a:t>
            </a:r>
            <a:endParaRPr lang="ru-RU" altLang="ru-RU" sz="2200" b="1" dirty="0" smtClean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>
              <a:ea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altLang="ru-RU" sz="2200" b="1" dirty="0" smtClean="0">
                <a:ea typeface="ＭＳ Ｐゴシック"/>
              </a:rPr>
              <a:t>Практическая применимость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altLang="ru-RU" sz="2200" b="1" dirty="0" smtClean="0">
              <a:ea typeface="ＭＳ Ｐゴシック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515" y="26581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ТЕМЫ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2" descr="http://qrcoder.ru/code/?https%3A%2F%2Folymp.hse.ru%2Fmirror%2Fpubs%2Fshare%2F860536801.pdf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7" y="3864376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2515" y="687452"/>
            <a:ext cx="1231097" cy="558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484" y="300445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Структура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68449632"/>
              </p:ext>
            </p:extLst>
          </p:nvPr>
        </p:nvGraphicFramePr>
        <p:xfrm>
          <a:off x="2678497" y="8183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3190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760295" y="598552"/>
            <a:ext cx="10671411" cy="2754600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/>
          </a:p>
          <a:p>
            <a:endParaRPr lang="ru-RU" sz="2000" i="1" dirty="0" smtClean="0">
              <a:solidFill>
                <a:srgbClr val="000000"/>
              </a:solidFill>
            </a:endParaRPr>
          </a:p>
          <a:p>
            <a:r>
              <a:rPr lang="ru-RU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обратить внимание при выполнении заданий:</a:t>
            </a: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2 аргументов, три примера и т.д.)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(маркированный список, нумерация, отдельные предложения)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 абзацы текста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пронумерованы, в ответе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цифру соответствующего абзаца и ваш комментарий к нему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8" y="598552"/>
            <a:ext cx="10737070" cy="53091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пьесы А.Н. Островского «Бешеные деньги»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л я т е в. Это хорошо, пятьдесят тысяч деньги; с ними в Москве можно иметь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тысяч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кредита; вот вам и полтораста тысяч. С такими деньгами можно довольно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приятностями.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и л ь к о в. Но ведь надо же будет платить наконец.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л я т е в. А вам-то какая печаль! Что вы уж очень заботливы! Вот охота лишнюю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думу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 иметь! Это дело предоставьте кредиторам, пусть думают и получают,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хотят.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в чужое дело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мешаться: наше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уметь занять, их дело уметь получить.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рассуждения дворянина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Телятева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получении кредита являются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неграмотными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Поясните, почему.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выполнению: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излишнего цитирования текста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пояснения, в чем именно ошибался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Телятев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приводить проявления финансовой неграмотности, которые не нашли отражения в указанном отрывке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8" y="598552"/>
            <a:ext cx="10737070" cy="53091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отрывок из пьесы А.Н. Островского «Бешеные деньги»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л я т е в. Это хорошо, пятьдесят тысяч деньги; с ними в Москве можно иметь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тысяч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кредита; вот вам и полтораста тысяч. С такими деньгами можно довольно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приятностями.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и л ь к о в. Но ведь надо же будет платить наконец.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л я т е в. А вам-то какая печаль! Что вы уж очень заботливы! Вот охота лишнюю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думу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голове иметь! Это дело предоставьте кредиторам, пусть думают и получают,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хотят.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в чужое дело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мешаться: наше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уметь занять, их дело уметь получить.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рассуждения дворянина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Телятева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получении кредита являются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 неграмотными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Поясните, почему.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Ошибкой будет взять кредит без конкретной цели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(«…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иметь на сто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кредита…</a:t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деньгами можно довольно долго жить с приятностями.») – 5 баллов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Ошибкой будет не планировать, как платить по кредиту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дело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предоставьте кредиторам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пусть думают и получают, как хотят) – 5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668868" y="598552"/>
            <a:ext cx="10737070" cy="392415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Дополните список финансово неграмотного поведения при получении кредита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тремя примерами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жизни, обоснуйте свой ответ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в качестве ответа будут засчитаны первые три примера.</a:t>
            </a:r>
          </a:p>
          <a:p>
            <a:pPr algn="just"/>
            <a:endParaRPr lang="ru-RU" b="1" u="sn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должны быть жизненными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может быть сформулирован и как конкретная ситуация (например, «Мой друг взял кредит, чтобы закрыть другой кредит»), и обобщенно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«Ошибкой будет взять кредит в первом же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банке»).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дополнить пример пояснением, почему такое поведение финансово неграмотно (например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друг взял кредит, чтобы закрыть другой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кредит. Таким образом он оказался в ситуации «долговой ямы»).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не должны дублировать друг друга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84AEA1B-AF2C-4DC6-9D1F-17E79244C68F}"/>
              </a:ext>
            </a:extLst>
          </p:cNvPr>
          <p:cNvSpPr/>
          <p:nvPr/>
        </p:nvSpPr>
        <p:spPr>
          <a:xfrm>
            <a:off x="414867" y="599322"/>
            <a:ext cx="11387666" cy="5926645"/>
          </a:xfrm>
          <a:prstGeom prst="rect">
            <a:avLst/>
          </a:prstGeom>
          <a:solidFill>
            <a:srgbClr val="FFFFFF"/>
          </a:solidFill>
          <a:ln w="50800">
            <a:solidFill>
              <a:srgbClr val="936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721579-8B13-4B59-9055-D5E50A897C7F}"/>
              </a:ext>
            </a:extLst>
          </p:cNvPr>
          <p:cNvSpPr txBox="1"/>
          <p:nvPr/>
        </p:nvSpPr>
        <p:spPr>
          <a:xfrm>
            <a:off x="3444473" y="244609"/>
            <a:ext cx="5303056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endParaRPr lang="ru-RU" sz="2000" b="1" dirty="0">
              <a:solidFill>
                <a:srgbClr val="DDB27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712702-3AE6-4AB4-B461-EA28FB6F75CF}"/>
              </a:ext>
            </a:extLst>
          </p:cNvPr>
          <p:cNvSpPr txBox="1"/>
          <p:nvPr/>
        </p:nvSpPr>
        <p:spPr>
          <a:xfrm>
            <a:off x="982133" y="858177"/>
            <a:ext cx="10160000" cy="241604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E09153"/>
                </a:solidFill>
              </a:rPr>
              <a:t>Полезные материалы:</a:t>
            </a:r>
            <a:endParaRPr lang="ru-RU" sz="2400" b="1" dirty="0">
              <a:solidFill>
                <a:srgbClr val="E09153"/>
              </a:solidFill>
            </a:endParaRPr>
          </a:p>
          <a:p>
            <a:pPr algn="just"/>
            <a:endParaRPr lang="ru-RU" sz="2000" i="1" dirty="0" smtClean="0">
              <a:solidFill>
                <a:prstClr val="black"/>
              </a:solidFill>
            </a:endParaRPr>
          </a:p>
          <a:p>
            <a:pPr algn="just"/>
            <a:endParaRPr lang="en-US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algn="just">
              <a:spcBef>
                <a:spcPts val="1200"/>
              </a:spcBef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457200" indent="-457200" algn="just">
              <a:spcBef>
                <a:spcPts val="1200"/>
              </a:spcBef>
              <a:buAutoNum type="arabicPeriod"/>
            </a:pPr>
            <a:endParaRPr lang="ru-RU" sz="2000" i="1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CDF5F86-0B1F-4803-A966-251FAE5FA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868" y="40298"/>
            <a:ext cx="1231097" cy="558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133" y="1621555"/>
            <a:ext cx="6490702" cy="4024611"/>
          </a:xfrm>
          <a:prstGeom prst="rect">
            <a:avLst/>
          </a:prstGeom>
        </p:spPr>
      </p:pic>
      <p:pic>
        <p:nvPicPr>
          <p:cNvPr id="5122" name="Picture 2" descr="http://qrcoder.ru/code/?https%3A%2F%2F%F8%EA%EE%EB%E0.%E2%E0%F8%E8%F4%E8%ED%E0%ED%F1%FB.%F0%F4&amp;4&amp;0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173" y="1964946"/>
            <a:ext cx="3136264" cy="31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578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Times New Roman</vt:lpstr>
      <vt:lpstr>Wingdings</vt:lpstr>
      <vt:lpstr>Тема Office</vt:lpstr>
      <vt:lpstr>2_Тема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Стрелкова</dc:creator>
  <cp:lastModifiedBy>Дарья Леушина</cp:lastModifiedBy>
  <cp:revision>60</cp:revision>
  <dcterms:created xsi:type="dcterms:W3CDTF">2021-06-23T12:59:40Z</dcterms:created>
  <dcterms:modified xsi:type="dcterms:W3CDTF">2024-01-25T07:32:00Z</dcterms:modified>
</cp:coreProperties>
</file>