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F0C42-DDBB-24C9-BCCA-10ECFDEB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5346EB-84C7-1C1C-383B-298095233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5A867-C569-E09D-DF72-CD67FC03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F8764B-AA30-B330-DA64-1F3649F8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79ACC-C36E-1A99-2FB9-02FDF42E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7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D6D41-DCCB-E89F-9E42-1C936197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90B416-A9E8-59EA-2968-57A4F34B1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DF3D4E-DEF7-658A-110F-AB50A207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98C3A-428F-0C71-6776-4AFEE880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BF72C4-90D9-2AD8-B2AF-5A7CDF93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4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56C7EE-942C-B6E8-C61D-CBA262C14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104BC2-2FC2-963C-A79A-D6D2914C3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C277FE-FAE4-F742-3DE3-F0A97AD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81F1C3-328D-4D91-ABD6-EF4ACA60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5B9486-23B9-6185-73D3-9CE6F89C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3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Обложка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/>
          <p:cNvCxnSpPr>
            <a:cxnSpLocks/>
          </p:cNvCxnSpPr>
          <p:nvPr userDrawn="1"/>
        </p:nvCxnSpPr>
        <p:spPr bwMode="auto"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/>
          <p:cNvCxnSpPr>
            <a:cxnSpLocks/>
          </p:cNvCxnSpPr>
          <p:nvPr userDrawn="1"/>
        </p:nvCxnSpPr>
        <p:spPr bwMode="auto"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/>
          <p:cNvCxnSpPr>
            <a:cxnSpLocks/>
          </p:cNvCxnSpPr>
          <p:nvPr userDrawn="1"/>
        </p:nvCxnSpPr>
        <p:spPr bwMode="auto"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 bwMode="auto"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>
                <a:solidFill>
                  <a:srgbClr val="0E2D69"/>
                </a:solidFill>
                <a:latin typeface="HSE Sans"/>
              </a:defRPr>
            </a:lvl1pPr>
          </a:lstStyle>
          <a:p>
            <a:pPr>
              <a:defRPr/>
            </a:pPr>
            <a:r>
              <a:rPr lang="ru-RU" sz="4400">
                <a:solidFill>
                  <a:srgbClr val="102D69"/>
                </a:solidFill>
                <a:latin typeface="HSE Sans"/>
              </a:rPr>
              <a:t>Название презентации</a:t>
            </a:r>
            <a:br>
              <a:rPr lang="ru-RU" sz="4400">
                <a:solidFill>
                  <a:srgbClr val="102D69"/>
                </a:solidFill>
                <a:latin typeface="HSE Sans"/>
              </a:rPr>
            </a:br>
            <a:r>
              <a:rPr lang="ru-RU" sz="4400">
                <a:solidFill>
                  <a:srgbClr val="102D69"/>
                </a:solidFill>
                <a:latin typeface="HSE Sans"/>
              </a:rPr>
              <a:t>может быть набрано в две </a:t>
            </a:r>
            <a:br>
              <a:rPr lang="ru-RU" sz="4400">
                <a:solidFill>
                  <a:srgbClr val="102D69"/>
                </a:solidFill>
                <a:latin typeface="HSE Sans"/>
              </a:rPr>
            </a:br>
            <a:r>
              <a:rPr lang="ru-RU" sz="4400">
                <a:solidFill>
                  <a:srgbClr val="102D69"/>
                </a:solidFill>
                <a:latin typeface="HSE Sans"/>
              </a:rPr>
              <a:t>или три строки (43 </a:t>
            </a:r>
            <a:r>
              <a:rPr lang="en-GB" sz="4400">
                <a:solidFill>
                  <a:srgbClr val="102D69"/>
                </a:solidFill>
                <a:latin typeface="HSE Sans"/>
              </a:rPr>
              <a:t>pt)</a:t>
            </a:r>
            <a:endParaRPr lang="ru-RU" sz="4400">
              <a:solidFill>
                <a:srgbClr val="102D69"/>
              </a:solidFill>
              <a:latin typeface="HSE San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/>
              </a:defRPr>
            </a:lvl1pPr>
            <a:lvl2pPr marL="457200" indent="0" algn="l">
              <a:buNone/>
              <a:defRPr sz="1600" b="0" i="0">
                <a:latin typeface="HSE Sans"/>
              </a:defRPr>
            </a:lvl2pPr>
            <a:lvl3pPr marL="914400" indent="0" algn="l">
              <a:buNone/>
              <a:defRPr sz="1600" b="0" i="0">
                <a:latin typeface="HSE Sans"/>
              </a:defRPr>
            </a:lvl3pPr>
            <a:lvl4pPr marL="1371600" indent="0" algn="l">
              <a:buNone/>
              <a:defRPr sz="1600" b="0" i="0">
                <a:latin typeface="HSE Sans"/>
              </a:defRPr>
            </a:lvl4pPr>
            <a:lvl5pPr marL="1828800" indent="0" algn="l">
              <a:buNone/>
              <a:defRPr sz="1600" b="0" i="0">
                <a:latin typeface="HSE Sans"/>
              </a:defRPr>
            </a:lvl5pPr>
          </a:lstStyle>
          <a:p>
            <a:pPr>
              <a:defRPr/>
            </a:pPr>
            <a:r>
              <a:rPr lang="ru-RU">
                <a:latin typeface="HSE Sans"/>
              </a:rPr>
              <a:t>Название факультета</a:t>
            </a:r>
            <a:br>
              <a:rPr lang="ru-RU">
                <a:latin typeface="HSE Sans"/>
              </a:rPr>
            </a:br>
            <a:r>
              <a:rPr lang="ru-RU">
                <a:latin typeface="HSE Sans"/>
              </a:rPr>
              <a:t>в две строки</a:t>
            </a:r>
            <a:r>
              <a:rPr lang="en-GB">
                <a:latin typeface="HSE Sans"/>
              </a:rPr>
              <a:t> (16 pt)</a:t>
            </a:r>
            <a:endParaRPr lang="ru-RU">
              <a:latin typeface="HSE Sans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2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200">
                <a:latin typeface="HSE Sans"/>
              </a:rPr>
              <a:t>Название подразделения</a:t>
            </a:r>
            <a:br>
              <a:rPr lang="ru-RU" sz="1200">
                <a:latin typeface="HSE Sans"/>
              </a:rPr>
            </a:br>
            <a:r>
              <a:rPr lang="ru-RU" sz="1200">
                <a:latin typeface="HSE Sans"/>
              </a:rPr>
              <a:t>в две или три строки</a:t>
            </a:r>
            <a:r>
              <a:rPr lang="en-GB" sz="1200">
                <a:latin typeface="HSE Sans"/>
              </a:rPr>
              <a:t> (12pt)</a:t>
            </a:r>
            <a:endParaRPr lang="ru-RU" sz="1200">
              <a:latin typeface="HSE Sans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idx="12" hasCustomPrompt="1"/>
          </p:nvPr>
        </p:nvSpPr>
        <p:spPr bwMode="auto"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2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200">
                <a:latin typeface="HSE Sans"/>
              </a:rPr>
              <a:t>Москва</a:t>
            </a:r>
            <a:br>
              <a:rPr lang="ru-RU" sz="1200">
                <a:latin typeface="HSE Sans"/>
              </a:rPr>
            </a:br>
            <a:r>
              <a:rPr lang="ru-RU" sz="1200">
                <a:latin typeface="HSE Sans"/>
              </a:rPr>
              <a:t>2022</a:t>
            </a:r>
            <a:r>
              <a:rPr lang="en-GB" sz="1200">
                <a:latin typeface="HSE Sans"/>
              </a:rPr>
              <a:t> (12pt)</a:t>
            </a:r>
            <a:endParaRPr lang="ru-RU" sz="1200">
              <a:latin typeface="HSE Sans"/>
            </a:endParaRPr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6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600">
                <a:latin typeface="HSE Sans"/>
              </a:rPr>
              <a:t>Если нужно больше места, то используйте подзаголовок</a:t>
            </a:r>
            <a:r>
              <a:rPr lang="en-GB" sz="1600">
                <a:latin typeface="HSE Sans"/>
              </a:rPr>
              <a:t> (16 pt)</a:t>
            </a:r>
            <a:endParaRPr lang="ru-RU" sz="1600">
              <a:latin typeface="HSE Sans"/>
            </a:endParaRPr>
          </a:p>
        </p:txBody>
      </p:sp>
    </p:spTree>
    <p:extLst>
      <p:ext uri="{BB962C8B-B14F-4D97-AF65-F5344CB8AC3E}">
        <p14:creationId xmlns:p14="http://schemas.microsoft.com/office/powerpoint/2010/main" val="122219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81AB4-3EFF-DB8C-CE6B-3C0A37AA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1A92D2-3065-70CA-2CE9-4FDCBD689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5DF51-D611-7857-759A-812D821E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29D64A-B76F-E3C3-B497-6195541C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0E1BFC-CA6C-31AF-E9D1-8AB726AD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19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C058F-23FC-6CBE-43C1-9CE7BD69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1C90EE-A9A0-2827-78D9-6473F2308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1BBA1-EE0B-354E-A611-267705F2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29E0C-9ED2-8F53-967D-C4F24C12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856A0-76A1-ABD7-F4B2-34E1793B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0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93DDD-BC71-E480-DD42-BD0DEB76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D064C3-E674-7CF7-F4AD-333E911E7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79E087-9445-DA35-D1A9-6B242616E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F4A5F0-B94F-A0C9-DF07-B95E261E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5F8BD4-71A3-6DB5-EBCC-6B16AAAE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ED0348-B683-29AA-D1AF-6DE2FE4A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4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02C9D-BB50-9A3D-2966-93644BB7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854F82-7BD5-8B12-5235-CBABC3E07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36969-4ECC-E70E-1935-ADBCABD2F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FBC27D-D14F-6F08-D25E-5908C6F0D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0E0C08-4E52-6516-69CA-8EE4989F7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70B6CF-0DCE-C725-8F22-0B40171F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128FA5-1E19-CDBF-C16E-4F433DDD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3F0539-DEFA-A413-8F28-A0E3EEB2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02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6390C-07D7-265A-BFFA-A408DE1D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AE93C0-DCBC-2950-5758-3A558CDB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71B9A7-AD55-5A57-3706-56E456BE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63ED4-01FD-BBF0-97C0-5C90EFC6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6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BAFB70-67A3-ECA4-ADB1-B313F25D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E2111B-A522-0689-0772-F79E1185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83364B-AD19-54FA-0C32-21AD5257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6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EF48C-2C88-12CB-24B2-90C8A4E1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00A1E-6A55-3BA7-94B1-CF6EDD85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41C504-D9A4-A272-4581-32994D28B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34317C-D1C3-EE14-93A0-E0FAA074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12E3F6-2558-255F-45CC-8C01A631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99B71A-568B-9F7A-0577-51A1731D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3366B-B90E-D3F6-DB49-859B2F344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4537EF-7F2D-C68B-58F7-54B60FF8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BE20CA-A7C2-4A94-AE0A-65D9A99A1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7B8149-E011-9021-E017-553EDE94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7C707D-1B79-0C57-4F02-7E701122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278910-2A03-3EF1-4BEA-613A6A8E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0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EC06F-BF8B-5E57-2341-099841B6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D67A4-5589-4F8C-001E-E22A639B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6AAC7-3F0C-E587-E4B5-2ABE0D25E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10DD-D40A-47CC-8CB1-56124899CD8B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5313F-9D88-9DBB-E775-4CCF2510F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0EDA0E-AED2-0546-B241-22DE8D3AF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A8A8-78FC-4884-8CD9-97FCABA5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27967" y="2365596"/>
            <a:ext cx="9976491" cy="1978323"/>
          </a:xfrm>
        </p:spPr>
        <p:txBody>
          <a:bodyPr/>
          <a:lstStyle/>
          <a:p>
            <a:pPr>
              <a:defRPr/>
            </a:pPr>
            <a:r>
              <a:rPr lang="ru-RU" dirty="0"/>
              <a:t>Задание 2 (25 балов), 2023 год</a:t>
            </a:r>
            <a:br>
              <a:rPr lang="ru-RU" dirty="0"/>
            </a:br>
            <a:br>
              <a:rPr lang="ru-RU" dirty="0"/>
            </a:br>
            <a:endParaRPr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НИУ ВШЭ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2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Москва 2024</a:t>
            </a:r>
            <a:endParaRPr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dirty="0"/>
              <a:t>Каяшева Елена Владимировна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8D57795-F03E-B9A0-F9A4-A187D890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Покупка квартиры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8070D4A-7E45-97DE-DD86-C42978A6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22744"/>
            <a:ext cx="12009115" cy="523525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В 2020 году Инна решила купить собственную квартиру в Санкт-Петербурге, чтобы иметь возможность переехать туда через 2 года, когда она планирует полностью перейти на дистанционную работу. По предположению Инны её заработная плата до налогообложения в 2021 и 2022 годах составит 83 334 рубля в месяц, из которых 20 000 рублей Инна собирается ежемесячно откладывать. Накопления Инны в банке на 31 декабря 2020 года составили 3 000 000 рублей. По оценке Инны, «квартира мечты» обойдётся ей в 4 000 000 рублей. Теперь Инна размышляет над альтернативными вариантами аккумулирования необходимой суммы для покупки квартиры. </a:t>
            </a:r>
          </a:p>
          <a:p>
            <a:pPr marL="0" indent="0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Варианты: </a:t>
            </a:r>
          </a:p>
          <a:p>
            <a:pPr marL="0" indent="0">
              <a:buNone/>
            </a:pP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1. 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1.01.2021 г. вложить накопленные сбережения под 9% годовых с ежемесячной капитализацией процентов. По условиям банковского вклада </a:t>
            </a:r>
            <a:r>
              <a:rPr lang="ru-RU" sz="1600" b="0" i="0" u="none" strike="noStrike" baseline="0" dirty="0" err="1">
                <a:latin typeface="Times New Roman" panose="02020603050405020304" pitchFamily="18" charset="0"/>
              </a:rPr>
              <a:t>довнесение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средств возможно каждые 6 месяцев, но не ранее чем через полгода после открытия вклада. Поэтому отложенные ежемесячные накопления тоже могут быть инвестированы, но на меньший срок. </a:t>
            </a:r>
          </a:p>
          <a:p>
            <a:pPr marL="0" indent="0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2. 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Взять ипотечный кредит на недостающую сумму в банке на 2 года под ставку 13% годовых с выплатой процентов в конце каждого года и возвратом тела кредита равными долями также в конце каждого года. В начале 2021 года купить квартиру и сдать квартиру в наём друзьям за 34 000 рублей в месяц. Для погашения кредита использовать сбережения за год и доход от сдачи квартиры в наём после уплаты налога на профессиональный доход. В расчётах не учитывайте налоговый вычет для самозанятых. Для упрощения расчётов будем считать, что возврат НДФЛ в связи с имущественным вычетом за 2021 и 2022 годы будет осуществлён 31.12.2022 г. </a:t>
            </a:r>
          </a:p>
          <a:p>
            <a:pPr marL="0" indent="0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Какая из данных альтернатив окажется более экономически выгодной для Инны, если через 2 года: </a:t>
            </a:r>
          </a:p>
          <a:p>
            <a:pPr marL="0" indent="0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А) стоимость квартиры совпадёт с её ожиданиями? </a:t>
            </a:r>
          </a:p>
          <a:p>
            <a:pPr marL="0" indent="0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Б) выбранная квартира будет стоить на 15% дороже? </a:t>
            </a:r>
          </a:p>
          <a:p>
            <a:pPr marL="0" indent="0">
              <a:buNone/>
            </a:pPr>
            <a:r>
              <a:rPr lang="ru-RU" sz="1600" b="0" i="1" u="none" strike="noStrike" baseline="0" dirty="0">
                <a:latin typeface="Times New Roman" panose="02020603050405020304" pitchFamily="18" charset="0"/>
              </a:rPr>
              <a:t>Приведите решение для каждого из случаев.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7480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>
            <a:extLst>
              <a:ext uri="{FF2B5EF4-FFF2-40B4-BE49-F238E27FC236}">
                <a16:creationId xmlns:a16="http://schemas.microsoft.com/office/drawing/2014/main" id="{6A2F57E5-E9B5-425B-BA0D-00FE82F23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960" y="457200"/>
            <a:ext cx="5704840" cy="5719763"/>
          </a:xfrm>
        </p:spPr>
        <p:txBody>
          <a:bodyPr>
            <a:normAutofit fontScale="92500" lnSpcReduction="20000"/>
          </a:bodyPr>
          <a:lstStyle/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В 2020 году Инна решила купить собственную квартиру в Санкт-Петербурге, чтобы иметь возможность переехать туда через 2 года, когда она планирует полностью перейти на дистанционную работу. </a:t>
            </a: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По предположению Инны её заработная плата до налогообложения в 2021 и 2022 годах составит 83 334 рубля в месяц, из которых 20 000 рублей Инна собирается ежемесячно откладывать.</a:t>
            </a:r>
          </a:p>
          <a:p>
            <a:endParaRPr lang="ru-RU" sz="28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Накопления Инны в банке на 31 декабря 2020 года составили 3 000 000 рублей. </a:t>
            </a: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По оценке Инны, «квартира мечты» обойдётся ей в 4 000 000 рублей. </a:t>
            </a:r>
          </a:p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7D3092E-BD10-E1E0-EA52-ADE6CBFDB2BB}"/>
              </a:ext>
            </a:extLst>
          </p:cNvPr>
          <p:cNvSpPr/>
          <p:nvPr/>
        </p:nvSpPr>
        <p:spPr>
          <a:xfrm>
            <a:off x="6715760" y="447040"/>
            <a:ext cx="3475990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 года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263050C-A6C2-B9DC-5D5B-EC8FB42629D0}"/>
              </a:ext>
            </a:extLst>
          </p:cNvPr>
          <p:cNvSpPr/>
          <p:nvPr/>
        </p:nvSpPr>
        <p:spPr>
          <a:xfrm>
            <a:off x="6715759" y="2247264"/>
            <a:ext cx="3475989" cy="14103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12*20 000 = 240 000 рублей в год</a:t>
            </a:r>
          </a:p>
          <a:p>
            <a:pPr algn="ctr"/>
            <a:r>
              <a:rPr lang="ru-RU" dirty="0"/>
              <a:t>НДФЛ за год 130 001 рубль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690E5BD-6D63-4381-9FA6-2940FA27171F}"/>
              </a:ext>
            </a:extLst>
          </p:cNvPr>
          <p:cNvSpPr/>
          <p:nvPr/>
        </p:nvSpPr>
        <p:spPr>
          <a:xfrm>
            <a:off x="6715760" y="4047490"/>
            <a:ext cx="3475988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млн рублей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8FDFBDC-1B71-B27B-E280-0B747999BC2A}"/>
              </a:ext>
            </a:extLst>
          </p:cNvPr>
          <p:cNvSpPr/>
          <p:nvPr/>
        </p:nvSpPr>
        <p:spPr>
          <a:xfrm>
            <a:off x="6715760" y="5219701"/>
            <a:ext cx="3475988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4 млн рублей</a:t>
            </a:r>
          </a:p>
        </p:txBody>
      </p:sp>
    </p:spTree>
    <p:extLst>
      <p:ext uri="{BB962C8B-B14F-4D97-AF65-F5344CB8AC3E}">
        <p14:creationId xmlns:p14="http://schemas.microsoft.com/office/powerpoint/2010/main" val="360582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A97F9-2FC0-ABAA-AB6C-552A1699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93900"/>
            <a:ext cx="2762250" cy="1325563"/>
          </a:xfrm>
        </p:spPr>
        <p:txBody>
          <a:bodyPr/>
          <a:lstStyle/>
          <a:p>
            <a:r>
              <a:rPr lang="ru-RU" dirty="0"/>
              <a:t>Вариант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C27FD-F086-7F76-6506-E18D908A8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725" y="1919287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1.01.2021 г. вложить накопленные сбережения под </a:t>
            </a:r>
            <a:r>
              <a:rPr lang="ru-RU" sz="2400" b="1" i="0" u="none" strike="noStrike" baseline="0" dirty="0">
                <a:latin typeface="Times New Roman" panose="02020603050405020304" pitchFamily="18" charset="0"/>
              </a:rPr>
              <a:t>9%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 годовых с ежемесячной капитализацией процентов. </a:t>
            </a:r>
          </a:p>
          <a:p>
            <a:pPr marL="0" indent="0">
              <a:buNone/>
            </a:pP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По условиям банковского вклада </a:t>
            </a:r>
            <a:r>
              <a:rPr lang="ru-RU" sz="2400" b="1" i="0" u="none" strike="noStrike" baseline="0" dirty="0" err="1">
                <a:latin typeface="Times New Roman" panose="02020603050405020304" pitchFamily="18" charset="0"/>
              </a:rPr>
              <a:t>довнесение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 средств возможно </a:t>
            </a:r>
            <a:r>
              <a:rPr lang="ru-RU" sz="2400" b="1" i="0" u="none" strike="noStrike" baseline="0" dirty="0">
                <a:latin typeface="Times New Roman" panose="02020603050405020304" pitchFamily="18" charset="0"/>
              </a:rPr>
              <a:t>каждые 6 месяцев</a:t>
            </a: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, но не ранее чем через полгода после открытия вклада. Поэтому отложенные ежемесячные накопления тоже могут быть инвестированы, но на меньший срок.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</a:rPr>
              <a:t>Купить квартиру в начале 2023 года.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81EA1F-DFAF-8EB7-067F-9CC69438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3551" y="1825625"/>
            <a:ext cx="6334124" cy="2123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Сумма в банке через два года = </a:t>
            </a:r>
          </a:p>
          <a:p>
            <a:pPr marL="0" indent="0">
              <a:buNone/>
            </a:pP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3 000 000*(1 + 0,09/12)</a:t>
            </a:r>
            <a:r>
              <a:rPr lang="ru-RU" sz="26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</a:p>
          <a:p>
            <a:pPr marL="0" indent="0">
              <a:buNone/>
            </a:pP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120 000*(1 + 0,09/12)</a:t>
            </a:r>
            <a:r>
              <a:rPr lang="ru-RU" sz="2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</a:p>
          <a:p>
            <a:pPr marL="0" indent="0">
              <a:buNone/>
            </a:pP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120 000*(1 + 0,09/12)</a:t>
            </a:r>
            <a:r>
              <a:rPr lang="ru-RU" sz="2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</a:p>
          <a:p>
            <a:pPr marL="0" indent="0">
              <a:buNone/>
            </a:pP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120 000*(1 + 0,09/12)</a:t>
            </a:r>
            <a:r>
              <a:rPr lang="ru-RU" sz="2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sz="2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= 3 983 275 </a:t>
            </a:r>
          </a:p>
          <a:p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E6F27A4-7C81-3D5C-D1AD-4F18979E2353}"/>
              </a:ext>
            </a:extLst>
          </p:cNvPr>
          <p:cNvCxnSpPr>
            <a:cxnSpLocks/>
          </p:cNvCxnSpPr>
          <p:nvPr/>
        </p:nvCxnSpPr>
        <p:spPr>
          <a:xfrm>
            <a:off x="4114800" y="942975"/>
            <a:ext cx="66960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3FD1C8-D271-FBDA-D866-F34E4B336CD1}"/>
              </a:ext>
            </a:extLst>
          </p:cNvPr>
          <p:cNvSpPr txBox="1"/>
          <p:nvPr/>
        </p:nvSpPr>
        <p:spPr>
          <a:xfrm>
            <a:off x="3257551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1A2BE-C1EC-F2E2-91D7-BDB79E5C030E}"/>
              </a:ext>
            </a:extLst>
          </p:cNvPr>
          <p:cNvSpPr txBox="1"/>
          <p:nvPr/>
        </p:nvSpPr>
        <p:spPr>
          <a:xfrm>
            <a:off x="6667499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2D933E-8D4C-F7B9-A0E1-0ED6874424CD}"/>
              </a:ext>
            </a:extLst>
          </p:cNvPr>
          <p:cNvSpPr txBox="1"/>
          <p:nvPr/>
        </p:nvSpPr>
        <p:spPr>
          <a:xfrm>
            <a:off x="4962525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1.07.2021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73B44A-D165-051E-104D-5908D97DD8A8}"/>
              </a:ext>
            </a:extLst>
          </p:cNvPr>
          <p:cNvSpPr txBox="1"/>
          <p:nvPr/>
        </p:nvSpPr>
        <p:spPr>
          <a:xfrm>
            <a:off x="8372473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1.07.2022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1C246-9375-2FE9-E2F9-754762B2EAFB}"/>
              </a:ext>
            </a:extLst>
          </p:cNvPr>
          <p:cNvSpPr txBox="1"/>
          <p:nvPr/>
        </p:nvSpPr>
        <p:spPr>
          <a:xfrm>
            <a:off x="10077445" y="115149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0F422-F316-1D87-29D6-6D6294A4385B}"/>
              </a:ext>
            </a:extLst>
          </p:cNvPr>
          <p:cNvSpPr txBox="1"/>
          <p:nvPr/>
        </p:nvSpPr>
        <p:spPr>
          <a:xfrm>
            <a:off x="3576638" y="387350"/>
            <a:ext cx="98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 млн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ECBCE4-6AF4-2C39-2905-8800EB6B36B3}"/>
              </a:ext>
            </a:extLst>
          </p:cNvPr>
          <p:cNvSpPr txBox="1"/>
          <p:nvPr/>
        </p:nvSpPr>
        <p:spPr>
          <a:xfrm>
            <a:off x="5543550" y="4053305"/>
            <a:ext cx="663892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Сбережения за последнее полугодие =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120 000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Итого: 120 000+ 3 983 275 = 4 103 275 </a:t>
            </a: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К концу 2022 года у Инны есть </a:t>
            </a:r>
          </a:p>
          <a:p>
            <a:r>
              <a:rPr lang="ru-RU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4 000 000 + 103 275 рублей (накопленные сбережения)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ru-RU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Получение имущественного налогового вычета возможно уже после покупки квартиры. </a:t>
            </a:r>
          </a:p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DD796B-6FCA-49F7-3795-977D5C2682C5}"/>
              </a:ext>
            </a:extLst>
          </p:cNvPr>
          <p:cNvSpPr txBox="1"/>
          <p:nvPr/>
        </p:nvSpPr>
        <p:spPr>
          <a:xfrm>
            <a:off x="5057775" y="365125"/>
            <a:ext cx="109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+120 000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28AF2A-241E-75BB-80E7-B71927CF32B3}"/>
              </a:ext>
            </a:extLst>
          </p:cNvPr>
          <p:cNvSpPr txBox="1"/>
          <p:nvPr/>
        </p:nvSpPr>
        <p:spPr>
          <a:xfrm>
            <a:off x="6636542" y="364609"/>
            <a:ext cx="109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+120 000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17A8E8-F3F6-CBEA-8F12-D8CC33D4DAD8}"/>
              </a:ext>
            </a:extLst>
          </p:cNvPr>
          <p:cNvSpPr txBox="1"/>
          <p:nvPr/>
        </p:nvSpPr>
        <p:spPr>
          <a:xfrm>
            <a:off x="8215310" y="387350"/>
            <a:ext cx="109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+120 000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B55806-DE67-3C51-E45E-D109E9FEE2AE}"/>
              </a:ext>
            </a:extLst>
          </p:cNvPr>
          <p:cNvSpPr txBox="1"/>
          <p:nvPr/>
        </p:nvSpPr>
        <p:spPr>
          <a:xfrm>
            <a:off x="9796462" y="387350"/>
            <a:ext cx="109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+120 000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C6410D9-BC30-01E0-69D9-4B3B0945CE8C}"/>
              </a:ext>
            </a:extLst>
          </p:cNvPr>
          <p:cNvSpPr/>
          <p:nvPr/>
        </p:nvSpPr>
        <p:spPr>
          <a:xfrm>
            <a:off x="5543550" y="1690688"/>
            <a:ext cx="6553200" cy="320514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94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A97F9-2FC0-ABAA-AB6C-552A1699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93900"/>
            <a:ext cx="2762250" cy="1325563"/>
          </a:xfrm>
        </p:spPr>
        <p:txBody>
          <a:bodyPr/>
          <a:lstStyle/>
          <a:p>
            <a:r>
              <a:rPr lang="ru-RU" dirty="0"/>
              <a:t>Вариант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C27FD-F086-7F76-6506-E18D908A8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207" y="1919287"/>
            <a:ext cx="5074443" cy="435133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Взять ипотечный кредит на недостающую сумму в банке на 2 года под ставку 13% годовых с выплатой процентов в конце каждого года и возвратом тела кредита равными долями также в конце каждого года. 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В начале 2021 года купить квартиру и сдать квартиру в наём друзьям за 34 000 рублей в месяц. 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Для погашения кредита использовать сбережения за год и доход от сдачи квартиры в наём после уплаты налога на профессиональный доход. В расчётах не учитывайте налоговый вычет для самозанятых. Для упрощения расчётов будем считать, что возврат НДФЛ в связи с имущественным вычетом за 2021 и 2022 годы будет осуществлён 31.12.2022 г.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81EA1F-DFAF-8EB7-067F-9CC69438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5" y="1963322"/>
            <a:ext cx="6779418" cy="4510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Ставка налога на профессиональный доход 4%, так как сдают квартиру в наём физическим лицам. </a:t>
            </a:r>
          </a:p>
          <a:p>
            <a:pPr marL="0" indent="0">
              <a:buNone/>
            </a:pPr>
            <a:r>
              <a:rPr lang="ru-RU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Первый год: </a:t>
            </a:r>
            <a:endParaRPr lang="ru-RU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расходы по кредиту = 1 000 000*0,13 + 500 000 = 630 000, 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доходы от сдачи в наём плюс сбережения = (20 000 + 34 000*0,96)*12 = 52 640*12 = 631 680</a:t>
            </a:r>
          </a:p>
          <a:p>
            <a:pPr marL="0" indent="0">
              <a:buNone/>
            </a:pPr>
            <a:r>
              <a:rPr lang="ru-RU" sz="20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Второй год: </a:t>
            </a:r>
            <a:endParaRPr lang="ru-RU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асходы по кредиту = 500 000*0,13 + 500 000 = 565 000, </a:t>
            </a:r>
          </a:p>
          <a:p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доходы от аренды плюс сбережения = (20 000 + 34 000*0,96)*12 = 631 680, </a:t>
            </a:r>
          </a:p>
          <a:p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К концу 2022 года у Инны есть квартира и 68 360 рублей 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[(631 680 – 630 000) + (631 680 – 565 000)] 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и есть возможность получить имущественный налоговый вычет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E6F27A4-7C81-3D5C-D1AD-4F18979E2353}"/>
              </a:ext>
            </a:extLst>
          </p:cNvPr>
          <p:cNvCxnSpPr>
            <a:cxnSpLocks/>
          </p:cNvCxnSpPr>
          <p:nvPr/>
        </p:nvCxnSpPr>
        <p:spPr>
          <a:xfrm>
            <a:off x="4114800" y="942975"/>
            <a:ext cx="66960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3FD1C8-D271-FBDA-D866-F34E4B336CD1}"/>
              </a:ext>
            </a:extLst>
          </p:cNvPr>
          <p:cNvSpPr txBox="1"/>
          <p:nvPr/>
        </p:nvSpPr>
        <p:spPr>
          <a:xfrm>
            <a:off x="3257551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1A2BE-C1EC-F2E2-91D7-BDB79E5C030E}"/>
              </a:ext>
            </a:extLst>
          </p:cNvPr>
          <p:cNvSpPr txBox="1"/>
          <p:nvPr/>
        </p:nvSpPr>
        <p:spPr>
          <a:xfrm>
            <a:off x="6667499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1C246-9375-2FE9-E2F9-754762B2EAFB}"/>
              </a:ext>
            </a:extLst>
          </p:cNvPr>
          <p:cNvSpPr txBox="1"/>
          <p:nvPr/>
        </p:nvSpPr>
        <p:spPr>
          <a:xfrm>
            <a:off x="10077445" y="115149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0F422-F316-1D87-29D6-6D6294A4385B}"/>
              </a:ext>
            </a:extLst>
          </p:cNvPr>
          <p:cNvSpPr txBox="1"/>
          <p:nvPr/>
        </p:nvSpPr>
        <p:spPr>
          <a:xfrm>
            <a:off x="3576638" y="387350"/>
            <a:ext cx="98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млн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28AF2A-241E-75BB-80E7-B71927CF32B3}"/>
              </a:ext>
            </a:extLst>
          </p:cNvPr>
          <p:cNvSpPr txBox="1"/>
          <p:nvPr/>
        </p:nvSpPr>
        <p:spPr>
          <a:xfrm>
            <a:off x="6457950" y="364609"/>
            <a:ext cx="162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(500 000 +%)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C6410D9-BC30-01E0-69D9-4B3B0945CE8C}"/>
              </a:ext>
            </a:extLst>
          </p:cNvPr>
          <p:cNvSpPr/>
          <p:nvPr/>
        </p:nvSpPr>
        <p:spPr>
          <a:xfrm>
            <a:off x="5200650" y="2517218"/>
            <a:ext cx="6865143" cy="425323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E0B256-C743-B9E9-7545-07976E494562}"/>
              </a:ext>
            </a:extLst>
          </p:cNvPr>
          <p:cNvSpPr txBox="1"/>
          <p:nvPr/>
        </p:nvSpPr>
        <p:spPr>
          <a:xfrm>
            <a:off x="9988148" y="384453"/>
            <a:ext cx="1624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-(500 000 + %)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6F9627-1B84-7975-EA62-507F0807F3FD}"/>
              </a:ext>
            </a:extLst>
          </p:cNvPr>
          <p:cNvSpPr txBox="1"/>
          <p:nvPr/>
        </p:nvSpPr>
        <p:spPr>
          <a:xfrm>
            <a:off x="4695826" y="1020505"/>
            <a:ext cx="2047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+сбережения </a:t>
            </a:r>
          </a:p>
          <a:p>
            <a:r>
              <a:rPr lang="ru-RU" sz="1600" dirty="0"/>
              <a:t>+доходы от квартиры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F2011A-C40C-D26F-A58B-C11AB8CFCFBC}"/>
              </a:ext>
            </a:extLst>
          </p:cNvPr>
          <p:cNvSpPr txBox="1"/>
          <p:nvPr/>
        </p:nvSpPr>
        <p:spPr>
          <a:xfrm>
            <a:off x="8081964" y="980838"/>
            <a:ext cx="2047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+сбережения </a:t>
            </a:r>
          </a:p>
          <a:p>
            <a:r>
              <a:rPr lang="ru-RU" sz="1600" dirty="0"/>
              <a:t>+доходы от квартиры</a:t>
            </a:r>
          </a:p>
        </p:txBody>
      </p:sp>
    </p:spTree>
    <p:extLst>
      <p:ext uri="{BB962C8B-B14F-4D97-AF65-F5344CB8AC3E}">
        <p14:creationId xmlns:p14="http://schemas.microsoft.com/office/powerpoint/2010/main" val="279545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A97F9-2FC0-ABAA-AB6C-552A1699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93900"/>
            <a:ext cx="2762250" cy="1325563"/>
          </a:xfrm>
        </p:spPr>
        <p:txBody>
          <a:bodyPr/>
          <a:lstStyle/>
          <a:p>
            <a:r>
              <a:rPr lang="ru-RU" dirty="0"/>
              <a:t>Вариант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C27FD-F086-7F76-6506-E18D908A8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207" y="1919287"/>
            <a:ext cx="5074443" cy="435133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Взять ипотечный кредит на недостающую сумму в банке на 2 года под ставку 13% годовых с выплатой процентов в конце каждого года и возвратом тела кредита равными долями также в конце каждого года. 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В начале 2021 года купить квартиру и сдать квартиру в наём друзьям за 34 000 рублей в месяц. 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Для погашения кредита использовать сбережения за год и доход от сдачи квартиры в наём после уплаты налога на профессиональный доход. В расчётах не учитывайте налоговый вычет для самозанятых. Для упрощения расчётов будем считать, что возврат НДФЛ в связи с имущественным вычетом за 2021 и 2022 годы будет осуществлён 31.12.2022 г.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81EA1F-DFAF-8EB7-067F-9CC69438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5" y="1963322"/>
            <a:ext cx="6779418" cy="4510225"/>
          </a:xfrm>
        </p:spPr>
        <p:txBody>
          <a:bodyPr>
            <a:noAutofit/>
          </a:bodyPr>
          <a:lstStyle/>
          <a:p>
            <a:r>
              <a:rPr lang="ru-RU" sz="2000" b="1" i="0" u="none" strike="noStrike" baseline="0" dirty="0">
                <a:latin typeface="Times New Roman" panose="02020603050405020304" pitchFamily="18" charset="0"/>
              </a:rPr>
              <a:t>К концу 2022 года у Инны есть квартира и 68 360 рублей 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[(631 680 – 630 000) + (631 680 – 565 000)]  </a:t>
            </a:r>
            <a:r>
              <a:rPr lang="ru-RU" sz="2000" b="1" dirty="0">
                <a:latin typeface="Times New Roman" panose="02020603050405020304" pitchFamily="18" charset="0"/>
              </a:rPr>
              <a:t>и есть возможность получить имущественный налоговый вычет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E6F27A4-7C81-3D5C-D1AD-4F18979E2353}"/>
              </a:ext>
            </a:extLst>
          </p:cNvPr>
          <p:cNvCxnSpPr>
            <a:cxnSpLocks/>
          </p:cNvCxnSpPr>
          <p:nvPr/>
        </p:nvCxnSpPr>
        <p:spPr>
          <a:xfrm>
            <a:off x="4114800" y="942975"/>
            <a:ext cx="66960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3FD1C8-D271-FBDA-D866-F34E4B336CD1}"/>
              </a:ext>
            </a:extLst>
          </p:cNvPr>
          <p:cNvSpPr txBox="1"/>
          <p:nvPr/>
        </p:nvSpPr>
        <p:spPr>
          <a:xfrm>
            <a:off x="3257551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1A2BE-C1EC-F2E2-91D7-BDB79E5C030E}"/>
              </a:ext>
            </a:extLst>
          </p:cNvPr>
          <p:cNvSpPr txBox="1"/>
          <p:nvPr/>
        </p:nvSpPr>
        <p:spPr>
          <a:xfrm>
            <a:off x="6667499" y="117157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1C246-9375-2FE9-E2F9-754762B2EAFB}"/>
              </a:ext>
            </a:extLst>
          </p:cNvPr>
          <p:cNvSpPr txBox="1"/>
          <p:nvPr/>
        </p:nvSpPr>
        <p:spPr>
          <a:xfrm>
            <a:off x="10077445" y="115149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1.01.2023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0F422-F316-1D87-29D6-6D6294A4385B}"/>
              </a:ext>
            </a:extLst>
          </p:cNvPr>
          <p:cNvSpPr txBox="1"/>
          <p:nvPr/>
        </p:nvSpPr>
        <p:spPr>
          <a:xfrm>
            <a:off x="3576638" y="387350"/>
            <a:ext cx="98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млн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28AF2A-241E-75BB-80E7-B71927CF32B3}"/>
              </a:ext>
            </a:extLst>
          </p:cNvPr>
          <p:cNvSpPr txBox="1"/>
          <p:nvPr/>
        </p:nvSpPr>
        <p:spPr>
          <a:xfrm>
            <a:off x="6457950" y="364609"/>
            <a:ext cx="162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(500 000 +%)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E0B256-C743-B9E9-7545-07976E494562}"/>
              </a:ext>
            </a:extLst>
          </p:cNvPr>
          <p:cNvSpPr txBox="1"/>
          <p:nvPr/>
        </p:nvSpPr>
        <p:spPr>
          <a:xfrm>
            <a:off x="9988148" y="384453"/>
            <a:ext cx="1624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-(500 000 + %)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6F9627-1B84-7975-EA62-507F0807F3FD}"/>
              </a:ext>
            </a:extLst>
          </p:cNvPr>
          <p:cNvSpPr txBox="1"/>
          <p:nvPr/>
        </p:nvSpPr>
        <p:spPr>
          <a:xfrm>
            <a:off x="4695826" y="1020505"/>
            <a:ext cx="2047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+сбережения </a:t>
            </a:r>
          </a:p>
          <a:p>
            <a:r>
              <a:rPr lang="ru-RU" sz="1600" dirty="0"/>
              <a:t>+доходы от квартиры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F2011A-C40C-D26F-A58B-C11AB8CFCFBC}"/>
              </a:ext>
            </a:extLst>
          </p:cNvPr>
          <p:cNvSpPr txBox="1"/>
          <p:nvPr/>
        </p:nvSpPr>
        <p:spPr>
          <a:xfrm>
            <a:off x="8081964" y="980838"/>
            <a:ext cx="2047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+сбережения </a:t>
            </a:r>
          </a:p>
          <a:p>
            <a:r>
              <a:rPr lang="ru-RU" sz="1600" dirty="0"/>
              <a:t>+доходы от квартиры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03E5F-2129-8AE9-F2FA-974D80DCAF09}"/>
              </a:ext>
            </a:extLst>
          </p:cNvPr>
          <p:cNvSpPr txBox="1"/>
          <p:nvPr/>
        </p:nvSpPr>
        <p:spPr>
          <a:xfrm>
            <a:off x="5516161" y="3274189"/>
            <a:ext cx="609600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Максимальный имущественный налоговый вычет = 2 млн от суммы покупки и 3 млн по процентам за кредит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0,13*2 000 000 = 260 000, но в год Инна выплачивает НДФЛ 130 001 рубль, поэтому за 2 года она сможет получить возврат НДФЛ при приобретении квартиры, но на возврат НДФЛ при погашении процентов по ипотеке она претендовать пока не сможет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Вывод: К концу 2022 года у Инны есть квартира + 68 360 рублей (накопленные сбережения) + 260 000 (возврат НДФЛ)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9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13475-A89A-6FA6-C3CD-74F6F12B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1037"/>
            <a:ext cx="11087100" cy="1968500"/>
          </a:xfrm>
        </p:spPr>
        <p:txBody>
          <a:bodyPr>
            <a:normAutofit fontScale="90000"/>
          </a:bodyPr>
          <a:lstStyle/>
          <a:p>
            <a: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Какая из данных альтернатив окажется более экономически выгодной для Инны, если через 2 года: </a:t>
            </a:r>
            <a:b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А) стоимость квартиры совпадёт с её ожиданиями? </a:t>
            </a:r>
            <a:b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Б) выбранная квартира будет стоить на 15% дороже (4,6 млн рублей)?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3100" b="1" i="0" u="none" strike="noStrike" baseline="0" dirty="0">
                <a:latin typeface="Times New Roman" panose="02020603050405020304" pitchFamily="18" charset="0"/>
              </a:rPr>
              <a:t>К концу 2022 года у Инны есть:</a:t>
            </a:r>
            <a:br>
              <a:rPr lang="ru-RU" sz="4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BE236-0E28-18B3-EDC4-8A042A0F8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71775"/>
            <a:ext cx="5181600" cy="3405188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Вариант 1</a:t>
            </a:r>
          </a:p>
          <a:p>
            <a:pPr marL="0" indent="0">
              <a:buNone/>
            </a:pPr>
            <a:r>
              <a:rPr lang="ru-RU" sz="2800" b="1" i="0" u="none" strike="noStrike" baseline="0" dirty="0">
                <a:latin typeface="Times New Roman" panose="02020603050405020304" pitchFamily="18" charset="0"/>
              </a:rPr>
              <a:t>4 000 000 + 103 275 рублей (накопленные сбережения) </a:t>
            </a:r>
            <a:endParaRPr lang="ru-RU" b="1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C9B450-B835-F880-8978-13AF5637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71773"/>
            <a:ext cx="5181600" cy="3405189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Вариант 2</a:t>
            </a:r>
          </a:p>
          <a:p>
            <a:pPr marL="0" indent="0">
              <a:buNone/>
            </a:pPr>
            <a:r>
              <a:rPr lang="ru-RU" sz="2800" b="1" i="0" u="none" strike="noStrike" baseline="0" dirty="0">
                <a:latin typeface="Times New Roman" panose="02020603050405020304" pitchFamily="18" charset="0"/>
              </a:rPr>
              <a:t>квартира + 68 360 рублей (накопленные сбережения) + 260 000 (возврат НДФЛ)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5010BE-1F7A-A84C-4E13-C5D4D9B85B3D}"/>
              </a:ext>
            </a:extLst>
          </p:cNvPr>
          <p:cNvSpPr txBox="1"/>
          <p:nvPr/>
        </p:nvSpPr>
        <p:spPr>
          <a:xfrm>
            <a:off x="352425" y="5068092"/>
            <a:ext cx="1126807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2400" b="0" i="0" u="sng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A. Выгоднее взять кредит и купить квартиру. Это верно только при учёте получения возврата НДФЛ. </a:t>
            </a:r>
          </a:p>
          <a:p>
            <a:endParaRPr lang="ru-RU" sz="2000" b="0" i="0" u="sng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B. Если квартира подорожает на 15%, то при выборе первой альтернативы Инне будет недостаточно средств, чтобы купить квартиру на накопленные средства через два года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41E4154-9A7C-A526-9D2A-FDF59E3ADB20}"/>
              </a:ext>
            </a:extLst>
          </p:cNvPr>
          <p:cNvSpPr/>
          <p:nvPr/>
        </p:nvSpPr>
        <p:spPr>
          <a:xfrm>
            <a:off x="533400" y="1638301"/>
            <a:ext cx="10925175" cy="330755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68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1251</Words>
  <Application>Microsoft Office PowerPoint</Application>
  <PresentationFormat>Широкоэкранный</PresentationFormat>
  <Paragraphs>104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HSE Sans</vt:lpstr>
      <vt:lpstr>Times New Roman</vt:lpstr>
      <vt:lpstr>Тема Office</vt:lpstr>
      <vt:lpstr>Задание 2 (25 балов), 2023 год  </vt:lpstr>
      <vt:lpstr>Покупка квартиры</vt:lpstr>
      <vt:lpstr>Презентация PowerPoint</vt:lpstr>
      <vt:lpstr>Вариант 1</vt:lpstr>
      <vt:lpstr>Вариант 2</vt:lpstr>
      <vt:lpstr>Вариант 2</vt:lpstr>
      <vt:lpstr>Какая из данных альтернатив окажется более экономически выгодной для Инны, если через 2 года:  А) стоимость квартиры совпадёт с её ожиданиями?  Б) выбранная квартира будет стоить на 15% дороже (4,6 млн рублей)?  К концу 2022 года у Инны есть: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класс  </dc:title>
  <dc:creator>Елена Каяшева</dc:creator>
  <cp:lastModifiedBy>Елена Каяшева</cp:lastModifiedBy>
  <cp:revision>6</cp:revision>
  <dcterms:created xsi:type="dcterms:W3CDTF">2024-01-22T10:36:11Z</dcterms:created>
  <dcterms:modified xsi:type="dcterms:W3CDTF">2024-01-22T11:45:41Z</dcterms:modified>
</cp:coreProperties>
</file>