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5FAAE-C3DA-6242-7305-DE6FB5FCC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7B3920-FC42-BFB9-CC92-DC70D39BF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31D2EB-D5D8-4714-8628-E4396AC7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12315E-9391-9FB1-10A8-CEC6E26C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15BDF6-5952-FF01-71CE-03F2FE2B4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4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18E0E-BC38-11FA-9F59-2E89B257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0C248E-32BD-C34A-61D3-EE782FC9F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C4C381-2E3B-2E28-AF1B-0BD0EA22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CA2D5D-906B-D621-526B-2E4F3604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90AFD-2A83-1AEF-C308-FF6834B4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8E6B1E-3A89-B500-2DCC-A8F1C0DC70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A09E26-85D7-04EB-CC41-74DB73298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0170D2-43A0-11E2-ACE5-B4A979DE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E69DCD-D29F-15C4-BEBD-EF6E7920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1B925-7C62-3AE0-79D5-ABBE8E03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73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Обложка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/>
          <p:cNvCxnSpPr>
            <a:cxnSpLocks/>
          </p:cNvCxnSpPr>
          <p:nvPr userDrawn="1"/>
        </p:nvCxnSpPr>
        <p:spPr bwMode="auto"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/>
          <p:cNvCxnSpPr>
            <a:cxnSpLocks/>
          </p:cNvCxnSpPr>
          <p:nvPr userDrawn="1"/>
        </p:nvCxnSpPr>
        <p:spPr bwMode="auto"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/>
          <p:cNvCxnSpPr>
            <a:cxnSpLocks/>
          </p:cNvCxnSpPr>
          <p:nvPr userDrawn="1"/>
        </p:nvCxnSpPr>
        <p:spPr bwMode="auto"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/>
          <p:cNvSpPr>
            <a:spLocks noGrp="1"/>
          </p:cNvSpPr>
          <p:nvPr>
            <p:ph type="title" hasCustomPrompt="1"/>
          </p:nvPr>
        </p:nvSpPr>
        <p:spPr bwMode="auto"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>
                <a:solidFill>
                  <a:srgbClr val="0E2D69"/>
                </a:solidFill>
                <a:latin typeface="HSE Sans"/>
              </a:defRPr>
            </a:lvl1pPr>
          </a:lstStyle>
          <a:p>
            <a:pPr>
              <a:defRPr/>
            </a:pPr>
            <a:r>
              <a:rPr lang="ru-RU" sz="4400">
                <a:solidFill>
                  <a:srgbClr val="102D69"/>
                </a:solidFill>
                <a:latin typeface="HSE Sans"/>
              </a:rPr>
              <a:t>Название презентации</a:t>
            </a:r>
            <a:br>
              <a:rPr lang="ru-RU" sz="4400">
                <a:solidFill>
                  <a:srgbClr val="102D69"/>
                </a:solidFill>
                <a:latin typeface="HSE Sans"/>
              </a:rPr>
            </a:br>
            <a:r>
              <a:rPr lang="ru-RU" sz="4400">
                <a:solidFill>
                  <a:srgbClr val="102D69"/>
                </a:solidFill>
                <a:latin typeface="HSE Sans"/>
              </a:rPr>
              <a:t>может быть набрано в две </a:t>
            </a:r>
            <a:br>
              <a:rPr lang="ru-RU" sz="4400">
                <a:solidFill>
                  <a:srgbClr val="102D69"/>
                </a:solidFill>
                <a:latin typeface="HSE Sans"/>
              </a:rPr>
            </a:br>
            <a:r>
              <a:rPr lang="ru-RU" sz="4400">
                <a:solidFill>
                  <a:srgbClr val="102D69"/>
                </a:solidFill>
                <a:latin typeface="HSE Sans"/>
              </a:rPr>
              <a:t>или три строки (43 </a:t>
            </a:r>
            <a:r>
              <a:rPr lang="en-GB" sz="4400">
                <a:solidFill>
                  <a:srgbClr val="102D69"/>
                </a:solidFill>
                <a:latin typeface="HSE Sans"/>
              </a:rPr>
              <a:t>pt)</a:t>
            </a:r>
            <a:endParaRPr lang="ru-RU" sz="4400">
              <a:solidFill>
                <a:srgbClr val="102D69"/>
              </a:solidFill>
              <a:latin typeface="HSE San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/>
              </a:defRPr>
            </a:lvl1pPr>
            <a:lvl2pPr marL="457200" indent="0" algn="l">
              <a:buNone/>
              <a:defRPr sz="1600" b="0" i="0">
                <a:latin typeface="HSE Sans"/>
              </a:defRPr>
            </a:lvl2pPr>
            <a:lvl3pPr marL="914400" indent="0" algn="l">
              <a:buNone/>
              <a:defRPr sz="1600" b="0" i="0">
                <a:latin typeface="HSE Sans"/>
              </a:defRPr>
            </a:lvl3pPr>
            <a:lvl4pPr marL="1371600" indent="0" algn="l">
              <a:buNone/>
              <a:defRPr sz="1600" b="0" i="0">
                <a:latin typeface="HSE Sans"/>
              </a:defRPr>
            </a:lvl4pPr>
            <a:lvl5pPr marL="1828800" indent="0" algn="l">
              <a:buNone/>
              <a:defRPr sz="1600" b="0" i="0">
                <a:latin typeface="HSE Sans"/>
              </a:defRPr>
            </a:lvl5pPr>
          </a:lstStyle>
          <a:p>
            <a:pPr>
              <a:defRPr/>
            </a:pPr>
            <a:r>
              <a:rPr lang="ru-RU">
                <a:latin typeface="HSE Sans"/>
              </a:rPr>
              <a:t>Название факультета</a:t>
            </a:r>
            <a:br>
              <a:rPr lang="ru-RU">
                <a:latin typeface="HSE Sans"/>
              </a:rPr>
            </a:br>
            <a:r>
              <a:rPr lang="ru-RU">
                <a:latin typeface="HSE Sans"/>
              </a:rPr>
              <a:t>в две строки</a:t>
            </a:r>
            <a:r>
              <a:rPr lang="en-GB">
                <a:latin typeface="HSE Sans"/>
              </a:rPr>
              <a:t> (16 pt)</a:t>
            </a:r>
            <a:endParaRPr lang="ru-RU">
              <a:latin typeface="HSE Sans"/>
            </a:endParaRP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2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200">
                <a:latin typeface="HSE Sans"/>
              </a:rPr>
              <a:t>Название подразделения</a:t>
            </a:r>
            <a:br>
              <a:rPr lang="ru-RU" sz="1200">
                <a:latin typeface="HSE Sans"/>
              </a:rPr>
            </a:br>
            <a:r>
              <a:rPr lang="ru-RU" sz="1200">
                <a:latin typeface="HSE Sans"/>
              </a:rPr>
              <a:t>в две или три строки</a:t>
            </a:r>
            <a:r>
              <a:rPr lang="en-GB" sz="1200">
                <a:latin typeface="HSE Sans"/>
              </a:rPr>
              <a:t> (12pt)</a:t>
            </a:r>
            <a:endParaRPr lang="ru-RU" sz="1200">
              <a:latin typeface="HSE Sans"/>
            </a:endParaRPr>
          </a:p>
        </p:txBody>
      </p:sp>
      <p:sp>
        <p:nvSpPr>
          <p:cNvPr id="27" name="Текст 26"/>
          <p:cNvSpPr>
            <a:spLocks noGrp="1"/>
          </p:cNvSpPr>
          <p:nvPr>
            <p:ph type="body" idx="12" hasCustomPrompt="1"/>
          </p:nvPr>
        </p:nvSpPr>
        <p:spPr bwMode="auto"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2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200">
                <a:latin typeface="HSE Sans"/>
              </a:rPr>
              <a:t>Москва</a:t>
            </a:r>
            <a:br>
              <a:rPr lang="ru-RU" sz="1200">
                <a:latin typeface="HSE Sans"/>
              </a:rPr>
            </a:br>
            <a:r>
              <a:rPr lang="ru-RU" sz="1200">
                <a:latin typeface="HSE Sans"/>
              </a:rPr>
              <a:t>2022</a:t>
            </a:r>
            <a:r>
              <a:rPr lang="en-GB" sz="1200">
                <a:latin typeface="HSE Sans"/>
              </a:rPr>
              <a:t> (12pt)</a:t>
            </a:r>
            <a:endParaRPr lang="ru-RU" sz="1200">
              <a:latin typeface="HSE Sans"/>
            </a:endParaRPr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defRPr sz="1600" b="0" i="0">
                <a:solidFill>
                  <a:srgbClr val="0E2D69"/>
                </a:solidFill>
                <a:latin typeface="HSE Sans"/>
              </a:defRPr>
            </a:lvl1pPr>
          </a:lstStyle>
          <a:p>
            <a:pPr marL="0" marR="0" lvl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1600">
                <a:latin typeface="HSE Sans"/>
              </a:rPr>
              <a:t>Если нужно больше места, то используйте подзаголовок</a:t>
            </a:r>
            <a:r>
              <a:rPr lang="en-GB" sz="1600">
                <a:latin typeface="HSE Sans"/>
              </a:rPr>
              <a:t> (16 pt)</a:t>
            </a:r>
            <a:endParaRPr lang="ru-RU" sz="1600">
              <a:latin typeface="HSE Sans"/>
            </a:endParaRPr>
          </a:p>
        </p:txBody>
      </p:sp>
    </p:spTree>
    <p:extLst>
      <p:ext uri="{BB962C8B-B14F-4D97-AF65-F5344CB8AC3E}">
        <p14:creationId xmlns:p14="http://schemas.microsoft.com/office/powerpoint/2010/main" val="456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63B92-CE46-437E-D7BA-C2966C78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34953C-27E0-E090-68A4-6C218D53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E16D0A-80A3-44B4-F695-2AF623B1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56BEF3-271E-3F8B-BCC5-B0C21AB5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5D93DB-F717-6849-07FE-233C9BBD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0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E45CD-DD64-04C6-EE8A-5EFC5631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A8C007-33BE-B839-8EF6-D74C61596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9306BB-A2AC-FD44-2A0C-2592A78D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279F62-4566-0485-25DC-7A978683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3A762-21E5-9669-95D0-2954BD40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2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1CDA9-DFAA-55CD-1C6E-0F614860B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EDEF93-9010-11B8-6B6A-6E77FD0A8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4A171A-0AAB-C1C4-296F-2A4FDA880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854B8B-5782-1C2B-2ABC-0E56732B0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476F4D-14C1-CEBF-F5DD-C05D7B6F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F58DD0-36AD-EDEC-2887-5450DA6E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7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6C815-834C-62B8-00AD-FB7B8FA5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8ED0B8-80BC-08DD-94CA-3A069518F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055AD8-7068-340D-EB98-91584F621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382FA1-86E2-05CA-E3BA-6908315AD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89F32A-5D7D-A1D7-6942-1F8B2AE43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992D67-A638-E047-A88F-66765FDE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EBB53D-4FE2-AF9D-5B0A-A2A42FE0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7B5878-31A3-3FC8-6C41-BD62DDEB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DCDC9-F45B-9647-F9AF-6F31924A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EAE991-45CE-948D-F6B3-453A29B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5CDFD8-0EA9-06CE-BCCD-184D5AA7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E98772-48AF-F68F-182F-F6E5FB70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8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AF4349-7F0F-6C8F-EF46-CEC7AFEC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BD9D29-EBE1-2237-30FE-CEE4F0F3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75A37E-F467-BC50-CBBC-FB800919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8666B-E756-3D81-5C00-26C9ADDCA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07BC5-2A20-6828-27D4-9BB6618C9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E32905-4353-B14F-966B-3B4F8253B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06CD60-9E86-46BD-8B56-4C67D7D9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1FB813-48EF-DE85-A566-A11961AF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3D80D5-16E0-FD7F-E8F9-95EC14F2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A92B9-0B24-53FE-6E34-D3D3EE9F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6CDE2A-00BF-518E-7BC6-9ACCE873C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E21028-CD15-9F96-B4F8-0EAB7C0EC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88072C-2E01-AF11-5947-D38ACF80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3BF3BB-1413-37E6-3E59-DE193013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A72F8-5067-29BF-63E5-23B4C6EF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95E8C-3198-6C6C-CF8D-1E5C72242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8047A5-7BB1-F0B2-4E3C-87C40DC4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E8FEB2-0C2F-3902-AB64-DEC1501F2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365F-22BB-4060-9BC3-6AC49C43A94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888C78-C263-E7E7-E917-22175C09B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3E6047-4367-FE54-1CEC-DCC72FEE3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85B4-F8B5-4FA0-9442-DD2917DAC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46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27967" y="2537911"/>
            <a:ext cx="9976491" cy="197832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Сравнение доходности вложения средств в национальную и иностранную валюту </a:t>
            </a:r>
            <a:br>
              <a:rPr lang="ru-RU" dirty="0"/>
            </a:br>
            <a:br>
              <a:rPr lang="ru-RU" dirty="0"/>
            </a:br>
            <a:endParaRPr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НИУ ВШЭ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Факультет экономических наук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2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Москва 2024</a:t>
            </a:r>
            <a:endParaRPr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/>
              <a:t>Каяшева Елена Владимировна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025" y="180975"/>
            <a:ext cx="11820525" cy="2935604"/>
          </a:xfrm>
        </p:spPr>
        <p:txBody>
          <a:bodyPr>
            <a:noAutofit/>
          </a:bodyPr>
          <a:lstStyle/>
          <a:p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Иван Иванович, житель некой вымышленной страны Р, решает в какой валюте ему вложить свои средства на вклад 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три месяца</a:t>
            </a:r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 национальной или в иностранной валюте. </a:t>
            </a:r>
          </a:p>
          <a:p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Ставки по вкладам, предлагаемые банком, составляют 23% 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и 2% 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(начисление и выплата процентов осуществляется в конце срока действия вкладов). </a:t>
            </a:r>
          </a:p>
          <a:p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ИПЦ (индекс потребительских цен) в стране Р в настоящий момент находится на отметке 102,20% к концу декабря прошлого года. </a:t>
            </a:r>
          </a:p>
          <a:p>
            <a:r>
              <a:rPr lang="ru-RU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открытии вклада в иностранной валюте, её нужно будет купить по текущему курсу, при этом через три месяца забрать средства можно будет только в национальной валюте по курсу, который будет действовать на момент закрытия вклада. </a:t>
            </a:r>
            <a:endParaRPr lang="ru-RU" sz="19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45A05E-BE74-4235-96AB-5179275E7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2" y="4253660"/>
            <a:ext cx="11201080" cy="252433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751840" y="3028950"/>
            <a:ext cx="2407920" cy="1224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месяца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C85823-79B6-E455-E533-6AEF266E0827}"/>
              </a:ext>
            </a:extLst>
          </p:cNvPr>
          <p:cNvSpPr/>
          <p:nvPr/>
        </p:nvSpPr>
        <p:spPr>
          <a:xfrm>
            <a:off x="3522028" y="3028951"/>
            <a:ext cx="2407920" cy="1224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2%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валюте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62054" y="3028950"/>
            <a:ext cx="3184206" cy="12247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Текущий ИПЦ 102,20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% к концу декабря прошлого года.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46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388" y="306705"/>
            <a:ext cx="11325224" cy="2809874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ВОПРОСЫ:</a:t>
            </a:r>
          </a:p>
          <a:p>
            <a:pPr marL="0" indent="0">
              <a:buNone/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1) Рассчитайте темпы инфляции в стране за 3 месяца по двум сценариям, используя ИПЦ. </a:t>
            </a:r>
          </a:p>
          <a:p>
            <a:pPr marL="0" indent="0">
              <a:buNone/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На основе полученных результатов рассчитайте далее по каждому из сценариев реальную доходность вложений по каждому из двух вкладов за три месяца. </a:t>
            </a:r>
          </a:p>
          <a:p>
            <a:pPr marL="0" indent="0">
              <a:buNone/>
            </a:pPr>
            <a:r>
              <a:rPr lang="ru-RU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расчёта используйте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точную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формулу Фишера, промежуточные результаты округляйте до 2 знаков после запятой, ответ дайте в процентах, со знаком (если положительная доходность, то «+», если отрицательная, то «-») и с округлением до 2 знака после запятой.)</a:t>
            </a:r>
            <a:endParaRPr lang="ru-RU" sz="32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751840" y="3028950"/>
            <a:ext cx="2407920" cy="1224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месяца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C85823-79B6-E455-E533-6AEF266E0827}"/>
              </a:ext>
            </a:extLst>
          </p:cNvPr>
          <p:cNvSpPr/>
          <p:nvPr/>
        </p:nvSpPr>
        <p:spPr>
          <a:xfrm>
            <a:off x="3522028" y="3028951"/>
            <a:ext cx="2407920" cy="1224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2%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валюте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62054" y="3028950"/>
            <a:ext cx="3184206" cy="12247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ИПЦ текущий 102,20% к концу декабря прошлого года.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A4E38A6-2B48-9096-08C4-BEFFFB68B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774" y="4296699"/>
            <a:ext cx="10068560" cy="25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17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1840" y="306705"/>
            <a:ext cx="11006772" cy="280987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Рассчитайте темпы инфляции в стране за 3 месяца по двум сценариям, используя ИПЦ. </a:t>
            </a:r>
          </a:p>
          <a:p>
            <a:pPr marL="457200" indent="-457200">
              <a:buAutoNum type="arabicParenR"/>
            </a:pPr>
            <a:endParaRPr lang="ru-RU" sz="2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Темп инфляции (А) = (P</a:t>
            </a:r>
            <a:r>
              <a:rPr lang="ru-RU" sz="2400" b="0" i="0" u="none" strike="noStrike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t+3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)/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* 100% =(120,6-102,2)/102,2 =18%</a:t>
            </a:r>
          </a:p>
          <a:p>
            <a:pPr marL="0" indent="0">
              <a:buNone/>
            </a:pPr>
            <a:endParaRPr lang="ru-RU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Темп инфляции (Б) = (P</a:t>
            </a:r>
            <a:r>
              <a:rPr lang="ru-RU" sz="24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t+3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)/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* 100% =(107,31-102,2)/102,2 =5%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45A05E-BE74-4235-96AB-5179275E7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32" y="4253660"/>
            <a:ext cx="11201080" cy="252433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751840" y="3028950"/>
            <a:ext cx="2407920" cy="1224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месяца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C85823-79B6-E455-E533-6AEF266E0827}"/>
              </a:ext>
            </a:extLst>
          </p:cNvPr>
          <p:cNvSpPr/>
          <p:nvPr/>
        </p:nvSpPr>
        <p:spPr>
          <a:xfrm>
            <a:off x="3522028" y="3028951"/>
            <a:ext cx="2407920" cy="1224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2%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валюте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62054" y="3028950"/>
            <a:ext cx="3184206" cy="12247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ИПЦ текущий 102,20% к концу декабря прошлого года. 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A59971-303C-E0BC-5A03-766FFE501A38}"/>
              </a:ext>
            </a:extLst>
          </p:cNvPr>
          <p:cNvSpPr/>
          <p:nvPr/>
        </p:nvSpPr>
        <p:spPr>
          <a:xfrm>
            <a:off x="9772650" y="3028950"/>
            <a:ext cx="2076450" cy="12247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Инфляция А 18%</a:t>
            </a:r>
          </a:p>
          <a:p>
            <a:pPr algn="ctr"/>
            <a:r>
              <a:rPr lang="ru-RU" dirty="0"/>
              <a:t>Инфляция Б 5%</a:t>
            </a:r>
          </a:p>
        </p:txBody>
      </p:sp>
    </p:spTree>
    <p:extLst>
      <p:ext uri="{BB962C8B-B14F-4D97-AF65-F5344CB8AC3E}">
        <p14:creationId xmlns:p14="http://schemas.microsoft.com/office/powerpoint/2010/main" val="186794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5" y="190499"/>
            <a:ext cx="11691937" cy="2926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Рассчитайте далее по каждому из сценариев реальную доходность вложений по каждому из двух вкладов за три месяца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Реальная доходность по вкладу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формуле Фишера: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45A05E-BE74-4235-96AB-5179275E7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0" y="4343281"/>
            <a:ext cx="10825162" cy="243961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751840" y="3028950"/>
            <a:ext cx="2407920" cy="1224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месяца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C85823-79B6-E455-E533-6AEF266E0827}"/>
              </a:ext>
            </a:extLst>
          </p:cNvPr>
          <p:cNvSpPr/>
          <p:nvPr/>
        </p:nvSpPr>
        <p:spPr>
          <a:xfrm>
            <a:off x="3522028" y="3028951"/>
            <a:ext cx="2407920" cy="1224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2%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валюте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62054" y="3028950"/>
            <a:ext cx="3184206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23*3/12 = </a:t>
            </a:r>
            <a:r>
              <a:rPr lang="ru-RU" sz="18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5,75%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три месяца в национальной валюте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2*3/12 = 0,5% за три месяца в иностранной валюте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A59971-303C-E0BC-5A03-766FFE501A38}"/>
              </a:ext>
            </a:extLst>
          </p:cNvPr>
          <p:cNvSpPr/>
          <p:nvPr/>
        </p:nvSpPr>
        <p:spPr>
          <a:xfrm>
            <a:off x="9772650" y="3028950"/>
            <a:ext cx="2076450" cy="12247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Инфляция 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18%</a:t>
            </a:r>
          </a:p>
          <a:p>
            <a:pPr algn="ctr"/>
            <a:r>
              <a:rPr lang="ru-RU" dirty="0"/>
              <a:t>Инфляция Б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5%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BB57C0B5-54AE-A50E-52B6-41FD28F6F5FD}"/>
              </a:ext>
            </a:extLst>
          </p:cNvPr>
          <p:cNvSpPr/>
          <p:nvPr/>
        </p:nvSpPr>
        <p:spPr>
          <a:xfrm>
            <a:off x="5929948" y="3686175"/>
            <a:ext cx="326390" cy="3238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/>
              <p:nvPr/>
            </p:nvSpPr>
            <p:spPr>
              <a:xfrm>
                <a:off x="2832259" y="1375616"/>
                <a:ext cx="6195377" cy="14097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i="1" dirty="0">
                    <a:latin typeface="Cambria Math" panose="02040503050406030204" pitchFamily="18" charset="0"/>
                  </a:rPr>
                  <a:t>Реальная доходность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Номинальная доходность −Темп инфляции</m:t>
                            </m:r>
                          </m:e>
                        </m:d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1+Темп инфляции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259" y="1375616"/>
                <a:ext cx="6195377" cy="1409700"/>
              </a:xfrm>
              <a:prstGeom prst="rect">
                <a:avLst/>
              </a:prstGeom>
              <a:blipFill>
                <a:blip r:embed="rId3"/>
                <a:stretch>
                  <a:fillRect l="-1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7B027BD-5480-047F-1D18-158B61BF814A}"/>
              </a:ext>
            </a:extLst>
          </p:cNvPr>
          <p:cNvCxnSpPr>
            <a:cxnSpLocks/>
            <a:stCxn id="2" idx="0"/>
            <a:endCxn id="5" idx="3"/>
          </p:cNvCxnSpPr>
          <p:nvPr/>
        </p:nvCxnSpPr>
        <p:spPr>
          <a:xfrm flipH="1" flipV="1">
            <a:off x="9027636" y="2080466"/>
            <a:ext cx="1783239" cy="948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59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028" y="4465797"/>
            <a:ext cx="10782299" cy="228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Реальная доходность по вкладу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формуле Фишера: </a:t>
            </a:r>
          </a:p>
          <a:p>
            <a:pPr marL="0" indent="0">
              <a:buNone/>
            </a:pP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9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0,0575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-0,18)/1,</a:t>
            </a:r>
            <a:r>
              <a:rPr lang="ru-RU" sz="19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18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*100% = -10,38% (сценарий А); </a:t>
            </a:r>
          </a:p>
          <a:p>
            <a:pPr marL="0" indent="0">
              <a:buNone/>
            </a:pP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9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0,0575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-0,05)/1,</a:t>
            </a:r>
            <a:r>
              <a:rPr lang="ru-RU" sz="19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05</a:t>
            </a:r>
            <a:r>
              <a:rPr lang="ru-RU" sz="19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*100% = +0,71% (сценарий Б). </a:t>
            </a:r>
          </a:p>
          <a:p>
            <a:pPr marL="0" indent="0">
              <a:buNone/>
            </a:pPr>
            <a:r>
              <a:rPr lang="ru-RU" sz="1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Иначе можно посчитать реальные доходности как </a:t>
            </a:r>
          </a:p>
          <a:p>
            <a:pPr marL="0" indent="0">
              <a:buNone/>
            </a:pPr>
            <a:r>
              <a:rPr lang="ru-RU" sz="1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(1,0575/1,18 – 1)*100% = -10,38% (сценарий А); </a:t>
            </a:r>
          </a:p>
          <a:p>
            <a:pPr marL="0" indent="0">
              <a:buNone/>
            </a:pPr>
            <a:r>
              <a:rPr lang="ru-RU" sz="17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(1,0575/1,05 – 1)*100% = +0,71% (сценарий Б).</a:t>
            </a:r>
            <a:endParaRPr lang="ru-RU" sz="2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751840" y="3028950"/>
            <a:ext cx="2407920" cy="1224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 месяца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C85823-79B6-E455-E533-6AEF266E0827}"/>
              </a:ext>
            </a:extLst>
          </p:cNvPr>
          <p:cNvSpPr/>
          <p:nvPr/>
        </p:nvSpPr>
        <p:spPr>
          <a:xfrm>
            <a:off x="3522028" y="3028951"/>
            <a:ext cx="2407920" cy="12247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национальной валюте 2%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годовых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иностранной валюте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92216" y="2799399"/>
            <a:ext cx="3184206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23*3/12 = </a:t>
            </a:r>
            <a:r>
              <a:rPr lang="ru-RU" sz="18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5,75%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три месяца в национальной валюте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2*3/12 = 0,5% за три месяца в иностранной валюте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A59971-303C-E0BC-5A03-766FFE501A38}"/>
              </a:ext>
            </a:extLst>
          </p:cNvPr>
          <p:cNvSpPr/>
          <p:nvPr/>
        </p:nvSpPr>
        <p:spPr>
          <a:xfrm>
            <a:off x="9772650" y="3028950"/>
            <a:ext cx="2076450" cy="12247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Инфляция 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18%</a:t>
            </a:r>
          </a:p>
          <a:p>
            <a:pPr algn="ctr"/>
            <a:r>
              <a:rPr lang="ru-RU" dirty="0"/>
              <a:t>Инфляция Б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5%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BB57C0B5-54AE-A50E-52B6-41FD28F6F5FD}"/>
              </a:ext>
            </a:extLst>
          </p:cNvPr>
          <p:cNvSpPr/>
          <p:nvPr/>
        </p:nvSpPr>
        <p:spPr>
          <a:xfrm>
            <a:off x="5929948" y="3686175"/>
            <a:ext cx="326390" cy="3238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/>
              <p:nvPr/>
            </p:nvSpPr>
            <p:spPr>
              <a:xfrm>
                <a:off x="2995454" y="1172527"/>
                <a:ext cx="6195377" cy="14097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i="1" dirty="0">
                    <a:latin typeface="Cambria Math" panose="02040503050406030204" pitchFamily="18" charset="0"/>
                  </a:rPr>
                  <a:t>Реальная доходность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Номинальная доходность −Темп инфляции</m:t>
                            </m:r>
                          </m:e>
                        </m:d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1+Темп инфляции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454" y="1172527"/>
                <a:ext cx="6195377" cy="1409700"/>
              </a:xfrm>
              <a:prstGeom prst="rect">
                <a:avLst/>
              </a:prstGeom>
              <a:blipFill>
                <a:blip r:embed="rId2"/>
                <a:stretch>
                  <a:fillRect l="-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EFB38CA-ED4E-C771-C2C8-B8FD94274698}"/>
              </a:ext>
            </a:extLst>
          </p:cNvPr>
          <p:cNvSpPr txBox="1"/>
          <p:nvPr/>
        </p:nvSpPr>
        <p:spPr>
          <a:xfrm>
            <a:off x="474028" y="150314"/>
            <a:ext cx="107083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Рассчитайте далее по каждому из сценариев реальную доходность вложений по каждому из двух вкладов за три месяца </a:t>
            </a:r>
          </a:p>
        </p:txBody>
      </p:sp>
    </p:spTree>
    <p:extLst>
      <p:ext uri="{BB962C8B-B14F-4D97-AF65-F5344CB8AC3E}">
        <p14:creationId xmlns:p14="http://schemas.microsoft.com/office/powerpoint/2010/main" val="88506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62103EB6-A0C6-C936-7A95-D8D8FEFE7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5" y="161925"/>
            <a:ext cx="11691937" cy="29546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2) Рассчитайте далее по каждому из сценариев реальную доходность вложений по каждому из двух вкладов за три месяца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Номинальная доходность (без учета инфляции) вклада </a:t>
            </a:r>
            <a:r>
              <a:rPr lang="ru-RU" sz="18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в иностранной валюте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(1,0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05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*160,24/133,09 – 1)*100% = 21% (сценарий А);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(1,0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05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*116,53/133,09 – 1)*100% = -12% (сценарий Б). 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Реальная доходность: 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(0,21-0,18)/1,</a:t>
            </a:r>
            <a:r>
              <a:rPr lang="ru-RU" sz="18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18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*100% = +2,54% (сценарий А); 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(-0,12-0,05)/1,</a:t>
            </a:r>
            <a:r>
              <a:rPr lang="ru-RU" sz="18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05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*100% = -16,20% (сценарий Б). </a:t>
            </a:r>
            <a:endParaRPr lang="ru-RU" sz="26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145A05E-BE74-4235-96AB-5179275E7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19" y="4343281"/>
            <a:ext cx="10825162" cy="243961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5DD491-0F83-68A8-1BE4-456DB617C63A}"/>
              </a:ext>
            </a:extLst>
          </p:cNvPr>
          <p:cNvSpPr/>
          <p:nvPr/>
        </p:nvSpPr>
        <p:spPr>
          <a:xfrm>
            <a:off x="133349" y="3206201"/>
            <a:ext cx="5962651" cy="10474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курс покупки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это курс, по которому банк покупает валюту у клиента</a:t>
            </a:r>
          </a:p>
          <a:p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курс продажи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курс, по котором банк продает валюту клиенту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BEE2608-E245-B94E-8780-F4A84DEF7651}"/>
              </a:ext>
            </a:extLst>
          </p:cNvPr>
          <p:cNvSpPr/>
          <p:nvPr/>
        </p:nvSpPr>
        <p:spPr>
          <a:xfrm>
            <a:off x="6262054" y="3028950"/>
            <a:ext cx="3184206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23*3/12 = </a:t>
            </a:r>
            <a:r>
              <a:rPr lang="ru-RU" sz="18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5,75%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три месяца в национальной валюте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2*3/12 = 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0,5%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за три месяца 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иностранной валюте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A59971-303C-E0BC-5A03-766FFE501A38}"/>
              </a:ext>
            </a:extLst>
          </p:cNvPr>
          <p:cNvSpPr/>
          <p:nvPr/>
        </p:nvSpPr>
        <p:spPr>
          <a:xfrm>
            <a:off x="9772650" y="3028950"/>
            <a:ext cx="2076450" cy="12247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Инфляция 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18%</a:t>
            </a:r>
          </a:p>
          <a:p>
            <a:pPr algn="ctr"/>
            <a:r>
              <a:rPr lang="ru-RU" dirty="0"/>
              <a:t>Инфляция Б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5%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/>
              <p:nvPr/>
            </p:nvSpPr>
            <p:spPr>
              <a:xfrm>
                <a:off x="5758497" y="1334452"/>
                <a:ext cx="6195377" cy="14097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i="1" dirty="0">
                    <a:latin typeface="Cambria Math" panose="02040503050406030204" pitchFamily="18" charset="0"/>
                  </a:rPr>
                  <a:t>Реальная доходность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Номинальная доходность −Темп инфляции</m:t>
                            </m:r>
                          </m:e>
                        </m:d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1+Темп инфляции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CF45553-9FC6-D9E2-44ED-A78F0E86AF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497" y="1334452"/>
                <a:ext cx="6195377" cy="1409700"/>
              </a:xfrm>
              <a:prstGeom prst="rect">
                <a:avLst/>
              </a:prstGeom>
              <a:blipFill>
                <a:blip r:embed="rId3"/>
                <a:stretch>
                  <a:fillRect l="-1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>
            <a:extLst>
              <a:ext uri="{FF2B5EF4-FFF2-40B4-BE49-F238E27FC236}">
                <a16:creationId xmlns:a16="http://schemas.microsoft.com/office/drawing/2014/main" id="{E793397A-4A7C-427C-729B-358A3AAE2ACE}"/>
              </a:ext>
            </a:extLst>
          </p:cNvPr>
          <p:cNvSpPr/>
          <p:nvPr/>
        </p:nvSpPr>
        <p:spPr>
          <a:xfrm>
            <a:off x="7010400" y="5943600"/>
            <a:ext cx="942975" cy="752475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D8CC069-4627-28DF-0E23-B2C6EFE240FB}"/>
              </a:ext>
            </a:extLst>
          </p:cNvPr>
          <p:cNvSpPr/>
          <p:nvPr/>
        </p:nvSpPr>
        <p:spPr>
          <a:xfrm>
            <a:off x="8267700" y="5943600"/>
            <a:ext cx="942975" cy="752475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3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027967" y="2886075"/>
            <a:ext cx="9976491" cy="1125334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Спасибо за внимание!</a:t>
            </a:r>
            <a:endParaRPr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НИУ ВШЭ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2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Москва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9924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745</Words>
  <Application>Microsoft Office PowerPoint</Application>
  <PresentationFormat>Широкоэкранный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HSE Sans</vt:lpstr>
      <vt:lpstr>Times New Roman</vt:lpstr>
      <vt:lpstr>Тема Office</vt:lpstr>
      <vt:lpstr>Сравнение доходности вложения средств в национальную и иностранную валюту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Вложение средств   </dc:title>
  <dc:creator>Елена Каяшева</dc:creator>
  <cp:lastModifiedBy>Елена Каяшева</cp:lastModifiedBy>
  <cp:revision>8</cp:revision>
  <dcterms:created xsi:type="dcterms:W3CDTF">2024-01-26T15:17:42Z</dcterms:created>
  <dcterms:modified xsi:type="dcterms:W3CDTF">2024-01-26T16:35:08Z</dcterms:modified>
</cp:coreProperties>
</file>