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28.webp" ContentType="image/webp"/>
  <Override PartName="/ppt/media/image29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33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338" r:id="rId18"/>
    <p:sldId id="275" r:id="rId19"/>
    <p:sldId id="276" r:id="rId20"/>
    <p:sldId id="305" r:id="rId21"/>
    <p:sldId id="306" r:id="rId22"/>
    <p:sldId id="277" r:id="rId23"/>
    <p:sldId id="331" r:id="rId24"/>
    <p:sldId id="332" r:id="rId25"/>
    <p:sldId id="278" r:id="rId26"/>
    <p:sldId id="333" r:id="rId27"/>
    <p:sldId id="279" r:id="rId28"/>
    <p:sldId id="307" r:id="rId29"/>
    <p:sldId id="280" r:id="rId30"/>
    <p:sldId id="281" r:id="rId31"/>
    <p:sldId id="282" r:id="rId32"/>
    <p:sldId id="299" r:id="rId33"/>
    <p:sldId id="300" r:id="rId34"/>
    <p:sldId id="301" r:id="rId35"/>
    <p:sldId id="335" r:id="rId36"/>
    <p:sldId id="303" r:id="rId37"/>
    <p:sldId id="283" r:id="rId38"/>
    <p:sldId id="304" r:id="rId39"/>
    <p:sldId id="339" r:id="rId40"/>
    <p:sldId id="337" r:id="rId41"/>
  </p:sldIdLst>
  <p:sldSz cx="24384000" cy="13716000"/>
  <p:notesSz cx="6858000" cy="9144000"/>
  <p:embeddedFontLst>
    <p:embeddedFont>
      <p:font typeface="Helvetica Neue Light" panose="020B0403020202020204"/>
      <p:regular r:id="rId45"/>
    </p:embeddedFont>
    <p:embeddedFont>
      <p:font typeface="Helvetica Neue" panose="020B0403020202020204"/>
      <p:regular r:id="rId46"/>
    </p:embeddedFont>
    <p:embeddedFont>
      <p:font typeface="Arial Narrow" panose="020B0606020202030204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5E5EB20-5455-4B4D-A8C1-32CDC70B4CE7}" styleName="Table_0">
    <a:wholeTbl>
      <a:tcTxStyle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>
          <a:top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Style>
        <a:tcBdr/>
      </a:tcStyle>
    </a:band2H>
    <a:band1V>
      <a:tcStyle>
        <a:tcBdr>
          <a:lef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Style>
        <a:tcBdr>
          <a:lef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ap="flat" cmpd="sng">
              <a:solidFill>
                <a:srgbClr val="4F81BD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Times New Roman"/>
          <a:ea typeface="Times New Roman"/>
          <a:cs typeface="Times New Roman"/>
        </a:font>
        <a:srgbClr val="FFFFFF"/>
      </a:tcTxStyle>
      <a:tcStyle>
        <a:tcBdr/>
        <a:fill>
          <a:solidFill>
            <a:srgbClr val="4F81BD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C45681E-98AF-457B-A2F2-FFB2FD0CEDE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4320"/>
        <p:guide pos="76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1pPr>
            <a:lvl2pPr marL="914400" marR="0" lvl="1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2pPr>
            <a:lvl3pPr marL="1371600" marR="0" lvl="2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3pPr>
            <a:lvl4pPr marL="1828800" marR="0" lvl="3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4pPr>
            <a:lvl5pPr marL="2286000" marR="0" lvl="4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5pPr>
            <a:lvl6pPr marL="2743200" marR="0" lvl="5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6pPr>
            <a:lvl7pPr marL="3200400" marR="0" lvl="6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7pPr>
            <a:lvl8pPr marL="3657600" marR="0" lvl="7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8pPr>
            <a:lvl9pPr marL="4114800" marR="0" lvl="8" indent="-22860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37d377cb3_0_49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" name="Google Shape;188;g2437d377cb3_0_4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37d377cb3_0_112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" name="Google Shape;197;g2437d377cb3_0_11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42dd9f9009_0_118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g242dd9f9009_0_11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3c6d37603_0_3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1" name="Google Shape;241;g1e3c6d37603_0_3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e3c6d37603_0_5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g1e3c6d37603_0_5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2dd9f9009_0_10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g242dd9f9009_0_10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e3c6d37603_0_8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g1e3c6d37603_0_8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2bf4f2be0_0_2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g242bf4f2be0_0_2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2bf4f2be0_0_2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g242bf4f2be0_0_2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42bf4f2be0_0_2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g242bf4f2be0_0_2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3c6d37603_0_1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g1e3c6d37603_0_1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3c6d37603_0_15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g1e3c6d37603_0_15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3c6d37603_0_15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g1e3c6d37603_0_15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3c6d37603_0_15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8" name="Google Shape;338;g1e3c6d37603_0_15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37d377cb3_0_30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g2437d377cb3_0_30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437d377cb3_0_304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g2437d377cb3_0_30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37d377cb3_0_38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g2437d377cb3_0_38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437d377cb3_0_38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3" name="Google Shape;373;g2437d377cb3_0_38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437d377cb3_0_203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7" name="Google Shape;387;g2437d377cb3_0_20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437d377cb3_0_18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4" name="Google Shape;404;g2437d377cb3_0_18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37d377cb3_0_16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0" name="Google Shape;430;g2437d377cb3_0_16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1ddb475cd_1_4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g241ddb475cd_1_4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9e02e64edd_0_122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 b="0" i="0" u="none" strike="noStrike" cap="none">
              <a:latin typeface="Helvetica Neue" panose="020B0403020202020204"/>
              <a:ea typeface="Helvetica Neue" panose="020B0403020202020204"/>
              <a:cs typeface="Helvetica Neue" panose="020B0403020202020204"/>
              <a:sym typeface="Helvetica Neue" panose="020B0403020202020204"/>
            </a:endParaRPr>
          </a:p>
        </p:txBody>
      </p:sp>
      <p:sp>
        <p:nvSpPr>
          <p:cNvPr id="242" name="Google Shape;242;g29e02e64edd_0_12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e02e64edd_0_17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 b="0" i="0" u="none" strike="noStrike" cap="none">
              <a:latin typeface="Helvetica Neue" panose="020B0403020202020204"/>
              <a:ea typeface="Helvetica Neue" panose="020B0403020202020204"/>
              <a:cs typeface="Helvetica Neue" panose="020B0403020202020204"/>
              <a:sym typeface="Helvetica Neue" panose="020B0403020202020204"/>
            </a:endParaRPr>
          </a:p>
        </p:txBody>
      </p:sp>
      <p:sp>
        <p:nvSpPr>
          <p:cNvPr id="254" name="Google Shape;254;g29e02e64edd_0_17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e02e64edd_0_15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 b="0" i="0" u="none" strike="noStrike" cap="none">
              <a:latin typeface="Helvetica Neue" panose="020B0403020202020204"/>
              <a:ea typeface="Helvetica Neue" panose="020B0403020202020204"/>
              <a:cs typeface="Helvetica Neue" panose="020B0403020202020204"/>
              <a:sym typeface="Helvetica Neue" panose="020B0403020202020204"/>
            </a:endParaRPr>
          </a:p>
        </p:txBody>
      </p:sp>
      <p:sp>
        <p:nvSpPr>
          <p:cNvPr id="267" name="Google Shape;267;g29e02e64edd_0_15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9e02e64edd_0_15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 b="0" i="0" u="none" strike="noStrike" cap="none">
              <a:latin typeface="Helvetica Neue" panose="020B0403020202020204"/>
              <a:ea typeface="Helvetica Neue" panose="020B0403020202020204"/>
              <a:cs typeface="Helvetica Neue" panose="020B0403020202020204"/>
              <a:sym typeface="Helvetica Neue" panose="020B0403020202020204"/>
            </a:endParaRPr>
          </a:p>
        </p:txBody>
      </p:sp>
      <p:sp>
        <p:nvSpPr>
          <p:cNvPr id="267" name="Google Shape;267;g29e02e64edd_0_15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 b="0" i="0" u="none" strike="noStrike" cap="none">
              <a:latin typeface="Helvetica Neue" panose="020B0403020202020204"/>
              <a:ea typeface="Helvetica Neue" panose="020B0403020202020204"/>
              <a:cs typeface="Helvetica Neue" panose="020B0403020202020204"/>
              <a:sym typeface="Helvetica Neue" panose="020B0403020202020204"/>
            </a:endParaRPr>
          </a:p>
        </p:txBody>
      </p:sp>
      <p:sp>
        <p:nvSpPr>
          <p:cNvPr id="293" name="Google Shape;293;p1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37d377cb3_0_15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g2437d377cb3_0_15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437d377cb3_0_156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g2437d377cb3_0_15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37d377cb3_0_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g2437d377cb3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1ddb475cd_1_4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2;g241ddb475cd_1_4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42dd9f9009_0_105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g242dd9f9009_0_10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37d377cb3_0_78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g2437d377cb3_0_7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2dd9f9009_0_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7" name="Google Shape;147;g242dd9f9009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37d377cb3_0_91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g2437d377cb3_0_9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37d377cb3_0_0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g2437d377cb3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Заголовок и подзаголовок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Helvetica Neue Light" panose="020B0403020202020204"/>
              <a:buNone/>
            </a:pPr>
            <a:endParaRPr sz="5000" b="0" i="0" u="none" strike="noStrike" cap="none">
              <a:solidFill>
                <a:srgbClr val="000000"/>
              </a:solidFill>
              <a:latin typeface="Helvetica Neue Light" panose="020B0403020202020204"/>
              <a:ea typeface="Helvetica Neue Light" panose="020B0403020202020204"/>
              <a:cs typeface="Helvetica Neue Light" panose="020B0403020202020204"/>
              <a:sym typeface="Helvetica Neue Light" panose="020B0403020202020204"/>
            </a:endParaRPr>
          </a:p>
        </p:txBody>
      </p:sp>
      <p:sp>
        <p:nvSpPr>
          <p:cNvPr id="11" name="Google Shape;11;p7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">
  <p:cSld name="Цитата">
    <p:bg>
      <p:bgPr>
        <a:solidFill>
          <a:srgbClr val="FFFFFF"/>
        </a:solidFill>
        <a:effectLst/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6"/>
          <p:cNvSpPr txBox="1"/>
          <p:nvPr>
            <p:ph type="body" idx="1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 panose="020B0403020202020204"/>
              <a:buNone/>
              <a:defRPr sz="3200">
                <a:latin typeface="Helvetica Neue" panose="020B0403020202020204"/>
                <a:ea typeface="Helvetica Neue" panose="020B0403020202020204"/>
                <a:cs typeface="Helvetica Neue" panose="020B0403020202020204"/>
                <a:sym typeface="Helvetica Neue" panose="020B0403020202020204"/>
              </a:defRPr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type="body" idx="2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 panose="020B0403020202020204"/>
              <a:buNone/>
              <a:defRPr sz="5200"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">
  <p:cSld name="Фото">
    <p:bg>
      <p:bgPr>
        <a:solidFill>
          <a:srgbClr val="FFFFFF"/>
        </a:solidFill>
        <a:effectLst/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/>
          <p:nvPr>
            <p:ph type="pic" idx="2"/>
          </p:nvPr>
        </p:nvSpPr>
        <p:spPr>
          <a:xfrm>
            <a:off x="3048000" y="0"/>
            <a:ext cx="18288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17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">
  <p:cSld name="Пустой">
    <p:bg>
      <p:bgPr>
        <a:solidFill>
          <a:srgbClr val="FFFFFF"/>
        </a:solidFill>
        <a:effectLst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Заголовок — по центру">
  <p:cSld name="TITLE_AND_BODY">
    <p:bg>
      <p:bgPr>
        <a:solidFill>
          <a:srgbClr val="FFFFFF"/>
        </a:solidFill>
        <a:effectLst/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 — вверху">
  <p:cSld name="Заголовок — вверху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горизонтально">
  <p:cSld name="Фото — горизонтально">
    <p:bg>
      <p:bgPr>
        <a:solidFill>
          <a:srgbClr val="FFFFFF"/>
        </a:solidFill>
        <a:effectLst/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/>
          <p:nvPr>
            <p:ph type="pic" idx="2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  <a:noFill/>
          <a:ln>
            <a:noFill/>
          </a:ln>
        </p:spPr>
      </p:sp>
      <p:sp>
        <p:nvSpPr>
          <p:cNvPr id="18" name="Google Shape;18;p10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type="body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0" name="Google Shape;20;p10"/>
          <p:cNvSpPr txBox="1"/>
          <p:nvPr>
            <p:ph type="sldNum" idx="1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вертикально">
  <p:cSld name="Фото — вертикально">
    <p:bg>
      <p:bgPr>
        <a:solidFill>
          <a:srgbClr val="FFFFFF"/>
        </a:solidFill>
        <a:effectLst/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/>
          <p:nvPr>
            <p:ph type="pic" idx="2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1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 Light" panose="020B0403020202020204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type="body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 panose="020B0403020202020204"/>
              <a:buNone/>
              <a:defRPr sz="44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ункты">
  <p:cSld name="Заголовок и пункты">
    <p:bg>
      <p:bgPr>
        <a:solidFill>
          <a:srgbClr val="FFFFFF"/>
        </a:solidFill>
        <a:effectLst/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12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пункты и фото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/>
          <p:nvPr>
            <p:ph type="pic" idx="2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13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13"/>
          <p:cNvSpPr txBox="1"/>
          <p:nvPr>
            <p:ph type="body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 panose="020B0403020202020204"/>
              <a:buChar char="•"/>
              <a:defRPr sz="3800"/>
            </a:lvl1pPr>
            <a:lvl2pPr marL="914400" lvl="1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 panose="020B0403020202020204"/>
              <a:buChar char="•"/>
              <a:defRPr sz="3800"/>
            </a:lvl2pPr>
            <a:lvl3pPr marL="1371600" lvl="2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 panose="020B0403020202020204"/>
              <a:buChar char="•"/>
              <a:defRPr sz="3800"/>
            </a:lvl3pPr>
            <a:lvl4pPr marL="1828800" lvl="3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 panose="020B0403020202020204"/>
              <a:buChar char="•"/>
              <a:defRPr sz="3800"/>
            </a:lvl4pPr>
            <a:lvl5pPr marL="2286000" lvl="4" indent="-40957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Helvetica Neue Light" panose="020B0403020202020204"/>
              <a:buChar char="•"/>
              <a:defRPr sz="3800"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4" name="Google Shape;34;p13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нкты">
  <p:cSld name="Пункты">
    <p:bg>
      <p:bgPr>
        <a:solidFill>
          <a:srgbClr val="FFFFFF"/>
        </a:solidFill>
        <a:effectLst/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1pPr>
            <a:lvl2pPr marL="914400" lvl="1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ото — 3 шт.">
  <p:cSld name="Фото — 3 шт.">
    <p:bg>
      <p:bgPr>
        <a:solidFill>
          <a:srgbClr val="FFFFFF"/>
        </a:solidFill>
        <a:effectLst/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5"/>
          <p:cNvSpPr/>
          <p:nvPr>
            <p:ph type="pic" idx="2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15"/>
          <p:cNvSpPr/>
          <p:nvPr>
            <p:ph type="pic" idx="3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5"/>
          <p:cNvSpPr/>
          <p:nvPr>
            <p:ph type="pic" idx="4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5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 panose="020B0403020202020204"/>
              <a:buNone/>
              <a:defRPr sz="112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9pPr>
          </a:lstStyle>
          <a:p/>
        </p:txBody>
      </p:sp>
      <p:sp>
        <p:nvSpPr>
          <p:cNvPr id="7" name="Google Shape;7;p6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1pPr>
            <a:lvl2pPr marL="914400" marR="0" lvl="1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2pPr>
            <a:lvl3pPr marL="1371600" marR="0" lvl="2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3pPr>
            <a:lvl4pPr marL="1828800" marR="0" lvl="3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4pPr>
            <a:lvl5pPr marL="2286000" marR="0" lvl="4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5pPr>
            <a:lvl6pPr marL="2743200" marR="0" lvl="5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6pPr>
            <a:lvl7pPr marL="3200400" marR="0" lvl="6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7pPr>
            <a:lvl8pPr marL="3657600" marR="0" lvl="7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8pPr>
            <a:lvl9pPr marL="4114800" marR="0" lvl="8" indent="-46672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3750"/>
              <a:buFont typeface="Helvetica Neue Light" panose="020B0403020202020204"/>
              <a:buChar char="•"/>
              <a:defRPr sz="50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9pPr>
          </a:lstStyle>
          <a:p/>
        </p:txBody>
      </p:sp>
      <p:sp>
        <p:nvSpPr>
          <p:cNvPr id="8" name="Google Shape;8;p6"/>
          <p:cNvSpPr txBox="1"/>
          <p:nvPr>
            <p:ph type="sldNum" idx="1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 panose="020B0403020202020204"/>
              <a:buNone/>
              <a:defRPr sz="2400" b="0" i="0" u="none" strike="noStrike" cap="none">
                <a:solidFill>
                  <a:srgbClr val="000000"/>
                </a:solidFill>
                <a:latin typeface="Helvetica Neue Light" panose="020B0403020202020204"/>
                <a:ea typeface="Helvetica Neue Light" panose="020B0403020202020204"/>
                <a:cs typeface="Helvetica Neue Light" panose="020B0403020202020204"/>
                <a:sym typeface="Helvetica Neue Light" panose="020B0403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webp"/><Relationship Id="rId2" Type="http://schemas.openxmlformats.org/officeDocument/2006/relationships/image" Target="../media/image28.webp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png"/><Relationship Id="rId8" Type="http://schemas.openxmlformats.org/officeDocument/2006/relationships/image" Target="../media/image60.png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7" Type="http://schemas.openxmlformats.org/officeDocument/2006/relationships/notesSlide" Target="../notesSlides/notesSlide28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67.png"/><Relationship Id="rId14" Type="http://schemas.openxmlformats.org/officeDocument/2006/relationships/image" Target="../media/image66.png"/><Relationship Id="rId13" Type="http://schemas.openxmlformats.org/officeDocument/2006/relationships/image" Target="../media/image65.png"/><Relationship Id="rId12" Type="http://schemas.openxmlformats.org/officeDocument/2006/relationships/image" Target="../media/image64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6" Type="http://schemas.openxmlformats.org/officeDocument/2006/relationships/notesSlide" Target="../notesSlides/notesSlide2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80.png"/><Relationship Id="rId13" Type="http://schemas.openxmlformats.org/officeDocument/2006/relationships/image" Target="../media/image79.png"/><Relationship Id="rId12" Type="http://schemas.openxmlformats.org/officeDocument/2006/relationships/image" Target="../media/image78.png"/><Relationship Id="rId11" Type="http://schemas.openxmlformats.org/officeDocument/2006/relationships/image" Target="../media/image77.png"/><Relationship Id="rId10" Type="http://schemas.openxmlformats.org/officeDocument/2006/relationships/image" Target="../media/image76.png"/><Relationship Id="rId1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6" Type="http://schemas.openxmlformats.org/officeDocument/2006/relationships/image" Target="../media/image100.png"/><Relationship Id="rId5" Type="http://schemas.openxmlformats.org/officeDocument/2006/relationships/image" Target="../media/image47.png"/><Relationship Id="rId4" Type="http://schemas.openxmlformats.org/officeDocument/2006/relationships/image" Target="../media/image99.jpeg"/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"/>
          <p:cNvCxnSpPr/>
          <p:nvPr/>
        </p:nvCxnSpPr>
        <p:spPr>
          <a:xfrm rot="10800000" flipH="1">
            <a:off x="10370343" y="1604166"/>
            <a:ext cx="1" cy="2777349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" name="Google Shape;57;p1"/>
          <p:cNvSpPr txBox="1"/>
          <p:nvPr/>
        </p:nvSpPr>
        <p:spPr>
          <a:xfrm>
            <a:off x="7117080" y="5100955"/>
            <a:ext cx="16308070" cy="272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 panose="020B0606020202030204"/>
              <a:buNone/>
            </a:pPr>
            <a:r>
              <a:rPr lang="ru-RU" sz="5500" b="1">
                <a:solidFill>
                  <a:srgbClr val="253957"/>
                </a:solidFill>
              </a:rPr>
              <a:t> Применение элементов экономики впечатлений при формировании финансовой культуры</a:t>
            </a:r>
            <a:endParaRPr lang="ru-RU" sz="5500" b="1">
              <a:solidFill>
                <a:srgbClr val="253957"/>
              </a:solidFill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7116915" y="1155880"/>
            <a:ext cx="16308300" cy="21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 panose="020B0606020202030204"/>
              <a:buNone/>
            </a:pPr>
            <a:r>
              <a:rPr lang="ru-RU" sz="4400" b="0" i="0" u="none" strike="noStrike" cap="none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«Межрегиональный методический центр по финансовой грамотности системы общего и среднего профессионального образования» НИУ ВШЭ-Пермь</a:t>
            </a:r>
            <a:endParaRPr lang="ru-RU" sz="4400" b="0" i="0" u="none" strike="noStrike" cap="none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3704168" y="12763714"/>
            <a:ext cx="2448300" cy="60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800"/>
              <a:buFont typeface="Arial Narrow" panose="020B0606020202030204"/>
              <a:buNone/>
            </a:pPr>
            <a:r>
              <a:rPr lang="ru-RU" sz="3000" i="0" u="none" strike="noStrike" cap="none">
                <a:solidFill>
                  <a:srgbClr val="253957"/>
                </a:solidFill>
              </a:rPr>
              <a:t>Пермь, 20</a:t>
            </a:r>
            <a:r>
              <a:rPr lang="ru-RU" sz="3000">
                <a:solidFill>
                  <a:srgbClr val="253957"/>
                </a:solidFill>
              </a:rPr>
              <a:t>24</a:t>
            </a:r>
            <a:endParaRPr sz="3000" i="0" u="none" strike="noStrike" cap="none">
              <a:solidFill>
                <a:srgbClr val="253957"/>
              </a:solidFill>
            </a:endParaRPr>
          </a:p>
        </p:txBody>
      </p:sp>
      <p:pic>
        <p:nvPicPr>
          <p:cNvPr id="60" name="Google Shape;60;p1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/>
          <p:nvPr/>
        </p:nvSpPr>
        <p:spPr>
          <a:xfrm>
            <a:off x="6940675" y="9691375"/>
            <a:ext cx="8995800" cy="27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3500"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15642900" y="9691375"/>
            <a:ext cx="72573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Чашникова Кристина Юрьевна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сотрудник Пермского ММЦ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магистр менеджмента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g2437d377cb3_0_49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91" name="Google Shape;191;g2437d377cb3_0_49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2437d377cb3_0_49"/>
          <p:cNvSpPr txBox="1"/>
          <p:nvPr/>
        </p:nvSpPr>
        <p:spPr>
          <a:xfrm>
            <a:off x="2716875" y="797075"/>
            <a:ext cx="18765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Методы</a:t>
            </a:r>
            <a:r>
              <a:rPr lang="ru-RU" sz="4500" b="1">
                <a:solidFill>
                  <a:srgbClr val="253957"/>
                </a:solidFill>
              </a:rPr>
              <a:t> «экономики впечатлений» </a:t>
            </a:r>
            <a:r>
              <a:rPr lang="ru-RU" sz="4500" b="1">
                <a:solidFill>
                  <a:srgbClr val="253957"/>
                </a:solidFill>
              </a:rPr>
              <a:t>в педагогике:</a:t>
            </a:r>
            <a:endParaRPr sz="4500" b="1">
              <a:solidFill>
                <a:srgbClr val="253957"/>
              </a:solidFill>
            </a:endParaRPr>
          </a:p>
        </p:txBody>
      </p:sp>
      <p:graphicFrame>
        <p:nvGraphicFramePr>
          <p:cNvPr id="193" name="Google Shape;193;g2437d377cb3_0_49"/>
          <p:cNvGraphicFramePr/>
          <p:nvPr/>
        </p:nvGraphicFramePr>
        <p:xfrm>
          <a:off x="1226600" y="2505800"/>
          <a:ext cx="21480875" cy="5532675"/>
        </p:xfrm>
        <a:graphic>
          <a:graphicData uri="http://schemas.openxmlformats.org/drawingml/2006/table">
            <a:tbl>
              <a:tblPr>
                <a:noFill/>
                <a:tableStyleId>{9C45681E-98AF-457B-A2F2-FFB2FD0CEDE8}</a:tableStyleId>
              </a:tblPr>
              <a:tblGrid>
                <a:gridCol w="8404800"/>
                <a:gridCol w="13076075"/>
              </a:tblGrid>
              <a:tr h="960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b="1">
                          <a:solidFill>
                            <a:schemeClr val="lt1"/>
                          </a:solidFill>
                        </a:rPr>
                        <a:t>Метод «экономики впечатлений»</a:t>
                      </a:r>
                      <a:endParaRPr sz="35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3360A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b="1">
                          <a:solidFill>
                            <a:schemeClr val="lt1"/>
                          </a:solidFill>
                        </a:rPr>
                        <a:t>Исследователь</a:t>
                      </a:r>
                      <a:endParaRPr sz="35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solidFill>
                      <a:srgbClr val="3360A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Просмотр фильмов и видеороликов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Главницкая, Н.Н. Двуличанская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Приглашение внешних экспертов по теме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 АНОО «Центр ДПО «АНЭКС»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Игровой формат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9017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</a:t>
                      </a:r>
                      <a:r>
                        <a:rPr lang="ru-RU" sz="3000"/>
                        <a:t>Главницкая,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О.А. Голубкова, А.Ю. Прилепо, Т.С. Панина, Л.Н. Вавилова, Ю.С.Арутюнов, О.С.Анисимов, Н.Н. Двуличанская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Решение задач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 Ю.С.Арутюнов,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О.С.Анисимов, АНОО «Центр ДПО «АНЭКС»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Решение кейсов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9017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Главницкая, О.А. Голубкова, А.Ю. Прилепо, Т.С. Панина, Л.Н. Вавилова, Н.Н. Двуличанская, АНОО «Центр ДПО «АНЭКС», М.Г. Ермолаева</a:t>
                      </a:r>
                      <a:endParaRPr sz="300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Дебаты, обсуждения, круглые столы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9017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Главницкая, О.А. Голубкова, А.Ю. Прилепо, Т.С. Панина, Л.Н. Вавилова, Ю.С.Арутюнов, Н.Н. Двуличанская, АНОО «Центр ДПО «АНЭКС», М.Г. Ермолаева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Экскурсии в тематические музеи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Главницкая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Поездки на тематические экскурсии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 М.Г. Ермолаева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Мозговой штурм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И.Н. Главницкая, Н.Н. Двуличанская, М.Г. Ермолаева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Мини-исследования и проекты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Н.Н. Двуличанская, АНОО «Центр ДПО «АНЭКС»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Обсуждение новостей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О.А. Голубкова, А.Ю. Прилепо, Ю.С.Арутюнов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  <a:tr h="381000">
                <a:tc>
                  <a:txBody>
                    <a:bodyPr/>
                    <a:lstStyle/>
                    <a:p>
                      <a:pPr marL="269875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000"/>
                        <a:t>Практические задания</a:t>
                      </a:r>
                      <a:endParaRPr sz="3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 panose="020B0604020202020204"/>
                        <a:buNone/>
                      </a:pP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ru-RU" sz="3000">
                          <a:solidFill>
                            <a:schemeClr val="dk1"/>
                          </a:solidFill>
                        </a:rPr>
                        <a:t>Ю.С.Арутюнов, АНОО «Центр ДПО «АНЭКС»</a:t>
                      </a:r>
                      <a:endParaRPr sz="3000"/>
                    </a:p>
                  </a:txBody>
                  <a:tcPr marL="91425" marR="91425" marT="91425" marB="91425" anchor="ctr"/>
                </a:tc>
              </a:tr>
            </a:tbl>
          </a:graphicData>
        </a:graphic>
      </p:graphicFrame>
      <p:sp>
        <p:nvSpPr>
          <p:cNvPr id="194" name="Google Shape;194;g2437d377cb3_0_49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9 / 37</a:t>
            </a:r>
            <a:endParaRPr sz="35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9" name="Google Shape;199;g2437d377cb3_0_112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00" name="Google Shape;200;g2437d377cb3_0_112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437d377cb3_0_112"/>
          <p:cNvSpPr txBox="1"/>
          <p:nvPr/>
        </p:nvSpPr>
        <p:spPr>
          <a:xfrm>
            <a:off x="2716875" y="797075"/>
            <a:ext cx="14976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Методы, исследуемые в ВКР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</p:txBody>
      </p:sp>
      <p:sp>
        <p:nvSpPr>
          <p:cNvPr id="202" name="Google Shape;202;g2437d377cb3_0_112"/>
          <p:cNvSpPr txBox="1"/>
          <p:nvPr/>
        </p:nvSpPr>
        <p:spPr>
          <a:xfrm>
            <a:off x="1915675" y="2643350"/>
            <a:ext cx="13047300" cy="10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Рассказ (лекция)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Презентации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Тестирование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Организация выступлений (докладов) учениками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Просмотр фильмов и видеороликов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Привлечение внешних экспертов по теме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Игровой формат</a:t>
            </a:r>
            <a:endParaRPr sz="3500">
              <a:solidFill>
                <a:srgbClr val="253957"/>
              </a:solidFill>
            </a:endParaRPr>
          </a:p>
          <a:p>
            <a:pPr marL="45720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Решение задач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Решение кейсов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Мастер-классы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Дебаты, обсуждения, круглые столы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Посещение тематических музеев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Поездки на тематические экскурсии</a:t>
            </a:r>
            <a:endParaRPr sz="3500">
              <a:solidFill>
                <a:srgbClr val="253957"/>
              </a:solidFill>
            </a:endParaRPr>
          </a:p>
          <a:p>
            <a:pPr marL="45720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Мозговой штурм</a:t>
            </a:r>
            <a:endParaRPr sz="3500">
              <a:solidFill>
                <a:srgbClr val="253957"/>
              </a:solidFill>
            </a:endParaRPr>
          </a:p>
          <a:p>
            <a:pPr marL="45720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Мини-исследования и проекты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Обсуждение новостей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AutoNum type="arabicPeriod"/>
            </a:pPr>
            <a:r>
              <a:rPr lang="ru-RU" sz="3500">
                <a:solidFill>
                  <a:srgbClr val="253957"/>
                </a:solidFill>
              </a:rPr>
              <a:t>Практические задания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203" name="Google Shape;203;g2437d377cb3_0_112"/>
          <p:cNvSpPr/>
          <p:nvPr/>
        </p:nvSpPr>
        <p:spPr>
          <a:xfrm>
            <a:off x="10996050" y="2643525"/>
            <a:ext cx="4667100" cy="2557800"/>
          </a:xfrm>
          <a:prstGeom prst="rightBracket">
            <a:avLst>
              <a:gd name="adj" fmla="val 4168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g2437d377cb3_0_112"/>
          <p:cNvSpPr/>
          <p:nvPr/>
        </p:nvSpPr>
        <p:spPr>
          <a:xfrm>
            <a:off x="10996050" y="5201400"/>
            <a:ext cx="5415300" cy="7884300"/>
          </a:xfrm>
          <a:prstGeom prst="rightBracket">
            <a:avLst>
              <a:gd name="adj" fmla="val 5038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5" name="Google Shape;205;g2437d377cb3_0_112"/>
          <p:cNvSpPr txBox="1"/>
          <p:nvPr/>
        </p:nvSpPr>
        <p:spPr>
          <a:xfrm>
            <a:off x="16411350" y="2924925"/>
            <a:ext cx="65670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>
                <a:solidFill>
                  <a:schemeClr val="dk1"/>
                </a:solidFill>
              </a:rPr>
              <a:t>«Классические» методы обучения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206" name="Google Shape;206;g2437d377cb3_0_112"/>
          <p:cNvSpPr txBox="1"/>
          <p:nvPr/>
        </p:nvSpPr>
        <p:spPr>
          <a:xfrm>
            <a:off x="16922350" y="7886850"/>
            <a:ext cx="57852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solidFill>
                  <a:schemeClr val="dk1"/>
                </a:solidFill>
              </a:rPr>
              <a:t>М</a:t>
            </a:r>
            <a:r>
              <a:rPr lang="ru-RU" sz="3500">
                <a:solidFill>
                  <a:schemeClr val="dk1"/>
                </a:solidFill>
              </a:rPr>
              <a:t>етоды </a:t>
            </a:r>
            <a:r>
              <a:rPr lang="ru-RU" sz="3500">
                <a:solidFill>
                  <a:schemeClr val="dk1"/>
                </a:solidFill>
              </a:rPr>
              <a:t>«экономики впечатлений»</a:t>
            </a:r>
            <a:r>
              <a:rPr lang="ru-RU" sz="3500">
                <a:solidFill>
                  <a:schemeClr val="dk1"/>
                </a:solidFill>
              </a:rPr>
              <a:t>, взятые из исследований в области педагогики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207" name="Google Shape;207;g2437d377cb3_0_112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10</a:t>
            </a: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 / 37</a:t>
            </a:r>
            <a:endParaRPr sz="35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" name="Google Shape;234;g242dd9f9009_0_118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35" name="Google Shape;235;g242dd9f9009_0_118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42dd9f9009_0_118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Финансовая грамотность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237" name="Google Shape;237;g242dd9f9009_0_118"/>
          <p:cNvGraphicFramePr/>
          <p:nvPr/>
        </p:nvGraphicFramePr>
        <p:xfrm>
          <a:off x="1226601" y="3558396"/>
          <a:ext cx="21506400" cy="10702725"/>
        </p:xfrm>
        <a:graphic>
          <a:graphicData uri="http://schemas.openxmlformats.org/drawingml/2006/table">
            <a:tbl>
              <a:tblPr firstRow="1" firstCol="1" bandRow="1">
                <a:noFill/>
                <a:tableStyleId>{A5E5EB20-5455-4B4D-A8C1-32CDC70B4CE7}</a:tableStyleId>
              </a:tblPr>
              <a:tblGrid>
                <a:gridCol w="2506900"/>
                <a:gridCol w="4484375"/>
                <a:gridCol w="14515125"/>
              </a:tblGrid>
              <a:tr h="1033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Авторы</a:t>
                      </a:r>
                      <a:endParaRPr sz="3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Название статьи, год</a:t>
                      </a:r>
                      <a:endParaRPr sz="3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4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Определение «финансовая грамотность»</a:t>
                      </a:r>
                      <a:endParaRPr sz="34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/>
                </a:tc>
              </a:tr>
              <a:tr h="2453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OECD </a:t>
                      </a:r>
                      <a:endParaRPr sz="3200" b="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OECD/INFE International Survey of Adult Financial Literacy Competencies, 2016</a:t>
                      </a:r>
                      <a:endParaRPr sz="32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Это сочетание </a:t>
                      </a:r>
                      <a:r>
                        <a:rPr lang="ru-RU" sz="3200" b="1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осведомлённости, знаний, навыков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, отношения к финансам и поведения, которое необходимо для принятия обоснованных финансовых решений и достижения </a:t>
                      </a:r>
                      <a:r>
                        <a:rPr lang="ru-RU" sz="3200" b="1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индивидуального финансового благополучия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.</a:t>
                      </a:r>
                      <a:endParaRPr sz="3200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</a:tr>
              <a:tr h="3108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PISA</a:t>
                      </a:r>
                      <a:endParaRPr sz="3200" b="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PISA 2021 Financial literacy analytical and assessment framework</a:t>
                      </a:r>
                      <a:r>
                        <a:rPr lang="ru-RU" sz="32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,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2019</a:t>
                      </a:r>
                      <a:endParaRPr sz="32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200" b="1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Знание и понимание 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финансовых концепций и рисков, а также </a:t>
                      </a:r>
                      <a:r>
                        <a:rPr lang="ru-RU" sz="3200" b="1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навыки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 и отношение к применению таких знаний и их понимания для принятия эффективных финансовых решений в разных финансовых контекстах и для </a:t>
                      </a:r>
                      <a:r>
                        <a:rPr lang="ru-RU" sz="3200" b="1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улучшения финансового благополучия</a:t>
                      </a:r>
                      <a:r>
                        <a:rPr lang="ru-RU" sz="32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, для возможности участия как в собственной экономической жизни, так и в общественной.</a:t>
                      </a:r>
                      <a:endParaRPr sz="32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</a:tr>
            </a:tbl>
          </a:graphicData>
        </a:graphic>
      </p:graphicFrame>
      <p:sp>
        <p:nvSpPr>
          <p:cNvPr id="238" name="Google Shape;238;g242dd9f9009_0_118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11 / 37</a:t>
            </a:r>
            <a:endParaRPr sz="3500"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3" name="Google Shape;243;g1e3c6d37603_0_3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44" name="Google Shape;244;g1e3c6d37603_0_34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1e3c6d37603_0_34"/>
          <p:cNvSpPr txBox="1"/>
          <p:nvPr/>
        </p:nvSpPr>
        <p:spPr>
          <a:xfrm>
            <a:off x="2728200" y="4743000"/>
            <a:ext cx="13539000" cy="7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>
                <a:solidFill>
                  <a:srgbClr val="253957"/>
                </a:solidFill>
              </a:rPr>
              <a:t>планирование пенсии</a:t>
            </a:r>
            <a:endParaRPr sz="43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>
                <a:solidFill>
                  <a:srgbClr val="253957"/>
                </a:solidFill>
              </a:rPr>
              <a:t>(A. Lusardi, O.S. Mitchell, 2017)</a:t>
            </a: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>
                <a:solidFill>
                  <a:srgbClr val="253957"/>
                </a:solidFill>
              </a:rPr>
              <a:t>доступ к ресурсам и социальные сети</a:t>
            </a:r>
            <a:endParaRPr sz="43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>
                <a:solidFill>
                  <a:srgbClr val="253957"/>
                </a:solidFill>
              </a:rPr>
              <a:t>(A. Hung, A. Perker, J. Yoong, 2009)</a:t>
            </a: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>
                <a:solidFill>
                  <a:srgbClr val="FF0000"/>
                </a:solidFill>
              </a:rPr>
              <a:t>качество школьного обучения</a:t>
            </a:r>
            <a:endParaRPr sz="4300" b="1">
              <a:solidFill>
                <a:srgbClr val="FF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>
                <a:solidFill>
                  <a:srgbClr val="253957"/>
                </a:solidFill>
              </a:rPr>
              <a:t>(A. Lusardi, O.S. Mitchell, 2009)</a:t>
            </a: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 b="1">
                <a:solidFill>
                  <a:srgbClr val="253957"/>
                </a:solidFill>
              </a:rPr>
              <a:t>возраст, пол, доход и семейный бэкграунд</a:t>
            </a:r>
            <a:endParaRPr sz="43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300">
                <a:solidFill>
                  <a:srgbClr val="253957"/>
                </a:solidFill>
              </a:rPr>
              <a:t>(N. Garg, S. Singh, 2011)</a:t>
            </a:r>
            <a:endParaRPr sz="4300">
              <a:solidFill>
                <a:srgbClr val="253957"/>
              </a:solidFill>
            </a:endParaRPr>
          </a:p>
        </p:txBody>
      </p:sp>
      <p:sp>
        <p:nvSpPr>
          <p:cNvPr id="246" name="Google Shape;246;g1e3c6d37603_0_34"/>
          <p:cNvSpPr txBox="1"/>
          <p:nvPr/>
        </p:nvSpPr>
        <p:spPr>
          <a:xfrm>
            <a:off x="1339700" y="2878925"/>
            <a:ext cx="213678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Что влияет на уровень финансовой грамотности?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247" name="Google Shape;247;g1e3c6d37603_0_34"/>
          <p:cNvSpPr/>
          <p:nvPr/>
        </p:nvSpPr>
        <p:spPr>
          <a:xfrm>
            <a:off x="14409675" y="7939200"/>
            <a:ext cx="2137200" cy="98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g1e3c6d37603_0_34"/>
          <p:cNvSpPr/>
          <p:nvPr/>
        </p:nvSpPr>
        <p:spPr>
          <a:xfrm>
            <a:off x="17621675" y="6096150"/>
            <a:ext cx="5405700" cy="46746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g1e3c6d37603_0_34"/>
          <p:cNvSpPr txBox="1"/>
          <p:nvPr/>
        </p:nvSpPr>
        <p:spPr>
          <a:xfrm>
            <a:off x="17931325" y="7801850"/>
            <a:ext cx="48282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Ф</a:t>
            </a:r>
            <a:r>
              <a:rPr lang="ru-RU" sz="4500" b="1">
                <a:solidFill>
                  <a:srgbClr val="253957"/>
                </a:solidFill>
              </a:rPr>
              <a:t>инансовая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грамотность</a:t>
            </a:r>
            <a:endParaRPr sz="4500" b="1">
              <a:solidFill>
                <a:srgbClr val="253957"/>
              </a:solidFill>
            </a:endParaRPr>
          </a:p>
        </p:txBody>
      </p:sp>
      <p:pic>
        <p:nvPicPr>
          <p:cNvPr id="250" name="Google Shape;250;g1e3c6d37603_0_34" descr="Иерархия со сплошной заливкой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01388" y="6937200"/>
            <a:ext cx="1199575" cy="119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1e3c6d37603_0_34" descr="Школьный класс со сплошной заливкой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101402" y="8927712"/>
            <a:ext cx="1199550" cy="11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1e3c6d37603_0_34" descr="Мужчина с ребенком со сплошной заливкой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01425" y="10848149"/>
            <a:ext cx="1199550" cy="119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1e3c6d37603_0_34" descr="Труд со сплошной заливкой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01400" y="4971600"/>
            <a:ext cx="1199550" cy="11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e3c6d37603_0_34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11 / 37</a:t>
            </a:r>
            <a:endParaRPr sz="3500" b="1"/>
          </a:p>
        </p:txBody>
      </p:sp>
      <p:sp>
        <p:nvSpPr>
          <p:cNvPr id="255" name="Google Shape;255;g1e3c6d37603_0_34"/>
          <p:cNvSpPr txBox="1"/>
          <p:nvPr/>
        </p:nvSpPr>
        <p:spPr>
          <a:xfrm>
            <a:off x="2716875" y="797075"/>
            <a:ext cx="18765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изучению финансовой грамотности</a:t>
            </a:r>
            <a:endParaRPr sz="4500" b="1">
              <a:solidFill>
                <a:srgbClr val="25395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Google Shape;260;g1e3c6d37603_0_51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61" name="Google Shape;261;g1e3c6d37603_0_51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1e3c6d37603_0_51"/>
          <p:cNvSpPr txBox="1"/>
          <p:nvPr/>
        </p:nvSpPr>
        <p:spPr>
          <a:xfrm>
            <a:off x="1339700" y="2878925"/>
            <a:ext cx="213678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На что</a:t>
            </a:r>
            <a:r>
              <a:rPr lang="ru-RU" sz="4500" b="1">
                <a:solidFill>
                  <a:srgbClr val="253957"/>
                </a:solidFill>
              </a:rPr>
              <a:t> влияет уровень финансовой грамотности?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263" name="Google Shape;263;g1e3c6d37603_0_51"/>
          <p:cNvSpPr/>
          <p:nvPr/>
        </p:nvSpPr>
        <p:spPr>
          <a:xfrm>
            <a:off x="7478713" y="7773725"/>
            <a:ext cx="2137200" cy="98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g1e3c6d37603_0_51"/>
          <p:cNvSpPr/>
          <p:nvPr/>
        </p:nvSpPr>
        <p:spPr>
          <a:xfrm>
            <a:off x="1310424" y="5962425"/>
            <a:ext cx="5319000" cy="46746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g1e3c6d37603_0_51"/>
          <p:cNvSpPr txBox="1"/>
          <p:nvPr/>
        </p:nvSpPr>
        <p:spPr>
          <a:xfrm>
            <a:off x="1533438" y="7668125"/>
            <a:ext cx="48282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Финансовая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грамотность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266" name="Google Shape;266;g1e3c6d37603_0_51"/>
          <p:cNvSpPr txBox="1"/>
          <p:nvPr/>
        </p:nvSpPr>
        <p:spPr>
          <a:xfrm>
            <a:off x="12028388" y="4609275"/>
            <a:ext cx="10973100" cy="73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на уровень инвестиций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(Clark, A. Lusardi, O.S. Mitchell, 2017)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на качество жизни</a:t>
            </a:r>
            <a:endParaRPr sz="4500" b="1">
              <a:solidFill>
                <a:srgbClr val="25395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>
                <a:solidFill>
                  <a:srgbClr val="253957"/>
                </a:solidFill>
              </a:rPr>
              <a:t>(A. Lusardi, O.S. Mitchell, Curto, 2010)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на уровень закредитованности,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на тенденции к сбережению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(Stango&amp;Zienmen, 2008)</a:t>
            </a:r>
            <a:endParaRPr sz="4500">
              <a:solidFill>
                <a:srgbClr val="253957"/>
              </a:solidFill>
            </a:endParaRPr>
          </a:p>
        </p:txBody>
      </p:sp>
      <p:pic>
        <p:nvPicPr>
          <p:cNvPr id="267" name="Google Shape;267;g1e3c6d37603_0_51" descr="Налог со сплошной заливкой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42500" y="9714025"/>
            <a:ext cx="1417500" cy="14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e3c6d37603_0_51" descr="Значок буфера обмена со сплошной заливкой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51487" y="5402600"/>
            <a:ext cx="1199575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e3c6d37603_0_51" descr="Загородная сцена со сплошной заливкой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51463" y="7513141"/>
            <a:ext cx="1199575" cy="11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1e3c6d37603_0_51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12 / 37</a:t>
            </a:r>
            <a:endParaRPr sz="3500" b="1"/>
          </a:p>
        </p:txBody>
      </p:sp>
      <p:sp>
        <p:nvSpPr>
          <p:cNvPr id="271" name="Google Shape;271;g1e3c6d37603_0_51"/>
          <p:cNvSpPr txBox="1"/>
          <p:nvPr/>
        </p:nvSpPr>
        <p:spPr>
          <a:xfrm>
            <a:off x="2716875" y="797075"/>
            <a:ext cx="18765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изучению финансовой грамотности</a:t>
            </a:r>
            <a:endParaRPr sz="4500" b="1">
              <a:solidFill>
                <a:srgbClr val="25395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g242dd9f9009_0_10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9" name="Google Shape;119;g242dd9f9009_0_105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42dd9f9009_0_105"/>
          <p:cNvSpPr txBox="1"/>
          <p:nvPr/>
        </p:nvSpPr>
        <p:spPr>
          <a:xfrm>
            <a:off x="2716875" y="797075"/>
            <a:ext cx="13207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Финансовая культура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g242dd9f9009_0_105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14 / 37</a:t>
            </a:r>
            <a:endParaRPr sz="3500" b="1"/>
          </a:p>
        </p:txBody>
      </p:sp>
      <p:pic>
        <p:nvPicPr>
          <p:cNvPr id="1" name="Изображение 0"/>
          <p:cNvPicPr>
            <a:picLocks noChangeAspect="1"/>
          </p:cNvPicPr>
          <p:nvPr/>
        </p:nvPicPr>
        <p:blipFill>
          <a:blip r:embed="rId2"/>
          <a:srcRect l="16753" t="19777"/>
          <a:stretch>
            <a:fillRect/>
          </a:stretch>
        </p:blipFill>
        <p:spPr>
          <a:xfrm>
            <a:off x="476885" y="7981950"/>
            <a:ext cx="10128250" cy="48691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713230" y="2566670"/>
            <a:ext cx="88919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4000">
                <a:solidFill>
                  <a:srgbClr val="002060"/>
                </a:solidFill>
              </a:rPr>
              <a:t>В Стратегии используется термин</a:t>
            </a:r>
            <a:endParaRPr lang="ru-RU" altLang="en-US" sz="4000">
              <a:solidFill>
                <a:srgbClr val="002060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043295" y="3538855"/>
            <a:ext cx="16664305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ru-RU" altLang="en-US" sz="4000">
                <a:solidFill>
                  <a:srgbClr val="002060"/>
                </a:solidFill>
              </a:rPr>
              <a:t>"финансовая культура" - ценности, установки и поведенческие</a:t>
            </a:r>
            <a:endParaRPr lang="ru-RU" altLang="en-US" sz="4000">
              <a:solidFill>
                <a:srgbClr val="002060"/>
              </a:solidFill>
            </a:endParaRPr>
          </a:p>
          <a:p>
            <a:pPr algn="l"/>
            <a:r>
              <a:rPr lang="ru-RU" altLang="en-US" sz="4000">
                <a:solidFill>
                  <a:srgbClr val="002060"/>
                </a:solidFill>
              </a:rPr>
              <a:t>практики граждан в финансовой сфере, зависящие от воспитания,</a:t>
            </a:r>
            <a:endParaRPr lang="ru-RU" altLang="en-US" sz="4000">
              <a:solidFill>
                <a:srgbClr val="002060"/>
              </a:solidFill>
            </a:endParaRPr>
          </a:p>
          <a:p>
            <a:pPr algn="l"/>
            <a:r>
              <a:rPr lang="ru-RU" altLang="en-US" sz="4000">
                <a:solidFill>
                  <a:srgbClr val="002060"/>
                </a:solidFill>
              </a:rPr>
              <a:t>уровня финансовой грамотности, опыта принятия финансовых решений, уровня развития финансового рынка и общественных институтов.</a:t>
            </a:r>
            <a:endParaRPr lang="ru-RU" altLang="en-US" sz="400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241905" y="8084185"/>
            <a:ext cx="7360920" cy="3691255"/>
          </a:xfrm>
          <a:prstGeom prst="roundRect">
            <a:avLst/>
          </a:prstGeom>
          <a:ln w="28575" cmpd="sng">
            <a:solidFill>
              <a:srgbClr val="002060"/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5389225" y="8461375"/>
            <a:ext cx="70662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3600" b="1">
                <a:solidFill>
                  <a:srgbClr val="002060"/>
                </a:solidFill>
              </a:rPr>
              <a:t>При формировании финансовой культуры важно сделать акцент на создании финансово грамотных паттернов поведения</a:t>
            </a:r>
            <a:endParaRPr lang="ru-RU" altLang="en-US" sz="36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1" name="Google Shape;301;g1e3c6d37603_0_8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02" name="Google Shape;302;g1e3c6d37603_0_84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e3c6d37603_0_84"/>
          <p:cNvSpPr txBox="1"/>
          <p:nvPr/>
        </p:nvSpPr>
        <p:spPr>
          <a:xfrm>
            <a:off x="2716875" y="356250"/>
            <a:ext cx="183024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Российские кейсы применения методов «экономики впечатлений» при формировании финансовой культуры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4" name="Google Shape;304;g1e3c6d37603_0_84" descr="Робот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245590" y="6837012"/>
            <a:ext cx="2173886" cy="231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e3c6d37603_0_84" descr="3D-очки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836360" y="6699817"/>
            <a:ext cx="2173886" cy="231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e3c6d37603_0_84" descr="Оригами со сплошной заливкой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758179" y="6750160"/>
            <a:ext cx="2173886" cy="231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e3c6d37603_0_84" descr="Греческий храм со сплошной заливкой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6503333" y="6699829"/>
            <a:ext cx="2173886" cy="231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e3c6d37603_0_84" descr="Подключения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9966439" y="6699800"/>
            <a:ext cx="2173886" cy="231217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e3c6d37603_0_84"/>
          <p:cNvSpPr txBox="1"/>
          <p:nvPr/>
        </p:nvSpPr>
        <p:spPr>
          <a:xfrm>
            <a:off x="4908025" y="4933400"/>
            <a:ext cx="38742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Настольные игры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0" name="Google Shape;310;g1e3c6d37603_0_84"/>
          <p:cNvSpPr txBox="1"/>
          <p:nvPr/>
        </p:nvSpPr>
        <p:spPr>
          <a:xfrm>
            <a:off x="7944025" y="9874450"/>
            <a:ext cx="46563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Компьютерные и мобильные игры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1" name="Google Shape;311;g1e3c6d37603_0_84"/>
          <p:cNvSpPr txBox="1"/>
          <p:nvPr/>
        </p:nvSpPr>
        <p:spPr>
          <a:xfrm>
            <a:off x="11152925" y="4911950"/>
            <a:ext cx="5396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Ролики, мультфильмы и подкасты для детей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2" name="Google Shape;312;g1e3c6d37603_0_84"/>
          <p:cNvSpPr txBox="1"/>
          <p:nvPr/>
        </p:nvSpPr>
        <p:spPr>
          <a:xfrm>
            <a:off x="15569425" y="9874450"/>
            <a:ext cx="38742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Тематические музеи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3" name="Google Shape;313;g1e3c6d37603_0_84"/>
          <p:cNvSpPr txBox="1"/>
          <p:nvPr/>
        </p:nvSpPr>
        <p:spPr>
          <a:xfrm>
            <a:off x="18605175" y="4933400"/>
            <a:ext cx="46563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Тематические медиа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4" name="Google Shape;314;g1e3c6d37603_0_84"/>
          <p:cNvSpPr txBox="1"/>
          <p:nvPr/>
        </p:nvSpPr>
        <p:spPr>
          <a:xfrm>
            <a:off x="1201075" y="2868650"/>
            <a:ext cx="10858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Рассматриваем такие инструменты как:</a:t>
            </a:r>
            <a:endParaRPr sz="3500">
              <a:solidFill>
                <a:srgbClr val="253957"/>
              </a:solidFill>
            </a:endParaRPr>
          </a:p>
        </p:txBody>
      </p:sp>
      <p:pic>
        <p:nvPicPr>
          <p:cNvPr id="315" name="Google Shape;315;g1e3c6d37603_0_84" descr="Книги на полке со сплошной заливкой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2397237" y="7014660"/>
            <a:ext cx="1877884" cy="199725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1e3c6d37603_0_84"/>
          <p:cNvSpPr txBox="1"/>
          <p:nvPr/>
        </p:nvSpPr>
        <p:spPr>
          <a:xfrm>
            <a:off x="1008025" y="9874450"/>
            <a:ext cx="46563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Классическая</a:t>
            </a:r>
            <a:r>
              <a:rPr lang="ru-RU" sz="3500" b="1">
                <a:solidFill>
                  <a:srgbClr val="253957"/>
                </a:solidFill>
              </a:rPr>
              <a:t> и детская литература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17" name="Google Shape;317;g1e3c6d37603_0_84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15 / 37</a:t>
            </a:r>
            <a:endParaRPr sz="35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g242bf4f2be0_0_2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3" name="Google Shape;323;g242bf4f2be0_0_2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242bf4f2be0_0_26"/>
          <p:cNvSpPr txBox="1"/>
          <p:nvPr/>
        </p:nvSpPr>
        <p:spPr>
          <a:xfrm>
            <a:off x="2284588" y="3965175"/>
            <a:ext cx="5026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Сберегательное поведение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25" name="Google Shape;325;g242bf4f2be0_0_26"/>
          <p:cNvSpPr txBox="1"/>
          <p:nvPr/>
        </p:nvSpPr>
        <p:spPr>
          <a:xfrm>
            <a:off x="9310528" y="3954600"/>
            <a:ext cx="525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Мошенничество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26" name="Google Shape;326;g242bf4f2be0_0_26"/>
          <p:cNvSpPr txBox="1"/>
          <p:nvPr/>
        </p:nvSpPr>
        <p:spPr>
          <a:xfrm>
            <a:off x="16567467" y="3954600"/>
            <a:ext cx="55245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Стратегическое </a:t>
            </a:r>
            <a:r>
              <a:rPr lang="ru-RU" sz="3500" b="1">
                <a:solidFill>
                  <a:srgbClr val="253957"/>
                </a:solidFill>
              </a:rPr>
              <a:t>планирование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27" name="Google Shape;327;g242bf4f2be0_0_26"/>
          <p:cNvSpPr txBox="1"/>
          <p:nvPr/>
        </p:nvSpPr>
        <p:spPr>
          <a:xfrm>
            <a:off x="1201075" y="2868650"/>
            <a:ext cx="176367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Классика «экономики впечатлений» в финансовой грамотности:</a:t>
            </a:r>
            <a:endParaRPr sz="3500">
              <a:solidFill>
                <a:srgbClr val="253957"/>
              </a:solidFill>
            </a:endParaRPr>
          </a:p>
        </p:txBody>
      </p:sp>
      <p:pic>
        <p:nvPicPr>
          <p:cNvPr id="328" name="Google Shape;328;g242bf4f2be0_0_2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217438" y="5584250"/>
            <a:ext cx="5160475" cy="51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42bf4f2be0_0_26"/>
          <p:cNvSpPr txBox="1"/>
          <p:nvPr/>
        </p:nvSpPr>
        <p:spPr>
          <a:xfrm>
            <a:off x="2250000" y="11147400"/>
            <a:ext cx="51606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Крылов И.А.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Басня </a:t>
            </a:r>
            <a:r>
              <a:rPr lang="ru-RU" sz="3500">
                <a:solidFill>
                  <a:srgbClr val="253957"/>
                </a:solidFill>
              </a:rPr>
              <a:t>«Стрекоза и муравей»</a:t>
            </a:r>
            <a:endParaRPr sz="3500">
              <a:solidFill>
                <a:srgbClr val="253957"/>
              </a:solidFill>
            </a:endParaRPr>
          </a:p>
        </p:txBody>
      </p:sp>
      <p:pic>
        <p:nvPicPr>
          <p:cNvPr id="330" name="Google Shape;330;g242bf4f2be0_0_26"/>
          <p:cNvPicPr preferRelativeResize="0"/>
          <p:nvPr/>
        </p:nvPicPr>
        <p:blipFill rotWithShape="1">
          <a:blip r:embed="rId3"/>
          <a:srcRect b="9836"/>
          <a:stretch>
            <a:fillRect/>
          </a:stretch>
        </p:blipFill>
        <p:spPr>
          <a:xfrm>
            <a:off x="9237200" y="5563100"/>
            <a:ext cx="5396400" cy="51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242bf4f2be0_0_26"/>
          <p:cNvPicPr preferRelativeResize="0"/>
          <p:nvPr/>
        </p:nvPicPr>
        <p:blipFill rotWithShape="1">
          <a:blip r:embed="rId4"/>
          <a:srcRect l="11172" r="2486"/>
          <a:stretch>
            <a:fillRect/>
          </a:stretch>
        </p:blipFill>
        <p:spPr>
          <a:xfrm>
            <a:off x="16492875" y="5563100"/>
            <a:ext cx="5673675" cy="518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42bf4f2be0_0_26"/>
          <p:cNvSpPr txBox="1"/>
          <p:nvPr/>
        </p:nvSpPr>
        <p:spPr>
          <a:xfrm>
            <a:off x="16492913" y="11147400"/>
            <a:ext cx="56736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Пушкин А.С.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«Сказка о рыбаке и рыбке»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33" name="Google Shape;333;g242bf4f2be0_0_26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Классическая литература</a:t>
            </a:r>
            <a:r>
              <a:rPr lang="ru-RU" sz="4500" b="1">
                <a:solidFill>
                  <a:srgbClr val="253957"/>
                </a:solidFill>
              </a:rPr>
              <a:t> (</a:t>
            </a:r>
            <a:r>
              <a:rPr lang="ru-RU" sz="4500" b="1">
                <a:solidFill>
                  <a:srgbClr val="253957"/>
                </a:solidFill>
              </a:rPr>
              <a:t>Edutainment</a:t>
            </a:r>
            <a:r>
              <a:rPr lang="ru-RU" sz="4500" b="1">
                <a:solidFill>
                  <a:srgbClr val="253957"/>
                </a:solidFill>
              </a:rPr>
              <a:t>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g242bf4f2be0_0_26"/>
          <p:cNvSpPr txBox="1"/>
          <p:nvPr/>
        </p:nvSpPr>
        <p:spPr>
          <a:xfrm>
            <a:off x="9236400" y="11147400"/>
            <a:ext cx="53964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Гоголь</a:t>
            </a:r>
            <a:r>
              <a:rPr lang="ru-RU" sz="3500">
                <a:solidFill>
                  <a:srgbClr val="253957"/>
                </a:solidFill>
              </a:rPr>
              <a:t> Н.В.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«Мертвые души»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35" name="Google Shape;335;g242bf4f2be0_0_26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16 / 37</a:t>
            </a:r>
            <a:endParaRPr sz="35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g242bf4f2be0_0_2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3" name="Google Shape;323;g242bf4f2be0_0_2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42bf4f2be0_0_26"/>
          <p:cNvSpPr txBox="1"/>
          <p:nvPr/>
        </p:nvSpPr>
        <p:spPr>
          <a:xfrm>
            <a:off x="17183417" y="3400245"/>
            <a:ext cx="55245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ctr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Разумное ведение личного бюджета Алексеем Вронским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327" name="Google Shape;327;g242bf4f2be0_0_26"/>
          <p:cNvSpPr txBox="1"/>
          <p:nvPr/>
        </p:nvSpPr>
        <p:spPr>
          <a:xfrm>
            <a:off x="1201075" y="2313025"/>
            <a:ext cx="176367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Классика «экономики впечатлений» в финансовой грамотности: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33" name="Google Shape;333;g242bf4f2be0_0_26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Классическая литература (Edutainment) 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g242bf4f2be0_0_26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17 / 37</a:t>
            </a:r>
            <a:endParaRPr sz="3500" b="1"/>
          </a:p>
        </p:txBody>
      </p: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635760" y="5073650"/>
            <a:ext cx="5089525" cy="81165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Google Shape;325;g242bf4f2be0_0_26"/>
          <p:cNvSpPr txBox="1"/>
          <p:nvPr/>
        </p:nvSpPr>
        <p:spPr>
          <a:xfrm>
            <a:off x="1878488" y="3399610"/>
            <a:ext cx="525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p>
            <a:pPr marL="0" indent="0" algn="ctr"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Неразумное ведение семейного бюджета Любовью Раневской</a:t>
            </a:r>
            <a:endParaRPr sz="3500" b="1">
              <a:solidFill>
                <a:srgbClr val="253957"/>
              </a:solidFill>
            </a:endParaRPr>
          </a:p>
        </p:txBody>
      </p:sp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8978265" y="5073650"/>
            <a:ext cx="5951220" cy="8260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Google Shape;325;g242bf4f2be0_0_26"/>
          <p:cNvSpPr txBox="1"/>
          <p:nvPr/>
        </p:nvSpPr>
        <p:spPr>
          <a:xfrm>
            <a:off x="8422640" y="3632200"/>
            <a:ext cx="7314565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p>
            <a:pPr marL="0" indent="0" algn="ctr"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Неразумное ведение семейного бюджета родителями Ассоль</a:t>
            </a:r>
            <a:endParaRPr sz="3500" b="1">
              <a:solidFill>
                <a:srgbClr val="253957"/>
              </a:solidFill>
            </a:endParaRPr>
          </a:p>
        </p:txBody>
      </p:sp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17183100" y="5073650"/>
            <a:ext cx="5583555" cy="8116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g242bf4f2be0_0_2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3" name="Google Shape;323;g242bf4f2be0_0_2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242bf4f2be0_0_26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Классическая литература (Edutainment) 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g242bf4f2be0_0_26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18 / 37</a:t>
            </a:r>
            <a:endParaRPr sz="3500" b="1"/>
          </a:p>
        </p:txBody>
      </p:sp>
      <p:sp>
        <p:nvSpPr>
          <p:cNvPr id="2" name="Google Shape;325;g242bf4f2be0_0_26"/>
          <p:cNvSpPr txBox="1"/>
          <p:nvPr/>
        </p:nvSpPr>
        <p:spPr>
          <a:xfrm>
            <a:off x="15271115" y="2778760"/>
            <a:ext cx="7314565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p>
            <a:pPr marL="0" indent="0" algn="ctr"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Стремление получить деньги «здесь и сейчас»</a:t>
            </a:r>
            <a:endParaRPr lang="ru-RU" sz="3500" b="1">
              <a:solidFill>
                <a:srgbClr val="253957"/>
              </a:solidFill>
            </a:endParaRPr>
          </a:p>
        </p:txBody>
      </p:sp>
      <p:pic>
        <p:nvPicPr>
          <p:cNvPr id="105" name="Изображение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4455795" y="4940300"/>
            <a:ext cx="5276850" cy="8115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Google Shape;325;g242bf4f2be0_0_26"/>
          <p:cNvSpPr txBox="1"/>
          <p:nvPr/>
        </p:nvSpPr>
        <p:spPr>
          <a:xfrm>
            <a:off x="2426335" y="2642870"/>
            <a:ext cx="9525635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p>
            <a:pPr marL="0" indent="0" algn="ctr"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Влияние обучения финансовой грамотности в детстве на финансовое поведение во взрослом возрасте</a:t>
            </a:r>
            <a:endParaRPr lang="ru-RU" sz="3500" b="1">
              <a:solidFill>
                <a:srgbClr val="253957"/>
              </a:solidFill>
            </a:endParaRPr>
          </a:p>
        </p:txBody>
      </p:sp>
      <p:pic>
        <p:nvPicPr>
          <p:cNvPr id="107" name="Изображение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16320770" y="4783455"/>
            <a:ext cx="5215890" cy="8117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g1e3c6d37603_0_11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79" name="Google Shape;79;g1e3c6d37603_0_11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1e3c6d37603_0_11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Актуальность: экономика впечатлений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g1e3c6d37603_0_11"/>
          <p:cNvSpPr txBox="1"/>
          <p:nvPr/>
        </p:nvSpPr>
        <p:spPr>
          <a:xfrm>
            <a:off x="1353475" y="3367950"/>
            <a:ext cx="7994100" cy="54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«Сервисная экономика»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услуги и сервис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«Экономика впечатлений»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впечатления и эмоции</a:t>
            </a:r>
            <a:endParaRPr sz="4500">
              <a:solidFill>
                <a:srgbClr val="253957"/>
              </a:solidFill>
            </a:endParaRPr>
          </a:p>
        </p:txBody>
      </p:sp>
      <p:sp>
        <p:nvSpPr>
          <p:cNvPr id="82" name="Google Shape;82;g1e3c6d37603_0_11"/>
          <p:cNvSpPr/>
          <p:nvPr/>
        </p:nvSpPr>
        <p:spPr>
          <a:xfrm rot="5400000">
            <a:off x="4767175" y="5475125"/>
            <a:ext cx="828600" cy="6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rgbClr val="336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g1e3c6d37603_0_11"/>
          <p:cNvSpPr txBox="1"/>
          <p:nvPr/>
        </p:nvSpPr>
        <p:spPr>
          <a:xfrm>
            <a:off x="11166875" y="3791563"/>
            <a:ext cx="118383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Исследования компаний Eventbrite и Harris: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84" name="Google Shape;84;g1e3c6d37603_0_11"/>
          <p:cNvSpPr txBox="1"/>
          <p:nvPr/>
        </p:nvSpPr>
        <p:spPr>
          <a:xfrm>
            <a:off x="11248800" y="7245388"/>
            <a:ext cx="113664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500">
                <a:solidFill>
                  <a:srgbClr val="666666"/>
                </a:solidFill>
              </a:rPr>
              <a:t>Источник: </a:t>
            </a:r>
            <a:r>
              <a:rPr lang="ru-RU" sz="2500">
                <a:solidFill>
                  <a:srgbClr val="666666"/>
                </a:solidFill>
              </a:rPr>
              <a:t>https://www.iqconsultancy.ru/articles/kak-postroit-kareru-v-industrii-vpechatleniy</a:t>
            </a:r>
            <a:endParaRPr sz="2500">
              <a:solidFill>
                <a:srgbClr val="666666"/>
              </a:solidFill>
            </a:endParaRPr>
          </a:p>
        </p:txBody>
      </p:sp>
      <p:pic>
        <p:nvPicPr>
          <p:cNvPr id="85" name="Google Shape;85;g1e3c6d37603_0_11" title="Points scored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796150" y="5065475"/>
            <a:ext cx="2650125" cy="163866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e3c6d37603_0_11"/>
          <p:cNvSpPr txBox="1"/>
          <p:nvPr/>
        </p:nvSpPr>
        <p:spPr>
          <a:xfrm>
            <a:off x="13413713" y="5176063"/>
            <a:ext cx="94065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«78% миллениалов охотнее тратят деньги на впечатления, чем на вещи»</a:t>
            </a:r>
            <a:endParaRPr sz="4500">
              <a:solidFill>
                <a:srgbClr val="253957"/>
              </a:solidFill>
            </a:endParaRPr>
          </a:p>
        </p:txBody>
      </p:sp>
      <p:sp>
        <p:nvSpPr>
          <p:cNvPr id="87" name="Google Shape;87;g1e3c6d37603_0_11"/>
          <p:cNvSpPr/>
          <p:nvPr/>
        </p:nvSpPr>
        <p:spPr>
          <a:xfrm rot="-5400000">
            <a:off x="11375400" y="-1060200"/>
            <a:ext cx="1353000" cy="213975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88;g1e3c6d37603_0_11"/>
          <p:cNvSpPr txBox="1"/>
          <p:nvPr/>
        </p:nvSpPr>
        <p:spPr>
          <a:xfrm>
            <a:off x="6035125" y="10906988"/>
            <a:ext cx="118383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влияние на социокультурную сферу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89" name="Google Shape;89;g1e3c6d37603_0_11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 / 37</a:t>
            </a:r>
            <a:endParaRPr sz="35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g1e3c6d37603_0_15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1" name="Google Shape;341;g1e3c6d37603_0_153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e3c6d37603_0_153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Детская</a:t>
            </a:r>
            <a:r>
              <a:rPr lang="ru-RU" sz="4500" b="1">
                <a:solidFill>
                  <a:srgbClr val="253957"/>
                </a:solidFill>
              </a:rPr>
              <a:t> литература (Edutainment)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g1e3c6d37603_0_153"/>
          <p:cNvSpPr txBox="1"/>
          <p:nvPr/>
        </p:nvSpPr>
        <p:spPr>
          <a:xfrm>
            <a:off x="2247875" y="10627325"/>
            <a:ext cx="51606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Бодо Шефер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«Пес по имени Мани»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44" name="Google Shape;344;g1e3c6d37603_0_153"/>
          <p:cNvSpPr txBox="1"/>
          <p:nvPr/>
        </p:nvSpPr>
        <p:spPr>
          <a:xfrm>
            <a:off x="16490788" y="10627325"/>
            <a:ext cx="5673600" cy="18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Даг Локхарт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«Бережливый Дельфин Дейзи. История про лагуну с рыбками»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45" name="Google Shape;345;g1e3c6d37603_0_153"/>
          <p:cNvSpPr txBox="1"/>
          <p:nvPr/>
        </p:nvSpPr>
        <p:spPr>
          <a:xfrm>
            <a:off x="9234275" y="10627325"/>
            <a:ext cx="53964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Матвеев Э.В.</a:t>
            </a:r>
            <a:endParaRPr sz="3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«Лесная биржа»</a:t>
            </a:r>
            <a:endParaRPr sz="3500">
              <a:solidFill>
                <a:srgbClr val="253957"/>
              </a:solidFill>
            </a:endParaRPr>
          </a:p>
        </p:txBody>
      </p:sp>
      <p:pic>
        <p:nvPicPr>
          <p:cNvPr id="346" name="Google Shape;346;g1e3c6d37603_0_153"/>
          <p:cNvPicPr preferRelativeResize="0"/>
          <p:nvPr/>
        </p:nvPicPr>
        <p:blipFill rotWithShape="1">
          <a:blip r:embed="rId2"/>
          <a:srcRect l="26578" r="27366"/>
          <a:stretch>
            <a:fillRect/>
          </a:stretch>
        </p:blipFill>
        <p:spPr>
          <a:xfrm>
            <a:off x="16394025" y="3386737"/>
            <a:ext cx="5913851" cy="673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e3c6d37603_0_153"/>
          <p:cNvPicPr preferRelativeResize="0"/>
          <p:nvPr/>
        </p:nvPicPr>
        <p:blipFill rotWithShape="1">
          <a:blip r:embed="rId3"/>
          <a:srcRect l="9502" t="9657"/>
          <a:stretch>
            <a:fillRect/>
          </a:stretch>
        </p:blipFill>
        <p:spPr>
          <a:xfrm>
            <a:off x="2076125" y="3043150"/>
            <a:ext cx="5673600" cy="755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1e3c6d37603_0_153"/>
          <p:cNvPicPr preferRelativeResize="0"/>
          <p:nvPr/>
        </p:nvPicPr>
        <p:blipFill rotWithShape="1">
          <a:blip r:embed="rId4"/>
          <a:srcRect l="8736" t="4750" r="17035" b="14604"/>
          <a:stretch>
            <a:fillRect/>
          </a:stretch>
        </p:blipFill>
        <p:spPr>
          <a:xfrm>
            <a:off x="9234275" y="3113137"/>
            <a:ext cx="5026201" cy="7280937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1e3c6d37603_0_153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19 / 37</a:t>
            </a:r>
            <a:endParaRPr sz="35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g1e3c6d37603_0_15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1" name="Google Shape;341;g1e3c6d37603_0_153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e3c6d37603_0_153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Детская литература (Edutainment) 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g1e3c6d37603_0_153"/>
          <p:cNvSpPr txBox="1"/>
          <p:nvPr/>
        </p:nvSpPr>
        <p:spPr>
          <a:xfrm>
            <a:off x="2247875" y="10627325"/>
            <a:ext cx="5160600" cy="1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Татьяна Попова</a:t>
            </a:r>
            <a:endParaRPr lang="ru-RU" sz="3500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«Волшебный банкомат. Детям об экономике»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344" name="Google Shape;344;g1e3c6d37603_0_153"/>
          <p:cNvSpPr txBox="1"/>
          <p:nvPr/>
        </p:nvSpPr>
        <p:spPr>
          <a:xfrm>
            <a:off x="15683230" y="10627360"/>
            <a:ext cx="7943215" cy="185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Наталия Артемьева</a:t>
            </a:r>
            <a:endParaRPr lang="ru-RU" sz="3500">
              <a:solidFill>
                <a:srgbClr val="253957"/>
              </a:solidFill>
            </a:endParaRPr>
          </a:p>
          <a:p>
            <a:pPr marL="0" indent="0" algn="ctr"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«Книга-игра по финансовой грамотности для детей Киндерномика. Что такое деньги и как с ними обращаться?»</a:t>
            </a:r>
            <a:endParaRPr lang="ru-RU" sz="3500">
              <a:solidFill>
                <a:srgbClr val="253957"/>
              </a:solidFill>
            </a:endParaRPr>
          </a:p>
        </p:txBody>
      </p:sp>
      <p:sp>
        <p:nvSpPr>
          <p:cNvPr id="345" name="Google Shape;345;g1e3c6d37603_0_153"/>
          <p:cNvSpPr txBox="1"/>
          <p:nvPr/>
        </p:nvSpPr>
        <p:spPr>
          <a:xfrm>
            <a:off x="8157210" y="10627360"/>
            <a:ext cx="7031355" cy="141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Гейл Карлиц и Дебби Хониг</a:t>
            </a:r>
            <a:endParaRPr lang="ru-RU" sz="3500">
              <a:solidFill>
                <a:srgbClr val="253957"/>
              </a:solidFill>
            </a:endParaRPr>
          </a:p>
          <a:p>
            <a:pPr marL="0" indent="0" algn="ctr"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>
                <a:solidFill>
                  <a:srgbClr val="253957"/>
                </a:solidFill>
              </a:rPr>
              <a:t>«Начинающий инвестор. Руководство по накоплению и инвестированию для смышленых детей»</a:t>
            </a:r>
            <a:endParaRPr lang="ru-RU" sz="3500">
              <a:solidFill>
                <a:srgbClr val="253957"/>
              </a:solidFill>
            </a:endParaRPr>
          </a:p>
          <a:p>
            <a:pPr marL="0" indent="0" algn="ctr"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endParaRPr sz="3500">
              <a:solidFill>
                <a:srgbClr val="253957"/>
              </a:solidFill>
            </a:endParaRPr>
          </a:p>
        </p:txBody>
      </p:sp>
      <p:sp>
        <p:nvSpPr>
          <p:cNvPr id="349" name="Google Shape;349;g1e3c6d37603_0_153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20 / 37</a:t>
            </a:r>
            <a:endParaRPr sz="3500" b="1"/>
          </a:p>
        </p:txBody>
      </p:sp>
      <p:pic>
        <p:nvPicPr>
          <p:cNvPr id="101" name="Изображение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2426335" y="2642870"/>
            <a:ext cx="5413375" cy="7660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Изображение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9234170" y="2642870"/>
            <a:ext cx="5575300" cy="790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15971520" y="2782570"/>
            <a:ext cx="6332220" cy="7312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0" name="Google Shape;340;g1e3c6d37603_0_15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1" name="Google Shape;341;g1e3c6d37603_0_153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e3c6d37603_0_153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Детская литература (Edutainment) 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g1e3c6d37603_0_153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21 / 37</a:t>
            </a:r>
            <a:endParaRPr sz="3500" b="1"/>
          </a:p>
        </p:txBody>
      </p:sp>
      <p:sp>
        <p:nvSpPr>
          <p:cNvPr id="246" name="Google Shape;246;g1e3c6d37603_0_34"/>
          <p:cNvSpPr txBox="1"/>
          <p:nvPr/>
        </p:nvSpPr>
        <p:spPr>
          <a:xfrm>
            <a:off x="1339700" y="2878925"/>
            <a:ext cx="213678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Неужели нужно столько читать?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2" name="Google Shape;343;g1e3c6d37603_0_153"/>
          <p:cNvSpPr txBox="1"/>
          <p:nvPr/>
        </p:nvSpPr>
        <p:spPr>
          <a:xfrm>
            <a:off x="3959860" y="5172075"/>
            <a:ext cx="16464280" cy="418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altLang="en-US" sz="3500">
                <a:solidFill>
                  <a:srgbClr val="002060"/>
                </a:solidFill>
                <a:sym typeface="+mn-ea"/>
              </a:rPr>
              <a:t>Вне зависимости от типа литературы, будь то классическое произведение из школьной программы или тематические развивающие книги, эксперты акцентируют внимание на необходимости проведения </a:t>
            </a:r>
            <a:r>
              <a:rPr lang="ru-RU" altLang="en-US" sz="3500" b="1">
                <a:solidFill>
                  <a:srgbClr val="002060"/>
                </a:solidFill>
                <a:sym typeface="+mn-ea"/>
              </a:rPr>
              <a:t>рефлексии и обсуждения прочитанного детьми материала с родителями или преподавателями</a:t>
            </a:r>
            <a:r>
              <a:rPr lang="ru-RU" altLang="en-US" sz="3500">
                <a:solidFill>
                  <a:srgbClr val="002060"/>
                </a:solidFill>
                <a:sym typeface="+mn-ea"/>
              </a:rPr>
              <a:t>. Данный метод хорошо применим как в домашнем обучении ребенка, так и может быть успешно интегрирован в школьную образовательную программу.</a:t>
            </a:r>
            <a:endParaRPr lang="ru-RU" altLang="en-US" sz="3500">
              <a:solidFill>
                <a:srgbClr val="00206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g2437d377cb3_0_30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5" name="Google Shape;355;g2437d377cb3_0_304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2437d377cb3_0_304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Игры (Eduscapist)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g2437d377cb3_0_304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22 / 37</a:t>
            </a:r>
            <a:endParaRPr sz="3500" b="1"/>
          </a:p>
        </p:txBody>
      </p:sp>
      <p:sp>
        <p:nvSpPr>
          <p:cNvPr id="1" name="Текстовое поле 0"/>
          <p:cNvSpPr txBox="1"/>
          <p:nvPr/>
        </p:nvSpPr>
        <p:spPr>
          <a:xfrm>
            <a:off x="2070735" y="9061450"/>
            <a:ext cx="206368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 b="1">
                <a:solidFill>
                  <a:srgbClr val="002060"/>
                </a:solidFill>
              </a:rPr>
              <a:t>Помимо того, что процесс получения знаний во время игровой деятельности маскируется под увлекательное времяпрепровождение, финансовые игры имеют низкий порог вхождения и не требуют от игроков обязательной теоретической подготовки в теме.</a:t>
            </a:r>
            <a:endParaRPr lang="ru-RU" altLang="en-US" sz="3600" b="1">
              <a:solidFill>
                <a:srgbClr val="002060"/>
              </a:solidFill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563495" y="2783840"/>
            <a:ext cx="168275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rgbClr val="002060"/>
                </a:solidFill>
                <a:sym typeface="+mn-ea"/>
              </a:rPr>
              <a:t>Использование игровых технологий обеспечивает выполнение ряда функций</a:t>
            </a:r>
            <a:endParaRPr lang="ru-RU" altLang="en-US" sz="360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5054600" y="3750310"/>
            <a:ext cx="2442845" cy="9042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Текстовое поле 3"/>
          <p:cNvSpPr txBox="1"/>
          <p:nvPr/>
        </p:nvSpPr>
        <p:spPr>
          <a:xfrm>
            <a:off x="556260" y="4910455"/>
            <a:ext cx="1219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rgbClr val="002060"/>
                </a:solidFill>
                <a:sym typeface="+mn-ea"/>
              </a:rPr>
              <a:t>стимулирует умственную активность</a:t>
            </a:r>
            <a:endParaRPr lang="ru-RU" altLang="en-US" sz="3600">
              <a:solidFill>
                <a:srgbClr val="002060"/>
              </a:solidFill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2367895" y="5544820"/>
            <a:ext cx="1219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rgbClr val="002060"/>
                </a:solidFill>
                <a:sym typeface="+mn-ea"/>
              </a:rPr>
              <a:t>придает живой характер знанию</a:t>
            </a:r>
            <a:endParaRPr lang="ru-RU" altLang="en-US" sz="3600">
              <a:solidFill>
                <a:srgbClr val="002060"/>
              </a:solidFill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426335" y="6189980"/>
            <a:ext cx="1219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rgbClr val="002060"/>
                </a:solidFill>
                <a:sym typeface="+mn-ea"/>
              </a:rPr>
              <a:t>повышает интерес к поиску новой информации</a:t>
            </a:r>
            <a:endParaRPr lang="ru-RU" altLang="en-US" sz="3600">
              <a:solidFill>
                <a:srgbClr val="002060"/>
              </a:solidFill>
              <a:sym typeface="+mn-ea"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14019530" y="4011930"/>
            <a:ext cx="12192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 sz="3600">
                <a:solidFill>
                  <a:srgbClr val="002060"/>
                </a:solidFill>
                <a:sym typeface="+mn-ea"/>
              </a:rPr>
              <a:t>побуждает к самообразованию</a:t>
            </a:r>
            <a:endParaRPr lang="ru-RU" altLang="en-US" sz="360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9681210" y="3808095"/>
            <a:ext cx="19050" cy="225044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1869420" y="3750310"/>
            <a:ext cx="2909570" cy="188531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4618335" y="3544570"/>
            <a:ext cx="2122805" cy="51371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" name="Google Shape;354;g2437d377cb3_0_304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5" name="Google Shape;355;g2437d377cb3_0_304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2437d377cb3_0_304"/>
          <p:cNvPicPr preferRelativeResize="0"/>
          <p:nvPr/>
        </p:nvPicPr>
        <p:blipFill rotWithShape="1">
          <a:blip r:embed="rId2"/>
          <a:srcRect l="4775" t="29555" r="4955" b="13121"/>
          <a:stretch>
            <a:fillRect/>
          </a:stretch>
        </p:blipFill>
        <p:spPr>
          <a:xfrm>
            <a:off x="6767775" y="5189025"/>
            <a:ext cx="5831101" cy="34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2437d377cb3_0_304"/>
          <p:cNvPicPr preferRelativeResize="0"/>
          <p:nvPr/>
        </p:nvPicPr>
        <p:blipFill rotWithShape="1">
          <a:blip r:embed="rId3"/>
          <a:srcRect l="5190" t="28349" r="4540" b="5135"/>
          <a:stretch>
            <a:fillRect/>
          </a:stretch>
        </p:blipFill>
        <p:spPr>
          <a:xfrm>
            <a:off x="13120550" y="5189037"/>
            <a:ext cx="5383955" cy="349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2437d377cb3_0_304"/>
          <p:cNvPicPr preferRelativeResize="0"/>
          <p:nvPr/>
        </p:nvPicPr>
        <p:blipFill rotWithShape="1">
          <a:blip r:embed="rId4"/>
          <a:srcRect l="4525" t="32000" r="7939" b="11129"/>
          <a:stretch>
            <a:fillRect/>
          </a:stretch>
        </p:blipFill>
        <p:spPr>
          <a:xfrm>
            <a:off x="920449" y="5044587"/>
            <a:ext cx="5831104" cy="378807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2437d377cb3_0_304"/>
          <p:cNvSpPr txBox="1"/>
          <p:nvPr/>
        </p:nvSpPr>
        <p:spPr>
          <a:xfrm>
            <a:off x="6881175" y="3005525"/>
            <a:ext cx="56043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Денежный поток</a:t>
            </a:r>
            <a:endParaRPr sz="3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>
                <a:solidFill>
                  <a:srgbClr val="253957"/>
                </a:solidFill>
              </a:rPr>
              <a:t>Роберт Кийосаки, 1993г.</a:t>
            </a:r>
            <a:endParaRPr sz="3000">
              <a:solidFill>
                <a:srgbClr val="253957"/>
              </a:solidFill>
            </a:endParaRPr>
          </a:p>
        </p:txBody>
      </p:sp>
      <p:sp>
        <p:nvSpPr>
          <p:cNvPr id="360" name="Google Shape;360;g2437d377cb3_0_304"/>
          <p:cNvSpPr txBox="1"/>
          <p:nvPr/>
        </p:nvSpPr>
        <p:spPr>
          <a:xfrm>
            <a:off x="13175075" y="2986050"/>
            <a:ext cx="52749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Мачи Коро</a:t>
            </a:r>
            <a:endParaRPr sz="3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>
                <a:solidFill>
                  <a:srgbClr val="253957"/>
                </a:solidFill>
              </a:rPr>
              <a:t>Масао Суганумой, 2012г.</a:t>
            </a:r>
            <a:endParaRPr sz="3000">
              <a:solidFill>
                <a:srgbClr val="253957"/>
              </a:solidFill>
            </a:endParaRPr>
          </a:p>
        </p:txBody>
      </p:sp>
      <p:sp>
        <p:nvSpPr>
          <p:cNvPr id="361" name="Google Shape;361;g2437d377cb3_0_304"/>
          <p:cNvSpPr txBox="1"/>
          <p:nvPr/>
        </p:nvSpPr>
        <p:spPr>
          <a:xfrm>
            <a:off x="921800" y="2986050"/>
            <a:ext cx="5828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Монополия</a:t>
            </a:r>
            <a:endParaRPr sz="3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>
                <a:solidFill>
                  <a:srgbClr val="253957"/>
                </a:solidFill>
              </a:rPr>
              <a:t>Чарльз Дэрроу, 1934г.</a:t>
            </a:r>
            <a:endParaRPr sz="30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endParaRPr sz="3000" b="1">
              <a:solidFill>
                <a:srgbClr val="253957"/>
              </a:solidFill>
            </a:endParaRPr>
          </a:p>
        </p:txBody>
      </p:sp>
      <p:sp>
        <p:nvSpPr>
          <p:cNvPr id="362" name="Google Shape;362;g2437d377cb3_0_304"/>
          <p:cNvSpPr txBox="1"/>
          <p:nvPr/>
        </p:nvSpPr>
        <p:spPr>
          <a:xfrm>
            <a:off x="18611025" y="3005525"/>
            <a:ext cx="4607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500" b="1">
                <a:solidFill>
                  <a:srgbClr val="253957"/>
                </a:solidFill>
              </a:rPr>
              <a:t>LibertEx</a:t>
            </a:r>
            <a:endParaRPr sz="35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 b="1">
                <a:solidFill>
                  <a:srgbClr val="253957"/>
                </a:solidFill>
              </a:rPr>
              <a:t> </a:t>
            </a:r>
            <a:r>
              <a:rPr lang="ru-RU" sz="3000">
                <a:solidFill>
                  <a:srgbClr val="253957"/>
                </a:solidFill>
              </a:rPr>
              <a:t>Илья Волков и Дмитрий Кибкало, 2014г.</a:t>
            </a:r>
            <a:endParaRPr sz="3000">
              <a:solidFill>
                <a:srgbClr val="253957"/>
              </a:solidFill>
            </a:endParaRPr>
          </a:p>
        </p:txBody>
      </p:sp>
      <p:pic>
        <p:nvPicPr>
          <p:cNvPr id="363" name="Google Shape;363;g2437d377cb3_0_30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7021225" y="8456786"/>
            <a:ext cx="14287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437d377cb3_0_304"/>
          <p:cNvSpPr txBox="1"/>
          <p:nvPr/>
        </p:nvSpPr>
        <p:spPr>
          <a:xfrm>
            <a:off x="921800" y="9729650"/>
            <a:ext cx="5828400" cy="25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обращение с деньгами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принципы инвестирования в недвижимость и получение аренды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совершение коммерческих сделок (договоренности о покупке, выкупе т продаже недвижимости с другими игроками)</a:t>
            </a:r>
            <a:br>
              <a:rPr lang="ru-RU" sz="2500">
                <a:solidFill>
                  <a:srgbClr val="253957"/>
                </a:solidFill>
              </a:rPr>
            </a:br>
            <a:endParaRPr sz="2500">
              <a:solidFill>
                <a:srgbClr val="253957"/>
              </a:solidFill>
            </a:endParaRPr>
          </a:p>
        </p:txBody>
      </p:sp>
      <p:sp>
        <p:nvSpPr>
          <p:cNvPr id="365" name="Google Shape;365;g2437d377cb3_0_304"/>
          <p:cNvSpPr txBox="1"/>
          <p:nvPr/>
        </p:nvSpPr>
        <p:spPr>
          <a:xfrm>
            <a:off x="7036775" y="9729650"/>
            <a:ext cx="5828400" cy="26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управление личными финансами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навыки инвестирования и пассивного заработка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совершение коммерческих сделок</a:t>
            </a:r>
            <a:br>
              <a:rPr lang="ru-RU" sz="2500">
                <a:solidFill>
                  <a:srgbClr val="253957"/>
                </a:solidFill>
              </a:rPr>
            </a:br>
            <a:r>
              <a:rPr lang="ru-RU" sz="2500">
                <a:solidFill>
                  <a:srgbClr val="253957"/>
                </a:solidFill>
              </a:rPr>
              <a:t>– мышление “богатых людей”</a:t>
            </a:r>
            <a:br>
              <a:rPr lang="ru-RU" sz="2500">
                <a:solidFill>
                  <a:srgbClr val="253957"/>
                </a:solidFill>
              </a:rPr>
            </a:br>
            <a:endParaRPr sz="2500">
              <a:solidFill>
                <a:srgbClr val="253957"/>
              </a:solidFill>
            </a:endParaRPr>
          </a:p>
        </p:txBody>
      </p:sp>
      <p:sp>
        <p:nvSpPr>
          <p:cNvPr id="366" name="Google Shape;366;g2437d377cb3_0_304"/>
          <p:cNvSpPr txBox="1"/>
          <p:nvPr/>
        </p:nvSpPr>
        <p:spPr>
          <a:xfrm>
            <a:off x="13383500" y="9729650"/>
            <a:ext cx="4778100" cy="27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зарабатывание денег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навыки инвестирования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стратегическое мышление</a:t>
            </a:r>
            <a:br>
              <a:rPr lang="ru-RU" sz="2500">
                <a:solidFill>
                  <a:srgbClr val="253957"/>
                </a:solidFill>
              </a:rPr>
            </a:br>
            <a:endParaRPr sz="2500">
              <a:solidFill>
                <a:srgbClr val="253957"/>
              </a:solidFill>
            </a:endParaRPr>
          </a:p>
        </p:txBody>
      </p:sp>
      <p:pic>
        <p:nvPicPr>
          <p:cNvPr id="367" name="Google Shape;367;g2437d377cb3_0_304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9026175" y="5123275"/>
            <a:ext cx="4135374" cy="41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437d377cb3_0_304"/>
          <p:cNvSpPr txBox="1"/>
          <p:nvPr/>
        </p:nvSpPr>
        <p:spPr>
          <a:xfrm>
            <a:off x="18933725" y="9729650"/>
            <a:ext cx="47781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отношение к деньгам как к рабочему инструменту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принципы использования кредитных и депозитных программ</a:t>
            </a:r>
            <a:endParaRPr sz="25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прогнозирование изменений на основании котировок акций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369" name="Google Shape;369;g2437d377cb3_0_304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Настольные игры (Eduscapist)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g2437d377cb3_0_304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23 / 37</a:t>
            </a:r>
            <a:endParaRPr sz="3500" b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g2437d377cb3_0_38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76" name="Google Shape;376;g2437d377cb3_0_387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437d377cb3_0_387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Обучающие</a:t>
            </a:r>
            <a:r>
              <a:rPr lang="ru-RU" sz="4500" b="1">
                <a:solidFill>
                  <a:srgbClr val="253957"/>
                </a:solidFill>
              </a:rPr>
              <a:t> игры (Eduscapist)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8" name="Google Shape;378;g2437d377cb3_0_38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226600" y="5022675"/>
            <a:ext cx="11066975" cy="794217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2437d377cb3_0_387"/>
          <p:cNvSpPr txBox="1"/>
          <p:nvPr/>
        </p:nvSpPr>
        <p:spPr>
          <a:xfrm>
            <a:off x="1226600" y="2800400"/>
            <a:ext cx="113406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 b="1">
                <a:solidFill>
                  <a:srgbClr val="253957"/>
                </a:solidFill>
              </a:rPr>
              <a:t>Благотворительный фонд Сбербанка «Вклад в будущее»</a:t>
            </a:r>
            <a:endParaRPr sz="30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>
                <a:solidFill>
                  <a:srgbClr val="253957"/>
                </a:solidFill>
              </a:rPr>
              <a:t>Материалы и методические наработки по играм и игровым занятиям на тему финансовой грамотности</a:t>
            </a:r>
            <a:endParaRPr sz="30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endParaRPr sz="3000" b="1">
              <a:solidFill>
                <a:srgbClr val="253957"/>
              </a:solidFill>
            </a:endParaRPr>
          </a:p>
        </p:txBody>
      </p:sp>
      <p:pic>
        <p:nvPicPr>
          <p:cNvPr id="380" name="Google Shape;380;g2437d377cb3_0_3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680650" y="4162100"/>
            <a:ext cx="1612925" cy="16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437d377cb3_0_387"/>
          <p:cNvPicPr preferRelativeResize="0"/>
          <p:nvPr/>
        </p:nvPicPr>
        <p:blipFill rotWithShape="1">
          <a:blip r:embed="rId4"/>
          <a:srcRect t="11486" b="22991"/>
          <a:stretch>
            <a:fillRect/>
          </a:stretch>
        </p:blipFill>
        <p:spPr>
          <a:xfrm>
            <a:off x="13928350" y="2800400"/>
            <a:ext cx="6368211" cy="90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437d377cb3_0_387"/>
          <p:cNvSpPr txBox="1"/>
          <p:nvPr/>
        </p:nvSpPr>
        <p:spPr>
          <a:xfrm>
            <a:off x="13928350" y="11983475"/>
            <a:ext cx="8291100" cy="9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 b="1">
                <a:solidFill>
                  <a:srgbClr val="253957"/>
                </a:solidFill>
              </a:rPr>
              <a:t>Применение на практике (г.Красноярск)</a:t>
            </a:r>
            <a:endParaRPr sz="3000" b="1">
              <a:solidFill>
                <a:srgbClr val="253957"/>
              </a:solidFill>
            </a:endParaRPr>
          </a:p>
        </p:txBody>
      </p:sp>
      <p:pic>
        <p:nvPicPr>
          <p:cNvPr id="383" name="Google Shape;383;g2437d377cb3_0_38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0539478" y="10631500"/>
            <a:ext cx="1199575" cy="11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2437d377cb3_0_38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24 / 37</a:t>
            </a:r>
            <a:endParaRPr sz="35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g2437d377cb3_0_38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76" name="Google Shape;376;g2437d377cb3_0_387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437d377cb3_0_387"/>
          <p:cNvSpPr txBox="1"/>
          <p:nvPr/>
        </p:nvSpPr>
        <p:spPr>
          <a:xfrm>
            <a:off x="2716875" y="797075"/>
            <a:ext cx="123174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Обучающие</a:t>
            </a:r>
            <a:r>
              <a:rPr lang="ru-RU" sz="4500" b="1">
                <a:solidFill>
                  <a:srgbClr val="253957"/>
                </a:solidFill>
              </a:rPr>
              <a:t> игры (Eduscapist)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g2437d377cb3_0_387"/>
          <p:cNvSpPr txBox="1"/>
          <p:nvPr/>
        </p:nvSpPr>
        <p:spPr>
          <a:xfrm>
            <a:off x="1226600" y="2800400"/>
            <a:ext cx="113406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 b="1">
                <a:solidFill>
                  <a:srgbClr val="253957"/>
                </a:solidFill>
              </a:rPr>
              <a:t>Благотворительный фонд Сбербанка «Вклад в будущее»</a:t>
            </a:r>
            <a:endParaRPr sz="30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3000">
                <a:solidFill>
                  <a:srgbClr val="253957"/>
                </a:solidFill>
              </a:rPr>
              <a:t>Игра-стимулятор «Вклад»</a:t>
            </a:r>
            <a:endParaRPr lang="ru-RU" sz="3000" b="1">
              <a:solidFill>
                <a:srgbClr val="253957"/>
              </a:solidFill>
            </a:endParaRPr>
          </a:p>
        </p:txBody>
      </p:sp>
      <p:sp>
        <p:nvSpPr>
          <p:cNvPr id="384" name="Google Shape;384;g2437d377cb3_0_38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25 / 37</a:t>
            </a:r>
            <a:endParaRPr sz="3500" b="1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5445"/>
            <a:ext cx="17075150" cy="735393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850" y="4050030"/>
            <a:ext cx="7851775" cy="834263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445" y="10866120"/>
            <a:ext cx="2710180" cy="27101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g2437d377cb3_0_203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90" name="Google Shape;390;g2437d377cb3_0_203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437d377cb3_0_203"/>
          <p:cNvPicPr preferRelativeResize="0"/>
          <p:nvPr/>
        </p:nvPicPr>
        <p:blipFill rotWithShape="1">
          <a:blip r:embed="rId2"/>
          <a:srcRect l="4837" t="10833" r="4901" b="5638"/>
          <a:stretch>
            <a:fillRect/>
          </a:stretch>
        </p:blipFill>
        <p:spPr>
          <a:xfrm>
            <a:off x="1074200" y="3897263"/>
            <a:ext cx="4897650" cy="881575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437d377cb3_0_203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Компьютерные и мобильные</a:t>
            </a:r>
            <a:r>
              <a:rPr lang="ru-RU" sz="4500" b="1">
                <a:solidFill>
                  <a:srgbClr val="253957"/>
                </a:solidFill>
              </a:rPr>
              <a:t> игры (</a:t>
            </a:r>
            <a:r>
              <a:rPr lang="ru-RU" sz="4500" b="1">
                <a:solidFill>
                  <a:srgbClr val="253957"/>
                </a:solidFill>
              </a:rPr>
              <a:t>Eduscapist</a:t>
            </a:r>
            <a:r>
              <a:rPr lang="ru-RU" sz="4500" b="1">
                <a:solidFill>
                  <a:srgbClr val="253957"/>
                </a:solidFill>
              </a:rPr>
              <a:t>) 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3" name="Google Shape;393;g2437d377cb3_0_203"/>
          <p:cNvPicPr preferRelativeResize="0"/>
          <p:nvPr/>
        </p:nvPicPr>
        <p:blipFill rotWithShape="1">
          <a:blip r:embed="rId3"/>
          <a:srcRect t="9391" b="9650"/>
          <a:stretch>
            <a:fillRect/>
          </a:stretch>
        </p:blipFill>
        <p:spPr>
          <a:xfrm>
            <a:off x="8678888" y="3897275"/>
            <a:ext cx="4802775" cy="864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437d377cb3_0_203"/>
          <p:cNvPicPr preferRelativeResize="0"/>
          <p:nvPr/>
        </p:nvPicPr>
        <p:blipFill rotWithShape="1">
          <a:blip r:embed="rId4"/>
          <a:srcRect t="11979" b="9981"/>
          <a:stretch>
            <a:fillRect/>
          </a:stretch>
        </p:blipFill>
        <p:spPr>
          <a:xfrm>
            <a:off x="16188700" y="3897275"/>
            <a:ext cx="4802775" cy="864902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437d377cb3_0_203"/>
          <p:cNvSpPr txBox="1"/>
          <p:nvPr/>
        </p:nvSpPr>
        <p:spPr>
          <a:xfrm>
            <a:off x="1226600" y="2643350"/>
            <a:ext cx="4588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900" b="1">
                <a:solidFill>
                  <a:srgbClr val="253957"/>
                </a:solidFill>
              </a:rPr>
              <a:t>‎Три Кота: </a:t>
            </a:r>
            <a:endParaRPr sz="29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900" b="1">
                <a:solidFill>
                  <a:srgbClr val="253957"/>
                </a:solidFill>
              </a:rPr>
              <a:t>Финансы для Детей</a:t>
            </a:r>
            <a:endParaRPr sz="2900"/>
          </a:p>
        </p:txBody>
      </p:sp>
      <p:sp>
        <p:nvSpPr>
          <p:cNvPr id="396" name="Google Shape;396;g2437d377cb3_0_203"/>
          <p:cNvSpPr txBox="1"/>
          <p:nvPr/>
        </p:nvSpPr>
        <p:spPr>
          <a:xfrm>
            <a:off x="8678938" y="2643350"/>
            <a:ext cx="48027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900" b="1">
                <a:solidFill>
                  <a:srgbClr val="253957"/>
                </a:solidFill>
              </a:rPr>
              <a:t>Космический детектив: загадка семи банкнот</a:t>
            </a:r>
            <a:endParaRPr sz="2900"/>
          </a:p>
        </p:txBody>
      </p:sp>
      <p:sp>
        <p:nvSpPr>
          <p:cNvPr id="397" name="Google Shape;397;g2437d377cb3_0_203"/>
          <p:cNvSpPr txBox="1"/>
          <p:nvPr/>
        </p:nvSpPr>
        <p:spPr>
          <a:xfrm>
            <a:off x="16240350" y="2643350"/>
            <a:ext cx="48027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900" b="1">
                <a:solidFill>
                  <a:srgbClr val="253957"/>
                </a:solidFill>
              </a:rPr>
              <a:t>Тайна потерянной копилки</a:t>
            </a:r>
            <a:endParaRPr sz="2900"/>
          </a:p>
        </p:txBody>
      </p:sp>
      <p:pic>
        <p:nvPicPr>
          <p:cNvPr id="398" name="Google Shape;398;g2437d377cb3_0_20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294125" y="10679400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437d377cb3_0_20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1431875" y="10679400"/>
            <a:ext cx="1866900" cy="18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437d377cb3_0_20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3901749" y="10755600"/>
            <a:ext cx="18669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2437d377cb3_0_203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26 / 37</a:t>
            </a:r>
            <a:endParaRPr sz="35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6" name="Google Shape;406;g2437d377cb3_0_18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07" name="Google Shape;407;g2437d377cb3_0_185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2437d377cb3_0_18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267671" y="6201303"/>
            <a:ext cx="3586429" cy="32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2437d377cb3_0_185"/>
          <p:cNvPicPr preferRelativeResize="0"/>
          <p:nvPr/>
        </p:nvPicPr>
        <p:blipFill rotWithShape="1">
          <a:blip r:embed="rId3"/>
          <a:srcRect l="2069" t="4179" r="2126" b="8193"/>
          <a:stretch>
            <a:fillRect/>
          </a:stretch>
        </p:blipFill>
        <p:spPr>
          <a:xfrm>
            <a:off x="8597700" y="9885850"/>
            <a:ext cx="5269774" cy="28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2437d377cb3_0_185"/>
          <p:cNvPicPr preferRelativeResize="0"/>
          <p:nvPr/>
        </p:nvPicPr>
        <p:blipFill rotWithShape="1">
          <a:blip r:embed="rId4"/>
          <a:srcRect l="4018" t="23088" r="4027"/>
          <a:stretch>
            <a:fillRect/>
          </a:stretch>
        </p:blipFill>
        <p:spPr>
          <a:xfrm>
            <a:off x="8597700" y="3150800"/>
            <a:ext cx="5269775" cy="281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2437d377cb3_0_18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226600" y="6518325"/>
            <a:ext cx="5003766" cy="28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437d377cb3_0_185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226599" y="3150788"/>
            <a:ext cx="5003776" cy="28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437d377cb3_0_185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226600" y="9885850"/>
            <a:ext cx="5003776" cy="28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437d377cb3_0_185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6477822" y="11711950"/>
            <a:ext cx="98850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437d377cb3_0_185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477825" y="8342350"/>
            <a:ext cx="98850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437d377cb3_0_185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6477825" y="4972750"/>
            <a:ext cx="988500" cy="9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2437d377cb3_0_185"/>
          <p:cNvSpPr txBox="1"/>
          <p:nvPr/>
        </p:nvSpPr>
        <p:spPr>
          <a:xfrm>
            <a:off x="14246675" y="9885850"/>
            <a:ext cx="9326100" cy="22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 b="1">
                <a:solidFill>
                  <a:srgbClr val="253957"/>
                </a:solidFill>
              </a:rPr>
              <a:t>«Хочу всё знать. Твой путеводитель по ФинЗОЖ»</a:t>
            </a:r>
            <a:r>
              <a:rPr lang="ru-RU" sz="2500">
                <a:solidFill>
                  <a:srgbClr val="253957"/>
                </a:solidFill>
              </a:rPr>
              <a:t> – познавательный сериал, созданный Киностудией им. М.Горького при поддержке Минфина России, при участии НИФИ Минфина России и образовательно-просветительского портала «Мои финансы»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418" name="Google Shape;418;g2437d377cb3_0_185"/>
          <p:cNvSpPr txBox="1"/>
          <p:nvPr/>
        </p:nvSpPr>
        <p:spPr>
          <a:xfrm>
            <a:off x="14246675" y="6394950"/>
            <a:ext cx="9326100" cy="17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 b="1">
                <a:solidFill>
                  <a:srgbClr val="253957"/>
                </a:solidFill>
              </a:rPr>
              <a:t>Образовательные подкасты «Крош и Грош» </a:t>
            </a:r>
            <a:r>
              <a:rPr lang="ru-RU" sz="2500">
                <a:solidFill>
                  <a:srgbClr val="253957"/>
                </a:solidFill>
              </a:rPr>
              <a:t>– совместный проект ГК «Рики» (правообладатель бренда «Смешарики») и Центра финансовой грамотности НИФИ Минфина России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419" name="Google Shape;419;g2437d377cb3_0_185"/>
          <p:cNvSpPr txBox="1"/>
          <p:nvPr/>
        </p:nvSpPr>
        <p:spPr>
          <a:xfrm>
            <a:off x="14246675" y="3150800"/>
            <a:ext cx="9326100" cy="1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 b="1">
                <a:solidFill>
                  <a:srgbClr val="253957"/>
                </a:solidFill>
              </a:rPr>
              <a:t>«Мультфильм о мальчике Пете»</a:t>
            </a:r>
            <a:r>
              <a:rPr lang="ru-RU" sz="2500">
                <a:solidFill>
                  <a:srgbClr val="253957"/>
                </a:solidFill>
              </a:rPr>
              <a:t> – серия мультфильмов, созданная просветительским ресурсом Банка России «Финансовая культура» (</a:t>
            </a:r>
            <a:r>
              <a:rPr lang="ru-RU" sz="2500">
                <a:solidFill>
                  <a:srgbClr val="253957"/>
                </a:solidFill>
              </a:rPr>
              <a:t>Fincult.info</a:t>
            </a:r>
            <a:r>
              <a:rPr lang="ru-RU" sz="2500">
                <a:solidFill>
                  <a:srgbClr val="253957"/>
                </a:solidFill>
              </a:rPr>
              <a:t>)</a:t>
            </a:r>
            <a:endParaRPr sz="2500">
              <a:solidFill>
                <a:srgbClr val="253957"/>
              </a:solidFill>
            </a:endParaRPr>
          </a:p>
        </p:txBody>
      </p:sp>
      <p:pic>
        <p:nvPicPr>
          <p:cNvPr id="420" name="Google Shape;420;g2437d377cb3_0_185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6477823" y="7199118"/>
            <a:ext cx="988499" cy="98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437d377cb3_0_185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6547301" y="3915600"/>
            <a:ext cx="849550" cy="74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2" name="Google Shape;422;g2437d377cb3_0_185"/>
          <p:cNvCxnSpPr/>
          <p:nvPr/>
        </p:nvCxnSpPr>
        <p:spPr>
          <a:xfrm>
            <a:off x="7926750" y="3161325"/>
            <a:ext cx="21000" cy="954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3" name="Google Shape;423;g2437d377cb3_0_185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22584275" y="11711950"/>
            <a:ext cx="98850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2437d377cb3_0_185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22584275" y="8252950"/>
            <a:ext cx="988500" cy="9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437d377cb3_0_185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22584275" y="4793950"/>
            <a:ext cx="988500" cy="98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437d377cb3_0_185"/>
          <p:cNvSpPr txBox="1"/>
          <p:nvPr/>
        </p:nvSpPr>
        <p:spPr>
          <a:xfrm>
            <a:off x="2716875" y="797075"/>
            <a:ext cx="171195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Ролики, мультфильмы и подкасты для детей (Edutainment)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7" name="Google Shape;427;g2437d377cb3_0_185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27 / 37</a:t>
            </a:r>
            <a:endParaRPr sz="35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g2437d377cb3_0_16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111025" y="12036587"/>
            <a:ext cx="1199575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437d377cb3_0_16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3614950" y="6549187"/>
            <a:ext cx="1199575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437d377cb3_0_1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11025" y="6549187"/>
            <a:ext cx="1199575" cy="1199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Google Shape;435;g2437d377cb3_0_167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36" name="Google Shape;436;g2437d377cb3_0_167" descr="Изображение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437d377cb3_0_167"/>
          <p:cNvPicPr preferRelativeResize="0"/>
          <p:nvPr/>
        </p:nvPicPr>
        <p:blipFill rotWithShape="1">
          <a:blip r:embed="rId5"/>
          <a:srcRect t="8055" b="13123"/>
          <a:stretch>
            <a:fillRect/>
          </a:stretch>
        </p:blipFill>
        <p:spPr>
          <a:xfrm>
            <a:off x="1226600" y="2833650"/>
            <a:ext cx="6084000" cy="37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2437d377cb3_0_167"/>
          <p:cNvSpPr txBox="1"/>
          <p:nvPr/>
        </p:nvSpPr>
        <p:spPr>
          <a:xfrm>
            <a:off x="1226600" y="6654725"/>
            <a:ext cx="50466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Банка России,</a:t>
            </a:r>
            <a:endParaRPr lang="ru-RU" sz="2800" b="1">
              <a:solidFill>
                <a:srgbClr val="253957"/>
              </a:solidFill>
            </a:endParaRPr>
          </a:p>
          <a:p>
            <a:pPr marL="0" marR="0" lvl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Москва</a:t>
            </a:r>
            <a:endParaRPr lang="ru-RU" sz="2800" b="1">
              <a:solidFill>
                <a:srgbClr val="253957"/>
              </a:solidFill>
            </a:endParaRPr>
          </a:p>
        </p:txBody>
      </p:sp>
      <p:pic>
        <p:nvPicPr>
          <p:cNvPr id="439" name="Google Shape;439;g2437d377cb3_0_167"/>
          <p:cNvPicPr preferRelativeResize="0"/>
          <p:nvPr/>
        </p:nvPicPr>
        <p:blipFill rotWithShape="1">
          <a:blip r:embed="rId6"/>
          <a:srcRect b="5051"/>
          <a:stretch>
            <a:fillRect/>
          </a:stretch>
        </p:blipFill>
        <p:spPr>
          <a:xfrm>
            <a:off x="8894600" y="2833650"/>
            <a:ext cx="5919900" cy="37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2437d377cb3_0_167"/>
          <p:cNvSpPr txBox="1"/>
          <p:nvPr/>
        </p:nvSpPr>
        <p:spPr>
          <a:xfrm>
            <a:off x="8894600" y="6654725"/>
            <a:ext cx="47202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истории денег (Гознак),</a:t>
            </a:r>
            <a:endParaRPr lang="ru-RU" sz="28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Санкт</a:t>
            </a:r>
            <a:r>
              <a:rPr lang="ru-RU" sz="2800"/>
              <a:t>-</a:t>
            </a:r>
            <a:r>
              <a:rPr lang="ru-RU" sz="2800" b="1">
                <a:solidFill>
                  <a:srgbClr val="253957"/>
                </a:solidFill>
              </a:rPr>
              <a:t>Петербург</a:t>
            </a:r>
            <a:endParaRPr lang="ru-RU" sz="2800"/>
          </a:p>
        </p:txBody>
      </p:sp>
      <p:pic>
        <p:nvPicPr>
          <p:cNvPr id="441" name="Google Shape;441;g2437d377cb3_0_167"/>
          <p:cNvPicPr preferRelativeResize="0"/>
          <p:nvPr/>
        </p:nvPicPr>
        <p:blipFill rotWithShape="1">
          <a:blip r:embed="rId7"/>
          <a:srcRect t="11502" b="11509"/>
          <a:stretch>
            <a:fillRect/>
          </a:stretch>
        </p:blipFill>
        <p:spPr>
          <a:xfrm>
            <a:off x="1226600" y="8479050"/>
            <a:ext cx="6084024" cy="35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2437d377cb3_0_167"/>
          <p:cNvSpPr txBox="1"/>
          <p:nvPr/>
        </p:nvSpPr>
        <p:spPr>
          <a:xfrm>
            <a:off x="1226600" y="12065925"/>
            <a:ext cx="48843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СтопПирамида,</a:t>
            </a:r>
            <a:endParaRPr lang="ru-RU" sz="28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Москва</a:t>
            </a:r>
            <a:endParaRPr lang="ru-RU" sz="2800"/>
          </a:p>
        </p:txBody>
      </p:sp>
      <p:sp>
        <p:nvSpPr>
          <p:cNvPr id="443" name="Google Shape;443;g2437d377cb3_0_167"/>
          <p:cNvSpPr txBox="1"/>
          <p:nvPr/>
        </p:nvSpPr>
        <p:spPr>
          <a:xfrm>
            <a:off x="8894600" y="12066225"/>
            <a:ext cx="47202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</a:t>
            </a:r>
            <a:r>
              <a:rPr lang="ru-RU" sz="2800" b="1">
                <a:solidFill>
                  <a:srgbClr val="253957"/>
                </a:solidFill>
              </a:rPr>
              <a:t>Пермской печатной фабрики</a:t>
            </a:r>
            <a:r>
              <a:rPr lang="ru-RU" sz="2800" b="1">
                <a:solidFill>
                  <a:srgbClr val="253957"/>
                </a:solidFill>
              </a:rPr>
              <a:t> (Гознак), Пермь</a:t>
            </a:r>
            <a:endParaRPr sz="2800"/>
          </a:p>
        </p:txBody>
      </p:sp>
      <p:pic>
        <p:nvPicPr>
          <p:cNvPr id="444" name="Google Shape;444;g2437d377cb3_0_167"/>
          <p:cNvPicPr preferRelativeResize="0"/>
          <p:nvPr/>
        </p:nvPicPr>
        <p:blipFill rotWithShape="1">
          <a:blip r:embed="rId8"/>
          <a:srcRect b="9804"/>
          <a:stretch>
            <a:fillRect/>
          </a:stretch>
        </p:blipFill>
        <p:spPr>
          <a:xfrm>
            <a:off x="8894625" y="8479050"/>
            <a:ext cx="5919898" cy="351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2437d377cb3_0_167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13697638" y="12036587"/>
            <a:ext cx="1199575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437d377cb3_0_167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21668550" y="6704255"/>
            <a:ext cx="1199575" cy="1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437d377cb3_0_167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16512550" y="2833650"/>
            <a:ext cx="5919924" cy="37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2437d377cb3_0_167"/>
          <p:cNvSpPr txBox="1"/>
          <p:nvPr/>
        </p:nvSpPr>
        <p:spPr>
          <a:xfrm>
            <a:off x="15754985" y="6654800"/>
            <a:ext cx="591375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истории финансовой системы Енисейской губернии,</a:t>
            </a:r>
            <a:endParaRPr lang="ru-RU" sz="28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002060"/>
                </a:solidFill>
              </a:rPr>
              <a:t>Красноярск</a:t>
            </a:r>
            <a:endParaRPr lang="ru-RU" sz="2800" b="1">
              <a:solidFill>
                <a:srgbClr val="002060"/>
              </a:solidFill>
            </a:endParaRPr>
          </a:p>
        </p:txBody>
      </p:sp>
      <p:pic>
        <p:nvPicPr>
          <p:cNvPr id="449" name="Google Shape;449;g2437d377cb3_0_167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6512550" y="8479050"/>
            <a:ext cx="5919926" cy="35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2437d377cb3_0_167"/>
          <p:cNvSpPr txBox="1"/>
          <p:nvPr/>
        </p:nvSpPr>
        <p:spPr>
          <a:xfrm>
            <a:off x="16499800" y="12065925"/>
            <a:ext cx="47202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Музей природы и человека,</a:t>
            </a:r>
            <a:endParaRPr lang="ru-RU" sz="2800" b="1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002060"/>
                </a:solidFill>
              </a:rPr>
              <a:t>Ханты-Мансийск</a:t>
            </a:r>
            <a:endParaRPr lang="ru-RU" sz="2800" b="1">
              <a:solidFill>
                <a:srgbClr val="002060"/>
              </a:solidFill>
            </a:endParaRPr>
          </a:p>
        </p:txBody>
      </p:sp>
      <p:sp>
        <p:nvSpPr>
          <p:cNvPr id="451" name="Google Shape;451;g2437d377cb3_0_167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Тематические музеи (Edusthetic)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52" name="Google Shape;452;g2437d377cb3_0_167"/>
          <p:cNvCxnSpPr/>
          <p:nvPr/>
        </p:nvCxnSpPr>
        <p:spPr>
          <a:xfrm>
            <a:off x="8095125" y="2833650"/>
            <a:ext cx="15000" cy="104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3" name="Google Shape;453;g2437d377cb3_0_167"/>
          <p:cNvCxnSpPr/>
          <p:nvPr/>
        </p:nvCxnSpPr>
        <p:spPr>
          <a:xfrm>
            <a:off x="15697375" y="2833650"/>
            <a:ext cx="15000" cy="1040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28 / 37</a:t>
            </a:r>
            <a:endParaRPr sz="3500" b="1"/>
          </a:p>
        </p:txBody>
      </p:sp>
      <p:pic>
        <p:nvPicPr>
          <p:cNvPr id="455" name="Google Shape;455;g2437d377cb3_0_167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16512525" y="8479050"/>
            <a:ext cx="5919898" cy="351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437d377cb3_0_167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21668700" y="11991960"/>
            <a:ext cx="1199575" cy="1199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6096000" y="6704330"/>
            <a:ext cx="1219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096000" y="6704330"/>
            <a:ext cx="12192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g241ddb475cd_1_4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5" name="Google Shape;105;g241ddb475cd_1_45"/>
          <p:cNvSpPr txBox="1"/>
          <p:nvPr/>
        </p:nvSpPr>
        <p:spPr>
          <a:xfrm>
            <a:off x="1201075" y="11675425"/>
            <a:ext cx="9523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500">
                <a:solidFill>
                  <a:srgbClr val="666666"/>
                </a:solidFill>
              </a:rPr>
              <a:t>Источник фото: strategichorizons.com</a:t>
            </a:r>
            <a:endParaRPr sz="2500">
              <a:solidFill>
                <a:srgbClr val="666666"/>
              </a:solidFill>
            </a:endParaRPr>
          </a:p>
        </p:txBody>
      </p:sp>
      <p:pic>
        <p:nvPicPr>
          <p:cNvPr id="106" name="Google Shape;106;g241ddb475cd_1_45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41ddb475cd_1_45"/>
          <p:cNvPicPr preferRelativeResize="0"/>
          <p:nvPr/>
        </p:nvPicPr>
        <p:blipFill rotWithShape="1">
          <a:blip r:embed="rId2"/>
          <a:srcRect l="5123"/>
          <a:stretch>
            <a:fillRect/>
          </a:stretch>
        </p:blipFill>
        <p:spPr>
          <a:xfrm>
            <a:off x="1201075" y="3245250"/>
            <a:ext cx="4616299" cy="681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241ddb475cd_1_45"/>
          <p:cNvSpPr txBox="1"/>
          <p:nvPr/>
        </p:nvSpPr>
        <p:spPr>
          <a:xfrm>
            <a:off x="6183525" y="10373025"/>
            <a:ext cx="4540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Joseph Pine II</a:t>
            </a:r>
            <a:endParaRPr sz="4500"/>
          </a:p>
        </p:txBody>
      </p:sp>
      <p:sp>
        <p:nvSpPr>
          <p:cNvPr id="109" name="Google Shape;109;g241ddb475cd_1_45"/>
          <p:cNvSpPr txBox="1"/>
          <p:nvPr/>
        </p:nvSpPr>
        <p:spPr>
          <a:xfrm>
            <a:off x="11322750" y="3016650"/>
            <a:ext cx="11900400" cy="10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соавторы многих научных исследований, опубликованных в таких журналах как «Harvard Business Review», «The Wall Street Journal», «Strategy &amp; Leadership», «Journal of Cost Management», «Chief Executive» и пр.</a:t>
            </a:r>
            <a:endParaRPr sz="40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Книга «</a:t>
            </a:r>
            <a:r>
              <a:rPr lang="ru-RU" sz="4500" b="1">
                <a:solidFill>
                  <a:srgbClr val="253957"/>
                </a:solidFill>
              </a:rPr>
              <a:t>The Experience Economy: Work Is Theater &amp; Every Business a Stage»</a:t>
            </a:r>
            <a:endParaRPr sz="4500">
              <a:solidFill>
                <a:srgbClr val="253957"/>
              </a:solidFill>
            </a:endParaRPr>
          </a:p>
          <a:p>
            <a:pPr marL="571500" marR="0" lvl="0" indent="-5905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500"/>
              <a:buChar char="•"/>
            </a:pPr>
            <a:r>
              <a:rPr lang="ru-RU" sz="4500">
                <a:solidFill>
                  <a:srgbClr val="253957"/>
                </a:solidFill>
              </a:rPr>
              <a:t>Переведена на 15 языков</a:t>
            </a:r>
            <a:endParaRPr sz="4500">
              <a:solidFill>
                <a:srgbClr val="253957"/>
              </a:solidFill>
            </a:endParaRPr>
          </a:p>
          <a:p>
            <a:pPr marL="571500" marR="0" lvl="0" indent="-5905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500"/>
              <a:buChar char="•"/>
            </a:pPr>
            <a:r>
              <a:rPr lang="ru-RU" sz="4500">
                <a:solidFill>
                  <a:srgbClr val="253957"/>
                </a:solidFill>
              </a:rPr>
              <a:t>Более 300 000 покупателей</a:t>
            </a:r>
            <a:endParaRPr sz="4500">
              <a:solidFill>
                <a:srgbClr val="253957"/>
              </a:solidFill>
            </a:endParaRPr>
          </a:p>
          <a:p>
            <a:pPr marL="571500" marR="0" lvl="0" indent="-5905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500"/>
              <a:buChar char="•"/>
            </a:pPr>
            <a:r>
              <a:rPr lang="ru-RU" sz="4500">
                <a:solidFill>
                  <a:srgbClr val="253957"/>
                </a:solidFill>
              </a:rPr>
              <a:t>Издана в 1999, переиздана в 2011</a:t>
            </a:r>
            <a:endParaRPr sz="4500">
              <a:solidFill>
                <a:srgbClr val="253957"/>
              </a:solidFill>
            </a:endParaRPr>
          </a:p>
          <a:p>
            <a:pPr marL="571500" marR="0" lvl="0" indent="-590550" algn="just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500"/>
              <a:buChar char="•"/>
            </a:pPr>
            <a:r>
              <a:rPr lang="ru-RU" sz="4500">
                <a:solidFill>
                  <a:srgbClr val="253957"/>
                </a:solidFill>
              </a:rPr>
              <a:t>Впервые к</a:t>
            </a:r>
            <a:r>
              <a:rPr lang="ru-RU" sz="4500">
                <a:solidFill>
                  <a:srgbClr val="253957"/>
                </a:solidFill>
              </a:rPr>
              <a:t>онцептуализирован</a:t>
            </a:r>
            <a:r>
              <a:rPr lang="ru-RU" sz="4500">
                <a:solidFill>
                  <a:srgbClr val="253957"/>
                </a:solidFill>
              </a:rPr>
              <a:t> термин </a:t>
            </a:r>
            <a:r>
              <a:rPr lang="ru-RU" sz="4500">
                <a:solidFill>
                  <a:srgbClr val="253957"/>
                </a:solidFill>
              </a:rPr>
              <a:t>«Экономика впечатлений»</a:t>
            </a:r>
            <a:endParaRPr sz="4500">
              <a:solidFill>
                <a:srgbClr val="253957"/>
              </a:solidFill>
            </a:endParaRPr>
          </a:p>
        </p:txBody>
      </p:sp>
      <p:pic>
        <p:nvPicPr>
          <p:cNvPr id="110" name="Google Shape;110;g241ddb475cd_1_4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183525" y="3245250"/>
            <a:ext cx="4540650" cy="681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241ddb475cd_1_45"/>
          <p:cNvSpPr txBox="1"/>
          <p:nvPr/>
        </p:nvSpPr>
        <p:spPr>
          <a:xfrm>
            <a:off x="1238825" y="10373025"/>
            <a:ext cx="45405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James Gilmore</a:t>
            </a:r>
            <a:endParaRPr sz="4500"/>
          </a:p>
        </p:txBody>
      </p:sp>
      <p:sp>
        <p:nvSpPr>
          <p:cNvPr id="112" name="Google Shape;112;g241ddb475cd_1_45"/>
          <p:cNvSpPr txBox="1"/>
          <p:nvPr/>
        </p:nvSpPr>
        <p:spPr>
          <a:xfrm>
            <a:off x="2716875" y="797075"/>
            <a:ext cx="13207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Э</a:t>
            </a:r>
            <a:r>
              <a:rPr lang="ru-RU" sz="4500" b="1">
                <a:solidFill>
                  <a:srgbClr val="253957"/>
                </a:solidFill>
              </a:rPr>
              <a:t>кономика впечатлений: теория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g241ddb475cd_1_45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 / 37</a:t>
            </a:r>
            <a:endParaRPr sz="35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g29e02e64edd_0_122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45" name="Google Shape;245;g29e02e64edd_0_122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9e02e64edd_0_122"/>
          <p:cNvSpPr txBox="1"/>
          <p:nvPr/>
        </p:nvSpPr>
        <p:spPr>
          <a:xfrm>
            <a:off x="1201150" y="2535450"/>
            <a:ext cx="215064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Онлайн музей, созданный Федеральным общественно-государственным фондом по защите прав вкладчиков и акционеров в просветительских целях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47" name="Google Shape;247;g29e02e64edd_0_122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Тематические музеи: С</a:t>
            </a:r>
            <a:r>
              <a:rPr lang="ru-RU" sz="4500" b="1">
                <a:solidFill>
                  <a:srgbClr val="253957"/>
                </a:solidFill>
              </a:rPr>
              <a:t>топ</a:t>
            </a: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</a:t>
            </a:r>
            <a:r>
              <a:rPr lang="ru-RU" sz="4500" b="1">
                <a:solidFill>
                  <a:srgbClr val="253957"/>
                </a:solidFill>
              </a:rPr>
              <a:t>ирамида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g29e02e64edd_0_122"/>
          <p:cNvSpPr txBox="1"/>
          <p:nvPr/>
        </p:nvSpPr>
        <p:spPr>
          <a:xfrm>
            <a:off x="1296400" y="4440450"/>
            <a:ext cx="21506400" cy="20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Виртуальная онлайн экспозиция включает:</a:t>
            </a:r>
            <a:endParaRPr sz="4000" b="1">
              <a:solidFill>
                <a:srgbClr val="253957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26 интервью с экспертами</a:t>
            </a:r>
            <a:endParaRPr sz="4000">
              <a:solidFill>
                <a:srgbClr val="253957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92 видеоролика по теме финансовых пирамид</a:t>
            </a:r>
            <a:endParaRPr sz="4000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endParaRPr sz="2800" b="1">
              <a:solidFill>
                <a:srgbClr val="253957"/>
              </a:solidFill>
            </a:endParaRPr>
          </a:p>
        </p:txBody>
      </p:sp>
      <p:pic>
        <p:nvPicPr>
          <p:cNvPr id="249" name="Google Shape;249;g29e02e64edd_0_122"/>
          <p:cNvPicPr preferRelativeResize="0"/>
          <p:nvPr/>
        </p:nvPicPr>
        <p:blipFill rotWithShape="1">
          <a:blip r:embed="rId2"/>
          <a:srcRect b="32984"/>
          <a:stretch>
            <a:fillRect/>
          </a:stretch>
        </p:blipFill>
        <p:spPr>
          <a:xfrm>
            <a:off x="1226600" y="7199400"/>
            <a:ext cx="15810901" cy="547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9e02e64edd_0_122"/>
          <p:cNvPicPr preferRelativeResize="0"/>
          <p:nvPr/>
        </p:nvPicPr>
        <p:blipFill rotWithShape="1">
          <a:blip r:embed="rId3"/>
          <a:srcRect b="1107"/>
          <a:stretch>
            <a:fillRect/>
          </a:stretch>
        </p:blipFill>
        <p:spPr>
          <a:xfrm>
            <a:off x="16712800" y="4145750"/>
            <a:ext cx="6242400" cy="81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9e02e64edd_0_122"/>
          <p:cNvSpPr txBox="1"/>
          <p:nvPr/>
        </p:nvSpPr>
        <p:spPr>
          <a:xfrm>
            <a:off x="1296400" y="12669525"/>
            <a:ext cx="124143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r>
              <a:rPr lang="ru-RU" sz="2500">
                <a:solidFill>
                  <a:srgbClr val="666666"/>
                </a:solidFill>
              </a:rPr>
              <a:t>Скриншоты видеороликов</a:t>
            </a:r>
            <a:r>
              <a:rPr lang="ru-RU" sz="2500" b="0" i="0" u="none" strike="noStrike" cap="none">
                <a:solidFill>
                  <a:srgbClr val="6666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ru-RU" sz="2500">
                <a:solidFill>
                  <a:srgbClr val="666666"/>
                </a:solidFill>
              </a:rPr>
              <a:t>www.youtube.com/@StopPiramida</a:t>
            </a:r>
            <a:endParaRPr sz="2500" b="0" i="0" u="none" strike="noStrike" cap="none">
              <a:solidFill>
                <a:srgbClr val="66666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29 / 37</a:t>
            </a:r>
            <a:endParaRPr sz="35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" name="Google Shape;256;g29e02e64edd_0_17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57" name="Google Shape;257;g29e02e64edd_0_17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9e02e64edd_0_176"/>
          <p:cNvSpPr txBox="1"/>
          <p:nvPr/>
        </p:nvSpPr>
        <p:spPr>
          <a:xfrm>
            <a:off x="1226600" y="2535450"/>
            <a:ext cx="164964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Бюджетное учреждение Ханты-Мансийского автономного округа – Югры «Музей Природы и Человека»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59" name="Google Shape;259;g29e02e64edd_0_176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Тематические музеи: </a:t>
            </a:r>
            <a:r>
              <a:rPr lang="ru-RU" sz="4500" b="1">
                <a:solidFill>
                  <a:srgbClr val="253957"/>
                </a:solidFill>
              </a:rPr>
              <a:t>Музей природы и человека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g29e02e64edd_0_176"/>
          <p:cNvSpPr txBox="1"/>
          <p:nvPr/>
        </p:nvSpPr>
        <p:spPr>
          <a:xfrm>
            <a:off x="1335125" y="4449675"/>
            <a:ext cx="160461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Проект «Money на реке Манье» </a:t>
            </a:r>
            <a:endParaRPr sz="40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</a:t>
            </a:r>
            <a:r>
              <a:rPr lang="ru-RU" sz="4000">
                <a:solidFill>
                  <a:srgbClr val="253957"/>
                </a:solidFill>
              </a:rPr>
              <a:t>этнографическое</a:t>
            </a:r>
            <a:r>
              <a:rPr lang="ru-RU" sz="4000">
                <a:solidFill>
                  <a:srgbClr val="253957"/>
                </a:solidFill>
              </a:rPr>
              <a:t> исследование специфики финансового поведения коренного населения Югры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61" name="Google Shape;261;g29e02e64edd_0_176"/>
          <p:cNvSpPr txBox="1"/>
          <p:nvPr/>
        </p:nvSpPr>
        <p:spPr>
          <a:xfrm>
            <a:off x="7785775" y="7062175"/>
            <a:ext cx="15161400" cy="6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Р</a:t>
            </a:r>
            <a:r>
              <a:rPr lang="ru-RU" sz="4000" b="1">
                <a:solidFill>
                  <a:srgbClr val="253957"/>
                </a:solidFill>
              </a:rPr>
              <a:t>езультаты проекта:</a:t>
            </a:r>
            <a:endParaRPr sz="4000" b="1">
              <a:solidFill>
                <a:srgbClr val="253957"/>
              </a:solidFill>
            </a:endParaRPr>
          </a:p>
          <a:p>
            <a:pPr marL="457200" marR="0" lvl="0" indent="-482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Научные публикации и выступления участников экспедиции</a:t>
            </a:r>
            <a:endParaRPr sz="4000">
              <a:solidFill>
                <a:srgbClr val="253957"/>
              </a:solidFill>
            </a:endParaRPr>
          </a:p>
          <a:p>
            <a:pPr marL="457200" marR="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Разработка подкаста для широкой аудитории </a:t>
            </a:r>
            <a:r>
              <a:rPr lang="ru-RU" sz="4000">
                <a:solidFill>
                  <a:srgbClr val="253957"/>
                </a:solidFill>
              </a:rPr>
              <a:t>«Финансовая грамотность глазами коренных народов Севера»</a:t>
            </a:r>
            <a:endParaRPr sz="4000">
              <a:solidFill>
                <a:srgbClr val="253957"/>
              </a:solidFill>
            </a:endParaRPr>
          </a:p>
          <a:p>
            <a:pPr marL="457200" marR="0" lvl="0" indent="-482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Интерактивные музейные проекты для школьников:</a:t>
            </a:r>
            <a:endParaRPr sz="4000">
              <a:solidFill>
                <a:srgbClr val="253957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253957"/>
                </a:solidFill>
              </a:rPr>
              <a:t>– «Как без денег?» (младший школьный возраст)</a:t>
            </a:r>
            <a:endParaRPr sz="4000">
              <a:solidFill>
                <a:srgbClr val="253957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000">
                <a:solidFill>
                  <a:srgbClr val="253957"/>
                </a:solidFill>
              </a:rPr>
              <a:t>– «Грант для А.Регули» (средний и старший школьный возраст)</a:t>
            </a:r>
            <a:endParaRPr sz="4000">
              <a:solidFill>
                <a:srgbClr val="253957"/>
              </a:solidFill>
            </a:endParaRPr>
          </a:p>
        </p:txBody>
      </p:sp>
      <p:pic>
        <p:nvPicPr>
          <p:cNvPr id="262" name="Google Shape;262;g29e02e64edd_0_176"/>
          <p:cNvPicPr preferRelativeResize="0"/>
          <p:nvPr/>
        </p:nvPicPr>
        <p:blipFill rotWithShape="1">
          <a:blip r:embed="rId2"/>
          <a:srcRect r="9123"/>
          <a:stretch>
            <a:fillRect/>
          </a:stretch>
        </p:blipFill>
        <p:spPr>
          <a:xfrm>
            <a:off x="1201075" y="7597475"/>
            <a:ext cx="5976402" cy="43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9e02e64edd_0_17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398175" y="2968073"/>
            <a:ext cx="4309300" cy="428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9e02e64edd_0_176"/>
          <p:cNvSpPr txBox="1"/>
          <p:nvPr/>
        </p:nvSpPr>
        <p:spPr>
          <a:xfrm>
            <a:off x="1201075" y="12208825"/>
            <a:ext cx="9523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r>
              <a:rPr lang="ru-RU" sz="2500" b="0" i="0" u="none" strike="noStrike" cap="none">
                <a:solidFill>
                  <a:srgbClr val="6666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Источник фото: </a:t>
            </a:r>
            <a:r>
              <a:rPr lang="ru-RU" sz="2500">
                <a:solidFill>
                  <a:srgbClr val="666666"/>
                </a:solidFill>
              </a:rPr>
              <a:t>dobro.ru/project/10067538</a:t>
            </a:r>
            <a:endParaRPr sz="2500" b="0" i="0" u="none" strike="noStrike" cap="none">
              <a:solidFill>
                <a:srgbClr val="66666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30 / 37</a:t>
            </a:r>
            <a:endParaRPr sz="35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g29e02e64edd_0_15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70" name="Google Shape;270;g29e02e64edd_0_15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9e02e64edd_0_156"/>
          <p:cNvSpPr txBox="1"/>
          <p:nvPr/>
        </p:nvSpPr>
        <p:spPr>
          <a:xfrm>
            <a:off x="7370550" y="2661475"/>
            <a:ext cx="154134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Виртуальный музей, созданный студентами и преподавателями Юридического института Владимирского государственного университета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72" name="Google Shape;272;g29e02e64edd_0_156"/>
          <p:cNvSpPr txBox="1"/>
          <p:nvPr/>
        </p:nvSpPr>
        <p:spPr>
          <a:xfrm>
            <a:off x="2716875" y="797075"/>
            <a:ext cx="19990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Тематические музеи: Виртуальный </a:t>
            </a:r>
            <a:r>
              <a:rPr lang="ru-RU" sz="4500" b="1">
                <a:solidFill>
                  <a:srgbClr val="253957"/>
                </a:solidFill>
              </a:rPr>
              <a:t>музей налогов (Владимир)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g29e02e64edd_0_156"/>
          <p:cNvSpPr txBox="1"/>
          <p:nvPr/>
        </p:nvSpPr>
        <p:spPr>
          <a:xfrm>
            <a:off x="7370550" y="5035463"/>
            <a:ext cx="144183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Проект</a:t>
            </a:r>
            <a:r>
              <a:rPr lang="ru-RU" sz="4000" b="1">
                <a:solidFill>
                  <a:srgbClr val="253957"/>
                </a:solidFill>
              </a:rPr>
              <a:t> «</a:t>
            </a:r>
            <a:r>
              <a:rPr lang="ru-RU" sz="4000" b="1">
                <a:solidFill>
                  <a:srgbClr val="253957"/>
                </a:solidFill>
              </a:rPr>
              <a:t>TechНалогия</a:t>
            </a:r>
            <a:r>
              <a:rPr lang="ru-RU" sz="4000" b="1">
                <a:solidFill>
                  <a:srgbClr val="253957"/>
                </a:solidFill>
              </a:rPr>
              <a:t>»</a:t>
            </a:r>
            <a:endParaRPr sz="40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просветительский проект, направленный на формирование налоговой культуры населения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74" name="Google Shape;274;g29e02e64edd_0_156"/>
          <p:cNvSpPr txBox="1"/>
          <p:nvPr/>
        </p:nvSpPr>
        <p:spPr>
          <a:xfrm>
            <a:off x="1226600" y="7686000"/>
            <a:ext cx="11953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Налоги в комиксах</a:t>
            </a:r>
            <a:endParaRPr sz="4000">
              <a:solidFill>
                <a:srgbClr val="253957"/>
              </a:solidFill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Виртуальные выставки «История развития налоговой системы на картинах русских художников», «Налоги на советских агитплакатах», «Налоги в искусстве»</a:t>
            </a:r>
            <a:endParaRPr sz="4000">
              <a:solidFill>
                <a:srgbClr val="253957"/>
              </a:solidFill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Методические разработки игр, викторин, учебных занятий для обучения налоговой грамотности</a:t>
            </a:r>
            <a:endParaRPr sz="4000">
              <a:solidFill>
                <a:srgbClr val="253957"/>
              </a:solidFill>
            </a:endParaRPr>
          </a:p>
        </p:txBody>
      </p:sp>
      <p:pic>
        <p:nvPicPr>
          <p:cNvPr id="275" name="Google Shape;275;g29e02e64edd_0_15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31200" y="2774185"/>
            <a:ext cx="5847950" cy="46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9e02e64edd_0_156"/>
          <p:cNvPicPr preferRelativeResize="0"/>
          <p:nvPr/>
        </p:nvPicPr>
        <p:blipFill rotWithShape="1">
          <a:blip r:embed="rId3"/>
          <a:srcRect t="1724" b="1375"/>
          <a:stretch>
            <a:fillRect/>
          </a:stretch>
        </p:blipFill>
        <p:spPr>
          <a:xfrm>
            <a:off x="12694150" y="7708325"/>
            <a:ext cx="10013326" cy="56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9e02e64edd_0_156"/>
          <p:cNvSpPr txBox="1"/>
          <p:nvPr/>
        </p:nvSpPr>
        <p:spPr>
          <a:xfrm>
            <a:off x="1201075" y="12706600"/>
            <a:ext cx="9523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r>
              <a:rPr lang="ru-RU" sz="2500" b="0" i="0" u="none" strike="noStrike" cap="none">
                <a:solidFill>
                  <a:srgbClr val="6666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Источник фото: </a:t>
            </a:r>
            <a:r>
              <a:rPr lang="ru-RU" sz="2500">
                <a:solidFill>
                  <a:srgbClr val="666666"/>
                </a:solidFill>
              </a:rPr>
              <a:t>музейналогов.рф</a:t>
            </a:r>
            <a:endParaRPr sz="2500" b="0" i="0" u="none" strike="noStrike" cap="none">
              <a:solidFill>
                <a:srgbClr val="66666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31 / 37</a:t>
            </a:r>
            <a:endParaRPr sz="35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9" name="Google Shape;269;g29e02e64edd_0_15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70" name="Google Shape;270;g29e02e64edd_0_15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29e02e64edd_0_156"/>
          <p:cNvSpPr txBox="1"/>
          <p:nvPr/>
        </p:nvSpPr>
        <p:spPr>
          <a:xfrm>
            <a:off x="7370550" y="2661475"/>
            <a:ext cx="154134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Виртуальный музей, созданный студентами и преподавателями Юридического института Владимирского государственного университета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72" name="Google Shape;272;g29e02e64edd_0_156"/>
          <p:cNvSpPr txBox="1"/>
          <p:nvPr/>
        </p:nvSpPr>
        <p:spPr>
          <a:xfrm>
            <a:off x="2716875" y="797075"/>
            <a:ext cx="19990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Тематические музеи: Виртуальный </a:t>
            </a:r>
            <a:r>
              <a:rPr lang="ru-RU" sz="4500" b="1">
                <a:solidFill>
                  <a:srgbClr val="253957"/>
                </a:solidFill>
              </a:rPr>
              <a:t>музей налогов (Владимир)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g29e02e64edd_0_156"/>
          <p:cNvSpPr txBox="1"/>
          <p:nvPr/>
        </p:nvSpPr>
        <p:spPr>
          <a:xfrm>
            <a:off x="7370550" y="5035463"/>
            <a:ext cx="144183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 b="1">
                <a:solidFill>
                  <a:srgbClr val="253957"/>
                </a:solidFill>
              </a:rPr>
              <a:t>Проект</a:t>
            </a:r>
            <a:r>
              <a:rPr lang="ru-RU" sz="4000" b="1">
                <a:solidFill>
                  <a:srgbClr val="253957"/>
                </a:solidFill>
              </a:rPr>
              <a:t> «</a:t>
            </a:r>
            <a:r>
              <a:rPr lang="ru-RU" sz="4000" b="1">
                <a:solidFill>
                  <a:srgbClr val="253957"/>
                </a:solidFill>
              </a:rPr>
              <a:t>TechНалогия</a:t>
            </a:r>
            <a:r>
              <a:rPr lang="ru-RU" sz="4000" b="1">
                <a:solidFill>
                  <a:srgbClr val="253957"/>
                </a:solidFill>
              </a:rPr>
              <a:t>»</a:t>
            </a:r>
            <a:endParaRPr sz="40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000">
                <a:solidFill>
                  <a:srgbClr val="253957"/>
                </a:solidFill>
              </a:rPr>
              <a:t>– просветительский проект, направленный на формирование налоговой культуры населения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274" name="Google Shape;274;g29e02e64edd_0_156"/>
          <p:cNvSpPr txBox="1"/>
          <p:nvPr/>
        </p:nvSpPr>
        <p:spPr>
          <a:xfrm>
            <a:off x="1226600" y="7686000"/>
            <a:ext cx="11953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Налоги в комиксах</a:t>
            </a:r>
            <a:endParaRPr sz="4000">
              <a:solidFill>
                <a:srgbClr val="253957"/>
              </a:solidFill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Виртуальные выставки «История развития налоговой системы на картинах русских художников», «Налоги на советских агитплакатах», «Налоги в искусстве»</a:t>
            </a:r>
            <a:endParaRPr sz="4000">
              <a:solidFill>
                <a:srgbClr val="253957"/>
              </a:solidFill>
            </a:endParaRPr>
          </a:p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AutoNum type="arabicParenR"/>
            </a:pPr>
            <a:r>
              <a:rPr lang="ru-RU" sz="4000">
                <a:solidFill>
                  <a:srgbClr val="253957"/>
                </a:solidFill>
              </a:rPr>
              <a:t>Методические разработки игр, викторин, учебных занятий для обучения налоговой грамотности</a:t>
            </a:r>
            <a:endParaRPr sz="4000">
              <a:solidFill>
                <a:srgbClr val="253957"/>
              </a:solidFill>
            </a:endParaRPr>
          </a:p>
        </p:txBody>
      </p:sp>
      <p:pic>
        <p:nvPicPr>
          <p:cNvPr id="275" name="Google Shape;275;g29e02e64edd_0_15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31200" y="2774185"/>
            <a:ext cx="5847950" cy="467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29e02e64edd_0_156"/>
          <p:cNvPicPr preferRelativeResize="0"/>
          <p:nvPr/>
        </p:nvPicPr>
        <p:blipFill rotWithShape="1">
          <a:blip r:embed="rId3"/>
          <a:srcRect t="1724" b="1375"/>
          <a:stretch>
            <a:fillRect/>
          </a:stretch>
        </p:blipFill>
        <p:spPr>
          <a:xfrm>
            <a:off x="12694150" y="7708325"/>
            <a:ext cx="10013326" cy="5640276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9e02e64edd_0_156"/>
          <p:cNvSpPr txBox="1"/>
          <p:nvPr/>
        </p:nvSpPr>
        <p:spPr>
          <a:xfrm>
            <a:off x="1201075" y="12706600"/>
            <a:ext cx="9523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r>
              <a:rPr lang="ru-RU" sz="2500" b="0" i="0" u="none" strike="noStrike" cap="none">
                <a:solidFill>
                  <a:srgbClr val="66666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Источник фото: </a:t>
            </a:r>
            <a:r>
              <a:rPr lang="ru-RU" sz="2500">
                <a:solidFill>
                  <a:srgbClr val="666666"/>
                </a:solidFill>
              </a:rPr>
              <a:t>музейналогов.рф</a:t>
            </a:r>
            <a:endParaRPr sz="2500" b="0" i="0" u="none" strike="noStrike" cap="none">
              <a:solidFill>
                <a:srgbClr val="66666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32 / 37</a:t>
            </a:r>
            <a:endParaRPr sz="35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p1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296" name="Google Shape;296;p10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0"/>
          <p:cNvSpPr txBox="1"/>
          <p:nvPr/>
        </p:nvSpPr>
        <p:spPr>
          <a:xfrm>
            <a:off x="9512128" y="6406050"/>
            <a:ext cx="48843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Волгоградский областной театр кукол, 2019</a:t>
            </a:r>
            <a:endParaRPr sz="2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10"/>
          <p:cNvSpPr txBox="1"/>
          <p:nvPr/>
        </p:nvSpPr>
        <p:spPr>
          <a:xfrm>
            <a:off x="13577830" y="11779785"/>
            <a:ext cx="6033900" cy="8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Дзержинский театр кукол, 2022</a:t>
            </a:r>
            <a:endParaRPr sz="2800" b="1" i="0" u="none" strike="noStrike" cap="none">
              <a:solidFill>
                <a:srgbClr val="25395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10"/>
          <p:cNvSpPr txBox="1"/>
          <p:nvPr/>
        </p:nvSpPr>
        <p:spPr>
          <a:xfrm>
            <a:off x="4497395" y="11779775"/>
            <a:ext cx="4948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Камышинский драматический театр, 2021</a:t>
            </a:r>
            <a:endParaRPr sz="2800" b="1" i="0" u="none" strike="noStrike" cap="none">
              <a:solidFill>
                <a:srgbClr val="25395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0" name="Google Shape;300;p10"/>
          <p:cNvPicPr preferRelativeResize="0"/>
          <p:nvPr/>
        </p:nvPicPr>
        <p:blipFill rotWithShape="1">
          <a:blip r:embed="rId2"/>
          <a:srcRect r="34942"/>
          <a:stretch>
            <a:fillRect/>
          </a:stretch>
        </p:blipFill>
        <p:spPr>
          <a:xfrm>
            <a:off x="16362748" y="2637638"/>
            <a:ext cx="6344918" cy="349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226610" y="2643355"/>
            <a:ext cx="6271260" cy="34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0"/>
          <p:cNvSpPr txBox="1"/>
          <p:nvPr/>
        </p:nvSpPr>
        <p:spPr>
          <a:xfrm>
            <a:off x="1887828" y="6368425"/>
            <a:ext cx="4948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Et Celera, 2016</a:t>
            </a:r>
            <a:endParaRPr sz="2800" b="1" i="0" u="none" strike="noStrike" cap="none">
              <a:solidFill>
                <a:srgbClr val="25395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10"/>
          <p:cNvSpPr txBox="1"/>
          <p:nvPr/>
        </p:nvSpPr>
        <p:spPr>
          <a:xfrm>
            <a:off x="17346948" y="6363745"/>
            <a:ext cx="4948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Театр-театр, 2020</a:t>
            </a:r>
            <a:endParaRPr sz="2800" b="1" i="0" u="none" strike="noStrike" cap="none">
              <a:solidFill>
                <a:srgbClr val="25395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4" name="Google Shape;304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998595" y="7901270"/>
            <a:ext cx="6174105" cy="35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0"/>
          <p:cNvPicPr preferRelativeResize="0"/>
          <p:nvPr/>
        </p:nvPicPr>
        <p:blipFill rotWithShape="1">
          <a:blip r:embed="rId5"/>
          <a:srcRect t="13186"/>
          <a:stretch>
            <a:fillRect/>
          </a:stretch>
        </p:blipFill>
        <p:spPr>
          <a:xfrm>
            <a:off x="8975400" y="2643350"/>
            <a:ext cx="5823600" cy="34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0"/>
          <p:cNvPicPr preferRelativeResize="0"/>
          <p:nvPr/>
        </p:nvPicPr>
        <p:blipFill rotWithShape="1">
          <a:blip r:embed="rId6"/>
          <a:srcRect l="21465" r="7171" b="-13623"/>
          <a:stretch>
            <a:fillRect/>
          </a:stretch>
        </p:blipFill>
        <p:spPr>
          <a:xfrm>
            <a:off x="13682980" y="7872730"/>
            <a:ext cx="5823586" cy="401891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0"/>
          <p:cNvSpPr txBox="1"/>
          <p:nvPr/>
        </p:nvSpPr>
        <p:spPr>
          <a:xfrm>
            <a:off x="2716875" y="797075"/>
            <a:ext cx="19990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 i="0" u="none" strike="noStrike" cap="none">
                <a:solidFill>
                  <a:srgbClr val="25395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</a:t>
            </a:r>
            <a:r>
              <a:rPr lang="ru-RU" sz="4500" b="1">
                <a:solidFill>
                  <a:srgbClr val="253957"/>
                </a:solidFill>
              </a:rPr>
              <a:t>атры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4" name="Google Shape;454;g2437d377cb3_0_167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33 / 37</a:t>
            </a:r>
            <a:endParaRPr sz="35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" name="Google Shape;461;g2437d377cb3_0_15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62" name="Google Shape;462;g2437d377cb3_0_15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437d377cb3_0_156"/>
          <p:cNvPicPr preferRelativeResize="0"/>
          <p:nvPr/>
        </p:nvPicPr>
        <p:blipFill rotWithShape="1">
          <a:blip r:embed="rId2"/>
          <a:srcRect l="18306" t="43390" r="19719" b="27722"/>
          <a:stretch>
            <a:fillRect/>
          </a:stretch>
        </p:blipFill>
        <p:spPr>
          <a:xfrm>
            <a:off x="6525700" y="11501162"/>
            <a:ext cx="1408525" cy="14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2437d377cb3_0_156"/>
          <p:cNvPicPr preferRelativeResize="0"/>
          <p:nvPr/>
        </p:nvPicPr>
        <p:blipFill rotWithShape="1">
          <a:blip r:embed="rId3"/>
          <a:srcRect l="18611" t="42811" r="19823" b="28201"/>
          <a:stretch>
            <a:fillRect/>
          </a:stretch>
        </p:blipFill>
        <p:spPr>
          <a:xfrm>
            <a:off x="13807375" y="11493961"/>
            <a:ext cx="1408525" cy="1435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2437d377cb3_0_156"/>
          <p:cNvPicPr preferRelativeResize="0"/>
          <p:nvPr/>
        </p:nvPicPr>
        <p:blipFill rotWithShape="1">
          <a:blip r:embed="rId4"/>
          <a:srcRect t="10486" b="15504"/>
          <a:stretch>
            <a:fillRect/>
          </a:stretch>
        </p:blipFill>
        <p:spPr>
          <a:xfrm>
            <a:off x="15893275" y="5439500"/>
            <a:ext cx="4555425" cy="740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437d377cb3_0_15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0943075" y="11415788"/>
            <a:ext cx="1591675" cy="1591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2437d377cb3_0_156"/>
          <p:cNvSpPr txBox="1"/>
          <p:nvPr/>
        </p:nvSpPr>
        <p:spPr>
          <a:xfrm>
            <a:off x="1367375" y="2728075"/>
            <a:ext cx="4653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Мои финансы</a:t>
            </a:r>
            <a:endParaRPr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проект НИФИ</a:t>
            </a:r>
            <a:endParaRPr sz="2500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Минфина России 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470" name="Google Shape;470;g2437d377cb3_0_156"/>
          <p:cNvSpPr txBox="1"/>
          <p:nvPr/>
        </p:nvSpPr>
        <p:spPr>
          <a:xfrm>
            <a:off x="8521700" y="2728075"/>
            <a:ext cx="4653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Финансовая культура</a:t>
            </a:r>
            <a:endParaRPr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проект Центрального банка Российской Федерации 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471" name="Google Shape;471;g2437d377cb3_0_156"/>
          <p:cNvSpPr txBox="1"/>
          <p:nvPr/>
        </p:nvSpPr>
        <p:spPr>
          <a:xfrm>
            <a:off x="15893275" y="2728075"/>
            <a:ext cx="68142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ФинТолк (fin_talk)</a:t>
            </a:r>
            <a:endParaRPr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– проект Рязанского центра финансовой грамотности, Молодежного правительства</a:t>
            </a:r>
            <a:endParaRPr sz="2500">
              <a:solidFill>
                <a:srgbClr val="253957"/>
              </a:solidFill>
            </a:endParaRPr>
          </a:p>
          <a:p>
            <a:pPr marL="0" indent="0" algn="ctr"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Рязанской области, Отделения по Рязанской области Главного управления</a:t>
            </a:r>
            <a:endParaRPr sz="2500">
              <a:solidFill>
                <a:srgbClr val="253957"/>
              </a:solidFill>
            </a:endParaRPr>
          </a:p>
          <a:p>
            <a:pPr marL="0" indent="0" algn="ctr"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Центрального банка РФ</a:t>
            </a:r>
            <a:endParaRPr sz="2500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endParaRPr sz="2500">
              <a:solidFill>
                <a:srgbClr val="253957"/>
              </a:solidFill>
            </a:endParaRPr>
          </a:p>
        </p:txBody>
      </p:sp>
      <p:sp>
        <p:nvSpPr>
          <p:cNvPr id="472" name="Google Shape;472;g2437d377cb3_0_156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Тематические медиа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3" name="Google Shape;473;g2437d377cb3_0_156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34 / 37</a:t>
            </a:r>
            <a:endParaRPr sz="3500" b="1"/>
          </a:p>
        </p:txBody>
      </p:sp>
      <p:sp>
        <p:nvSpPr>
          <p:cNvPr id="474" name="Google Shape;474;g2437d377cb3_0_156"/>
          <p:cNvSpPr txBox="1"/>
          <p:nvPr/>
        </p:nvSpPr>
        <p:spPr>
          <a:xfrm>
            <a:off x="5929900" y="10322425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95 700</a:t>
            </a:r>
            <a:endParaRPr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подписчиков</a:t>
            </a:r>
            <a:endParaRPr sz="2800" b="1">
              <a:solidFill>
                <a:srgbClr val="253957"/>
              </a:solidFill>
            </a:endParaRPr>
          </a:p>
        </p:txBody>
      </p:sp>
      <p:sp>
        <p:nvSpPr>
          <p:cNvPr id="475" name="Google Shape;475;g2437d377cb3_0_156"/>
          <p:cNvSpPr txBox="1"/>
          <p:nvPr/>
        </p:nvSpPr>
        <p:spPr>
          <a:xfrm>
            <a:off x="13211588" y="10322425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63 700 подписчиков</a:t>
            </a:r>
            <a:endParaRPr sz="2800" b="1">
              <a:solidFill>
                <a:srgbClr val="253957"/>
              </a:solidFill>
            </a:endParaRPr>
          </a:p>
        </p:txBody>
      </p:sp>
      <p:sp>
        <p:nvSpPr>
          <p:cNvPr id="476" name="Google Shape;476;g2437d377cb3_0_156"/>
          <p:cNvSpPr txBox="1"/>
          <p:nvPr/>
        </p:nvSpPr>
        <p:spPr>
          <a:xfrm>
            <a:off x="20438850" y="10322425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10 900</a:t>
            </a:r>
            <a:endParaRPr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подписчиков</a:t>
            </a:r>
            <a:endParaRPr sz="2800" b="1">
              <a:solidFill>
                <a:srgbClr val="253957"/>
              </a:solidFill>
            </a:endParaRPr>
          </a:p>
        </p:txBody>
      </p:sp>
      <p:pic>
        <p:nvPicPr>
          <p:cNvPr id="104" name="Изображение 103"/>
          <p:cNvPicPr/>
          <p:nvPr/>
        </p:nvPicPr>
        <p:blipFill>
          <a:blip r:embed="rId6"/>
          <a:srcRect l="-1202" t="3852" r="471" b="15574"/>
          <a:stretch>
            <a:fillRect/>
          </a:stretch>
        </p:blipFill>
        <p:spPr>
          <a:xfrm>
            <a:off x="938530" y="4082415"/>
            <a:ext cx="4864100" cy="8033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7"/>
          <a:srcRect l="1092" t="7199" r="-721" b="14759"/>
          <a:stretch>
            <a:fillRect/>
          </a:stretch>
        </p:blipFill>
        <p:spPr>
          <a:xfrm>
            <a:off x="8392160" y="4191000"/>
            <a:ext cx="4841875" cy="81864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1" name="Google Shape;461;g2437d377cb3_0_156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62" name="Google Shape;462;g2437d377cb3_0_156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2437d377cb3_0_156"/>
          <p:cNvSpPr txBox="1"/>
          <p:nvPr/>
        </p:nvSpPr>
        <p:spPr>
          <a:xfrm>
            <a:off x="953990" y="2648700"/>
            <a:ext cx="4653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Ассоциация развития финансовой грамотности</a:t>
            </a:r>
            <a:endParaRPr sz="2500">
              <a:solidFill>
                <a:srgbClr val="253957"/>
              </a:solidFill>
            </a:endParaRPr>
          </a:p>
        </p:txBody>
      </p:sp>
      <p:sp>
        <p:nvSpPr>
          <p:cNvPr id="470" name="Google Shape;470;g2437d377cb3_0_156"/>
          <p:cNvSpPr txBox="1"/>
          <p:nvPr/>
        </p:nvSpPr>
        <p:spPr>
          <a:xfrm>
            <a:off x="8165465" y="2727960"/>
            <a:ext cx="5285740" cy="84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Красноярский Региональный центр финансовой грамотности</a:t>
            </a:r>
            <a:endParaRPr lang="ru-RU" sz="2800" b="1">
              <a:solidFill>
                <a:srgbClr val="253957"/>
              </a:solidFill>
            </a:endParaRPr>
          </a:p>
        </p:txBody>
      </p:sp>
      <p:sp>
        <p:nvSpPr>
          <p:cNvPr id="471" name="Google Shape;471;g2437d377cb3_0_156"/>
          <p:cNvSpPr txBox="1"/>
          <p:nvPr/>
        </p:nvSpPr>
        <p:spPr>
          <a:xfrm>
            <a:off x="15893275" y="2728075"/>
            <a:ext cx="6814200" cy="1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Финансовая грамотность - педагогам</a:t>
            </a:r>
            <a:endParaRPr lang="ru-RU" sz="2800" b="1">
              <a:solidFill>
                <a:srgbClr val="253957"/>
              </a:solidFill>
            </a:endParaRPr>
          </a:p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500">
                <a:solidFill>
                  <a:srgbClr val="253957"/>
                </a:solidFill>
              </a:rPr>
              <a:t>ФМЦ НИУ ВШЭ</a:t>
            </a:r>
            <a:endParaRPr lang="ru-RU" sz="2500">
              <a:solidFill>
                <a:srgbClr val="253957"/>
              </a:solidFill>
            </a:endParaRPr>
          </a:p>
        </p:txBody>
      </p:sp>
      <p:sp>
        <p:nvSpPr>
          <p:cNvPr id="472" name="Google Shape;472;g2437d377cb3_0_156"/>
          <p:cNvSpPr txBox="1"/>
          <p:nvPr/>
        </p:nvSpPr>
        <p:spPr>
          <a:xfrm>
            <a:off x="2716875" y="797075"/>
            <a:ext cx="15810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Тематические медиа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3" name="Google Shape;473;g2437d377cb3_0_156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35 / 37</a:t>
            </a:r>
            <a:endParaRPr sz="3500" b="1"/>
          </a:p>
        </p:txBody>
      </p:sp>
      <p:sp>
        <p:nvSpPr>
          <p:cNvPr id="474" name="Google Shape;474;g2437d377cb3_0_156"/>
          <p:cNvSpPr txBox="1"/>
          <p:nvPr/>
        </p:nvSpPr>
        <p:spPr>
          <a:xfrm>
            <a:off x="5929900" y="10322425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9 000 подписчиков</a:t>
            </a:r>
            <a:endParaRPr sz="2800" b="1">
              <a:solidFill>
                <a:srgbClr val="253957"/>
              </a:solidFill>
            </a:endParaRPr>
          </a:p>
        </p:txBody>
      </p:sp>
      <p:sp>
        <p:nvSpPr>
          <p:cNvPr id="475" name="Google Shape;475;g2437d377cb3_0_156"/>
          <p:cNvSpPr txBox="1"/>
          <p:nvPr/>
        </p:nvSpPr>
        <p:spPr>
          <a:xfrm>
            <a:off x="13211588" y="10322425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5 400 подписчиков</a:t>
            </a:r>
            <a:endParaRPr sz="2800" b="1">
              <a:solidFill>
                <a:srgbClr val="253957"/>
              </a:solidFill>
            </a:endParaRPr>
          </a:p>
        </p:txBody>
      </p:sp>
      <p:sp>
        <p:nvSpPr>
          <p:cNvPr id="476" name="Google Shape;476;g2437d377cb3_0_156"/>
          <p:cNvSpPr txBox="1"/>
          <p:nvPr/>
        </p:nvSpPr>
        <p:spPr>
          <a:xfrm>
            <a:off x="21049720" y="10192250"/>
            <a:ext cx="26001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 algn="ctr"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2800" b="1">
                <a:solidFill>
                  <a:srgbClr val="253957"/>
                </a:solidFill>
              </a:rPr>
              <a:t>7 900 подписчиков</a:t>
            </a:r>
            <a:endParaRPr sz="2800" b="1">
              <a:solidFill>
                <a:srgbClr val="253957"/>
              </a:solidFill>
            </a:endParaRPr>
          </a:p>
        </p:txBody>
      </p:sp>
      <p:pic>
        <p:nvPicPr>
          <p:cNvPr id="106" name="Изображение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719455" y="4352925"/>
            <a:ext cx="4887595" cy="771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" name="Прямоугольник 0"/>
          <p:cNvSpPr/>
          <p:nvPr/>
        </p:nvSpPr>
        <p:spPr>
          <a:xfrm>
            <a:off x="4516120" y="8482965"/>
            <a:ext cx="1259205" cy="629920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07" name="Изображение 106"/>
          <p:cNvPicPr/>
          <p:nvPr/>
        </p:nvPicPr>
        <p:blipFill>
          <a:blip r:embed="rId3"/>
          <a:srcRect l="1092" t="5662" r="1603" b="15380"/>
          <a:stretch>
            <a:fillRect/>
          </a:stretch>
        </p:blipFill>
        <p:spPr>
          <a:xfrm>
            <a:off x="8542020" y="4082415"/>
            <a:ext cx="4668520" cy="79857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192000" y="8482965"/>
            <a:ext cx="1259205" cy="629920"/>
          </a:xfrm>
          <a:prstGeom prst="rect">
            <a:avLst/>
          </a:prstGeom>
          <a:solidFill>
            <a:schemeClr val="bg1"/>
          </a:solidFill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  <p:pic>
        <p:nvPicPr>
          <p:cNvPr id="108" name="Изображение 107"/>
          <p:cNvPicPr/>
          <p:nvPr/>
        </p:nvPicPr>
        <p:blipFill>
          <a:blip r:embed="rId4"/>
          <a:srcRect l="311" t="5662" r="-110" b="15380"/>
          <a:stretch>
            <a:fillRect/>
          </a:stretch>
        </p:blipFill>
        <p:spPr>
          <a:xfrm>
            <a:off x="15812770" y="3832225"/>
            <a:ext cx="4913630" cy="848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2030" y="11441430"/>
            <a:ext cx="1619250" cy="16192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8715" y="11163935"/>
            <a:ext cx="1762125" cy="17621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380" y="11424920"/>
            <a:ext cx="1717675" cy="17176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g2437d377cb3_0_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76" name="Google Shape;176;g2437d377cb3_0_0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437d377cb3_0_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96463" y="3706375"/>
            <a:ext cx="9157323" cy="91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437d377cb3_0_0"/>
          <p:cNvSpPr txBox="1"/>
          <p:nvPr/>
        </p:nvSpPr>
        <p:spPr>
          <a:xfrm>
            <a:off x="1226600" y="2563250"/>
            <a:ext cx="21506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Распределение педагогических методов по аспектам</a:t>
            </a:r>
            <a:r>
              <a:rPr lang="ru-RU" sz="4500" b="1">
                <a:solidFill>
                  <a:srgbClr val="253957"/>
                </a:solidFill>
              </a:rPr>
              <a:t> впечатлений</a:t>
            </a:r>
            <a:endParaRPr sz="4500"/>
          </a:p>
        </p:txBody>
      </p:sp>
      <p:cxnSp>
        <p:nvCxnSpPr>
          <p:cNvPr id="179" name="Google Shape;179;g2437d377cb3_0_0"/>
          <p:cNvCxnSpPr/>
          <p:nvPr/>
        </p:nvCxnSpPr>
        <p:spPr>
          <a:xfrm>
            <a:off x="1282525" y="8285025"/>
            <a:ext cx="213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g2437d377cb3_0_0"/>
          <p:cNvSpPr txBox="1"/>
          <p:nvPr/>
        </p:nvSpPr>
        <p:spPr>
          <a:xfrm>
            <a:off x="945025" y="3976625"/>
            <a:ext cx="83178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применение интерактивных методов</a:t>
            </a:r>
            <a:endParaRPr sz="3500">
              <a:solidFill>
                <a:srgbClr val="253957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использование игровых форматов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организация получения удовольствий от обучения (возможность высказаться, применить творческие навыки)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500">
              <a:solidFill>
                <a:srgbClr val="253957"/>
              </a:solidFill>
            </a:endParaRPr>
          </a:p>
        </p:txBody>
      </p:sp>
      <p:sp>
        <p:nvSpPr>
          <p:cNvPr id="181" name="Google Shape;181;g2437d377cb3_0_0"/>
          <p:cNvSpPr txBox="1"/>
          <p:nvPr/>
        </p:nvSpPr>
        <p:spPr>
          <a:xfrm>
            <a:off x="945025" y="8700500"/>
            <a:ext cx="6892800" cy="4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организация уютной обстановки в классе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использование визуальных материалов (презентаций, видеороликов, инфографики, </a:t>
            </a:r>
            <a:r>
              <a:rPr lang="ru-RU" sz="3500">
                <a:solidFill>
                  <a:srgbClr val="253957"/>
                </a:solidFill>
              </a:rPr>
              <a:t>облака</a:t>
            </a:r>
            <a:r>
              <a:rPr lang="ru-RU" sz="3500">
                <a:solidFill>
                  <a:srgbClr val="253957"/>
                </a:solidFill>
              </a:rPr>
              <a:t> слов и пр.)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2" name="Google Shape;182;g2437d377cb3_0_0"/>
          <p:cNvSpPr txBox="1"/>
          <p:nvPr/>
        </p:nvSpPr>
        <p:spPr>
          <a:xfrm>
            <a:off x="16777700" y="8700500"/>
            <a:ext cx="6892800" cy="4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соучастие, вовлечение ученика в деятельность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создание </a:t>
            </a:r>
            <a:r>
              <a:rPr lang="ru-RU" sz="3500">
                <a:solidFill>
                  <a:srgbClr val="253957"/>
                </a:solidFill>
              </a:rPr>
              <a:t>измененного</a:t>
            </a:r>
            <a:r>
              <a:rPr lang="ru-RU" sz="3500">
                <a:solidFill>
                  <a:srgbClr val="253957"/>
                </a:solidFill>
              </a:rPr>
              <a:t> восприятия реальности (игры)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создание доброжелательной кооперативной обстановки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демократичная рассадка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выездные занятия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3" name="Google Shape;183;g2437d377cb3_0_0"/>
          <p:cNvSpPr txBox="1"/>
          <p:nvPr/>
        </p:nvSpPr>
        <p:spPr>
          <a:xfrm>
            <a:off x="16777575" y="3884075"/>
            <a:ext cx="7320300" cy="4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инициативная активность учеников в</a:t>
            </a:r>
            <a:r>
              <a:rPr lang="ru-RU" sz="3500">
                <a:solidFill>
                  <a:srgbClr val="253957"/>
                </a:solidFill>
              </a:rPr>
              <a:t> создании образовательной среды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формирование интереса к получению знаний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привлечение знаний извне учебников (эксперты, новости)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4" name="Google Shape;184;g2437d377cb3_0_0"/>
          <p:cNvSpPr txBox="1"/>
          <p:nvPr/>
        </p:nvSpPr>
        <p:spPr>
          <a:xfrm>
            <a:off x="2716875" y="797075"/>
            <a:ext cx="14976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организации впечатлений в обучении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85" name="Google Shape;185;g2437d377cb3_0_0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36 / 37</a:t>
            </a:r>
            <a:endParaRPr sz="3500"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"/>
          <p:cNvCxnSpPr/>
          <p:nvPr/>
        </p:nvCxnSpPr>
        <p:spPr>
          <a:xfrm rot="10800000" flipH="1">
            <a:off x="10370343" y="1604166"/>
            <a:ext cx="1" cy="2777349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57" name="Google Shape;57;p1"/>
          <p:cNvSpPr txBox="1"/>
          <p:nvPr/>
        </p:nvSpPr>
        <p:spPr>
          <a:xfrm>
            <a:off x="7117080" y="5100955"/>
            <a:ext cx="16308070" cy="272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7000"/>
              <a:buFont typeface="Arial Narrow" panose="020B0606020202030204"/>
              <a:buNone/>
            </a:pPr>
            <a:r>
              <a:rPr lang="ru-RU" sz="5500" b="1">
                <a:solidFill>
                  <a:srgbClr val="253957"/>
                </a:solidFill>
              </a:rPr>
              <a:t> Применение элементов экономики впечатлений при формировании финансовой культуры</a:t>
            </a:r>
            <a:endParaRPr lang="ru-RU" sz="5500" b="1">
              <a:solidFill>
                <a:srgbClr val="253957"/>
              </a:solidFill>
            </a:endParaRPr>
          </a:p>
        </p:txBody>
      </p:sp>
      <p:sp>
        <p:nvSpPr>
          <p:cNvPr id="58" name="Google Shape;58;p1"/>
          <p:cNvSpPr txBox="1"/>
          <p:nvPr/>
        </p:nvSpPr>
        <p:spPr>
          <a:xfrm>
            <a:off x="7116915" y="1155880"/>
            <a:ext cx="16308300" cy="2173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000"/>
              <a:buFont typeface="Arial Narrow" panose="020B0606020202030204"/>
              <a:buNone/>
            </a:pPr>
            <a:r>
              <a:rPr lang="ru-RU" sz="4400" b="0" i="0" u="none" strike="noStrike" cap="none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«Межрегиональный методический центр по финансовой грамотности системы общего и среднего профессионального образования» НИУ ВШЭ-Пермь</a:t>
            </a:r>
            <a:endParaRPr lang="ru-RU" sz="4400" b="0" i="0" u="none" strike="noStrike" cap="none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59" name="Google Shape;59;p1"/>
          <p:cNvSpPr txBox="1"/>
          <p:nvPr/>
        </p:nvSpPr>
        <p:spPr>
          <a:xfrm>
            <a:off x="13704168" y="12763714"/>
            <a:ext cx="2448300" cy="60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800"/>
              <a:buFont typeface="Arial Narrow" panose="020B0606020202030204"/>
              <a:buNone/>
            </a:pPr>
            <a:r>
              <a:rPr lang="ru-RU" sz="3000" i="0" u="none" strike="noStrike" cap="none">
                <a:solidFill>
                  <a:srgbClr val="253957"/>
                </a:solidFill>
              </a:rPr>
              <a:t>Пермь, 20</a:t>
            </a:r>
            <a:r>
              <a:rPr lang="ru-RU" sz="3000">
                <a:solidFill>
                  <a:srgbClr val="253957"/>
                </a:solidFill>
              </a:rPr>
              <a:t>24</a:t>
            </a:r>
            <a:endParaRPr sz="3000" i="0" u="none" strike="noStrike" cap="none">
              <a:solidFill>
                <a:srgbClr val="253957"/>
              </a:solidFill>
            </a:endParaRPr>
          </a:p>
        </p:txBody>
      </p:sp>
      <p:pic>
        <p:nvPicPr>
          <p:cNvPr id="60" name="Google Shape;60;p1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"/>
          <p:cNvSpPr txBox="1"/>
          <p:nvPr/>
        </p:nvSpPr>
        <p:spPr>
          <a:xfrm>
            <a:off x="6940675" y="9691375"/>
            <a:ext cx="8995800" cy="27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3500"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  <p:sp>
        <p:nvSpPr>
          <p:cNvPr id="62" name="Google Shape;62;p1"/>
          <p:cNvSpPr txBox="1"/>
          <p:nvPr/>
        </p:nvSpPr>
        <p:spPr>
          <a:xfrm>
            <a:off x="15642900" y="9691375"/>
            <a:ext cx="7257300" cy="29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Чашникова Кристина Юрьевна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сотрудник Пермского ММЦ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200"/>
              <a:buFont typeface="Arial Narrow" panose="020B0606020202030204"/>
              <a:buNone/>
            </a:pPr>
            <a:r>
              <a:rPr lang="ru-RU" sz="3500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магистр менеджмента</a:t>
            </a:r>
            <a:endParaRPr lang="ru-RU" sz="3500">
              <a:solidFill>
                <a:srgbClr val="253957"/>
              </a:solidFill>
              <a:latin typeface="Arial Narrow" panose="020B0606020202030204"/>
              <a:ea typeface="Arial Narrow" panose="020B0606020202030204"/>
              <a:cs typeface="Arial Narrow" panose="020B0606020202030204"/>
              <a:sym typeface="Arial Narrow" panose="020B0606020202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oogle Shape;104;g241ddb475cd_1_4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05" name="Google Shape;105;g241ddb475cd_1_45"/>
          <p:cNvSpPr txBox="1"/>
          <p:nvPr/>
        </p:nvSpPr>
        <p:spPr>
          <a:xfrm>
            <a:off x="1201075" y="11675425"/>
            <a:ext cx="9523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500">
                <a:solidFill>
                  <a:srgbClr val="666666"/>
                </a:solidFill>
              </a:rPr>
              <a:t>Источник фото: "ДРАМАТУРГИЯ ДИЗАЙНА" ЭЛЛЕН ЛУПТОН</a:t>
            </a:r>
            <a:endParaRPr lang="ru-RU" sz="2500">
              <a:solidFill>
                <a:srgbClr val="666666"/>
              </a:solidFill>
            </a:endParaRPr>
          </a:p>
        </p:txBody>
      </p:sp>
      <p:pic>
        <p:nvPicPr>
          <p:cNvPr id="106" name="Google Shape;106;g241ddb475cd_1_45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g241ddb475cd_1_45"/>
          <p:cNvSpPr txBox="1"/>
          <p:nvPr/>
        </p:nvSpPr>
        <p:spPr>
          <a:xfrm>
            <a:off x="2716875" y="797075"/>
            <a:ext cx="13207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indent="0"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Экономика впечатлений: теория</a:t>
            </a:r>
            <a:endParaRPr sz="4500" cap="none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13;g241ddb475cd_1_45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indent="0" algn="r"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3 / 37</a:t>
            </a:r>
            <a:endParaRPr sz="3500" b="1"/>
          </a:p>
        </p:txBody>
      </p:sp>
      <p:pic>
        <p:nvPicPr>
          <p:cNvPr id="100" name="Изображение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459730" y="2523490"/>
            <a:ext cx="13463905" cy="8842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g242dd9f9009_0_105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19" name="Google Shape;119;g242dd9f9009_0_105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Google Shape;120;g242dd9f9009_0_105"/>
          <p:cNvGraphicFramePr/>
          <p:nvPr/>
        </p:nvGraphicFramePr>
        <p:xfrm>
          <a:off x="1201076" y="2643361"/>
          <a:ext cx="21531925" cy="3799425"/>
        </p:xfrm>
        <a:graphic>
          <a:graphicData uri="http://schemas.openxmlformats.org/drawingml/2006/table">
            <a:tbl>
              <a:tblPr firstRow="1" firstCol="1" bandRow="1">
                <a:noFill/>
                <a:tableStyleId>{A5E5EB20-5455-4B4D-A8C1-32CDC70B4CE7}</a:tableStyleId>
              </a:tblPr>
              <a:tblGrid>
                <a:gridCol w="3458725"/>
                <a:gridCol w="5695600"/>
                <a:gridCol w="12377600"/>
              </a:tblGrid>
              <a:tr h="1033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Авторы</a:t>
                      </a:r>
                      <a:endParaRPr sz="35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>
                    <a:solidFill>
                      <a:srgbClr val="336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Название </a:t>
                      </a: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книги</a:t>
                      </a:r>
                      <a:r>
                        <a:rPr lang="ru-RU" sz="35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, год</a:t>
                      </a:r>
                      <a:endParaRPr sz="35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>
                    <a:solidFill>
                      <a:srgbClr val="336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Определение «</a:t>
                      </a: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экономика впечатлений</a:t>
                      </a:r>
                      <a:r>
                        <a:rPr lang="ru-RU" sz="350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»</a:t>
                      </a:r>
                      <a:endParaRPr sz="35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>
                    <a:solidFill>
                      <a:srgbClr val="3360A0"/>
                    </a:solidFill>
                  </a:tcPr>
                </a:tc>
              </a:tr>
              <a:tr h="2765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 b="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James Gilmore, </a:t>
                      </a:r>
                      <a:r>
                        <a:rPr lang="ru-RU" sz="3500" b="0" u="none" strike="noStrike" cap="none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Joseph Pine</a:t>
                      </a:r>
                      <a:endParaRPr sz="3500" b="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269875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The Experience Economy: Work Is Theater &amp; Every Business a Stage, 1999</a:t>
                      </a:r>
                      <a:endParaRPr sz="3500" u="none" strike="noStrike" cap="none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– </a:t>
                      </a: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это модель развития экономики, где центральным звеном является учет желания клиента получать эмоции от покупки товара или услуги.</a:t>
                      </a:r>
                      <a:endParaRPr sz="3500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3500"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«Экономическое предложение четвертого уровня</a:t>
                      </a:r>
                      <a:r>
                        <a:rPr lang="ru-RU" sz="3500">
                          <a:solidFill>
                            <a:schemeClr val="dk1"/>
                          </a:solidFill>
                          <a:latin typeface="Arial" panose="020B0604020202020204"/>
                          <a:ea typeface="Arial" panose="020B0604020202020204"/>
                          <a:cs typeface="Arial" panose="020B0604020202020204"/>
                          <a:sym typeface="Arial" panose="020B0604020202020204"/>
                        </a:rPr>
                        <a:t>»</a:t>
                      </a:r>
                      <a:endParaRPr sz="3500">
                        <a:latin typeface="Arial" panose="020B0604020202020204"/>
                        <a:ea typeface="Arial" panose="020B0604020202020204"/>
                        <a:cs typeface="Arial" panose="020B0604020202020204"/>
                        <a:sym typeface="Arial" panose="020B0604020202020204"/>
                      </a:endParaRPr>
                    </a:p>
                  </a:txBody>
                  <a:tcPr marL="36575" marR="36575" marT="0" marB="0" anchor="ctr"/>
                </a:tc>
              </a:tr>
            </a:tbl>
          </a:graphicData>
        </a:graphic>
      </p:graphicFrame>
      <p:sp>
        <p:nvSpPr>
          <p:cNvPr id="121" name="Google Shape;121;g242dd9f9009_0_105"/>
          <p:cNvSpPr txBox="1"/>
          <p:nvPr/>
        </p:nvSpPr>
        <p:spPr>
          <a:xfrm>
            <a:off x="3348850" y="6843575"/>
            <a:ext cx="194097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500">
                <a:solidFill>
                  <a:srgbClr val="253957"/>
                </a:solidFill>
              </a:rPr>
              <a:t>Где чаще всего применяют «экономику впечатлений»?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22" name="Google Shape;122;g242dd9f9009_0_105"/>
          <p:cNvSpPr txBox="1"/>
          <p:nvPr/>
        </p:nvSpPr>
        <p:spPr>
          <a:xfrm>
            <a:off x="1349225" y="9473235"/>
            <a:ext cx="6559800" cy="22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500" b="1">
                <a:solidFill>
                  <a:srgbClr val="253957"/>
                </a:solidFill>
              </a:rPr>
              <a:t>применение экономики</a:t>
            </a:r>
            <a:r>
              <a:rPr lang="ru-RU" sz="3500" b="1">
                <a:solidFill>
                  <a:srgbClr val="253957"/>
                </a:solidFill>
              </a:rPr>
              <a:t> впечатлений в сфере туристского бизнеса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124" name="Google Shape;124;g242dd9f9009_0_105"/>
          <p:cNvSpPr txBox="1"/>
          <p:nvPr/>
        </p:nvSpPr>
        <p:spPr>
          <a:xfrm>
            <a:off x="15924675" y="9473235"/>
            <a:ext cx="7477200" cy="22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500" b="1">
                <a:solidFill>
                  <a:srgbClr val="253957"/>
                </a:solidFill>
              </a:rPr>
              <a:t>элемент</a:t>
            </a:r>
            <a:r>
              <a:rPr lang="ru-RU" sz="3500" b="1">
                <a:solidFill>
                  <a:srgbClr val="253957"/>
                </a:solidFill>
              </a:rPr>
              <a:t> инновационного менеджмента и маркетинга в индустрии </a:t>
            </a:r>
            <a:r>
              <a:rPr lang="ru-RU" sz="3500" b="1">
                <a:solidFill>
                  <a:srgbClr val="253957"/>
                </a:solidFill>
              </a:rPr>
              <a:t>гостеприимства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126" name="Google Shape;126;g242dd9f9009_0_105"/>
          <p:cNvSpPr txBox="1"/>
          <p:nvPr/>
        </p:nvSpPr>
        <p:spPr>
          <a:xfrm>
            <a:off x="8732850" y="9473235"/>
            <a:ext cx="6105300" cy="22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3500" b="1">
                <a:solidFill>
                  <a:srgbClr val="253957"/>
                </a:solidFill>
              </a:rPr>
              <a:t>«</a:t>
            </a:r>
            <a:r>
              <a:rPr lang="ru-RU" sz="3500" b="1">
                <a:solidFill>
                  <a:srgbClr val="253957"/>
                </a:solidFill>
              </a:rPr>
              <a:t>маркетинг впечатлений» в бизнесе</a:t>
            </a:r>
            <a:endParaRPr sz="3500" b="1">
              <a:solidFill>
                <a:srgbClr val="253957"/>
              </a:solidFill>
            </a:endParaRPr>
          </a:p>
        </p:txBody>
      </p:sp>
      <p:sp>
        <p:nvSpPr>
          <p:cNvPr id="128" name="Google Shape;128;g242dd9f9009_0_105"/>
          <p:cNvSpPr txBox="1"/>
          <p:nvPr/>
        </p:nvSpPr>
        <p:spPr>
          <a:xfrm>
            <a:off x="2716875" y="797075"/>
            <a:ext cx="13207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Экономика впечатлений: </a:t>
            </a:r>
            <a:r>
              <a:rPr lang="ru-RU" sz="4500" b="1">
                <a:solidFill>
                  <a:srgbClr val="253957"/>
                </a:solidFill>
              </a:rPr>
              <a:t>теория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g242dd9f9009_0_105"/>
          <p:cNvSpPr/>
          <p:nvPr/>
        </p:nvSpPr>
        <p:spPr>
          <a:xfrm>
            <a:off x="1888275" y="7011575"/>
            <a:ext cx="828600" cy="6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rgbClr val="336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g242dd9f9009_0_105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4 / 37</a:t>
            </a:r>
            <a:endParaRPr sz="3500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g2437d377cb3_0_78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36" name="Google Shape;136;g2437d377cb3_0_78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437d377cb3_0_7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166300" y="3459050"/>
            <a:ext cx="9966301" cy="996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2437d377cb3_0_78"/>
          <p:cNvSpPr txBox="1"/>
          <p:nvPr/>
        </p:nvSpPr>
        <p:spPr>
          <a:xfrm>
            <a:off x="12115800" y="6927325"/>
            <a:ext cx="10786800" cy="52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88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создаются «здесь и сейчас»</a:t>
            </a:r>
            <a:endParaRPr sz="4100">
              <a:solidFill>
                <a:srgbClr val="253957"/>
              </a:solidFill>
            </a:endParaRPr>
          </a:p>
          <a:p>
            <a:pPr marL="457200" marR="0" lvl="0" indent="-488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всегда индивидуальны</a:t>
            </a:r>
            <a:endParaRPr sz="4100">
              <a:solidFill>
                <a:srgbClr val="253957"/>
              </a:solidFill>
            </a:endParaRPr>
          </a:p>
          <a:p>
            <a:pPr marL="457200" marR="0" lvl="0" indent="-488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неосязаемы</a:t>
            </a:r>
            <a:endParaRPr sz="4100">
              <a:solidFill>
                <a:srgbClr val="253957"/>
              </a:solidFill>
            </a:endParaRPr>
          </a:p>
          <a:p>
            <a:pPr marL="457200" marR="0" lvl="0" indent="-488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создается с участием потребителя</a:t>
            </a:r>
            <a:endParaRPr sz="4100">
              <a:solidFill>
                <a:srgbClr val="253957"/>
              </a:solidFill>
            </a:endParaRPr>
          </a:p>
          <a:p>
            <a:pPr marL="457200" marR="0" lvl="0" indent="-4889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не имеют «срока годности»</a:t>
            </a:r>
            <a:endParaRPr sz="4100">
              <a:solidFill>
                <a:srgbClr val="253957"/>
              </a:solidFill>
            </a:endParaRPr>
          </a:p>
          <a:p>
            <a:pPr marL="457200" marR="0" lvl="0" indent="-488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4100"/>
              <a:buChar char="●"/>
            </a:pPr>
            <a:r>
              <a:rPr lang="ru-RU" sz="4100">
                <a:solidFill>
                  <a:srgbClr val="253957"/>
                </a:solidFill>
              </a:rPr>
              <a:t>наиболее сильные впечатления включают в себя элементы всех четырех областей впечатления </a:t>
            </a:r>
            <a:endParaRPr sz="4100">
              <a:solidFill>
                <a:srgbClr val="253957"/>
              </a:solidFill>
            </a:endParaRPr>
          </a:p>
        </p:txBody>
      </p:sp>
      <p:sp>
        <p:nvSpPr>
          <p:cNvPr id="139" name="Google Shape;139;g2437d377cb3_0_78"/>
          <p:cNvSpPr txBox="1"/>
          <p:nvPr/>
        </p:nvSpPr>
        <p:spPr>
          <a:xfrm>
            <a:off x="7258500" y="12859550"/>
            <a:ext cx="154491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500">
                <a:solidFill>
                  <a:srgbClr val="666666"/>
                </a:solidFill>
              </a:rPr>
              <a:t>Источник: Pine B.J., Gilmore J.H. The Experience Economy:  Work Is Theater &amp; Every Business a Stage</a:t>
            </a:r>
            <a:endParaRPr sz="2500">
              <a:solidFill>
                <a:srgbClr val="666666"/>
              </a:solidFill>
            </a:endParaRPr>
          </a:p>
        </p:txBody>
      </p:sp>
      <p:sp>
        <p:nvSpPr>
          <p:cNvPr id="140" name="Google Shape;140;g2437d377cb3_0_78"/>
          <p:cNvSpPr txBox="1"/>
          <p:nvPr/>
        </p:nvSpPr>
        <p:spPr>
          <a:xfrm>
            <a:off x="10580925" y="2643525"/>
            <a:ext cx="12126600" cy="26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4000">
                <a:solidFill>
                  <a:srgbClr val="253957"/>
                </a:solidFill>
              </a:rPr>
              <a:t>Представленные аспекты впечатлений не исключают друг друга, а напротив часто смешиваются в неповторимом сочетании и взаимно усиливают друг друга</a:t>
            </a:r>
            <a:endParaRPr sz="4000">
              <a:solidFill>
                <a:srgbClr val="253957"/>
              </a:solidFill>
            </a:endParaRPr>
          </a:p>
        </p:txBody>
      </p:sp>
      <p:sp>
        <p:nvSpPr>
          <p:cNvPr id="141" name="Google Shape;141;g2437d377cb3_0_78"/>
          <p:cNvSpPr txBox="1"/>
          <p:nvPr/>
        </p:nvSpPr>
        <p:spPr>
          <a:xfrm>
            <a:off x="12115800" y="5776600"/>
            <a:ext cx="105918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Характеристики впечатлений:</a:t>
            </a:r>
            <a:endParaRPr sz="4500">
              <a:solidFill>
                <a:srgbClr val="253957"/>
              </a:solidFill>
            </a:endParaRPr>
          </a:p>
        </p:txBody>
      </p:sp>
      <p:sp>
        <p:nvSpPr>
          <p:cNvPr id="142" name="Google Shape;142;g2437d377cb3_0_78"/>
          <p:cNvSpPr txBox="1"/>
          <p:nvPr/>
        </p:nvSpPr>
        <p:spPr>
          <a:xfrm>
            <a:off x="2101925" y="2546750"/>
            <a:ext cx="8051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4</a:t>
            </a:r>
            <a:r>
              <a:rPr lang="ru-RU" sz="4500" b="1">
                <a:solidFill>
                  <a:srgbClr val="253957"/>
                </a:solidFill>
              </a:rPr>
              <a:t> аспекта впечатлений:</a:t>
            </a:r>
            <a:endParaRPr sz="4500"/>
          </a:p>
        </p:txBody>
      </p:sp>
      <p:sp>
        <p:nvSpPr>
          <p:cNvPr id="143" name="Google Shape;143;g2437d377cb3_0_78"/>
          <p:cNvSpPr txBox="1"/>
          <p:nvPr/>
        </p:nvSpPr>
        <p:spPr>
          <a:xfrm>
            <a:off x="2716875" y="797075"/>
            <a:ext cx="132078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Экономика впечатлений: теория</a:t>
            </a:r>
            <a:endParaRPr sz="45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4" name="Google Shape;144;g2437d377cb3_0_78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5 / 37</a:t>
            </a:r>
            <a:endParaRPr sz="35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g242dd9f9009_0_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50" name="Google Shape;150;g242dd9f9009_0_0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42dd9f9009_0_0"/>
          <p:cNvSpPr txBox="1"/>
          <p:nvPr/>
        </p:nvSpPr>
        <p:spPr>
          <a:xfrm>
            <a:off x="2716875" y="797075"/>
            <a:ext cx="14976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организации впечатлений в обучении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52" name="Google Shape;152;g242dd9f9009_0_0"/>
          <p:cNvSpPr txBox="1"/>
          <p:nvPr/>
        </p:nvSpPr>
        <p:spPr>
          <a:xfrm>
            <a:off x="1226600" y="5552800"/>
            <a:ext cx="71811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Edutainment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обучение + развлечение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удержание внимания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53" name="Google Shape;153;g242dd9f9009_0_0"/>
          <p:cNvSpPr txBox="1"/>
          <p:nvPr/>
        </p:nvSpPr>
        <p:spPr>
          <a:xfrm>
            <a:off x="1226600" y="12585800"/>
            <a:ext cx="156441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2500">
                <a:solidFill>
                  <a:srgbClr val="666666"/>
                </a:solidFill>
              </a:rPr>
              <a:t>Источник: Pine B.J., Gilmore J.H. The Experience Economy:  Work Is Theater &amp; Every Business a Stage</a:t>
            </a:r>
            <a:endParaRPr sz="2500">
              <a:solidFill>
                <a:srgbClr val="666666"/>
              </a:solidFill>
            </a:endParaRPr>
          </a:p>
        </p:txBody>
      </p:sp>
      <p:sp>
        <p:nvSpPr>
          <p:cNvPr id="154" name="Google Shape;154;g242dd9f9009_0_0"/>
          <p:cNvSpPr txBox="1"/>
          <p:nvPr/>
        </p:nvSpPr>
        <p:spPr>
          <a:xfrm>
            <a:off x="1339700" y="2878925"/>
            <a:ext cx="213678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Термины, обозначающие обучающие впечатления на стыке областей</a:t>
            </a:r>
            <a:r>
              <a:rPr lang="ru-RU" sz="4500" b="1">
                <a:solidFill>
                  <a:srgbClr val="253957"/>
                </a:solidFill>
              </a:rPr>
              <a:t>: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55" name="Google Shape;155;g242dd9f9009_0_0"/>
          <p:cNvSpPr txBox="1"/>
          <p:nvPr/>
        </p:nvSpPr>
        <p:spPr>
          <a:xfrm>
            <a:off x="8372850" y="5552975"/>
            <a:ext cx="71811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Eduscapist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обучение + эскапизм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смена контекста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56" name="Google Shape;156;g242dd9f9009_0_0"/>
          <p:cNvSpPr txBox="1"/>
          <p:nvPr/>
        </p:nvSpPr>
        <p:spPr>
          <a:xfrm>
            <a:off x="15526350" y="5552975"/>
            <a:ext cx="7181100" cy="50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Edusthetic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обучение + эстетика</a:t>
            </a: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500">
                <a:solidFill>
                  <a:srgbClr val="253957"/>
                </a:solidFill>
              </a:rPr>
              <a:t>прививание вкуса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57" name="Google Shape;157;g242dd9f9009_0_0"/>
          <p:cNvSpPr/>
          <p:nvPr/>
        </p:nvSpPr>
        <p:spPr>
          <a:xfrm rot="5400000">
            <a:off x="4402850" y="7998225"/>
            <a:ext cx="828600" cy="6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rgbClr val="336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" name="Google Shape;158;g242dd9f9009_0_0"/>
          <p:cNvSpPr/>
          <p:nvPr/>
        </p:nvSpPr>
        <p:spPr>
          <a:xfrm rot="5400000">
            <a:off x="11552725" y="7998225"/>
            <a:ext cx="828600" cy="6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rgbClr val="336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g242dd9f9009_0_0"/>
          <p:cNvSpPr/>
          <p:nvPr/>
        </p:nvSpPr>
        <p:spPr>
          <a:xfrm rot="5400000">
            <a:off x="18702600" y="7998225"/>
            <a:ext cx="828600" cy="6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0A0"/>
          </a:solidFill>
          <a:ln w="9525" cap="flat" cmpd="sng">
            <a:solidFill>
              <a:srgbClr val="336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g242dd9f9009_0_0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6 / 37</a:t>
            </a:r>
            <a:endParaRPr sz="35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g2437d377cb3_0_91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66" name="Google Shape;166;g2437d377cb3_0_91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437d377cb3_0_91"/>
          <p:cNvSpPr txBox="1"/>
          <p:nvPr/>
        </p:nvSpPr>
        <p:spPr>
          <a:xfrm>
            <a:off x="1986925" y="5526425"/>
            <a:ext cx="20720700" cy="61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500"/>
              <a:buChar char="●"/>
            </a:pPr>
            <a:r>
              <a:rPr lang="ru-RU" sz="4500">
                <a:solidFill>
                  <a:srgbClr val="253957"/>
                </a:solidFill>
              </a:rPr>
              <a:t>обучение должно вовлекать в процесс ум человека (для интеллектуального образования) или тело (для физической подготовки)</a:t>
            </a:r>
            <a:endParaRPr sz="4500">
              <a:solidFill>
                <a:srgbClr val="253957"/>
              </a:solidFill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вовлеченность, соучастность, интерактивность</a:t>
            </a:r>
            <a:endParaRPr sz="4500" b="1">
              <a:solidFill>
                <a:srgbClr val="253957"/>
              </a:solidFill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(</a:t>
            </a:r>
            <a:r>
              <a:rPr lang="ru-RU" sz="4500" b="1">
                <a:solidFill>
                  <a:srgbClr val="253957"/>
                </a:solidFill>
              </a:rPr>
              <a:t>М.В. Кларин; И.Н. Главницкая</a:t>
            </a:r>
            <a:r>
              <a:rPr lang="ru-RU" sz="4500" b="1">
                <a:solidFill>
                  <a:srgbClr val="253957"/>
                </a:solidFill>
              </a:rPr>
              <a:t>)</a:t>
            </a:r>
            <a:endParaRPr sz="4500" b="1">
              <a:solidFill>
                <a:srgbClr val="253957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4500">
              <a:solidFill>
                <a:srgbClr val="253957"/>
              </a:solidFill>
            </a:endParaRPr>
          </a:p>
          <a:p>
            <a:pPr marL="457200" marR="0" lvl="0" indent="-51435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53957"/>
              </a:buClr>
              <a:buSzPts val="4500"/>
              <a:buChar char="●"/>
            </a:pPr>
            <a:r>
              <a:rPr lang="ru-RU" sz="4500">
                <a:solidFill>
                  <a:srgbClr val="253957"/>
                </a:solidFill>
              </a:rPr>
              <a:t>зарождается новая модель обучения при которой процесс обучения должен определяться деятельными учениками</a:t>
            </a:r>
            <a:endParaRPr sz="4500">
              <a:solidFill>
                <a:srgbClr val="253957"/>
              </a:solidFill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инициативная активность</a:t>
            </a:r>
            <a:endParaRPr sz="4500" b="1">
              <a:solidFill>
                <a:srgbClr val="253957"/>
              </a:solidFill>
            </a:endParaRPr>
          </a:p>
          <a:p>
            <a:pPr marL="457200" marR="0" lvl="0" indent="0" algn="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4500" b="1">
                <a:solidFill>
                  <a:srgbClr val="253957"/>
                </a:solidFill>
              </a:rPr>
              <a:t>(М.Г. Ермолаева)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68" name="Google Shape;168;g2437d377cb3_0_91"/>
          <p:cNvSpPr txBox="1"/>
          <p:nvPr/>
        </p:nvSpPr>
        <p:spPr>
          <a:xfrm>
            <a:off x="1339700" y="2878925"/>
            <a:ext cx="213678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организации впечатлений в образовательной деятельности и их сопоставление с терминами из педагогики</a:t>
            </a: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69" name="Google Shape;169;g2437d377cb3_0_91"/>
          <p:cNvSpPr txBox="1"/>
          <p:nvPr/>
        </p:nvSpPr>
        <p:spPr>
          <a:xfrm>
            <a:off x="2716875" y="797075"/>
            <a:ext cx="14976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организации впечатлений в обучении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70" name="Google Shape;170;g2437d377cb3_0_91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7 / 37</a:t>
            </a:r>
            <a:endParaRPr sz="35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g2437d377cb3_0_0"/>
          <p:cNvCxnSpPr/>
          <p:nvPr/>
        </p:nvCxnSpPr>
        <p:spPr>
          <a:xfrm>
            <a:off x="1201065" y="2214562"/>
            <a:ext cx="21506400" cy="0"/>
          </a:xfrm>
          <a:prstGeom prst="straightConnector1">
            <a:avLst/>
          </a:prstGeom>
          <a:noFill/>
          <a:ln w="12700" cap="flat" cmpd="sng">
            <a:solidFill>
              <a:srgbClr val="25395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76" name="Google Shape;176;g2437d377cb3_0_0" descr="Изображение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437d377cb3_0_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96463" y="3706375"/>
            <a:ext cx="9157323" cy="91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437d377cb3_0_0"/>
          <p:cNvSpPr txBox="1"/>
          <p:nvPr/>
        </p:nvSpPr>
        <p:spPr>
          <a:xfrm>
            <a:off x="1226600" y="2563250"/>
            <a:ext cx="21506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253957"/>
              </a:buClr>
              <a:buSzPts val="42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Распределение педагогических методов по аспектам</a:t>
            </a:r>
            <a:r>
              <a:rPr lang="ru-RU" sz="4500" b="1">
                <a:solidFill>
                  <a:srgbClr val="253957"/>
                </a:solidFill>
              </a:rPr>
              <a:t> впечатлений</a:t>
            </a:r>
            <a:endParaRPr sz="4500"/>
          </a:p>
        </p:txBody>
      </p:sp>
      <p:cxnSp>
        <p:nvCxnSpPr>
          <p:cNvPr id="179" name="Google Shape;179;g2437d377cb3_0_0"/>
          <p:cNvCxnSpPr/>
          <p:nvPr/>
        </p:nvCxnSpPr>
        <p:spPr>
          <a:xfrm>
            <a:off x="1282525" y="8285025"/>
            <a:ext cx="2137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g2437d377cb3_0_0"/>
          <p:cNvSpPr txBox="1"/>
          <p:nvPr/>
        </p:nvSpPr>
        <p:spPr>
          <a:xfrm>
            <a:off x="945025" y="3976625"/>
            <a:ext cx="83178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применение интерактивных методов</a:t>
            </a:r>
            <a:endParaRPr sz="3500">
              <a:solidFill>
                <a:srgbClr val="253957"/>
              </a:solidFill>
            </a:endParaRPr>
          </a:p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использование игровых форматов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организация получения удовольствий от обучения (возможность высказаться, применить творческие навыки)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500">
              <a:solidFill>
                <a:srgbClr val="253957"/>
              </a:solidFill>
            </a:endParaRPr>
          </a:p>
        </p:txBody>
      </p:sp>
      <p:sp>
        <p:nvSpPr>
          <p:cNvPr id="181" name="Google Shape;181;g2437d377cb3_0_0"/>
          <p:cNvSpPr txBox="1"/>
          <p:nvPr/>
        </p:nvSpPr>
        <p:spPr>
          <a:xfrm>
            <a:off x="945025" y="8700500"/>
            <a:ext cx="6892800" cy="4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организация уютной обстановки в классе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использование визуальных материалов (презентаций, видеороликов, инфографики, </a:t>
            </a:r>
            <a:r>
              <a:rPr lang="ru-RU" sz="3500">
                <a:solidFill>
                  <a:srgbClr val="253957"/>
                </a:solidFill>
              </a:rPr>
              <a:t>облака</a:t>
            </a:r>
            <a:r>
              <a:rPr lang="ru-RU" sz="3500">
                <a:solidFill>
                  <a:srgbClr val="253957"/>
                </a:solidFill>
              </a:rPr>
              <a:t> слов и пр.)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2" name="Google Shape;182;g2437d377cb3_0_0"/>
          <p:cNvSpPr txBox="1"/>
          <p:nvPr/>
        </p:nvSpPr>
        <p:spPr>
          <a:xfrm>
            <a:off x="16777700" y="8700500"/>
            <a:ext cx="6892800" cy="41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соучастие, вовлечение ученика в деятельность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создание </a:t>
            </a:r>
            <a:r>
              <a:rPr lang="ru-RU" sz="3500">
                <a:solidFill>
                  <a:srgbClr val="253957"/>
                </a:solidFill>
              </a:rPr>
              <a:t>измененного</a:t>
            </a:r>
            <a:r>
              <a:rPr lang="ru-RU" sz="3500">
                <a:solidFill>
                  <a:srgbClr val="253957"/>
                </a:solidFill>
              </a:rPr>
              <a:t> восприятия реальности (игры)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создание доброжелательной кооперативной обстановки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демократичная рассадка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выездные занятия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3" name="Google Shape;183;g2437d377cb3_0_0"/>
          <p:cNvSpPr txBox="1"/>
          <p:nvPr/>
        </p:nvSpPr>
        <p:spPr>
          <a:xfrm>
            <a:off x="16777575" y="3884075"/>
            <a:ext cx="7320300" cy="4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45720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инициативная активность учеников в</a:t>
            </a:r>
            <a:r>
              <a:rPr lang="ru-RU" sz="3500">
                <a:solidFill>
                  <a:srgbClr val="253957"/>
                </a:solidFill>
              </a:rPr>
              <a:t> создании образовательной среды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формирование интереса к получению знаний</a:t>
            </a:r>
            <a:endParaRPr sz="3500">
              <a:solidFill>
                <a:srgbClr val="253957"/>
              </a:solidFill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3500"/>
              <a:buChar char="●"/>
            </a:pPr>
            <a:r>
              <a:rPr lang="ru-RU" sz="3500">
                <a:solidFill>
                  <a:srgbClr val="253957"/>
                </a:solidFill>
              </a:rPr>
              <a:t>привлечение знаний извне учебников (эксперты, новости)</a:t>
            </a:r>
            <a:endParaRPr sz="3500">
              <a:solidFill>
                <a:srgbClr val="253957"/>
              </a:solidFill>
            </a:endParaRPr>
          </a:p>
        </p:txBody>
      </p:sp>
      <p:sp>
        <p:nvSpPr>
          <p:cNvPr id="184" name="Google Shape;184;g2437d377cb3_0_0"/>
          <p:cNvSpPr txBox="1"/>
          <p:nvPr/>
        </p:nvSpPr>
        <p:spPr>
          <a:xfrm>
            <a:off x="2716875" y="797075"/>
            <a:ext cx="14976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4500" b="1">
                <a:solidFill>
                  <a:srgbClr val="253957"/>
                </a:solidFill>
              </a:rPr>
              <a:t>Подходы к организации впечатлений в обучении</a:t>
            </a:r>
            <a:endParaRPr sz="4500" b="1">
              <a:solidFill>
                <a:srgbClr val="253957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6600"/>
              <a:buFont typeface="Arial" panose="020B0604020202020204"/>
              <a:buNone/>
            </a:pPr>
            <a:endParaRPr sz="4500" b="1">
              <a:solidFill>
                <a:srgbClr val="253957"/>
              </a:solidFill>
            </a:endParaRPr>
          </a:p>
        </p:txBody>
      </p:sp>
      <p:sp>
        <p:nvSpPr>
          <p:cNvPr id="185" name="Google Shape;185;g2437d377cb3_0_0"/>
          <p:cNvSpPr txBox="1"/>
          <p:nvPr/>
        </p:nvSpPr>
        <p:spPr>
          <a:xfrm>
            <a:off x="21049300" y="797075"/>
            <a:ext cx="16581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3957"/>
              </a:buClr>
              <a:buSzPts val="2400"/>
              <a:buFont typeface="Arial Narrow" panose="020B0606020202030204"/>
              <a:buNone/>
            </a:pPr>
            <a:r>
              <a:rPr lang="ru-RU" sz="3500" b="1">
                <a:solidFill>
                  <a:srgbClr val="253957"/>
                </a:solid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rPr>
              <a:t>8 / 37</a:t>
            </a:r>
            <a:endParaRPr sz="35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15776</Words>
  <Application>WPS Presentation</Application>
  <PresentationFormat/>
  <Paragraphs>683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Arial</vt:lpstr>
      <vt:lpstr>SimSun</vt:lpstr>
      <vt:lpstr>Wingdings</vt:lpstr>
      <vt:lpstr>Arial</vt:lpstr>
      <vt:lpstr>Helvetica Neue Light</vt:lpstr>
      <vt:lpstr>Helvetica Neue</vt:lpstr>
      <vt:lpstr>Arial Narrow</vt:lpstr>
      <vt:lpstr>Microsoft YaHei</vt:lpstr>
      <vt:lpstr>Arial Unicode MS</vt:lpstr>
      <vt:lpstr>Times New Roman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Кристина Чашник�</cp:lastModifiedBy>
  <cp:revision>3</cp:revision>
  <dcterms:created xsi:type="dcterms:W3CDTF">2024-02-05T19:32:00Z</dcterms:created>
  <dcterms:modified xsi:type="dcterms:W3CDTF">2024-02-06T17:54:22Z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3D3D091490C74E3390C6248A0C45C85A_13</vt:lpwstr>
  </property>
  <property fmtid="{D5CDD505-2E9C-101B-9397-08002B2CF9AE}" pid="3" name="KSOProductBuildVer">
    <vt:lpwstr>1049-12.2.0.13431</vt:lpwstr>
  </property>
</Properties>
</file>