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8" r:id="rId3"/>
    <p:sldId id="354" r:id="rId4"/>
    <p:sldId id="399" r:id="rId5"/>
    <p:sldId id="358" r:id="rId6"/>
    <p:sldId id="459" r:id="rId7"/>
    <p:sldId id="360" r:id="rId8"/>
    <p:sldId id="460" r:id="rId9"/>
    <p:sldId id="401" r:id="rId10"/>
    <p:sldId id="403" r:id="rId11"/>
    <p:sldId id="461" r:id="rId12"/>
    <p:sldId id="405" r:id="rId13"/>
    <p:sldId id="406" r:id="rId14"/>
    <p:sldId id="407" r:id="rId15"/>
    <p:sldId id="503" r:id="rId16"/>
    <p:sldId id="488" r:id="rId17"/>
    <p:sldId id="400" r:id="rId18"/>
    <p:sldId id="362" r:id="rId19"/>
    <p:sldId id="480" r:id="rId20"/>
    <p:sldId id="504" r:id="rId21"/>
    <p:sldId id="505" r:id="rId22"/>
    <p:sldId id="507" r:id="rId23"/>
    <p:sldId id="506" r:id="rId24"/>
    <p:sldId id="489" r:id="rId25"/>
    <p:sldId id="494" r:id="rId26"/>
    <p:sldId id="495" r:id="rId27"/>
    <p:sldId id="496" r:id="rId28"/>
    <p:sldId id="497" r:id="rId29"/>
    <p:sldId id="430" r:id="rId30"/>
    <p:sldId id="431" r:id="rId31"/>
    <p:sldId id="462" r:id="rId32"/>
    <p:sldId id="476" r:id="rId33"/>
    <p:sldId id="367" r:id="rId34"/>
    <p:sldId id="368" r:id="rId35"/>
    <p:sldId id="433" r:id="rId36"/>
    <p:sldId id="434" r:id="rId37"/>
    <p:sldId id="482" r:id="rId38"/>
    <p:sldId id="435" r:id="rId39"/>
    <p:sldId id="438" r:id="rId40"/>
    <p:sldId id="436" r:id="rId41"/>
    <p:sldId id="371" r:id="rId42"/>
    <p:sldId id="440" r:id="rId43"/>
    <p:sldId id="512" r:id="rId44"/>
    <p:sldId id="486" r:id="rId45"/>
    <p:sldId id="485" r:id="rId46"/>
    <p:sldId id="441" r:id="rId47"/>
    <p:sldId id="442" r:id="rId48"/>
    <p:sldId id="443" r:id="rId49"/>
    <p:sldId id="447" r:id="rId50"/>
    <p:sldId id="478" r:id="rId51"/>
    <p:sldId id="445" r:id="rId52"/>
    <p:sldId id="446" r:id="rId53"/>
    <p:sldId id="450" r:id="rId54"/>
    <p:sldId id="452" r:id="rId55"/>
    <p:sldId id="448" r:id="rId56"/>
    <p:sldId id="464" r:id="rId57"/>
    <p:sldId id="508" r:id="rId58"/>
    <p:sldId id="509" r:id="rId59"/>
    <p:sldId id="511" r:id="rId60"/>
    <p:sldId id="513" r:id="rId61"/>
    <p:sldId id="466" r:id="rId62"/>
    <p:sldId id="463" r:id="rId63"/>
    <p:sldId id="414" r:id="rId64"/>
    <p:sldId id="468" r:id="rId65"/>
    <p:sldId id="483" r:id="rId66"/>
    <p:sldId id="481" r:id="rId67"/>
    <p:sldId id="465" r:id="rId68"/>
    <p:sldId id="510" r:id="rId69"/>
    <p:sldId id="467" r:id="rId70"/>
    <p:sldId id="479" r:id="rId71"/>
    <p:sldId id="484" r:id="rId72"/>
    <p:sldId id="415" r:id="rId73"/>
    <p:sldId id="451" r:id="rId74"/>
    <p:sldId id="514" r:id="rId75"/>
    <p:sldId id="416" r:id="rId76"/>
    <p:sldId id="417" r:id="rId77"/>
    <p:sldId id="418" r:id="rId78"/>
    <p:sldId id="419" r:id="rId79"/>
    <p:sldId id="420" r:id="rId80"/>
    <p:sldId id="425" r:id="rId81"/>
    <p:sldId id="427" r:id="rId82"/>
    <p:sldId id="428" r:id="rId83"/>
    <p:sldId id="453" r:id="rId84"/>
    <p:sldId id="456" r:id="rId85"/>
    <p:sldId id="469" r:id="rId86"/>
    <p:sldId id="457" r:id="rId87"/>
    <p:sldId id="458" r:id="rId88"/>
    <p:sldId id="429" r:id="rId8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t>Страховые активы на 31.03.2016</a:t>
            </a:r>
          </a:p>
        </c:rich>
      </c:tx>
      <c:overlay val="0"/>
    </c:title>
    <c:autoTitleDeleted val="0"/>
    <c:plotArea>
      <c:layout/>
      <c:pieChart>
        <c:varyColors val="1"/>
        <c:ser>
          <c:idx val="0"/>
          <c:order val="0"/>
          <c:dLbls>
            <c:spPr>
              <a:noFill/>
              <a:ln>
                <a:noFill/>
              </a:ln>
              <a:effectLst/>
            </c:spPr>
            <c:txPr>
              <a:bodyPr/>
              <a:lstStyle/>
              <a:p>
                <a:pPr>
                  <a:defRPr sz="1400"/>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Лист1!$A$4:$A$12</c:f>
              <c:strCache>
                <c:ptCount val="9"/>
                <c:pt idx="0">
                  <c:v>Банковские вклады</c:v>
                </c:pt>
                <c:pt idx="1">
                  <c:v>Дебиторская задолженность</c:v>
                </c:pt>
                <c:pt idx="2">
                  <c:v>Государственные и муниципальные бумаги</c:v>
                </c:pt>
                <c:pt idx="3">
                  <c:v>Корпоративные облигации</c:v>
                </c:pt>
                <c:pt idx="4">
                  <c:v>Акции </c:v>
                </c:pt>
                <c:pt idx="5">
                  <c:v>Прочие активы</c:v>
                </c:pt>
                <c:pt idx="6">
                  <c:v>Недвижимое имущество</c:v>
                </c:pt>
                <c:pt idx="7">
                  <c:v>Денежные средства</c:v>
                </c:pt>
                <c:pt idx="8">
                  <c:v>Доля перестрахования в страховых резервах</c:v>
                </c:pt>
              </c:strCache>
            </c:strRef>
          </c:cat>
          <c:val>
            <c:numRef>
              <c:f>Лист1!$B$4:$B$12</c:f>
              <c:numCache>
                <c:formatCode>General</c:formatCode>
                <c:ptCount val="9"/>
                <c:pt idx="0">
                  <c:v>409.7</c:v>
                </c:pt>
                <c:pt idx="1">
                  <c:v>333.7</c:v>
                </c:pt>
                <c:pt idx="2">
                  <c:v>110.8</c:v>
                </c:pt>
                <c:pt idx="3">
                  <c:v>268.7</c:v>
                </c:pt>
                <c:pt idx="4">
                  <c:v>120.7</c:v>
                </c:pt>
                <c:pt idx="5">
                  <c:v>97.2</c:v>
                </c:pt>
                <c:pt idx="6">
                  <c:v>82.7</c:v>
                </c:pt>
                <c:pt idx="7">
                  <c:v>127.7</c:v>
                </c:pt>
                <c:pt idx="8">
                  <c:v>127.8</c:v>
                </c:pt>
              </c:numCache>
            </c:numRef>
          </c:val>
          <c:extLst>
            <c:ext xmlns:c16="http://schemas.microsoft.com/office/drawing/2014/chart" uri="{C3380CC4-5D6E-409C-BE32-E72D297353CC}">
              <c16:uniqueId val="{00000000-FFDB-470A-8CA2-A6F0B92AAA6A}"/>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ru-RU"/>
        </a:p>
      </c:txPr>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F893616-B53E-491B-B95C-177E3D7AFC07}" type="datetimeFigureOut">
              <a:rPr lang="ru-RU" smtClean="0"/>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13792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93616-B53E-491B-B95C-177E3D7AFC07}" type="datetimeFigureOut">
              <a:rPr lang="ru-RU" smtClean="0"/>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33564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93616-B53E-491B-B95C-177E3D7AFC07}" type="datetimeFigureOut">
              <a:rPr lang="ru-RU" smtClean="0"/>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191937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93616-B53E-491B-B95C-177E3D7AFC07}" type="datetimeFigureOut">
              <a:rPr lang="ru-RU" smtClean="0"/>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57615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93616-B53E-491B-B95C-177E3D7AFC07}" type="datetimeFigureOut">
              <a:rPr lang="ru-RU" smtClean="0"/>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11940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93616-B53E-491B-B95C-177E3D7AFC07}" type="datetimeFigureOut">
              <a:rPr lang="ru-RU" smtClean="0"/>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95800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93616-B53E-491B-B95C-177E3D7AFC07}" type="datetimeFigureOut">
              <a:rPr lang="ru-RU" smtClean="0"/>
              <a:t>01.06.2017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38294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93616-B53E-491B-B95C-177E3D7AFC07}" type="datetimeFigureOut">
              <a:rPr lang="ru-RU" smtClean="0"/>
              <a:t>01.06.2017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37281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93616-B53E-491B-B95C-177E3D7AFC07}" type="datetimeFigureOut">
              <a:rPr lang="ru-RU" smtClean="0"/>
              <a:t>01.06.2017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224067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F893616-B53E-491B-B95C-177E3D7AFC07}" type="datetimeFigureOut">
              <a:rPr lang="ru-RU" smtClean="0"/>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353574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F893616-B53E-491B-B95C-177E3D7AFC07}" type="datetimeFigureOut">
              <a:rPr lang="ru-RU" smtClean="0"/>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F39748-EE57-45F3-85A3-2A94A043E58C}" type="slidenum">
              <a:rPr lang="ru-RU" smtClean="0"/>
              <a:t>‹#›</a:t>
            </a:fld>
            <a:endParaRPr lang="ru-RU"/>
          </a:p>
        </p:txBody>
      </p:sp>
    </p:spTree>
    <p:extLst>
      <p:ext uri="{BB962C8B-B14F-4D97-AF65-F5344CB8AC3E}">
        <p14:creationId xmlns:p14="http://schemas.microsoft.com/office/powerpoint/2010/main" val="113215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93616-B53E-491B-B95C-177E3D7AFC07}" type="datetimeFigureOut">
              <a:rPr lang="ru-RU" smtClean="0"/>
              <a:t>01.06.2017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39748-EE57-45F3-85A3-2A94A043E58C}" type="slidenum">
              <a:rPr lang="ru-RU" smtClean="0"/>
              <a:t>‹#›</a:t>
            </a:fld>
            <a:endParaRPr lang="ru-RU"/>
          </a:p>
        </p:txBody>
      </p:sp>
    </p:spTree>
    <p:extLst>
      <p:ext uri="{BB962C8B-B14F-4D97-AF65-F5344CB8AC3E}">
        <p14:creationId xmlns:p14="http://schemas.microsoft.com/office/powerpoint/2010/main" val="29287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www.cbr.ru/finmarkets/?PrtId=sv_insuranc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nsur-info.ru/" TargetMode="External"/><Relationship Id="rId2" Type="http://schemas.openxmlformats.org/officeDocument/2006/relationships/hyperlink" Target="http://raexpert.ru/ratings/insurance_rank/insurance_market/insurance_2015_itog/" TargetMode="External"/><Relationship Id="rId1" Type="http://schemas.openxmlformats.org/officeDocument/2006/relationships/slideLayout" Target="../slideLayouts/slideLayout4.xml"/><Relationship Id="rId4" Type="http://schemas.openxmlformats.org/officeDocument/2006/relationships/hyperlink" Target="http://riarating.ru/insurance_companies_rankings/20160318/630014523.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autoins.ru/ru/index.wb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385462"/>
            <a:ext cx="8696548" cy="2123658"/>
          </a:xfrm>
          <a:prstGeom prst="rect">
            <a:avLst/>
          </a:prstGeom>
        </p:spPr>
        <p:txBody>
          <a:bodyPr vert="horz" lIns="91440" tIns="45720" rIns="91440" bIns="45720" rtlCol="0" anchor="ctr">
            <a:normAutofit/>
          </a:bodyPr>
          <a:lstStyle>
            <a:lvl1pPr>
              <a:spcBef>
                <a:spcPct val="0"/>
              </a:spcBef>
              <a:buNone/>
              <a:defRPr sz="3200">
                <a:latin typeface="Myriad Pro"/>
                <a:ea typeface="+mj-ea"/>
                <a:cs typeface="+mj-cs"/>
              </a:defRPr>
            </a:lvl1pPr>
          </a:lstStyle>
          <a:p>
            <a:r>
              <a:rPr lang="ru-RU" dirty="0"/>
              <a:t>                    Страхование</a:t>
            </a:r>
          </a:p>
          <a:p>
            <a:r>
              <a:rPr lang="ru-RU" dirty="0"/>
              <a:t>               </a:t>
            </a:r>
            <a:r>
              <a:rPr lang="en-US" dirty="0"/>
              <a:t>C</a:t>
            </a:r>
            <a:r>
              <a:rPr lang="ru-RU" dirty="0" err="1"/>
              <a:t>толяров</a:t>
            </a:r>
            <a:r>
              <a:rPr lang="ru-RU" dirty="0"/>
              <a:t> А.И., </a:t>
            </a:r>
            <a:r>
              <a:rPr lang="ru-RU" dirty="0" err="1"/>
              <a:t>к.э.н</a:t>
            </a:r>
            <a:r>
              <a:rPr lang="ru-RU" dirty="0"/>
              <a:t> </a:t>
            </a:r>
          </a:p>
          <a:p>
            <a:endParaRPr lang="ru-RU" dirty="0"/>
          </a:p>
        </p:txBody>
      </p:sp>
      <p:sp>
        <p:nvSpPr>
          <p:cNvPr id="5" name="Заголовок 4"/>
          <p:cNvSpPr>
            <a:spLocks noGrp="1"/>
          </p:cNvSpPr>
          <p:nvPr>
            <p:ph type="title"/>
          </p:nvPr>
        </p:nvSpPr>
        <p:spPr/>
        <p:txBody>
          <a:bodyPr>
            <a:normAutofit fontScale="90000"/>
          </a:bodyPr>
          <a:lstStyle/>
          <a:p>
            <a:r>
              <a:rPr lang="ru-RU" dirty="0"/>
              <a:t>Для проекта «Финансовая грамотность»</a:t>
            </a:r>
          </a:p>
        </p:txBody>
      </p:sp>
    </p:spTree>
    <p:extLst>
      <p:ext uri="{BB962C8B-B14F-4D97-AF65-F5344CB8AC3E}">
        <p14:creationId xmlns:p14="http://schemas.microsoft.com/office/powerpoint/2010/main" val="423897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В чем сложность? </a:t>
            </a:r>
          </a:p>
        </p:txBody>
      </p:sp>
      <p:sp>
        <p:nvSpPr>
          <p:cNvPr id="3" name="Объект 2"/>
          <p:cNvSpPr>
            <a:spLocks noGrp="1"/>
          </p:cNvSpPr>
          <p:nvPr>
            <p:ph idx="1"/>
          </p:nvPr>
        </p:nvSpPr>
        <p:spPr/>
        <p:txBody>
          <a:bodyPr/>
          <a:lstStyle/>
          <a:p>
            <a:r>
              <a:rPr lang="ru-RU" dirty="0"/>
              <a:t>Важно правильно оценить вероятность страхового события</a:t>
            </a:r>
          </a:p>
          <a:p>
            <a:r>
              <a:rPr lang="ru-RU" dirty="0"/>
              <a:t>В этом случае страховой бизнес устойчив</a:t>
            </a:r>
          </a:p>
          <a:p>
            <a:r>
              <a:rPr lang="ru-RU" dirty="0"/>
              <a:t>Можно обратиться к услугам перестрахования (перестраховщик)</a:t>
            </a:r>
          </a:p>
          <a:p>
            <a:r>
              <a:rPr lang="ru-RU" dirty="0"/>
              <a:t>Уоррен </a:t>
            </a:r>
            <a:r>
              <a:rPr lang="ru-RU" dirty="0" err="1"/>
              <a:t>Баффет</a:t>
            </a:r>
            <a:r>
              <a:rPr lang="ru-RU" dirty="0"/>
              <a:t> считает страховой бизнес самым привлекательным видом инвестиций</a:t>
            </a:r>
          </a:p>
        </p:txBody>
      </p:sp>
    </p:spTree>
    <p:extLst>
      <p:ext uri="{BB962C8B-B14F-4D97-AF65-F5344CB8AC3E}">
        <p14:creationId xmlns:p14="http://schemas.microsoft.com/office/powerpoint/2010/main" val="415650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 всегда ли это так?</a:t>
            </a:r>
          </a:p>
        </p:txBody>
      </p:sp>
      <p:sp>
        <p:nvSpPr>
          <p:cNvPr id="5" name="Объект 4"/>
          <p:cNvSpPr>
            <a:spLocks noGrp="1"/>
          </p:cNvSpPr>
          <p:nvPr>
            <p:ph sz="half" idx="2"/>
          </p:nvPr>
        </p:nvSpPr>
        <p:spPr/>
        <p:txBody>
          <a:bodyPr/>
          <a:lstStyle/>
          <a:p>
            <a:r>
              <a:rPr lang="ru-RU" dirty="0"/>
              <a:t>Иногда ошибаются актуарии и андеррайтеры и </a:t>
            </a:r>
            <a:r>
              <a:rPr lang="ru-RU" dirty="0" err="1"/>
              <a:t>Баффеты</a:t>
            </a:r>
            <a:endParaRPr lang="ru-RU" dirty="0"/>
          </a:p>
          <a:p>
            <a:r>
              <a:rPr lang="ru-RU" dirty="0"/>
              <a:t>На рынками появляется «черный лебедь»</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40386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82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Механизм страхования</a:t>
            </a:r>
          </a:p>
        </p:txBody>
      </p:sp>
      <p:sp>
        <p:nvSpPr>
          <p:cNvPr id="3" name="Объект 2"/>
          <p:cNvSpPr>
            <a:spLocks noGrp="1"/>
          </p:cNvSpPr>
          <p:nvPr>
            <p:ph sz="half" idx="1"/>
          </p:nvPr>
        </p:nvSpPr>
        <p:spPr/>
        <p:txBody>
          <a:bodyPr>
            <a:normAutofit/>
          </a:bodyPr>
          <a:lstStyle/>
          <a:p>
            <a:r>
              <a:rPr lang="ru-RU" sz="3200" dirty="0">
                <a:solidFill>
                  <a:schemeClr val="accent6">
                    <a:lumMod val="75000"/>
                  </a:schemeClr>
                </a:solidFill>
              </a:rPr>
              <a:t>Страховые резервы </a:t>
            </a:r>
            <a:r>
              <a:rPr lang="ru-RU" sz="3200" dirty="0"/>
              <a:t>используются для страховых выплат в случае наступления страховых событий</a:t>
            </a:r>
          </a:p>
        </p:txBody>
      </p:sp>
      <p:sp>
        <p:nvSpPr>
          <p:cNvPr id="4" name="Объект 3"/>
          <p:cNvSpPr>
            <a:spLocks noGrp="1"/>
          </p:cNvSpPr>
          <p:nvPr>
            <p:ph sz="half" idx="2"/>
          </p:nvPr>
        </p:nvSpPr>
        <p:spPr/>
        <p:txBody>
          <a:bodyPr>
            <a:normAutofit/>
          </a:bodyPr>
          <a:lstStyle/>
          <a:p>
            <a:r>
              <a:rPr lang="ru-RU" dirty="0"/>
              <a:t>Оставшиеся после выплат </a:t>
            </a:r>
            <a:r>
              <a:rPr lang="ru-RU" dirty="0" err="1"/>
              <a:t>cуммы</a:t>
            </a:r>
            <a:r>
              <a:rPr lang="ru-RU" dirty="0"/>
              <a:t> используются для покрытия затрат страховщика</a:t>
            </a:r>
          </a:p>
          <a:p>
            <a:r>
              <a:rPr lang="ru-RU" dirty="0"/>
              <a:t>После чего может образовываться прибыль страховщика</a:t>
            </a:r>
          </a:p>
          <a:p>
            <a:endParaRPr lang="ru-RU" dirty="0"/>
          </a:p>
        </p:txBody>
      </p:sp>
    </p:spTree>
    <p:extLst>
      <p:ext uri="{BB962C8B-B14F-4D97-AF65-F5344CB8AC3E}">
        <p14:creationId xmlns:p14="http://schemas.microsoft.com/office/powerpoint/2010/main" val="236939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Страховые активы</a:t>
            </a:r>
          </a:p>
        </p:txBody>
      </p:sp>
      <p:sp>
        <p:nvSpPr>
          <p:cNvPr id="3" name="Объект 2"/>
          <p:cNvSpPr>
            <a:spLocks noGrp="1"/>
          </p:cNvSpPr>
          <p:nvPr>
            <p:ph idx="1"/>
          </p:nvPr>
        </p:nvSpPr>
        <p:spPr/>
        <p:txBody>
          <a:bodyPr>
            <a:normAutofit lnSpcReduction="10000"/>
          </a:bodyPr>
          <a:lstStyle/>
          <a:p>
            <a:r>
              <a:rPr lang="ru-RU" dirty="0"/>
              <a:t>До наступления страхового события страховые резервы могут инвестироваться в определенные активы для того чтобы происходил их прирост</a:t>
            </a:r>
          </a:p>
          <a:p>
            <a:r>
              <a:rPr lang="ru-RU" dirty="0"/>
              <a:t>Но эти активы должны отвечать требованиям ликвидности и надежности</a:t>
            </a:r>
          </a:p>
          <a:p>
            <a:r>
              <a:rPr lang="ru-RU" dirty="0"/>
              <a:t>В развитой экономике страховые резервы служат источником инвестиций для национальной экономик</a:t>
            </a:r>
          </a:p>
        </p:txBody>
      </p:sp>
    </p:spTree>
    <p:extLst>
      <p:ext uri="{BB962C8B-B14F-4D97-AF65-F5344CB8AC3E}">
        <p14:creationId xmlns:p14="http://schemas.microsoft.com/office/powerpoint/2010/main" val="354671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1259156845"/>
              </p:ext>
            </p:extLst>
          </p:nvPr>
        </p:nvGraphicFramePr>
        <p:xfrm>
          <a:off x="827584" y="260648"/>
          <a:ext cx="8136904"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868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99592" y="1841120"/>
            <a:ext cx="6768751" cy="4324184"/>
          </a:xfrm>
          <a:prstGeom prst="rect">
            <a:avLst/>
          </a:prstGeom>
        </p:spPr>
      </p:pic>
      <p:sp>
        <p:nvSpPr>
          <p:cNvPr id="3" name="Заголовок 2"/>
          <p:cNvSpPr>
            <a:spLocks noGrp="1"/>
          </p:cNvSpPr>
          <p:nvPr>
            <p:ph type="title"/>
          </p:nvPr>
        </p:nvSpPr>
        <p:spPr/>
        <p:txBody>
          <a:bodyPr>
            <a:normAutofit fontScale="90000"/>
          </a:bodyPr>
          <a:lstStyle/>
          <a:p>
            <a:r>
              <a:rPr lang="ru-RU" dirty="0"/>
              <a:t>На 3 квартал 2016 года. Активы – 1,8 трлн. рублей</a:t>
            </a:r>
          </a:p>
        </p:txBody>
      </p:sp>
    </p:spTree>
    <p:extLst>
      <p:ext uri="{BB962C8B-B14F-4D97-AF65-F5344CB8AC3E}">
        <p14:creationId xmlns:p14="http://schemas.microsoft.com/office/powerpoint/2010/main" val="378960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dn.vedomosti.ru/image/2016/93/2kvli/mobile_high-3cd.pn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1952"/>
            <a:ext cx="6120680" cy="6094095"/>
          </a:xfrm>
          <a:prstGeom prst="rect">
            <a:avLst/>
          </a:prstGeom>
          <a:noFill/>
          <a:ln>
            <a:noFill/>
          </a:ln>
        </p:spPr>
      </p:pic>
    </p:spTree>
    <p:extLst>
      <p:ext uri="{BB962C8B-B14F-4D97-AF65-F5344CB8AC3E}">
        <p14:creationId xmlns:p14="http://schemas.microsoft.com/office/powerpoint/2010/main" val="229882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Участники схемы страхования</a:t>
            </a:r>
          </a:p>
        </p:txBody>
      </p:sp>
      <p:sp>
        <p:nvSpPr>
          <p:cNvPr id="3" name="Объект 2"/>
          <p:cNvSpPr>
            <a:spLocks noGrp="1"/>
          </p:cNvSpPr>
          <p:nvPr>
            <p:ph sz="half" idx="1"/>
          </p:nvPr>
        </p:nvSpPr>
        <p:spPr/>
        <p:txBody>
          <a:bodyPr>
            <a:normAutofit/>
          </a:bodyPr>
          <a:lstStyle/>
          <a:p>
            <a:r>
              <a:rPr lang="ru-RU" sz="3500" dirty="0">
                <a:solidFill>
                  <a:schemeClr val="accent6">
                    <a:lumMod val="50000"/>
                  </a:schemeClr>
                </a:solidFill>
              </a:rPr>
              <a:t>Страховщик</a:t>
            </a:r>
          </a:p>
          <a:p>
            <a:r>
              <a:rPr lang="ru-RU" sz="3500" dirty="0">
                <a:solidFill>
                  <a:schemeClr val="accent6">
                    <a:lumMod val="50000"/>
                  </a:schemeClr>
                </a:solidFill>
              </a:rPr>
              <a:t>Застрахованное лицо</a:t>
            </a:r>
          </a:p>
          <a:p>
            <a:r>
              <a:rPr lang="ru-RU" sz="3500" dirty="0">
                <a:solidFill>
                  <a:schemeClr val="accent6">
                    <a:lumMod val="50000"/>
                  </a:schemeClr>
                </a:solidFill>
              </a:rPr>
              <a:t>Страхователь</a:t>
            </a:r>
          </a:p>
          <a:p>
            <a:r>
              <a:rPr lang="ru-RU" sz="3500" dirty="0">
                <a:solidFill>
                  <a:schemeClr val="accent6">
                    <a:lumMod val="50000"/>
                  </a:schemeClr>
                </a:solidFill>
              </a:rPr>
              <a:t>Страховой агент</a:t>
            </a:r>
          </a:p>
          <a:p>
            <a:r>
              <a:rPr lang="ru-RU" sz="3500" dirty="0">
                <a:solidFill>
                  <a:schemeClr val="accent6">
                    <a:lumMod val="50000"/>
                  </a:schemeClr>
                </a:solidFill>
              </a:rPr>
              <a:t>Страховой брокер</a:t>
            </a:r>
          </a:p>
          <a:p>
            <a:r>
              <a:rPr lang="ru-RU" sz="3500" dirty="0">
                <a:solidFill>
                  <a:schemeClr val="accent6">
                    <a:lumMod val="50000"/>
                  </a:schemeClr>
                </a:solidFill>
              </a:rPr>
              <a:t>Регулятор</a:t>
            </a:r>
          </a:p>
          <a:p>
            <a:endParaRPr lang="ru-RU" dirty="0"/>
          </a:p>
        </p:txBody>
      </p:sp>
      <p:sp>
        <p:nvSpPr>
          <p:cNvPr id="4" name="Объект 3"/>
          <p:cNvSpPr>
            <a:spLocks noGrp="1"/>
          </p:cNvSpPr>
          <p:nvPr>
            <p:ph sz="half" idx="2"/>
          </p:nvPr>
        </p:nvSpPr>
        <p:spPr/>
        <p:txBody>
          <a:bodyPr>
            <a:normAutofit fontScale="92500" lnSpcReduction="20000"/>
          </a:bodyPr>
          <a:lstStyle/>
          <a:p>
            <a:pPr lvl="0"/>
            <a:r>
              <a:rPr lang="ru-RU" sz="2500" dirty="0">
                <a:solidFill>
                  <a:prstClr val="black"/>
                </a:solidFill>
              </a:rPr>
              <a:t>Застрахованное лицо и страхователь  могут совпадать, а могут и не совпадать</a:t>
            </a:r>
          </a:p>
          <a:p>
            <a:pPr lvl="0"/>
            <a:r>
              <a:rPr lang="ru-RU" sz="2500" dirty="0">
                <a:solidFill>
                  <a:prstClr val="black"/>
                </a:solidFill>
              </a:rPr>
              <a:t>В качестве страхователя могут выступать государственные органы, юридические лица-предприятия, физические лица </a:t>
            </a:r>
          </a:p>
          <a:p>
            <a:pPr lvl="0"/>
            <a:r>
              <a:rPr lang="ru-RU" sz="2500" dirty="0">
                <a:solidFill>
                  <a:prstClr val="black"/>
                </a:solidFill>
              </a:rPr>
              <a:t>Главное – чтобы страхователь оплатил в определенный срок страховой взнос и указал четко застрахованное лицо</a:t>
            </a:r>
          </a:p>
          <a:p>
            <a:endParaRPr lang="ru-RU" dirty="0"/>
          </a:p>
        </p:txBody>
      </p:sp>
    </p:spTree>
    <p:extLst>
      <p:ext uri="{BB962C8B-B14F-4D97-AF65-F5344CB8AC3E}">
        <p14:creationId xmlns:p14="http://schemas.microsoft.com/office/powerpoint/2010/main" val="362864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Страховщики</a:t>
            </a:r>
          </a:p>
        </p:txBody>
      </p:sp>
      <p:sp>
        <p:nvSpPr>
          <p:cNvPr id="3" name="Объект 2"/>
          <p:cNvSpPr>
            <a:spLocks noGrp="1"/>
          </p:cNvSpPr>
          <p:nvPr>
            <p:ph idx="1"/>
          </p:nvPr>
        </p:nvSpPr>
        <p:spPr/>
        <p:txBody>
          <a:bodyPr>
            <a:normAutofit fontScale="77500" lnSpcReduction="20000"/>
          </a:bodyPr>
          <a:lstStyle/>
          <a:p>
            <a:r>
              <a:rPr lang="ru-RU" dirty="0"/>
              <a:t>Страховщик – юридическое лицо, которое имеет лицензию на оказание страховой деятельности по определенному виду страхования. Регулятор – ЦБ Информация о страховщиках содержится на сайте ЦБ</a:t>
            </a:r>
          </a:p>
          <a:p>
            <a:r>
              <a:rPr lang="en-US" dirty="0">
                <a:hlinkClick r:id="rId2"/>
              </a:rPr>
              <a:t>http://www.cbr.ru/finmarkets/?PrtId=sv_insurance</a:t>
            </a:r>
            <a:endParaRPr lang="ru-RU" dirty="0"/>
          </a:p>
          <a:p>
            <a:r>
              <a:rPr lang="ru-RU" dirty="0"/>
              <a:t>На июнь  2016 года в реестре было 423 компания (страховых -280, страховые и перестраховочные брокеры- 128, общества взаимного страхования – 11, перестраховочные общества – 4). На 1 января 2016 года в реестре было 478 компаний</a:t>
            </a:r>
          </a:p>
          <a:p>
            <a:r>
              <a:rPr lang="ru-RU" dirty="0"/>
              <a:t>с середины 2013 г. число страховщиков сократилось с 443 до 257 компаний</a:t>
            </a:r>
          </a:p>
        </p:txBody>
      </p:sp>
    </p:spTree>
    <p:extLst>
      <p:ext uri="{BB962C8B-B14F-4D97-AF65-F5344CB8AC3E}">
        <p14:creationId xmlns:p14="http://schemas.microsoft.com/office/powerpoint/2010/main" val="39889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Национальная перестраховочная компания</a:t>
            </a:r>
          </a:p>
        </p:txBody>
      </p:sp>
      <p:sp>
        <p:nvSpPr>
          <p:cNvPr id="3" name="Объект 2"/>
          <p:cNvSpPr>
            <a:spLocks noGrp="1"/>
          </p:cNvSpPr>
          <p:nvPr>
            <p:ph idx="1"/>
          </p:nvPr>
        </p:nvSpPr>
        <p:spPr/>
        <p:txBody>
          <a:bodyPr>
            <a:normAutofit fontScale="85000" lnSpcReduction="10000"/>
          </a:bodyPr>
          <a:lstStyle/>
          <a:p>
            <a:r>
              <a:rPr lang="ru-RU" dirty="0"/>
              <a:t>С января 2017 г. страховщики не смогут отказать перестраховщику в сотрудничестве: в соответствии с законом об НПК компании обязаны передать ей 10% рисков по договорам перестрахования в отношении объектов, которые находятся под действием международных санкций, и НПК обязана их принять. По другим рискам согласно закону страховщики обязаны предложить ей перестраховать 10%, однако НПК может выбрать, принимать ли на себя такие риски и сокращать ли принимаемую в перестрахование долю.</a:t>
            </a:r>
          </a:p>
        </p:txBody>
      </p:sp>
    </p:spTree>
    <p:extLst>
      <p:ext uri="{BB962C8B-B14F-4D97-AF65-F5344CB8AC3E}">
        <p14:creationId xmlns:p14="http://schemas.microsoft.com/office/powerpoint/2010/main" val="28276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самое главное?</a:t>
            </a:r>
          </a:p>
        </p:txBody>
      </p:sp>
      <p:sp>
        <p:nvSpPr>
          <p:cNvPr id="3" name="Объект 2"/>
          <p:cNvSpPr>
            <a:spLocks noGrp="1"/>
          </p:cNvSpPr>
          <p:nvPr>
            <p:ph idx="1"/>
          </p:nvPr>
        </p:nvSpPr>
        <p:spPr/>
        <p:txBody>
          <a:bodyPr>
            <a:normAutofit fontScale="92500" lnSpcReduction="20000"/>
          </a:bodyPr>
          <a:lstStyle/>
          <a:p>
            <a:r>
              <a:rPr lang="ru-RU" dirty="0"/>
              <a:t>Понять что риски – неотъемлемая часть современной жизни и от них можно страховаться</a:t>
            </a:r>
          </a:p>
          <a:p>
            <a:r>
              <a:rPr lang="ru-RU" dirty="0"/>
              <a:t>Объяснить что дает страхование и что оно дать не может</a:t>
            </a:r>
          </a:p>
          <a:p>
            <a:r>
              <a:rPr lang="ru-RU" dirty="0"/>
              <a:t>На чем основан механизм страхования?</a:t>
            </a:r>
          </a:p>
          <a:p>
            <a:r>
              <a:rPr lang="ru-RU" dirty="0"/>
              <a:t>Понять роли отдельных участников страхового рынка</a:t>
            </a:r>
          </a:p>
          <a:p>
            <a:r>
              <a:rPr lang="ru-RU" dirty="0"/>
              <a:t>Объяснить как защищать свои права застрахованному лицу</a:t>
            </a:r>
          </a:p>
          <a:p>
            <a:endParaRPr lang="ru-RU" dirty="0"/>
          </a:p>
        </p:txBody>
      </p:sp>
    </p:spTree>
    <p:extLst>
      <p:ext uri="{BB962C8B-B14F-4D97-AF65-F5344CB8AC3E}">
        <p14:creationId xmlns:p14="http://schemas.microsoft.com/office/powerpoint/2010/main" val="354376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2400" y="0"/>
            <a:ext cx="7899200" cy="6858000"/>
          </a:xfrm>
          <a:prstGeom prst="rect">
            <a:avLst/>
          </a:prstGeom>
        </p:spPr>
      </p:pic>
    </p:spTree>
    <p:extLst>
      <p:ext uri="{BB962C8B-B14F-4D97-AF65-F5344CB8AC3E}">
        <p14:creationId xmlns:p14="http://schemas.microsoft.com/office/powerpoint/2010/main" val="23071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5489" y="724040"/>
            <a:ext cx="7873021" cy="5409920"/>
          </a:xfrm>
          <a:prstGeom prst="rect">
            <a:avLst/>
          </a:prstGeom>
        </p:spPr>
      </p:pic>
    </p:spTree>
    <p:extLst>
      <p:ext uri="{BB962C8B-B14F-4D97-AF65-F5344CB8AC3E}">
        <p14:creationId xmlns:p14="http://schemas.microsoft.com/office/powerpoint/2010/main" val="19859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Число страховых компаний</a:t>
            </a:r>
          </a:p>
        </p:txBody>
      </p:sp>
      <p:pic>
        <p:nvPicPr>
          <p:cNvPr id="4" name="Объект 3"/>
          <p:cNvPicPr>
            <a:picLocks noGrp="1" noChangeAspect="1"/>
          </p:cNvPicPr>
          <p:nvPr>
            <p:ph idx="1"/>
          </p:nvPr>
        </p:nvPicPr>
        <p:blipFill>
          <a:blip r:embed="rId2"/>
          <a:stretch>
            <a:fillRect/>
          </a:stretch>
        </p:blipFill>
        <p:spPr>
          <a:xfrm>
            <a:off x="457200" y="1912513"/>
            <a:ext cx="8229600" cy="3901337"/>
          </a:xfrm>
          <a:prstGeom prst="rect">
            <a:avLst/>
          </a:prstGeom>
        </p:spPr>
      </p:pic>
    </p:spTree>
    <p:extLst>
      <p:ext uri="{BB962C8B-B14F-4D97-AF65-F5344CB8AC3E}">
        <p14:creationId xmlns:p14="http://schemas.microsoft.com/office/powerpoint/2010/main" val="19329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Уровень концентрации по страховому рынку</a:t>
            </a:r>
          </a:p>
        </p:txBody>
      </p:sp>
      <p:pic>
        <p:nvPicPr>
          <p:cNvPr id="4" name="Объект 3"/>
          <p:cNvPicPr>
            <a:picLocks noGrp="1" noChangeAspect="1"/>
          </p:cNvPicPr>
          <p:nvPr>
            <p:ph idx="1"/>
          </p:nvPr>
        </p:nvPicPr>
        <p:blipFill>
          <a:blip r:embed="rId2"/>
          <a:stretch>
            <a:fillRect/>
          </a:stretch>
        </p:blipFill>
        <p:spPr>
          <a:xfrm>
            <a:off x="532349" y="1671821"/>
            <a:ext cx="8079301" cy="4382720"/>
          </a:xfrm>
          <a:prstGeom prst="rect">
            <a:avLst/>
          </a:prstGeom>
        </p:spPr>
      </p:pic>
    </p:spTree>
    <p:extLst>
      <p:ext uri="{BB962C8B-B14F-4D97-AF65-F5344CB8AC3E}">
        <p14:creationId xmlns:p14="http://schemas.microsoft.com/office/powerpoint/2010/main" val="3925835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Источник:Эксперт</a:t>
            </a:r>
            <a:r>
              <a:rPr lang="ru-RU" dirty="0"/>
              <a:t> РА</a:t>
            </a:r>
          </a:p>
        </p:txBody>
      </p:sp>
      <p:pic>
        <p:nvPicPr>
          <p:cNvPr id="4" name="Объект 3" descr="C:\Users\Андрей\AppData\Local\Microsoft\Windows\INetCacheContent.Word\chart.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826" y="1600200"/>
            <a:ext cx="6336348" cy="4525963"/>
          </a:xfrm>
          <a:prstGeom prst="rect">
            <a:avLst/>
          </a:prstGeom>
          <a:noFill/>
          <a:ln>
            <a:noFill/>
          </a:ln>
        </p:spPr>
      </p:pic>
    </p:spTree>
    <p:extLst>
      <p:ext uri="{BB962C8B-B14F-4D97-AF65-F5344CB8AC3E}">
        <p14:creationId xmlns:p14="http://schemas.microsoft.com/office/powerpoint/2010/main" val="374147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В 2016 рынок вырос</a:t>
            </a:r>
          </a:p>
        </p:txBody>
      </p:sp>
      <p:pic>
        <p:nvPicPr>
          <p:cNvPr id="4" name="Объект 3"/>
          <p:cNvPicPr>
            <a:picLocks noGrp="1" noChangeAspect="1"/>
          </p:cNvPicPr>
          <p:nvPr>
            <p:ph idx="1"/>
          </p:nvPr>
        </p:nvPicPr>
        <p:blipFill>
          <a:blip r:embed="rId2"/>
          <a:stretch>
            <a:fillRect/>
          </a:stretch>
        </p:blipFill>
        <p:spPr>
          <a:xfrm>
            <a:off x="457200" y="1871532"/>
            <a:ext cx="8229600" cy="3983298"/>
          </a:xfrm>
          <a:prstGeom prst="rect">
            <a:avLst/>
          </a:prstGeom>
        </p:spPr>
      </p:pic>
    </p:spTree>
    <p:extLst>
      <p:ext uri="{BB962C8B-B14F-4D97-AF65-F5344CB8AC3E}">
        <p14:creationId xmlns:p14="http://schemas.microsoft.com/office/powerpoint/2010/main" val="66729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 учета страхования жизни</a:t>
            </a:r>
          </a:p>
        </p:txBody>
      </p:sp>
      <p:pic>
        <p:nvPicPr>
          <p:cNvPr id="4" name="Объект 3"/>
          <p:cNvPicPr>
            <a:picLocks noGrp="1" noChangeAspect="1"/>
          </p:cNvPicPr>
          <p:nvPr>
            <p:ph idx="1"/>
          </p:nvPr>
        </p:nvPicPr>
        <p:blipFill>
          <a:blip r:embed="rId2"/>
          <a:stretch>
            <a:fillRect/>
          </a:stretch>
        </p:blipFill>
        <p:spPr>
          <a:xfrm>
            <a:off x="1067115" y="1600200"/>
            <a:ext cx="7009769" cy="4525963"/>
          </a:xfrm>
          <a:prstGeom prst="rect">
            <a:avLst/>
          </a:prstGeom>
        </p:spPr>
      </p:pic>
    </p:spTree>
    <p:extLst>
      <p:ext uri="{BB962C8B-B14F-4D97-AF65-F5344CB8AC3E}">
        <p14:creationId xmlns:p14="http://schemas.microsoft.com/office/powerpoint/2010/main" val="284807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Квартальная динамика различных видов страхования</a:t>
            </a:r>
          </a:p>
        </p:txBody>
      </p:sp>
      <p:pic>
        <p:nvPicPr>
          <p:cNvPr id="4" name="Объект 3"/>
          <p:cNvPicPr>
            <a:picLocks noGrp="1" noChangeAspect="1"/>
          </p:cNvPicPr>
          <p:nvPr>
            <p:ph idx="1"/>
          </p:nvPr>
        </p:nvPicPr>
        <p:blipFill>
          <a:blip r:embed="rId2"/>
          <a:stretch>
            <a:fillRect/>
          </a:stretch>
        </p:blipFill>
        <p:spPr>
          <a:xfrm>
            <a:off x="457200" y="2087635"/>
            <a:ext cx="8229600" cy="3551093"/>
          </a:xfrm>
          <a:prstGeom prst="rect">
            <a:avLst/>
          </a:prstGeom>
        </p:spPr>
      </p:pic>
    </p:spTree>
    <p:extLst>
      <p:ext uri="{BB962C8B-B14F-4D97-AF65-F5344CB8AC3E}">
        <p14:creationId xmlns:p14="http://schemas.microsoft.com/office/powerpoint/2010/main" val="183744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Прирост взносов в абсолютном выражении</a:t>
            </a:r>
          </a:p>
        </p:txBody>
      </p:sp>
      <p:pic>
        <p:nvPicPr>
          <p:cNvPr id="4" name="Объект 3"/>
          <p:cNvPicPr>
            <a:picLocks noGrp="1" noChangeAspect="1"/>
          </p:cNvPicPr>
          <p:nvPr>
            <p:ph idx="1"/>
          </p:nvPr>
        </p:nvPicPr>
        <p:blipFill>
          <a:blip r:embed="rId2"/>
          <a:stretch>
            <a:fillRect/>
          </a:stretch>
        </p:blipFill>
        <p:spPr>
          <a:xfrm>
            <a:off x="503472" y="1600200"/>
            <a:ext cx="8137056" cy="4525963"/>
          </a:xfrm>
          <a:prstGeom prst="rect">
            <a:avLst/>
          </a:prstGeom>
        </p:spPr>
      </p:pic>
    </p:spTree>
    <p:extLst>
      <p:ext uri="{BB962C8B-B14F-4D97-AF65-F5344CB8AC3E}">
        <p14:creationId xmlns:p14="http://schemas.microsoft.com/office/powerpoint/2010/main" val="349843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Что надо знать о страховой компании?</a:t>
            </a:r>
          </a:p>
        </p:txBody>
      </p:sp>
      <p:sp>
        <p:nvSpPr>
          <p:cNvPr id="4" name="Объект 3"/>
          <p:cNvSpPr>
            <a:spLocks noGrp="1"/>
          </p:cNvSpPr>
          <p:nvPr>
            <p:ph sz="half" idx="1"/>
          </p:nvPr>
        </p:nvSpPr>
        <p:spPr/>
        <p:txBody>
          <a:bodyPr>
            <a:normAutofit fontScale="92500" lnSpcReduction="10000"/>
          </a:bodyPr>
          <a:lstStyle/>
          <a:p>
            <a:r>
              <a:rPr lang="ru-RU" dirty="0"/>
              <a:t>У нее должна быть </a:t>
            </a:r>
            <a:r>
              <a:rPr lang="ru-RU" dirty="0">
                <a:solidFill>
                  <a:schemeClr val="accent6">
                    <a:lumMod val="50000"/>
                  </a:schemeClr>
                </a:solidFill>
              </a:rPr>
              <a:t>лицензия на страховую деятельность</a:t>
            </a:r>
          </a:p>
          <a:p>
            <a:r>
              <a:rPr lang="ru-RU" dirty="0"/>
              <a:t>Она должна быть в реестре Центрального банка</a:t>
            </a:r>
          </a:p>
          <a:p>
            <a:r>
              <a:rPr lang="ru-RU" dirty="0"/>
              <a:t>Лицензия бессрочна</a:t>
            </a:r>
          </a:p>
          <a:p>
            <a:r>
              <a:rPr lang="ru-RU" dirty="0"/>
              <a:t>В ее отношении не должно быть возбуждено дело о банкротстве</a:t>
            </a:r>
          </a:p>
        </p:txBody>
      </p:sp>
      <p:sp>
        <p:nvSpPr>
          <p:cNvPr id="5" name="Объект 4"/>
          <p:cNvSpPr>
            <a:spLocks noGrp="1"/>
          </p:cNvSpPr>
          <p:nvPr>
            <p:ph sz="half" idx="2"/>
          </p:nvPr>
        </p:nvSpPr>
        <p:spPr/>
        <p:txBody>
          <a:bodyPr>
            <a:normAutofit lnSpcReduction="10000"/>
          </a:bodyPr>
          <a:lstStyle/>
          <a:p>
            <a:r>
              <a:rPr lang="ru-RU" dirty="0"/>
              <a:t>Информация о деятельность страховой организации должна быть прозрачна</a:t>
            </a:r>
          </a:p>
          <a:p>
            <a:r>
              <a:rPr lang="ru-RU" dirty="0"/>
              <a:t>Должен быть сайт</a:t>
            </a:r>
          </a:p>
          <a:p>
            <a:r>
              <a:rPr lang="ru-RU" dirty="0"/>
              <a:t>Попытаться узнать историю страховой компании и ее взаимоотношений с клиентами</a:t>
            </a:r>
          </a:p>
        </p:txBody>
      </p:sp>
    </p:spTree>
    <p:extLst>
      <p:ext uri="{BB962C8B-B14F-4D97-AF65-F5344CB8AC3E}">
        <p14:creationId xmlns:p14="http://schemas.microsoft.com/office/powerpoint/2010/main" val="364815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 чем плюсы темы?</a:t>
            </a:r>
          </a:p>
        </p:txBody>
      </p:sp>
      <p:sp>
        <p:nvSpPr>
          <p:cNvPr id="3" name="Объект 2"/>
          <p:cNvSpPr>
            <a:spLocks noGrp="1"/>
          </p:cNvSpPr>
          <p:nvPr>
            <p:ph idx="1"/>
          </p:nvPr>
        </p:nvSpPr>
        <p:spPr/>
        <p:txBody>
          <a:bodyPr>
            <a:normAutofit fontScale="92500" lnSpcReduction="10000"/>
          </a:bodyPr>
          <a:lstStyle/>
          <a:p>
            <a:r>
              <a:rPr lang="ru-RU" dirty="0"/>
              <a:t>Про страхование  очень много материалов в СМИ</a:t>
            </a:r>
          </a:p>
          <a:p>
            <a:r>
              <a:rPr lang="ru-RU" dirty="0"/>
              <a:t>Тема интересная и должна вызывать интерес</a:t>
            </a:r>
          </a:p>
          <a:p>
            <a:r>
              <a:rPr lang="ru-RU" dirty="0"/>
              <a:t>Можно организовать обсуждение острых тем</a:t>
            </a:r>
          </a:p>
          <a:p>
            <a:r>
              <a:rPr lang="ru-RU" dirty="0"/>
              <a:t>Можно провести деловые игры, разбор кейсов и конкретных ситуаций и другие интерактивные мероприятия</a:t>
            </a:r>
          </a:p>
          <a:p>
            <a:r>
              <a:rPr lang="ru-RU" dirty="0"/>
              <a:t>Существует большой объем литературы</a:t>
            </a:r>
          </a:p>
          <a:p>
            <a:r>
              <a:rPr lang="ru-RU" dirty="0"/>
              <a:t>Есть общедоступные сайты</a:t>
            </a:r>
          </a:p>
          <a:p>
            <a:endParaRPr lang="ru-RU" dirty="0"/>
          </a:p>
        </p:txBody>
      </p:sp>
    </p:spTree>
    <p:extLst>
      <p:ext uri="{BB962C8B-B14F-4D97-AF65-F5344CB8AC3E}">
        <p14:creationId xmlns:p14="http://schemas.microsoft.com/office/powerpoint/2010/main" val="2528839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Критерии надежности</a:t>
            </a:r>
          </a:p>
        </p:txBody>
      </p:sp>
      <p:sp>
        <p:nvSpPr>
          <p:cNvPr id="3" name="Объект 2"/>
          <p:cNvSpPr>
            <a:spLocks noGrp="1"/>
          </p:cNvSpPr>
          <p:nvPr>
            <p:ph sz="half" idx="1"/>
          </p:nvPr>
        </p:nvSpPr>
        <p:spPr/>
        <p:txBody>
          <a:bodyPr>
            <a:normAutofit/>
          </a:bodyPr>
          <a:lstStyle/>
          <a:p>
            <a:pPr marL="0" indent="0">
              <a:buNone/>
            </a:pPr>
            <a:endParaRPr lang="ru-RU" dirty="0"/>
          </a:p>
          <a:p>
            <a:r>
              <a:rPr lang="ru-RU" sz="3200" dirty="0"/>
              <a:t>Экономически обоснованные тарифы</a:t>
            </a:r>
          </a:p>
          <a:p>
            <a:r>
              <a:rPr lang="ru-RU" sz="3200" dirty="0"/>
              <a:t>Собственные средства</a:t>
            </a:r>
          </a:p>
          <a:p>
            <a:r>
              <a:rPr lang="ru-RU" sz="3200" dirty="0">
                <a:solidFill>
                  <a:schemeClr val="accent6">
                    <a:lumMod val="50000"/>
                  </a:schemeClr>
                </a:solidFill>
              </a:rPr>
              <a:t>Перестрахование </a:t>
            </a:r>
          </a:p>
        </p:txBody>
      </p:sp>
      <p:sp>
        <p:nvSpPr>
          <p:cNvPr id="4" name="Объект 3"/>
          <p:cNvSpPr>
            <a:spLocks noGrp="1"/>
          </p:cNvSpPr>
          <p:nvPr>
            <p:ph sz="half" idx="2"/>
          </p:nvPr>
        </p:nvSpPr>
        <p:spPr/>
        <p:txBody>
          <a:bodyPr>
            <a:normAutofit/>
          </a:bodyPr>
          <a:lstStyle/>
          <a:p>
            <a:r>
              <a:rPr lang="ru-RU" sz="3200" dirty="0"/>
              <a:t>Рейтинги страховых компаний (Эксперт РА, </a:t>
            </a:r>
            <a:r>
              <a:rPr lang="ru-RU" sz="3200" dirty="0" err="1"/>
              <a:t>Русрейтинг</a:t>
            </a:r>
            <a:r>
              <a:rPr lang="ru-RU" sz="3200" dirty="0"/>
              <a:t>)</a:t>
            </a:r>
          </a:p>
          <a:p>
            <a:endParaRPr lang="ru-RU" dirty="0"/>
          </a:p>
        </p:txBody>
      </p:sp>
    </p:spTree>
    <p:extLst>
      <p:ext uri="{BB962C8B-B14F-4D97-AF65-F5344CB8AC3E}">
        <p14:creationId xmlns:p14="http://schemas.microsoft.com/office/powerpoint/2010/main" val="253105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solidFill>
                  <a:srgbClr val="FF0000"/>
                </a:solidFill>
              </a:rPr>
              <a:t>Что еще важно?</a:t>
            </a:r>
          </a:p>
        </p:txBody>
      </p:sp>
      <p:sp>
        <p:nvSpPr>
          <p:cNvPr id="6" name="Объект 5"/>
          <p:cNvSpPr>
            <a:spLocks noGrp="1"/>
          </p:cNvSpPr>
          <p:nvPr>
            <p:ph idx="1"/>
          </p:nvPr>
        </p:nvSpPr>
        <p:spPr/>
        <p:txBody>
          <a:bodyPr/>
          <a:lstStyle/>
          <a:p>
            <a:r>
              <a:rPr lang="ru-RU" dirty="0"/>
              <a:t>Соблюдение норматива соотношения между активами и принятыми обязательствами</a:t>
            </a:r>
          </a:p>
          <a:p>
            <a:r>
              <a:rPr lang="en-US" dirty="0"/>
              <a:t>NB</a:t>
            </a:r>
          </a:p>
          <a:p>
            <a:pPr marL="0" indent="0">
              <a:buNone/>
            </a:pPr>
            <a:r>
              <a:rPr lang="ru-RU" dirty="0">
                <a:solidFill>
                  <a:srgbClr val="FF0000"/>
                </a:solidFill>
              </a:rPr>
              <a:t>Страховые премии + Доход от инвестирования ≥ Выплаты + Расходы</a:t>
            </a:r>
          </a:p>
          <a:p>
            <a:endParaRPr lang="ru-RU" dirty="0"/>
          </a:p>
        </p:txBody>
      </p:sp>
    </p:spTree>
    <p:extLst>
      <p:ext uri="{BB962C8B-B14F-4D97-AF65-F5344CB8AC3E}">
        <p14:creationId xmlns:p14="http://schemas.microsoft.com/office/powerpoint/2010/main" val="238922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Новые правила надзора</a:t>
            </a:r>
          </a:p>
        </p:txBody>
      </p:sp>
      <p:sp>
        <p:nvSpPr>
          <p:cNvPr id="3" name="Объект 2"/>
          <p:cNvSpPr>
            <a:spLocks noGrp="1"/>
          </p:cNvSpPr>
          <p:nvPr>
            <p:ph idx="1"/>
          </p:nvPr>
        </p:nvSpPr>
        <p:spPr/>
        <p:txBody>
          <a:bodyPr/>
          <a:lstStyle/>
          <a:p>
            <a:r>
              <a:rPr lang="ru-RU" dirty="0"/>
              <a:t>Консолидированный надзор</a:t>
            </a:r>
          </a:p>
          <a:p>
            <a:r>
              <a:rPr lang="ru-RU" dirty="0"/>
              <a:t>Коэффициенты для контроля за устойчивостью всей страховой группы</a:t>
            </a:r>
          </a:p>
          <a:p>
            <a:r>
              <a:rPr lang="ru-RU" dirty="0"/>
              <a:t>Новые стандарты бухгалтерского учета с 2017 года</a:t>
            </a:r>
          </a:p>
        </p:txBody>
      </p:sp>
    </p:spTree>
    <p:extLst>
      <p:ext uri="{BB962C8B-B14F-4D97-AF65-F5344CB8AC3E}">
        <p14:creationId xmlns:p14="http://schemas.microsoft.com/office/powerpoint/2010/main" val="42820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страхования</a:t>
            </a:r>
          </a:p>
        </p:txBody>
      </p:sp>
      <p:sp>
        <p:nvSpPr>
          <p:cNvPr id="3" name="Объект 2"/>
          <p:cNvSpPr>
            <a:spLocks noGrp="1"/>
          </p:cNvSpPr>
          <p:nvPr>
            <p:ph sz="half" idx="1"/>
          </p:nvPr>
        </p:nvSpPr>
        <p:spPr/>
        <p:txBody>
          <a:bodyPr/>
          <a:lstStyle/>
          <a:p>
            <a:r>
              <a:rPr lang="ru-RU" dirty="0">
                <a:solidFill>
                  <a:schemeClr val="accent6">
                    <a:lumMod val="75000"/>
                  </a:schemeClr>
                </a:solidFill>
              </a:rPr>
              <a:t>Личное страхование</a:t>
            </a:r>
          </a:p>
          <a:p>
            <a:r>
              <a:rPr lang="ru-RU" dirty="0">
                <a:solidFill>
                  <a:schemeClr val="accent6">
                    <a:lumMod val="75000"/>
                  </a:schemeClr>
                </a:solidFill>
              </a:rPr>
              <a:t>Имущественное страхование</a:t>
            </a:r>
          </a:p>
          <a:p>
            <a:r>
              <a:rPr lang="ru-RU" dirty="0">
                <a:solidFill>
                  <a:schemeClr val="accent6">
                    <a:lumMod val="75000"/>
                  </a:schemeClr>
                </a:solidFill>
              </a:rPr>
              <a:t>Страхование ответственности</a:t>
            </a:r>
          </a:p>
        </p:txBody>
      </p:sp>
      <p:sp>
        <p:nvSpPr>
          <p:cNvPr id="4" name="Объект 3"/>
          <p:cNvSpPr>
            <a:spLocks noGrp="1"/>
          </p:cNvSpPr>
          <p:nvPr>
            <p:ph sz="half" idx="2"/>
          </p:nvPr>
        </p:nvSpPr>
        <p:spPr/>
        <p:txBody>
          <a:bodyPr/>
          <a:lstStyle/>
          <a:p>
            <a:r>
              <a:rPr lang="ru-RU" dirty="0">
                <a:solidFill>
                  <a:schemeClr val="accent6">
                    <a:lumMod val="75000"/>
                  </a:schemeClr>
                </a:solidFill>
              </a:rPr>
              <a:t>Коммерческое</a:t>
            </a:r>
          </a:p>
          <a:p>
            <a:r>
              <a:rPr lang="ru-RU" dirty="0">
                <a:solidFill>
                  <a:schemeClr val="accent6">
                    <a:lumMod val="75000"/>
                  </a:schemeClr>
                </a:solidFill>
              </a:rPr>
              <a:t>Социальное</a:t>
            </a:r>
          </a:p>
        </p:txBody>
      </p:sp>
    </p:spTree>
    <p:extLst>
      <p:ext uri="{BB962C8B-B14F-4D97-AF65-F5344CB8AC3E}">
        <p14:creationId xmlns:p14="http://schemas.microsoft.com/office/powerpoint/2010/main" val="3579566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Личное страхование </a:t>
            </a:r>
          </a:p>
        </p:txBody>
      </p:sp>
      <p:sp>
        <p:nvSpPr>
          <p:cNvPr id="3" name="Объект 2"/>
          <p:cNvSpPr>
            <a:spLocks noGrp="1"/>
          </p:cNvSpPr>
          <p:nvPr>
            <p:ph sz="half" idx="1"/>
          </p:nvPr>
        </p:nvSpPr>
        <p:spPr/>
        <p:txBody>
          <a:bodyPr>
            <a:normAutofit fontScale="92500"/>
          </a:bodyPr>
          <a:lstStyle/>
          <a:p>
            <a:r>
              <a:rPr lang="ru-RU" dirty="0"/>
              <a:t>Медицинское страхование (обязательное и добровольное)</a:t>
            </a:r>
          </a:p>
          <a:p>
            <a:r>
              <a:rPr lang="ru-RU" dirty="0"/>
              <a:t>Страхование медицинских расходов при поездке за границу</a:t>
            </a:r>
          </a:p>
          <a:p>
            <a:r>
              <a:rPr lang="ru-RU" dirty="0"/>
              <a:t>Страхование от несчастных случаев</a:t>
            </a:r>
          </a:p>
          <a:p>
            <a:r>
              <a:rPr lang="ru-RU" dirty="0"/>
              <a:t>Страхование жизни </a:t>
            </a:r>
          </a:p>
        </p:txBody>
      </p:sp>
      <p:sp>
        <p:nvSpPr>
          <p:cNvPr id="4" name="Объект 3"/>
          <p:cNvSpPr>
            <a:spLocks noGrp="1"/>
          </p:cNvSpPr>
          <p:nvPr>
            <p:ph sz="half" idx="2"/>
          </p:nvPr>
        </p:nvSpPr>
        <p:spPr/>
        <p:txBody>
          <a:bodyPr>
            <a:normAutofit fontScale="92500"/>
          </a:bodyPr>
          <a:lstStyle/>
          <a:p>
            <a:r>
              <a:rPr lang="ru-RU" dirty="0"/>
              <a:t>Страхование пенсии на случай потери кормильца</a:t>
            </a:r>
          </a:p>
          <a:p>
            <a:r>
              <a:rPr lang="ru-RU" dirty="0"/>
              <a:t>Страхование пенсии по возрасту</a:t>
            </a:r>
          </a:p>
          <a:p>
            <a:r>
              <a:rPr lang="ru-RU" dirty="0"/>
              <a:t>Страхование на случай болезни </a:t>
            </a:r>
          </a:p>
          <a:p>
            <a:r>
              <a:rPr lang="ru-RU" dirty="0"/>
              <a:t>Страхование детей и престарелых родителей (от </a:t>
            </a:r>
            <a:r>
              <a:rPr lang="ru-RU"/>
              <a:t>несчастных случаев0 </a:t>
            </a:r>
            <a:endParaRPr lang="ru-RU" dirty="0"/>
          </a:p>
        </p:txBody>
      </p:sp>
    </p:spTree>
    <p:extLst>
      <p:ext uri="{BB962C8B-B14F-4D97-AF65-F5344CB8AC3E}">
        <p14:creationId xmlns:p14="http://schemas.microsoft.com/office/powerpoint/2010/main" val="2685204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Медицинское страхование. В чем отличия ОМС и ДМС?</a:t>
            </a:r>
          </a:p>
        </p:txBody>
      </p:sp>
      <p:sp>
        <p:nvSpPr>
          <p:cNvPr id="3" name="Объект 2"/>
          <p:cNvSpPr>
            <a:spLocks noGrp="1"/>
          </p:cNvSpPr>
          <p:nvPr>
            <p:ph sz="half" idx="1"/>
          </p:nvPr>
        </p:nvSpPr>
        <p:spPr/>
        <p:txBody>
          <a:bodyPr/>
          <a:lstStyle/>
          <a:p>
            <a:r>
              <a:rPr lang="ru-RU" dirty="0">
                <a:solidFill>
                  <a:schemeClr val="accent6">
                    <a:lumMod val="75000"/>
                  </a:schemeClr>
                </a:solidFill>
              </a:rPr>
              <a:t>Обязательное медицинское страхование</a:t>
            </a:r>
          </a:p>
          <a:p>
            <a:pPr marL="0" indent="0">
              <a:buNone/>
            </a:pPr>
            <a:r>
              <a:rPr lang="ru-RU" dirty="0">
                <a:solidFill>
                  <a:schemeClr val="accent6">
                    <a:lumMod val="75000"/>
                  </a:schemeClr>
                </a:solidFill>
              </a:rPr>
              <a:t>(ОМС)</a:t>
            </a:r>
          </a:p>
        </p:txBody>
      </p:sp>
      <p:sp>
        <p:nvSpPr>
          <p:cNvPr id="4" name="Объект 3"/>
          <p:cNvSpPr>
            <a:spLocks noGrp="1"/>
          </p:cNvSpPr>
          <p:nvPr>
            <p:ph sz="half" idx="2"/>
          </p:nvPr>
        </p:nvSpPr>
        <p:spPr/>
        <p:txBody>
          <a:bodyPr/>
          <a:lstStyle/>
          <a:p>
            <a:r>
              <a:rPr lang="ru-RU" dirty="0">
                <a:solidFill>
                  <a:schemeClr val="accent6">
                    <a:lumMod val="75000"/>
                  </a:schemeClr>
                </a:solidFill>
              </a:rPr>
              <a:t>Добровольное медицинское страхование</a:t>
            </a:r>
          </a:p>
          <a:p>
            <a:r>
              <a:rPr lang="ru-RU" dirty="0">
                <a:solidFill>
                  <a:schemeClr val="accent6">
                    <a:lumMod val="75000"/>
                  </a:schemeClr>
                </a:solidFill>
              </a:rPr>
              <a:t>(ДМС)</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05064"/>
            <a:ext cx="3600400" cy="24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38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ОМС</a:t>
            </a:r>
          </a:p>
        </p:txBody>
      </p:sp>
      <p:sp>
        <p:nvSpPr>
          <p:cNvPr id="3" name="Объект 2"/>
          <p:cNvSpPr>
            <a:spLocks noGrp="1"/>
          </p:cNvSpPr>
          <p:nvPr>
            <p:ph sz="half" idx="1"/>
          </p:nvPr>
        </p:nvSpPr>
        <p:spPr/>
        <p:txBody>
          <a:bodyPr>
            <a:normAutofit fontScale="85000" lnSpcReduction="20000"/>
          </a:bodyPr>
          <a:lstStyle/>
          <a:p>
            <a:r>
              <a:rPr lang="ru-RU" dirty="0"/>
              <a:t>Страхователем в данном случае выступают государственные органы или предприятия  (5,1%)</a:t>
            </a:r>
          </a:p>
          <a:p>
            <a:r>
              <a:rPr lang="ru-RU" dirty="0">
                <a:solidFill>
                  <a:schemeClr val="accent6">
                    <a:lumMod val="75000"/>
                  </a:schemeClr>
                </a:solidFill>
              </a:rPr>
              <a:t>Федеральный Фонд Обязательного Медицинского страхования</a:t>
            </a:r>
          </a:p>
          <a:p>
            <a:r>
              <a:rPr lang="ru-RU" dirty="0"/>
              <a:t>146 млн. застрахованных лиц, 54 страховых организации, 8501 медицинских организаций</a:t>
            </a:r>
          </a:p>
          <a:p>
            <a:r>
              <a:rPr lang="en-US" dirty="0"/>
              <a:t>http://www.ffoms.ru/</a:t>
            </a:r>
            <a:endParaRPr lang="ru-RU" dirty="0"/>
          </a:p>
        </p:txBody>
      </p:sp>
      <p:sp>
        <p:nvSpPr>
          <p:cNvPr id="4" name="Объект 3"/>
          <p:cNvSpPr>
            <a:spLocks noGrp="1"/>
          </p:cNvSpPr>
          <p:nvPr>
            <p:ph sz="half" idx="2"/>
          </p:nvPr>
        </p:nvSpPr>
        <p:spPr/>
        <p:txBody>
          <a:bodyPr>
            <a:normAutofit fontScale="77500" lnSpcReduction="20000"/>
          </a:bodyPr>
          <a:lstStyle/>
          <a:p>
            <a:r>
              <a:rPr lang="ru-RU" dirty="0"/>
              <a:t>На основании перечисленных взносов застрахованному лицу выдается страховой полис ОМС</a:t>
            </a:r>
          </a:p>
          <a:p>
            <a:r>
              <a:rPr lang="ru-RU" dirty="0"/>
              <a:t>В соответствии с полисом медицинские учреждения оказывают помощь</a:t>
            </a:r>
          </a:p>
          <a:p>
            <a:r>
              <a:rPr lang="ru-RU" b="1" dirty="0">
                <a:solidFill>
                  <a:srgbClr val="666666"/>
                </a:solidFill>
                <a:latin typeface="PT Sans"/>
              </a:rPr>
              <a:t>Федеральный закон от 29.11.2010 № 326-ФЗ «Об обязательном медицинском страховании в Российской Федерации»</a:t>
            </a:r>
            <a:endParaRPr lang="ru-RU" dirty="0"/>
          </a:p>
        </p:txBody>
      </p:sp>
    </p:spTree>
    <p:extLst>
      <p:ext uri="{BB962C8B-B14F-4D97-AF65-F5344CB8AC3E}">
        <p14:creationId xmlns:p14="http://schemas.microsoft.com/office/powerpoint/2010/main" val="730036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Проблемы ОМС</a:t>
            </a:r>
          </a:p>
        </p:txBody>
      </p:sp>
      <p:sp>
        <p:nvSpPr>
          <p:cNvPr id="3" name="Объект 2"/>
          <p:cNvSpPr>
            <a:spLocks noGrp="1"/>
          </p:cNvSpPr>
          <p:nvPr>
            <p:ph sz="half" idx="1"/>
          </p:nvPr>
        </p:nvSpPr>
        <p:spPr>
          <a:xfrm>
            <a:off x="179512" y="1600200"/>
            <a:ext cx="4316288" cy="4525963"/>
          </a:xfrm>
        </p:spPr>
        <p:txBody>
          <a:bodyPr>
            <a:normAutofit/>
          </a:bodyPr>
          <a:lstStyle/>
          <a:p>
            <a:r>
              <a:rPr lang="ru-RU" dirty="0"/>
              <a:t>Повышение страхового взноса с 5, 1 до 5,9%</a:t>
            </a:r>
          </a:p>
          <a:p>
            <a:r>
              <a:rPr lang="ru-RU" dirty="0"/>
              <a:t>2019 – от 182 до 190 млрд. рублей</a:t>
            </a:r>
          </a:p>
          <a:p>
            <a:r>
              <a:rPr lang="ru-RU" dirty="0"/>
              <a:t>Вариант – пусть платят неработающие? (85, 5 млн. человек)</a:t>
            </a:r>
          </a:p>
        </p:txBody>
      </p:sp>
      <p:sp>
        <p:nvSpPr>
          <p:cNvPr id="4" name="Объект 3"/>
          <p:cNvSpPr>
            <a:spLocks noGrp="1"/>
          </p:cNvSpPr>
          <p:nvPr>
            <p:ph sz="half" idx="2"/>
          </p:nvPr>
        </p:nvSpPr>
        <p:spPr/>
        <p:txBody>
          <a:bodyPr>
            <a:normAutofit lnSpcReduction="10000"/>
          </a:bodyPr>
          <a:lstStyle/>
          <a:p>
            <a:r>
              <a:rPr lang="ru-RU" dirty="0"/>
              <a:t>Не хватает на повышение зарплат медикам – около 0,5 трлн руб. на три года: 70,7 млрд руб. в 2017 г., 196,6 млрд в 2018 г. и 219,5 млрд в 2019 г.</a:t>
            </a:r>
          </a:p>
          <a:p>
            <a:r>
              <a:rPr lang="ru-RU" dirty="0"/>
              <a:t>В бюджет ФОМС – дыра</a:t>
            </a:r>
          </a:p>
          <a:p>
            <a:r>
              <a:rPr lang="ru-RU" dirty="0"/>
              <a:t>Где деньги, Зин?</a:t>
            </a:r>
          </a:p>
        </p:txBody>
      </p:sp>
    </p:spTree>
    <p:extLst>
      <p:ext uri="{BB962C8B-B14F-4D97-AF65-F5344CB8AC3E}">
        <p14:creationId xmlns:p14="http://schemas.microsoft.com/office/powerpoint/2010/main" val="398845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ДМС</a:t>
            </a:r>
          </a:p>
        </p:txBody>
      </p:sp>
      <p:sp>
        <p:nvSpPr>
          <p:cNvPr id="3" name="Объект 2"/>
          <p:cNvSpPr>
            <a:spLocks noGrp="1"/>
          </p:cNvSpPr>
          <p:nvPr>
            <p:ph sz="half" idx="1"/>
          </p:nvPr>
        </p:nvSpPr>
        <p:spPr/>
        <p:txBody>
          <a:bodyPr>
            <a:normAutofit/>
          </a:bodyPr>
          <a:lstStyle/>
          <a:p>
            <a:r>
              <a:rPr lang="ru-RU" dirty="0"/>
              <a:t>В этом случае страхователем выступает или физическое лицо (застрахованное лицо или иное) или предприятие, которое перечисляет страховой взнос страховой компании</a:t>
            </a:r>
          </a:p>
        </p:txBody>
      </p:sp>
      <p:sp>
        <p:nvSpPr>
          <p:cNvPr id="4" name="Объект 3"/>
          <p:cNvSpPr>
            <a:spLocks noGrp="1"/>
          </p:cNvSpPr>
          <p:nvPr>
            <p:ph sz="half" idx="2"/>
          </p:nvPr>
        </p:nvSpPr>
        <p:spPr/>
        <p:txBody>
          <a:bodyPr>
            <a:normAutofit fontScale="92500" lnSpcReduction="10000"/>
          </a:bodyPr>
          <a:lstStyle/>
          <a:p>
            <a:r>
              <a:rPr lang="ru-RU" dirty="0"/>
              <a:t>Страховая компания заключает договор с медицинским учреждением, которое оказывает помощь застрахованное лицу в соответствии с указанными страховыми случаями (что включает в себя страховой полис)</a:t>
            </a:r>
          </a:p>
          <a:p>
            <a:r>
              <a:rPr lang="ru-RU" dirty="0"/>
              <a:t>В 2015 году собрано 128, 9 млрд. рублей</a:t>
            </a:r>
          </a:p>
        </p:txBody>
      </p:sp>
    </p:spTree>
    <p:extLst>
      <p:ext uri="{BB962C8B-B14F-4D97-AF65-F5344CB8AC3E}">
        <p14:creationId xmlns:p14="http://schemas.microsoft.com/office/powerpoint/2010/main" val="4045734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 чего зависит полис ДМС</a:t>
            </a:r>
          </a:p>
        </p:txBody>
      </p:sp>
      <p:sp>
        <p:nvSpPr>
          <p:cNvPr id="3" name="Объект 2"/>
          <p:cNvSpPr>
            <a:spLocks noGrp="1"/>
          </p:cNvSpPr>
          <p:nvPr>
            <p:ph idx="1"/>
          </p:nvPr>
        </p:nvSpPr>
        <p:spPr/>
        <p:txBody>
          <a:bodyPr/>
          <a:lstStyle/>
          <a:p>
            <a:r>
              <a:rPr lang="ru-RU" dirty="0"/>
              <a:t>Выбор страховой компании</a:t>
            </a:r>
          </a:p>
          <a:p>
            <a:r>
              <a:rPr lang="ru-RU" dirty="0"/>
              <a:t>Медицинское учреждение</a:t>
            </a:r>
          </a:p>
          <a:p>
            <a:r>
              <a:rPr lang="ru-RU" dirty="0"/>
              <a:t>Выбор услуг (страховые случаи)</a:t>
            </a:r>
          </a:p>
          <a:p>
            <a:r>
              <a:rPr lang="ru-RU" dirty="0"/>
              <a:t>Страховая сумма</a:t>
            </a:r>
          </a:p>
        </p:txBody>
      </p:sp>
    </p:spTree>
    <p:extLst>
      <p:ext uri="{BB962C8B-B14F-4D97-AF65-F5344CB8AC3E}">
        <p14:creationId xmlns:p14="http://schemas.microsoft.com/office/powerpoint/2010/main" val="371393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Полезные сайты</a:t>
            </a:r>
          </a:p>
        </p:txBody>
      </p:sp>
      <p:sp>
        <p:nvSpPr>
          <p:cNvPr id="3" name="Объект 2"/>
          <p:cNvSpPr>
            <a:spLocks noGrp="1"/>
          </p:cNvSpPr>
          <p:nvPr>
            <p:ph sz="half" idx="1"/>
          </p:nvPr>
        </p:nvSpPr>
        <p:spPr/>
        <p:txBody>
          <a:bodyPr>
            <a:normAutofit lnSpcReduction="10000"/>
          </a:bodyPr>
          <a:lstStyle/>
          <a:p>
            <a:r>
              <a:rPr lang="en-US" dirty="0">
                <a:hlinkClick r:id="rId2"/>
              </a:rPr>
              <a:t>http://raexpert.ru/ratings/insurance_rank/insurance_market/insurance_2015_itog/</a:t>
            </a:r>
            <a:r>
              <a:rPr lang="ru-RU" dirty="0"/>
              <a:t> Эксперт РА</a:t>
            </a:r>
          </a:p>
          <a:p>
            <a:r>
              <a:rPr lang="en-US" dirty="0">
                <a:hlinkClick r:id="rId3"/>
              </a:rPr>
              <a:t>http://www.insur-info.ru/</a:t>
            </a:r>
            <a:r>
              <a:rPr lang="ru-RU" dirty="0"/>
              <a:t> содержится информация о действующих страховых компаниях</a:t>
            </a:r>
          </a:p>
          <a:p>
            <a:pPr>
              <a:lnSpc>
                <a:spcPct val="115000"/>
              </a:lnSpc>
            </a:pPr>
            <a:r>
              <a:rPr lang="ru-RU" dirty="0">
                <a:solidFill>
                  <a:srgbClr val="000000"/>
                </a:solidFill>
                <a:highlight>
                  <a:srgbClr val="FFFF00"/>
                </a:highlight>
                <a:latin typeface="Times New Roman"/>
                <a:ea typeface="Calibri"/>
              </a:rPr>
              <a:t>www.allinsurance.ru</a:t>
            </a:r>
            <a:endParaRPr lang="ru-RU" dirty="0">
              <a:solidFill>
                <a:srgbClr val="000000"/>
              </a:solidFill>
              <a:latin typeface="Arial Unicode MS"/>
            </a:endParaRPr>
          </a:p>
          <a:p>
            <a:endParaRPr lang="ru-RU" dirty="0"/>
          </a:p>
        </p:txBody>
      </p:sp>
      <p:sp>
        <p:nvSpPr>
          <p:cNvPr id="4" name="Объект 3"/>
          <p:cNvSpPr>
            <a:spLocks noGrp="1"/>
          </p:cNvSpPr>
          <p:nvPr>
            <p:ph sz="half" idx="2"/>
          </p:nvPr>
        </p:nvSpPr>
        <p:spPr/>
        <p:txBody>
          <a:bodyPr>
            <a:normAutofit lnSpcReduction="10000"/>
          </a:bodyPr>
          <a:lstStyle/>
          <a:p>
            <a:r>
              <a:rPr lang="en-US" dirty="0">
                <a:hlinkClick r:id="rId4"/>
              </a:rPr>
              <a:t>http://riarating.ru/insurance_companies_rankings/20160318/630014523.html</a:t>
            </a:r>
            <a:r>
              <a:rPr lang="ru-RU" dirty="0"/>
              <a:t> </a:t>
            </a:r>
            <a:r>
              <a:rPr lang="ru-RU" dirty="0" err="1"/>
              <a:t>РИАРейтинг</a:t>
            </a:r>
            <a:r>
              <a:rPr lang="ru-RU" dirty="0"/>
              <a:t> о страховании</a:t>
            </a:r>
          </a:p>
          <a:p>
            <a:endParaRPr lang="ru-RU" dirty="0"/>
          </a:p>
          <a:p>
            <a:pPr>
              <a:lnSpc>
                <a:spcPct val="115000"/>
              </a:lnSpc>
            </a:pPr>
            <a:r>
              <a:rPr lang="ru-RU" dirty="0">
                <a:highlight>
                  <a:srgbClr val="FFFF00"/>
                </a:highlight>
                <a:latin typeface="Times New Roman"/>
                <a:ea typeface="Calibri"/>
              </a:rPr>
              <a:t>интернет-издание об «умном страховании» и страховой тематике telemazer.ru</a:t>
            </a:r>
            <a:endParaRPr lang="ru-RU" dirty="0">
              <a:latin typeface="Arial Unicode MS"/>
            </a:endParaRPr>
          </a:p>
          <a:p>
            <a:pPr marL="0" indent="0">
              <a:buNone/>
            </a:pPr>
            <a:endParaRPr lang="ru-RU" dirty="0"/>
          </a:p>
        </p:txBody>
      </p:sp>
    </p:spTree>
    <p:extLst>
      <p:ext uri="{BB962C8B-B14F-4D97-AF65-F5344CB8AC3E}">
        <p14:creationId xmlns:p14="http://schemas.microsoft.com/office/powerpoint/2010/main" val="1266503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Какие права есть у страхователя</a:t>
            </a:r>
          </a:p>
        </p:txBody>
      </p:sp>
      <p:sp>
        <p:nvSpPr>
          <p:cNvPr id="3" name="Объект 2"/>
          <p:cNvSpPr>
            <a:spLocks noGrp="1"/>
          </p:cNvSpPr>
          <p:nvPr>
            <p:ph idx="1"/>
          </p:nvPr>
        </p:nvSpPr>
        <p:spPr/>
        <p:txBody>
          <a:bodyPr>
            <a:normAutofit/>
          </a:bodyPr>
          <a:lstStyle/>
          <a:p>
            <a:r>
              <a:rPr lang="ru-RU" dirty="0"/>
              <a:t>Участвовать во всех видах медицинского страхования</a:t>
            </a:r>
          </a:p>
          <a:p>
            <a:r>
              <a:rPr lang="ru-RU" dirty="0"/>
              <a:t>Свободный выбор страховой компании и врача</a:t>
            </a:r>
          </a:p>
          <a:p>
            <a:r>
              <a:rPr lang="ru-RU" dirty="0"/>
              <a:t>Контроль за выполнением условий договора медицинского страхования</a:t>
            </a:r>
          </a:p>
        </p:txBody>
      </p:sp>
    </p:spTree>
    <p:extLst>
      <p:ext uri="{BB962C8B-B14F-4D97-AF65-F5344CB8AC3E}">
        <p14:creationId xmlns:p14="http://schemas.microsoft.com/office/powerpoint/2010/main" val="4188667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мире </a:t>
            </a:r>
          </a:p>
        </p:txBody>
      </p:sp>
      <p:sp>
        <p:nvSpPr>
          <p:cNvPr id="3" name="Объект 2"/>
          <p:cNvSpPr>
            <a:spLocks noGrp="1"/>
          </p:cNvSpPr>
          <p:nvPr>
            <p:ph sz="half" idx="1"/>
          </p:nvPr>
        </p:nvSpPr>
        <p:spPr/>
        <p:txBody>
          <a:bodyPr/>
          <a:lstStyle/>
          <a:p>
            <a:r>
              <a:rPr lang="en-US" dirty="0"/>
              <a:t>Life -insurance</a:t>
            </a:r>
            <a:endParaRPr lang="ru-RU" dirty="0"/>
          </a:p>
        </p:txBody>
      </p:sp>
      <p:sp>
        <p:nvSpPr>
          <p:cNvPr id="4" name="Объект 3"/>
          <p:cNvSpPr>
            <a:spLocks noGrp="1"/>
          </p:cNvSpPr>
          <p:nvPr>
            <p:ph sz="half" idx="2"/>
          </p:nvPr>
        </p:nvSpPr>
        <p:spPr/>
        <p:txBody>
          <a:bodyPr/>
          <a:lstStyle/>
          <a:p>
            <a:r>
              <a:rPr lang="en-US" dirty="0"/>
              <a:t>Non-life </a:t>
            </a:r>
            <a:r>
              <a:rPr lang="en-US" dirty="0" err="1"/>
              <a:t>insurnace</a:t>
            </a:r>
            <a:endParaRPr lang="ru-RU" dirty="0"/>
          </a:p>
        </p:txBody>
      </p:sp>
    </p:spTree>
    <p:extLst>
      <p:ext uri="{BB962C8B-B14F-4D97-AF65-F5344CB8AC3E}">
        <p14:creationId xmlns:p14="http://schemas.microsoft.com/office/powerpoint/2010/main" val="2123189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Страхование жизни</a:t>
            </a:r>
          </a:p>
        </p:txBody>
      </p:sp>
      <p:sp>
        <p:nvSpPr>
          <p:cNvPr id="3" name="Объект 2"/>
          <p:cNvSpPr>
            <a:spLocks noGrp="1"/>
          </p:cNvSpPr>
          <p:nvPr>
            <p:ph idx="1"/>
          </p:nvPr>
        </p:nvSpPr>
        <p:spPr/>
        <p:txBody>
          <a:bodyPr>
            <a:normAutofit/>
          </a:bodyPr>
          <a:lstStyle/>
          <a:p>
            <a:r>
              <a:rPr lang="ru-RU" dirty="0"/>
              <a:t>Страхование жизни на случай смерти (пожизненное или срочное)</a:t>
            </a:r>
          </a:p>
          <a:p>
            <a:r>
              <a:rPr lang="ru-RU" dirty="0"/>
              <a:t>Страхование на дожитие до определенного возраста</a:t>
            </a:r>
          </a:p>
          <a:p>
            <a:r>
              <a:rPr lang="ru-RU" dirty="0"/>
              <a:t>Смешанное страхование</a:t>
            </a:r>
          </a:p>
          <a:p>
            <a:r>
              <a:rPr lang="ru-RU" dirty="0"/>
              <a:t>Страхование пенсий</a:t>
            </a:r>
          </a:p>
        </p:txBody>
      </p:sp>
    </p:spTree>
    <p:extLst>
      <p:ext uri="{BB962C8B-B14F-4D97-AF65-F5344CB8AC3E}">
        <p14:creationId xmlns:p14="http://schemas.microsoft.com/office/powerpoint/2010/main" val="130251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Самый растущий сегмент</a:t>
            </a:r>
          </a:p>
        </p:txBody>
      </p:sp>
      <p:pic>
        <p:nvPicPr>
          <p:cNvPr id="4" name="Объект 3"/>
          <p:cNvPicPr>
            <a:picLocks noGrp="1" noChangeAspect="1"/>
          </p:cNvPicPr>
          <p:nvPr>
            <p:ph idx="1"/>
          </p:nvPr>
        </p:nvPicPr>
        <p:blipFill>
          <a:blip r:embed="rId2"/>
          <a:stretch>
            <a:fillRect/>
          </a:stretch>
        </p:blipFill>
        <p:spPr>
          <a:xfrm>
            <a:off x="1037550" y="1600200"/>
            <a:ext cx="7068900" cy="4525963"/>
          </a:xfrm>
          <a:prstGeom prst="rect">
            <a:avLst/>
          </a:prstGeom>
        </p:spPr>
      </p:pic>
    </p:spTree>
    <p:extLst>
      <p:ext uri="{BB962C8B-B14F-4D97-AF65-F5344CB8AC3E}">
        <p14:creationId xmlns:p14="http://schemas.microsoft.com/office/powerpoint/2010/main" val="921567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Инвестиционное страхование жизни</a:t>
            </a:r>
          </a:p>
        </p:txBody>
      </p:sp>
      <p:sp>
        <p:nvSpPr>
          <p:cNvPr id="3" name="Объект 2"/>
          <p:cNvSpPr>
            <a:spLocks noGrp="1"/>
          </p:cNvSpPr>
          <p:nvPr>
            <p:ph sz="half" idx="1"/>
          </p:nvPr>
        </p:nvSpPr>
        <p:spPr/>
        <p:txBody>
          <a:bodyPr>
            <a:normAutofit fontScale="70000" lnSpcReduction="20000"/>
          </a:bodyPr>
          <a:lstStyle/>
          <a:p>
            <a:r>
              <a:rPr lang="ru-RU" dirty="0"/>
              <a:t>Половина сборов на инвестиционное страхование жизни</a:t>
            </a:r>
          </a:p>
          <a:p>
            <a:r>
              <a:rPr lang="ru-RU" dirty="0"/>
              <a:t>Гарантия возврата основной суммы долга, по дополнительному доходу гарантий нет</a:t>
            </a:r>
          </a:p>
          <a:p>
            <a:r>
              <a:rPr lang="ru-RU" dirty="0"/>
              <a:t>Часть на покрытие риска смерти, расходов и управление</a:t>
            </a:r>
          </a:p>
          <a:p>
            <a:r>
              <a:rPr lang="ru-RU" dirty="0"/>
              <a:t>Есть продукты с выплатой купонов</a:t>
            </a:r>
          </a:p>
          <a:p>
            <a:r>
              <a:rPr lang="ru-RU" dirty="0"/>
              <a:t>Типичная сумма инвестиций клиентов – 400 000 руб. («РГС жизнь», «</a:t>
            </a:r>
            <a:r>
              <a:rPr lang="ru-RU" dirty="0" err="1"/>
              <a:t>Уралсиб</a:t>
            </a:r>
            <a:r>
              <a:rPr lang="ru-RU" dirty="0"/>
              <a:t> жизнь»), 1,6 млн руб. («Ингосстрах-жизнь»), 2,2 млн руб. («Сбербанк первый»)</a:t>
            </a:r>
          </a:p>
        </p:txBody>
      </p:sp>
      <p:sp>
        <p:nvSpPr>
          <p:cNvPr id="5" name="Объект 4"/>
          <p:cNvSpPr>
            <a:spLocks noGrp="1"/>
          </p:cNvSpPr>
          <p:nvPr>
            <p:ph sz="half" idx="2"/>
          </p:nvPr>
        </p:nvSpPr>
        <p:spPr/>
        <p:txBody>
          <a:bodyPr>
            <a:normAutofit fontScale="85000" lnSpcReduction="20000"/>
          </a:bodyPr>
          <a:lstStyle/>
          <a:p>
            <a:r>
              <a:rPr lang="ru-RU" dirty="0"/>
              <a:t>Помимо сохранности вложенной суммы клиенты страховщиков могут получить дополнительный бонус – налоговый вычет до 120 000 руб. на взносы по долгосрочному страхованию жизни (вернуть из бюджета до 15 600 руб. уплаченного НДФЛ). Но этот вычет распространяется только на договоры ИСЖ сроком от пяти лет.</a:t>
            </a:r>
          </a:p>
        </p:txBody>
      </p:sp>
    </p:spTree>
    <p:extLst>
      <p:ext uri="{BB962C8B-B14F-4D97-AF65-F5344CB8AC3E}">
        <p14:creationId xmlns:p14="http://schemas.microsoft.com/office/powerpoint/2010/main" val="41182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Примеры программ инвестиционного страхования</a:t>
            </a:r>
          </a:p>
        </p:txBody>
      </p:sp>
      <p:pic>
        <p:nvPicPr>
          <p:cNvPr id="4" name="Объект 3"/>
          <p:cNvPicPr>
            <a:picLocks noGrp="1" noChangeAspect="1"/>
          </p:cNvPicPr>
          <p:nvPr>
            <p:ph idx="1"/>
          </p:nvPr>
        </p:nvPicPr>
        <p:blipFill>
          <a:blip r:embed="rId2"/>
          <a:stretch>
            <a:fillRect/>
          </a:stretch>
        </p:blipFill>
        <p:spPr>
          <a:xfrm>
            <a:off x="611560" y="1417638"/>
            <a:ext cx="8208912" cy="4819674"/>
          </a:xfrm>
          <a:prstGeom prst="rect">
            <a:avLst/>
          </a:prstGeom>
        </p:spPr>
      </p:pic>
    </p:spTree>
    <p:extLst>
      <p:ext uri="{BB962C8B-B14F-4D97-AF65-F5344CB8AC3E}">
        <p14:creationId xmlns:p14="http://schemas.microsoft.com/office/powerpoint/2010/main" val="3097854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Имущественное страхование</a:t>
            </a:r>
          </a:p>
        </p:txBody>
      </p:sp>
      <p:sp>
        <p:nvSpPr>
          <p:cNvPr id="3" name="Объект 2"/>
          <p:cNvSpPr>
            <a:spLocks noGrp="1"/>
          </p:cNvSpPr>
          <p:nvPr>
            <p:ph sz="half" idx="1"/>
          </p:nvPr>
        </p:nvSpPr>
        <p:spPr/>
        <p:txBody>
          <a:bodyPr>
            <a:normAutofit fontScale="92500"/>
          </a:bodyPr>
          <a:lstStyle/>
          <a:p>
            <a:r>
              <a:rPr lang="ru-RU" dirty="0"/>
              <a:t>В основе имущественного страхования лежит возмещение за премию ущерба, нанесенного имуществу или имущественным интересам застрахованного лица или выгодоприобретателя</a:t>
            </a:r>
          </a:p>
        </p:txBody>
      </p:sp>
      <p:sp>
        <p:nvSpPr>
          <p:cNvPr id="4" name="Объект 3"/>
          <p:cNvSpPr>
            <a:spLocks noGrp="1"/>
          </p:cNvSpPr>
          <p:nvPr>
            <p:ph sz="half" idx="2"/>
          </p:nvPr>
        </p:nvSpPr>
        <p:spPr/>
        <p:txBody>
          <a:bodyPr>
            <a:normAutofit fontScale="92500" lnSpcReduction="20000"/>
          </a:bodyPr>
          <a:lstStyle/>
          <a:p>
            <a:pPr lvl="0"/>
            <a:r>
              <a:rPr lang="ru-RU" sz="3200" dirty="0">
                <a:solidFill>
                  <a:prstClr val="black"/>
                </a:solidFill>
              </a:rPr>
              <a:t>Страхование подсобных помещений и построек граждан</a:t>
            </a:r>
          </a:p>
          <a:p>
            <a:pPr lvl="0"/>
            <a:r>
              <a:rPr lang="ru-RU" sz="3200" dirty="0">
                <a:solidFill>
                  <a:prstClr val="black"/>
                </a:solidFill>
              </a:rPr>
              <a:t>Страхование квартир</a:t>
            </a:r>
          </a:p>
          <a:p>
            <a:pPr lvl="0"/>
            <a:r>
              <a:rPr lang="ru-RU" sz="3200" dirty="0">
                <a:solidFill>
                  <a:prstClr val="black"/>
                </a:solidFill>
              </a:rPr>
              <a:t>Страхование внутренней отделки квартир</a:t>
            </a:r>
          </a:p>
          <a:p>
            <a:pPr lvl="0"/>
            <a:r>
              <a:rPr lang="ru-RU" sz="3200" dirty="0">
                <a:solidFill>
                  <a:prstClr val="black"/>
                </a:solidFill>
              </a:rPr>
              <a:t>Страхование средств личного автотранспорта</a:t>
            </a:r>
          </a:p>
          <a:p>
            <a:endParaRPr lang="ru-RU" dirty="0"/>
          </a:p>
        </p:txBody>
      </p:sp>
    </p:spTree>
    <p:extLst>
      <p:ext uri="{BB962C8B-B14F-4D97-AF65-F5344CB8AC3E}">
        <p14:creationId xmlns:p14="http://schemas.microsoft.com/office/powerpoint/2010/main" val="2743510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Виды имущественного страхования</a:t>
            </a:r>
          </a:p>
        </p:txBody>
      </p:sp>
      <p:sp>
        <p:nvSpPr>
          <p:cNvPr id="3" name="Объект 2"/>
          <p:cNvSpPr>
            <a:spLocks noGrp="1"/>
          </p:cNvSpPr>
          <p:nvPr>
            <p:ph idx="1"/>
          </p:nvPr>
        </p:nvSpPr>
        <p:spPr/>
        <p:txBody>
          <a:bodyPr/>
          <a:lstStyle/>
          <a:p>
            <a:r>
              <a:rPr lang="ru-RU" dirty="0"/>
              <a:t>Страхование имущества от огня и других опасностей (огневое страхование)</a:t>
            </a:r>
          </a:p>
          <a:p>
            <a:r>
              <a:rPr lang="ru-RU" dirty="0"/>
              <a:t>Страхование имущества от других опасностей должно четко быть описано в страховом договоре (есть страхование квартир и внутренней отделки)</a:t>
            </a:r>
          </a:p>
          <a:p>
            <a:r>
              <a:rPr lang="ru-RU" dirty="0"/>
              <a:t>Страхование средств автотранспорта и иных видов транспорта</a:t>
            </a:r>
          </a:p>
        </p:txBody>
      </p:sp>
    </p:spTree>
    <p:extLst>
      <p:ext uri="{BB962C8B-B14F-4D97-AF65-F5344CB8AC3E}">
        <p14:creationId xmlns:p14="http://schemas.microsoft.com/office/powerpoint/2010/main" val="2274853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Страхование квартиры</a:t>
            </a:r>
          </a:p>
        </p:txBody>
      </p:sp>
      <p:sp>
        <p:nvSpPr>
          <p:cNvPr id="3" name="Объект 2"/>
          <p:cNvSpPr>
            <a:spLocks noGrp="1"/>
          </p:cNvSpPr>
          <p:nvPr>
            <p:ph sz="half" idx="1"/>
          </p:nvPr>
        </p:nvSpPr>
        <p:spPr>
          <a:xfrm>
            <a:off x="457200" y="1600200"/>
            <a:ext cx="4038600" cy="4853136"/>
          </a:xfrm>
        </p:spPr>
        <p:txBody>
          <a:bodyPr>
            <a:noAutofit/>
          </a:bodyPr>
          <a:lstStyle/>
          <a:p>
            <a:pPr>
              <a:buFont typeface="Arial"/>
              <a:buChar char="•"/>
            </a:pPr>
            <a:r>
              <a:rPr lang="ru-RU" sz="1600" dirty="0">
                <a:solidFill>
                  <a:srgbClr val="000000"/>
                </a:solidFill>
                <a:latin typeface="Myriad__Pro"/>
              </a:rPr>
              <a:t>Возгорание и взрыв бытового газа. </a:t>
            </a:r>
          </a:p>
          <a:p>
            <a:pPr>
              <a:buFont typeface="Arial"/>
              <a:buChar char="•"/>
            </a:pPr>
            <a:r>
              <a:rPr lang="ru-RU" sz="1600" dirty="0">
                <a:solidFill>
                  <a:srgbClr val="000000"/>
                </a:solidFill>
                <a:latin typeface="Myriad__Pro"/>
              </a:rPr>
              <a:t>Залив помещений соседями или вследствие неисправного водоснабжения..</a:t>
            </a:r>
          </a:p>
          <a:p>
            <a:pPr>
              <a:buFont typeface="Arial"/>
              <a:buChar char="•"/>
            </a:pPr>
            <a:r>
              <a:rPr lang="ru-RU" sz="1600" dirty="0">
                <a:solidFill>
                  <a:srgbClr val="000000"/>
                </a:solidFill>
                <a:latin typeface="Myriad__Pro"/>
              </a:rPr>
              <a:t>Противоправные посягательства на имущество (кражи с проникновением в жилище, грабеж</a:t>
            </a:r>
          </a:p>
          <a:p>
            <a:pPr>
              <a:buFont typeface="Arial"/>
              <a:buChar char="•"/>
            </a:pPr>
            <a:r>
              <a:rPr lang="ru-RU" sz="1600" dirty="0">
                <a:solidFill>
                  <a:srgbClr val="000000"/>
                </a:solidFill>
                <a:latin typeface="Myriad__Pro"/>
              </a:rPr>
              <a:t>Нарушение третьими лицами правил эксплуатации недвижимости, повлекшее неблагоприятные последствия..</a:t>
            </a:r>
          </a:p>
          <a:p>
            <a:pPr>
              <a:buFont typeface="Arial"/>
              <a:buChar char="•"/>
            </a:pPr>
            <a:r>
              <a:rPr lang="ru-RU" sz="1600" dirty="0">
                <a:solidFill>
                  <a:srgbClr val="000000"/>
                </a:solidFill>
                <a:latin typeface="Myriad__Pro"/>
              </a:rPr>
              <a:t>Иные риски. К их числу относятся стихийные бедствия, диверсии, терроризм или падение летающих объектов. </a:t>
            </a:r>
          </a:p>
          <a:p>
            <a:pPr>
              <a:buFont typeface="Arial"/>
              <a:buChar char="•"/>
            </a:pPr>
            <a:r>
              <a:rPr lang="ru-RU" sz="1600" dirty="0">
                <a:solidFill>
                  <a:srgbClr val="000000"/>
                </a:solidFill>
                <a:latin typeface="Myriad__Pro"/>
              </a:rPr>
              <a:t>Предложение Минфина – внести положение о чрезвычайных обстоятельствах</a:t>
            </a:r>
            <a:endParaRPr lang="ru-RU" sz="16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7300" y="1905794"/>
            <a:ext cx="32004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691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Страхование строений</a:t>
            </a:r>
          </a:p>
        </p:txBody>
      </p:sp>
      <p:sp>
        <p:nvSpPr>
          <p:cNvPr id="3" name="Объект 2"/>
          <p:cNvSpPr>
            <a:spLocks noGrp="1"/>
          </p:cNvSpPr>
          <p:nvPr>
            <p:ph sz="half" idx="1"/>
          </p:nvPr>
        </p:nvSpPr>
        <p:spPr/>
        <p:txBody>
          <a:bodyPr/>
          <a:lstStyle/>
          <a:p>
            <a:r>
              <a:rPr lang="ru-RU" dirty="0"/>
              <a:t>Постоянно живут или нет</a:t>
            </a:r>
          </a:p>
          <a:p>
            <a:r>
              <a:rPr lang="ru-RU" dirty="0"/>
              <a:t>Есть ли система охраны</a:t>
            </a:r>
          </a:p>
          <a:p>
            <a:r>
              <a:rPr lang="ru-RU" dirty="0"/>
              <a:t>В каком состоянии</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484785"/>
            <a:ext cx="4038600" cy="433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30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Риски? Это страшно?</a:t>
            </a:r>
          </a:p>
        </p:txBody>
      </p:sp>
      <p:sp>
        <p:nvSpPr>
          <p:cNvPr id="3" name="Объект 2"/>
          <p:cNvSpPr>
            <a:spLocks noGrp="1"/>
          </p:cNvSpPr>
          <p:nvPr>
            <p:ph sz="half" idx="1"/>
          </p:nvPr>
        </p:nvSpPr>
        <p:spPr>
          <a:xfrm>
            <a:off x="323528" y="1484784"/>
            <a:ext cx="4038600" cy="4525963"/>
          </a:xfrm>
        </p:spPr>
        <p:txBody>
          <a:bodyPr>
            <a:normAutofit fontScale="85000" lnSpcReduction="20000"/>
          </a:bodyPr>
          <a:lstStyle/>
          <a:p>
            <a:r>
              <a:rPr lang="ru-RU" dirty="0"/>
              <a:t>Человек в своей жизни сталкивается с огромным количеством рисков – с возможностью заболеть, преждевременно умереть, попасть под действие стихии, попасть в аварию на собственном автомобиле, оказаться жертвой затопления квартиры в результате или самому оказаться виновником затопления соседской квартиры и т.п.</a:t>
            </a:r>
          </a:p>
        </p:txBody>
      </p:sp>
      <p:sp>
        <p:nvSpPr>
          <p:cNvPr id="4" name="Объект 3"/>
          <p:cNvSpPr>
            <a:spLocks noGrp="1"/>
          </p:cNvSpPr>
          <p:nvPr>
            <p:ph sz="half" idx="2"/>
          </p:nvPr>
        </p:nvSpPr>
        <p:spPr/>
        <p:txBody>
          <a:bodyPr>
            <a:normAutofit/>
          </a:bodyPr>
          <a:lstStyle/>
          <a:p>
            <a:r>
              <a:rPr lang="ru-RU" b="1" dirty="0">
                <a:solidFill>
                  <a:srgbClr val="333333"/>
                </a:solidFill>
                <a:latin typeface="Arial"/>
              </a:rPr>
              <a:t>Да, человек смертен, но это было бы еще полбеды. Плохо то, что он иногда внезапно смертен, вот в чем фокус!</a:t>
            </a:r>
          </a:p>
          <a:p>
            <a:pPr marL="0" indent="0">
              <a:buNone/>
            </a:pPr>
            <a:endParaRPr lang="ru-RU" b="1" dirty="0">
              <a:solidFill>
                <a:srgbClr val="333333"/>
              </a:solidFill>
              <a:latin typeface="Arial"/>
            </a:endParaRPr>
          </a:p>
          <a:p>
            <a:pPr marL="0" indent="0">
              <a:buNone/>
            </a:pPr>
            <a:endParaRPr lang="ru-RU" b="1" dirty="0">
              <a:solidFill>
                <a:srgbClr val="333333"/>
              </a:solidFill>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17032"/>
            <a:ext cx="435597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565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Страхование титула </a:t>
            </a:r>
          </a:p>
        </p:txBody>
      </p:sp>
      <p:sp>
        <p:nvSpPr>
          <p:cNvPr id="3" name="Объект 2"/>
          <p:cNvSpPr>
            <a:spLocks noGrp="1"/>
          </p:cNvSpPr>
          <p:nvPr>
            <p:ph sz="half" idx="1"/>
          </p:nvPr>
        </p:nvSpPr>
        <p:spPr/>
        <p:txBody>
          <a:bodyPr/>
          <a:lstStyle/>
          <a:p>
            <a:r>
              <a:rPr lang="ru-RU" dirty="0"/>
              <a:t>Риски, связанные с утратой права собственности </a:t>
            </a:r>
          </a:p>
          <a:p>
            <a:endParaRPr lang="ru-RU" dirty="0"/>
          </a:p>
        </p:txBody>
      </p:sp>
      <p:sp>
        <p:nvSpPr>
          <p:cNvPr id="4" name="Объект 3"/>
          <p:cNvSpPr>
            <a:spLocks noGrp="1"/>
          </p:cNvSpPr>
          <p:nvPr>
            <p:ph sz="half" idx="2"/>
          </p:nvPr>
        </p:nvSpPr>
        <p:spPr/>
        <p:txBody>
          <a:bodyPr/>
          <a:lstStyle/>
          <a:p>
            <a:r>
              <a:rPr lang="ru-RU" dirty="0"/>
              <a:t>Рыночная стоимость</a:t>
            </a:r>
          </a:p>
          <a:p>
            <a:r>
              <a:rPr lang="ru-RU" dirty="0"/>
              <a:t>История квартиры</a:t>
            </a:r>
          </a:p>
          <a:p>
            <a:r>
              <a:rPr lang="ru-RU" dirty="0"/>
              <a:t>Сроки</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40968"/>
            <a:ext cx="6336704" cy="298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503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КАСКО</a:t>
            </a:r>
          </a:p>
        </p:txBody>
      </p:sp>
      <p:sp>
        <p:nvSpPr>
          <p:cNvPr id="3" name="Объект 2"/>
          <p:cNvSpPr>
            <a:spLocks noGrp="1"/>
          </p:cNvSpPr>
          <p:nvPr>
            <p:ph sz="half" idx="1"/>
          </p:nvPr>
        </p:nvSpPr>
        <p:spPr/>
        <p:txBody>
          <a:bodyPr>
            <a:normAutofit fontScale="85000" lnSpcReduction="10000"/>
          </a:bodyPr>
          <a:lstStyle/>
          <a:p>
            <a:r>
              <a:rPr lang="ru-RU" dirty="0"/>
              <a:t>Добровольное страхование автомобилей на случай причинения ущерба и угона</a:t>
            </a:r>
          </a:p>
          <a:p>
            <a:r>
              <a:rPr lang="ru-RU" dirty="0"/>
              <a:t>Не является обязательным</a:t>
            </a:r>
          </a:p>
          <a:p>
            <a:r>
              <a:rPr lang="ru-RU" dirty="0"/>
              <a:t>В 2015 году собрано 187, 237 млрд. рублей (на 15% ниже </a:t>
            </a:r>
            <a:r>
              <a:rPr lang="ru-RU" dirty="0" err="1"/>
              <a:t>предущего</a:t>
            </a:r>
            <a:r>
              <a:rPr lang="ru-RU" dirty="0"/>
              <a:t>)</a:t>
            </a:r>
          </a:p>
          <a:p>
            <a:r>
              <a:rPr lang="ru-RU" dirty="0"/>
              <a:t>Тариф зависит от марки, технического состояния, опыта водителя, его истории</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28800"/>
            <a:ext cx="403860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473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От чего зависит размер страхового взноса? (На примере КАСКО)</a:t>
            </a:r>
          </a:p>
        </p:txBody>
      </p:sp>
      <p:sp>
        <p:nvSpPr>
          <p:cNvPr id="3" name="Объект 2"/>
          <p:cNvSpPr>
            <a:spLocks noGrp="1"/>
          </p:cNvSpPr>
          <p:nvPr>
            <p:ph sz="half" idx="1"/>
          </p:nvPr>
        </p:nvSpPr>
        <p:spPr/>
        <p:txBody>
          <a:bodyPr/>
          <a:lstStyle/>
          <a:p>
            <a:r>
              <a:rPr lang="ru-RU" dirty="0"/>
              <a:t>Марки машины (угоняемая или нет)</a:t>
            </a:r>
          </a:p>
          <a:p>
            <a:r>
              <a:rPr lang="ru-RU" dirty="0"/>
              <a:t>Технического состояния</a:t>
            </a:r>
          </a:p>
          <a:p>
            <a:r>
              <a:rPr lang="ru-RU" dirty="0"/>
              <a:t>Возраст (оценивается страховая стоимость)</a:t>
            </a:r>
          </a:p>
          <a:p>
            <a:r>
              <a:rPr lang="ru-RU" dirty="0"/>
              <a:t>Место хранения (наличие гаража, охраняемая стоянка)</a:t>
            </a:r>
          </a:p>
        </p:txBody>
      </p:sp>
      <p:sp>
        <p:nvSpPr>
          <p:cNvPr id="4" name="Объект 3"/>
          <p:cNvSpPr>
            <a:spLocks noGrp="1"/>
          </p:cNvSpPr>
          <p:nvPr>
            <p:ph sz="half" idx="2"/>
          </p:nvPr>
        </p:nvSpPr>
        <p:spPr/>
        <p:txBody>
          <a:bodyPr/>
          <a:lstStyle/>
          <a:p>
            <a:r>
              <a:rPr lang="ru-RU" dirty="0"/>
              <a:t>История водителя </a:t>
            </a:r>
          </a:p>
          <a:p>
            <a:r>
              <a:rPr lang="ru-RU" dirty="0"/>
              <a:t>Его стаж</a:t>
            </a:r>
          </a:p>
          <a:p>
            <a:r>
              <a:rPr lang="ru-RU" dirty="0"/>
              <a:t>Один в страховке или нет</a:t>
            </a:r>
          </a:p>
          <a:p>
            <a:r>
              <a:rPr lang="ru-RU" dirty="0"/>
              <a:t>Возраст</a:t>
            </a:r>
          </a:p>
          <a:p>
            <a:r>
              <a:rPr lang="ru-RU" dirty="0"/>
              <a:t>Пол </a:t>
            </a:r>
          </a:p>
          <a:p>
            <a:r>
              <a:rPr lang="ru-RU" dirty="0"/>
              <a:t>Информация о ДТП</a:t>
            </a:r>
          </a:p>
          <a:p>
            <a:endParaRPr lang="ru-RU" dirty="0"/>
          </a:p>
        </p:txBody>
      </p:sp>
    </p:spTree>
    <p:extLst>
      <p:ext uri="{BB962C8B-B14F-4D97-AF65-F5344CB8AC3E}">
        <p14:creationId xmlns:p14="http://schemas.microsoft.com/office/powerpoint/2010/main" val="542885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можно снизить стоимость тарифа</a:t>
            </a:r>
          </a:p>
        </p:txBody>
      </p:sp>
      <p:sp>
        <p:nvSpPr>
          <p:cNvPr id="3" name="Объект 2"/>
          <p:cNvSpPr>
            <a:spLocks noGrp="1"/>
          </p:cNvSpPr>
          <p:nvPr>
            <p:ph idx="1"/>
          </p:nvPr>
        </p:nvSpPr>
        <p:spPr/>
        <p:txBody>
          <a:bodyPr/>
          <a:lstStyle/>
          <a:p>
            <a:r>
              <a:rPr lang="ru-RU" dirty="0"/>
              <a:t>Отказаться от дополнительных услуг</a:t>
            </a:r>
          </a:p>
          <a:p>
            <a:r>
              <a:rPr lang="ru-RU" dirty="0">
                <a:solidFill>
                  <a:schemeClr val="accent6">
                    <a:lumMod val="75000"/>
                  </a:schemeClr>
                </a:solidFill>
              </a:rPr>
              <a:t>Франшиза </a:t>
            </a:r>
            <a:r>
              <a:rPr lang="ru-RU" dirty="0"/>
              <a:t>(условная и безусловная)</a:t>
            </a:r>
          </a:p>
          <a:p>
            <a:r>
              <a:rPr lang="ru-RU" dirty="0"/>
              <a:t>Застраховаться на меньшую сумму</a:t>
            </a:r>
          </a:p>
        </p:txBody>
      </p:sp>
    </p:spTree>
    <p:extLst>
      <p:ext uri="{BB962C8B-B14F-4D97-AF65-F5344CB8AC3E}">
        <p14:creationId xmlns:p14="http://schemas.microsoft.com/office/powerpoint/2010/main" val="3772539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Кроме размера тарифа…</a:t>
            </a:r>
          </a:p>
        </p:txBody>
      </p:sp>
      <p:sp>
        <p:nvSpPr>
          <p:cNvPr id="3" name="Объект 2"/>
          <p:cNvSpPr>
            <a:spLocks noGrp="1"/>
          </p:cNvSpPr>
          <p:nvPr>
            <p:ph sz="half" idx="1"/>
          </p:nvPr>
        </p:nvSpPr>
        <p:spPr/>
        <p:txBody>
          <a:bodyPr>
            <a:normAutofit/>
          </a:bodyPr>
          <a:lstStyle/>
          <a:p>
            <a:r>
              <a:rPr lang="ru-RU" dirty="0"/>
              <a:t>Надо оценить насколько удобны услуги компании? </a:t>
            </a:r>
          </a:p>
          <a:p>
            <a:r>
              <a:rPr lang="ru-RU" dirty="0"/>
              <a:t>В случае КАСКО – как связываться со страховой компанией, есть ли услуга страхового комиссара, где можно пройти ремонт и т.п.</a:t>
            </a:r>
          </a:p>
        </p:txBody>
      </p:sp>
      <p:sp>
        <p:nvSpPr>
          <p:cNvPr id="4" name="Объект 3"/>
          <p:cNvSpPr>
            <a:spLocks noGrp="1"/>
          </p:cNvSpPr>
          <p:nvPr>
            <p:ph sz="half" idx="2"/>
          </p:nvPr>
        </p:nvSpPr>
        <p:spPr/>
        <p:txBody>
          <a:bodyPr>
            <a:normAutofit fontScale="92500" lnSpcReduction="20000"/>
          </a:bodyPr>
          <a:lstStyle/>
          <a:p>
            <a:r>
              <a:rPr lang="ru-RU" dirty="0"/>
              <a:t>Стоят ли эти дополнительные услуги денег?</a:t>
            </a:r>
          </a:p>
          <a:p>
            <a:r>
              <a:rPr lang="ru-RU" dirty="0"/>
              <a:t>И самый главный вопрос – платит ли страховая компания?</a:t>
            </a:r>
          </a:p>
          <a:p>
            <a:r>
              <a:rPr lang="ru-RU" dirty="0"/>
              <a:t>Есть ли у компании лицензия?</a:t>
            </a:r>
          </a:p>
          <a:p>
            <a:r>
              <a:rPr lang="ru-RU" dirty="0"/>
              <a:t>Что о ней известно (СМИ, интернет)?</a:t>
            </a:r>
            <a:br>
              <a:rPr lang="ru-RU" dirty="0"/>
            </a:br>
            <a:br>
              <a:rPr lang="ru-RU" dirty="0"/>
            </a:br>
            <a:endParaRPr lang="ru-RU" dirty="0"/>
          </a:p>
        </p:txBody>
      </p:sp>
    </p:spTree>
    <p:extLst>
      <p:ext uri="{BB962C8B-B14F-4D97-AF65-F5344CB8AC3E}">
        <p14:creationId xmlns:p14="http://schemas.microsoft.com/office/powerpoint/2010/main" val="2484929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a:t>
            </a:r>
            <a:r>
              <a:rPr lang="ru-RU" dirty="0" err="1"/>
              <a:t>трахование</a:t>
            </a:r>
            <a:r>
              <a:rPr lang="ru-RU" dirty="0"/>
              <a:t> ответственности</a:t>
            </a:r>
          </a:p>
        </p:txBody>
      </p:sp>
      <p:sp>
        <p:nvSpPr>
          <p:cNvPr id="3" name="Объект 2"/>
          <p:cNvSpPr>
            <a:spLocks noGrp="1"/>
          </p:cNvSpPr>
          <p:nvPr>
            <p:ph sz="half" idx="1"/>
          </p:nvPr>
        </p:nvSpPr>
        <p:spPr/>
        <p:txBody>
          <a:bodyPr/>
          <a:lstStyle/>
          <a:p>
            <a:r>
              <a:rPr lang="ru-RU" dirty="0"/>
              <a:t>Страхование ответственности владельцев личного автотранспорта</a:t>
            </a:r>
          </a:p>
          <a:p>
            <a:r>
              <a:rPr lang="ru-RU" dirty="0"/>
              <a:t>Страхование гражданской ответственности авиалайнеров за перевозку пассажиров</a:t>
            </a:r>
          </a:p>
        </p:txBody>
      </p:sp>
      <p:sp>
        <p:nvSpPr>
          <p:cNvPr id="4" name="Объект 3"/>
          <p:cNvSpPr>
            <a:spLocks noGrp="1"/>
          </p:cNvSpPr>
          <p:nvPr>
            <p:ph sz="half" idx="2"/>
          </p:nvPr>
        </p:nvSpPr>
        <p:spPr/>
        <p:txBody>
          <a:bodyPr/>
          <a:lstStyle/>
          <a:p>
            <a:r>
              <a:rPr lang="ru-RU" dirty="0"/>
              <a:t>Страхование ответственности транспортных предприятия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84984"/>
            <a:ext cx="41764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097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ОСАГО</a:t>
            </a:r>
          </a:p>
        </p:txBody>
      </p:sp>
      <p:sp>
        <p:nvSpPr>
          <p:cNvPr id="3" name="Объект 2"/>
          <p:cNvSpPr>
            <a:spLocks noGrp="1"/>
          </p:cNvSpPr>
          <p:nvPr>
            <p:ph sz="half" idx="1"/>
          </p:nvPr>
        </p:nvSpPr>
        <p:spPr/>
        <p:txBody>
          <a:bodyPr>
            <a:normAutofit fontScale="85000" lnSpcReduction="20000"/>
          </a:bodyPr>
          <a:lstStyle/>
          <a:p>
            <a:r>
              <a:rPr lang="ru-RU" dirty="0"/>
              <a:t>Страхование гражданской ответственности владельцев личного автотранспорта</a:t>
            </a:r>
          </a:p>
          <a:p>
            <a:r>
              <a:rPr lang="ru-RU" dirty="0"/>
              <a:t>Является обязательным видом страхования</a:t>
            </a:r>
          </a:p>
          <a:p>
            <a:r>
              <a:rPr lang="ru-RU" dirty="0"/>
              <a:t>Передвижение на автомобиле без ОСАГО запрещено</a:t>
            </a:r>
          </a:p>
          <a:p>
            <a:r>
              <a:rPr lang="ru-RU" dirty="0"/>
              <a:t>Компенсационные выплаты</a:t>
            </a:r>
          </a:p>
          <a:p>
            <a:r>
              <a:rPr lang="ru-RU" dirty="0"/>
              <a:t>Проблемы с автоюристами</a:t>
            </a:r>
          </a:p>
          <a:p>
            <a:endParaRPr lang="ru-RU"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60848"/>
            <a:ext cx="40386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279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Караул (взносы и выплаты по ОСАГО)</a:t>
            </a:r>
          </a:p>
        </p:txBody>
      </p:sp>
      <p:pic>
        <p:nvPicPr>
          <p:cNvPr id="4" name="Объект 3"/>
          <p:cNvPicPr>
            <a:picLocks noGrp="1" noChangeAspect="1"/>
          </p:cNvPicPr>
          <p:nvPr>
            <p:ph idx="1"/>
          </p:nvPr>
        </p:nvPicPr>
        <p:blipFill>
          <a:blip r:embed="rId2"/>
          <a:stretch>
            <a:fillRect/>
          </a:stretch>
        </p:blipFill>
        <p:spPr>
          <a:xfrm>
            <a:off x="955294" y="1600200"/>
            <a:ext cx="7233411" cy="4525963"/>
          </a:xfrm>
          <a:prstGeom prst="rect">
            <a:avLst/>
          </a:prstGeom>
        </p:spPr>
      </p:pic>
    </p:spTree>
    <p:extLst>
      <p:ext uri="{BB962C8B-B14F-4D97-AF65-F5344CB8AC3E}">
        <p14:creationId xmlns:p14="http://schemas.microsoft.com/office/powerpoint/2010/main" val="2620905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Премии и выплаты</a:t>
            </a:r>
          </a:p>
        </p:txBody>
      </p:sp>
      <p:pic>
        <p:nvPicPr>
          <p:cNvPr id="1026" name="Picture 2" descr="http://cdn.vedomosti.ru/image/2017/1v/1e4et5/fullscreen-1sy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2918" y="1600200"/>
            <a:ext cx="74181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07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с ККУ? Полное КУ-КУ</a:t>
            </a:r>
          </a:p>
        </p:txBody>
      </p:sp>
      <p:pic>
        <p:nvPicPr>
          <p:cNvPr id="4" name="Объект 3"/>
          <p:cNvPicPr>
            <a:picLocks noGrp="1" noChangeAspect="1"/>
          </p:cNvPicPr>
          <p:nvPr>
            <p:ph idx="1"/>
          </p:nvPr>
        </p:nvPicPr>
        <p:blipFill>
          <a:blip r:embed="rId2"/>
          <a:stretch>
            <a:fillRect/>
          </a:stretch>
        </p:blipFill>
        <p:spPr>
          <a:xfrm>
            <a:off x="1041230" y="1600200"/>
            <a:ext cx="7061540" cy="4525963"/>
          </a:xfrm>
          <a:prstGeom prst="rect">
            <a:avLst/>
          </a:prstGeom>
        </p:spPr>
      </p:pic>
    </p:spTree>
    <p:extLst>
      <p:ext uri="{BB962C8B-B14F-4D97-AF65-F5344CB8AC3E}">
        <p14:creationId xmlns:p14="http://schemas.microsoft.com/office/powerpoint/2010/main" val="150470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Есть ограничения</a:t>
            </a:r>
          </a:p>
        </p:txBody>
      </p:sp>
      <p:sp>
        <p:nvSpPr>
          <p:cNvPr id="4" name="Объект 3"/>
          <p:cNvSpPr>
            <a:spLocks noGrp="1"/>
          </p:cNvSpPr>
          <p:nvPr>
            <p:ph sz="half" idx="2"/>
          </p:nvPr>
        </p:nvSpPr>
        <p:spPr/>
        <p:txBody>
          <a:bodyPr/>
          <a:lstStyle/>
          <a:p>
            <a:r>
              <a:rPr lang="ru-RU" dirty="0"/>
              <a:t>NB – не все риски относятся к теме страхования</a:t>
            </a:r>
          </a:p>
          <a:p>
            <a:r>
              <a:rPr lang="ru-RU" dirty="0"/>
              <a:t>И самое главное – не от всех рисков можно застраховаться</a:t>
            </a:r>
          </a:p>
          <a:p>
            <a:endParaRPr lang="ru-RU" dirty="0"/>
          </a:p>
        </p:txBody>
      </p:sp>
      <p:pic>
        <p:nvPicPr>
          <p:cNvPr id="2051"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26537"/>
            <a:ext cx="4038600" cy="447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237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Страшно?</a:t>
            </a:r>
          </a:p>
        </p:txBody>
      </p:sp>
      <p:pic>
        <p:nvPicPr>
          <p:cNvPr id="4" name="Объект 3"/>
          <p:cNvPicPr>
            <a:picLocks noGrp="1" noChangeAspect="1"/>
          </p:cNvPicPr>
          <p:nvPr>
            <p:ph idx="1"/>
          </p:nvPr>
        </p:nvPicPr>
        <p:blipFill>
          <a:blip r:embed="rId2"/>
          <a:stretch>
            <a:fillRect/>
          </a:stretch>
        </p:blipFill>
        <p:spPr>
          <a:xfrm>
            <a:off x="1709737" y="1881981"/>
            <a:ext cx="5724525" cy="3962400"/>
          </a:xfrm>
          <a:prstGeom prst="rect">
            <a:avLst/>
          </a:prstGeom>
        </p:spPr>
      </p:pic>
    </p:spTree>
    <p:extLst>
      <p:ext uri="{BB962C8B-B14F-4D97-AF65-F5344CB8AC3E}">
        <p14:creationId xmlns:p14="http://schemas.microsoft.com/office/powerpoint/2010/main" val="4077711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ОСАГО</a:t>
            </a:r>
          </a:p>
        </p:txBody>
      </p:sp>
      <p:sp>
        <p:nvSpPr>
          <p:cNvPr id="4" name="Объект 3"/>
          <p:cNvSpPr>
            <a:spLocks noGrp="1"/>
          </p:cNvSpPr>
          <p:nvPr>
            <p:ph idx="1"/>
          </p:nvPr>
        </p:nvSpPr>
        <p:spPr/>
        <p:txBody>
          <a:bodyPr>
            <a:normAutofit fontScale="85000" lnSpcReduction="10000"/>
          </a:bodyPr>
          <a:lstStyle/>
          <a:p>
            <a:pPr>
              <a:buFont typeface="Arial"/>
              <a:buChar char="•"/>
            </a:pPr>
            <a:r>
              <a:rPr lang="ru-RU" dirty="0">
                <a:solidFill>
                  <a:srgbClr val="000000"/>
                </a:solidFill>
                <a:latin typeface="Myriad__Pro"/>
              </a:rPr>
              <a:t>По имуществу (по железу) максимальная выплата до 400 000 рублей.</a:t>
            </a:r>
          </a:p>
          <a:p>
            <a:pPr>
              <a:buFont typeface="Arial"/>
              <a:buChar char="•"/>
            </a:pPr>
            <a:r>
              <a:rPr lang="ru-RU" dirty="0">
                <a:solidFill>
                  <a:srgbClr val="000000"/>
                </a:solidFill>
                <a:latin typeface="Myriad__Pro"/>
              </a:rPr>
              <a:t>По жизни и здоровью максимум до 500 000 рублей.</a:t>
            </a:r>
          </a:p>
          <a:p>
            <a:r>
              <a:rPr lang="ru-RU" dirty="0"/>
              <a:t>С 1 апреля 2015 года </a:t>
            </a:r>
          </a:p>
          <a:p>
            <a:r>
              <a:rPr lang="ru-RU" dirty="0"/>
              <a:t>ФЗ -40 от 25 апреля 2002 года</a:t>
            </a:r>
          </a:p>
          <a:p>
            <a:endParaRPr lang="ru-RU" dirty="0"/>
          </a:p>
          <a:p>
            <a:pPr marL="0" indent="0">
              <a:buNone/>
            </a:pPr>
            <a:r>
              <a:rPr lang="ru-RU" dirty="0"/>
              <a:t>ОБ ОБЯЗАТЕЛЬНОМ СТРАХОВАНИИ ГРАЖДАНСКОЙ</a:t>
            </a:r>
          </a:p>
          <a:p>
            <a:pPr marL="0" indent="0">
              <a:buNone/>
            </a:pPr>
            <a:r>
              <a:rPr lang="ru-RU" dirty="0"/>
              <a:t>ОТВЕТСТВЕННОСТИ ВЛАДЕЛЬЦЕВ ТРАНСПОРТНЫХ СРЕДСТВ</a:t>
            </a:r>
          </a:p>
          <a:p>
            <a:endParaRPr lang="ru-RU" dirty="0"/>
          </a:p>
          <a:p>
            <a:endParaRPr lang="ru-RU" dirty="0"/>
          </a:p>
        </p:txBody>
      </p:sp>
    </p:spTree>
    <p:extLst>
      <p:ext uri="{BB962C8B-B14F-4D97-AF65-F5344CB8AC3E}">
        <p14:creationId xmlns:p14="http://schemas.microsoft.com/office/powerpoint/2010/main" val="989784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Страховой взнос по ОСАГО</a:t>
            </a:r>
          </a:p>
        </p:txBody>
      </p:sp>
      <p:sp>
        <p:nvSpPr>
          <p:cNvPr id="3" name="Объект 2"/>
          <p:cNvSpPr>
            <a:spLocks noGrp="1"/>
          </p:cNvSpPr>
          <p:nvPr>
            <p:ph sz="half" idx="1"/>
          </p:nvPr>
        </p:nvSpPr>
        <p:spPr>
          <a:xfrm>
            <a:off x="467544" y="1628800"/>
            <a:ext cx="4038600" cy="4525963"/>
          </a:xfrm>
        </p:spPr>
        <p:txBody>
          <a:bodyPr>
            <a:normAutofit/>
          </a:bodyPr>
          <a:lstStyle/>
          <a:p>
            <a:r>
              <a:rPr lang="ru-RU" dirty="0"/>
              <a:t>Объект страховки</a:t>
            </a:r>
          </a:p>
          <a:p>
            <a:r>
              <a:rPr lang="ru-RU" dirty="0"/>
              <a:t>Регион, в котором будет эксплуатироваться данное транспортное средство</a:t>
            </a:r>
          </a:p>
          <a:p>
            <a:r>
              <a:rPr lang="ru-RU" dirty="0"/>
              <a:t>Срок страхования ТС</a:t>
            </a:r>
          </a:p>
          <a:p>
            <a:r>
              <a:rPr lang="ru-RU" dirty="0"/>
              <a:t>Количество водителей</a:t>
            </a:r>
            <a:r>
              <a:rPr lang="ru-RU" dirty="0">
                <a:solidFill>
                  <a:srgbClr val="000000"/>
                </a:solidFill>
                <a:latin typeface="Arial"/>
              </a:rPr>
              <a:t>.</a:t>
            </a:r>
            <a:endParaRPr lang="ru-RU" dirty="0"/>
          </a:p>
        </p:txBody>
      </p:sp>
      <p:sp>
        <p:nvSpPr>
          <p:cNvPr id="4" name="Объект 3"/>
          <p:cNvSpPr>
            <a:spLocks noGrp="1"/>
          </p:cNvSpPr>
          <p:nvPr>
            <p:ph sz="half" idx="2"/>
          </p:nvPr>
        </p:nvSpPr>
        <p:spPr/>
        <p:txBody>
          <a:bodyPr>
            <a:normAutofit/>
          </a:bodyPr>
          <a:lstStyle/>
          <a:p>
            <a:r>
              <a:rPr lang="ru-RU" dirty="0"/>
              <a:t>Мощность двигателя</a:t>
            </a:r>
          </a:p>
          <a:p>
            <a:r>
              <a:rPr lang="ru-RU" dirty="0"/>
              <a:t>Осуществлялось ли ОСАГО по этой машине</a:t>
            </a:r>
          </a:p>
          <a:p>
            <a:r>
              <a:rPr lang="ru-RU" dirty="0"/>
              <a:t>Период использования ТС в году</a:t>
            </a:r>
          </a:p>
          <a:p>
            <a:r>
              <a:rPr lang="ru-RU" dirty="0"/>
              <a:t>Информация о ДТП</a:t>
            </a:r>
          </a:p>
        </p:txBody>
      </p:sp>
    </p:spTree>
    <p:extLst>
      <p:ext uri="{BB962C8B-B14F-4D97-AF65-F5344CB8AC3E}">
        <p14:creationId xmlns:p14="http://schemas.microsoft.com/office/powerpoint/2010/main" val="3802553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Проблемы ОСАГО</a:t>
            </a:r>
          </a:p>
        </p:txBody>
      </p:sp>
      <p:sp>
        <p:nvSpPr>
          <p:cNvPr id="3" name="Объект 2"/>
          <p:cNvSpPr>
            <a:spLocks noGrp="1"/>
          </p:cNvSpPr>
          <p:nvPr>
            <p:ph sz="half" idx="1"/>
          </p:nvPr>
        </p:nvSpPr>
        <p:spPr/>
        <p:txBody>
          <a:bodyPr>
            <a:normAutofit lnSpcReduction="10000"/>
          </a:bodyPr>
          <a:lstStyle/>
          <a:p>
            <a:r>
              <a:rPr lang="ru-RU" dirty="0"/>
              <a:t>«Автоюристы» против страховых компаний</a:t>
            </a:r>
          </a:p>
          <a:p>
            <a:r>
              <a:rPr lang="ru-RU" dirty="0"/>
              <a:t>В суде часто встают на сторону автоюристов</a:t>
            </a:r>
          </a:p>
          <a:p>
            <a:r>
              <a:rPr lang="ru-RU" dirty="0"/>
              <a:t>В итоге для страховых компаний растет убыточность и они прекращают выдачу полисов ОСАГО (где-то возникают очереди)</a:t>
            </a:r>
          </a:p>
        </p:txBody>
      </p:sp>
      <p:sp>
        <p:nvSpPr>
          <p:cNvPr id="4" name="Объект 3"/>
          <p:cNvSpPr>
            <a:spLocks noGrp="1"/>
          </p:cNvSpPr>
          <p:nvPr>
            <p:ph sz="half" idx="2"/>
          </p:nvPr>
        </p:nvSpPr>
        <p:spPr>
          <a:xfrm>
            <a:off x="4648200" y="1285876"/>
            <a:ext cx="4038600" cy="4840288"/>
          </a:xfrm>
        </p:spPr>
        <p:txBody>
          <a:bodyPr>
            <a:normAutofit/>
          </a:bodyPr>
          <a:lstStyle/>
          <a:p>
            <a:r>
              <a:rPr lang="ru-RU" dirty="0"/>
              <a:t>Вопросы – должны ли осматривать машины только страховые компании или независимые эксперты?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89040"/>
            <a:ext cx="324036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502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делают страховые компании?</a:t>
            </a:r>
          </a:p>
        </p:txBody>
      </p:sp>
      <p:sp>
        <p:nvSpPr>
          <p:cNvPr id="4" name="Объект 3"/>
          <p:cNvSpPr>
            <a:spLocks noGrp="1"/>
          </p:cNvSpPr>
          <p:nvPr>
            <p:ph sz="half" idx="2"/>
          </p:nvPr>
        </p:nvSpPr>
        <p:spPr/>
        <p:txBody>
          <a:bodyPr>
            <a:normAutofit fontScale="92500" lnSpcReduction="10000"/>
          </a:bodyPr>
          <a:lstStyle/>
          <a:p>
            <a:r>
              <a:rPr lang="ru-RU" dirty="0"/>
              <a:t>Многие страховые стали отказываться от ОСАГО (</a:t>
            </a:r>
            <a:r>
              <a:rPr lang="ru-RU" dirty="0" err="1"/>
              <a:t>Уралсиб</a:t>
            </a:r>
            <a:r>
              <a:rPr lang="ru-RU" dirty="0"/>
              <a:t>)</a:t>
            </a:r>
          </a:p>
          <a:p>
            <a:r>
              <a:rPr lang="ru-RU" dirty="0"/>
              <a:t>Другие сокращают свою долю («Росгосстрах» – лидер рынка ОСАГО за первое  сократил долю с 35,2% в начале 2016 до 20%) </a:t>
            </a:r>
          </a:p>
          <a:p>
            <a:r>
              <a:rPr lang="ru-RU" dirty="0"/>
              <a:t>Только в одном флаконе с КАСКО</a:t>
            </a: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72816"/>
            <a:ext cx="403860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225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 чью мельницу льют воду?</a:t>
            </a:r>
          </a:p>
        </p:txBody>
      </p:sp>
      <p:sp>
        <p:nvSpPr>
          <p:cNvPr id="3" name="Объект 2"/>
          <p:cNvSpPr>
            <a:spLocks noGrp="1"/>
          </p:cNvSpPr>
          <p:nvPr>
            <p:ph sz="half" idx="1"/>
          </p:nvPr>
        </p:nvSpPr>
        <p:spPr>
          <a:xfrm>
            <a:off x="457200" y="1600200"/>
            <a:ext cx="8003232" cy="4525963"/>
          </a:xfrm>
        </p:spPr>
        <p:txBody>
          <a:bodyPr>
            <a:normAutofit fontScale="92500" lnSpcReduction="10000"/>
          </a:bodyPr>
          <a:lstStyle/>
          <a:p>
            <a:r>
              <a:rPr lang="ru-RU" dirty="0">
                <a:solidFill>
                  <a:srgbClr val="000000"/>
                </a:solidFill>
                <a:latin typeface="ALSStory"/>
              </a:rPr>
              <a:t>По информации РСА, в 2015 году более 10 млрд руб. осели в карманах автоюристов</a:t>
            </a:r>
          </a:p>
          <a:p>
            <a:r>
              <a:rPr lang="ru-RU" dirty="0">
                <a:solidFill>
                  <a:srgbClr val="000000"/>
                </a:solidFill>
                <a:latin typeface="ALSStory"/>
              </a:rPr>
              <a:t>Предложение – лишать лицензии недобросовестных экспертов если есть 2 и более нарушений</a:t>
            </a:r>
          </a:p>
          <a:p>
            <a:r>
              <a:rPr lang="ru-RU" dirty="0"/>
              <a:t>Межведомственная аттестационная комиссия (МАК) Минтранса</a:t>
            </a:r>
          </a:p>
          <a:p>
            <a:r>
              <a:rPr lang="ru-RU" dirty="0"/>
              <a:t>ЦБ – в 30 </a:t>
            </a:r>
            <a:r>
              <a:rPr lang="ru-RU"/>
              <a:t>регионах убыточность более 150%</a:t>
            </a:r>
            <a:endParaRPr lang="ru-RU" dirty="0"/>
          </a:p>
          <a:p>
            <a:endParaRPr lang="ru-RU" dirty="0"/>
          </a:p>
          <a:p>
            <a:r>
              <a:rPr lang="ru-RU" dirty="0"/>
              <a:t>Хорошо это или плохо?</a:t>
            </a:r>
            <a:br>
              <a:rPr lang="ru-RU" dirty="0"/>
            </a:br>
            <a:br>
              <a:rPr lang="ru-RU" dirty="0"/>
            </a:br>
            <a:endParaRPr lang="ru-RU" dirty="0"/>
          </a:p>
        </p:txBody>
      </p:sp>
    </p:spTree>
    <p:extLst>
      <p:ext uri="{BB962C8B-B14F-4D97-AF65-F5344CB8AC3E}">
        <p14:creationId xmlns:p14="http://schemas.microsoft.com/office/powerpoint/2010/main" val="3555399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Несчастье помогло</a:t>
            </a:r>
          </a:p>
        </p:txBody>
      </p:sp>
      <p:sp>
        <p:nvSpPr>
          <p:cNvPr id="3" name="Объект 2"/>
          <p:cNvSpPr>
            <a:spLocks noGrp="1"/>
          </p:cNvSpPr>
          <p:nvPr>
            <p:ph sz="half" idx="1"/>
          </p:nvPr>
        </p:nvSpPr>
        <p:spPr/>
        <p:txBody>
          <a:bodyPr/>
          <a:lstStyle/>
          <a:p>
            <a:r>
              <a:rPr lang="ru-RU" dirty="0" err="1"/>
              <a:t>Росгорстрах</a:t>
            </a:r>
            <a:r>
              <a:rPr lang="ru-RU" dirty="0"/>
              <a:t> готов провести </a:t>
            </a:r>
            <a:r>
              <a:rPr lang="en-US" dirty="0"/>
              <a:t>IPO </a:t>
            </a:r>
            <a:endParaRPr lang="ru-RU" dirty="0"/>
          </a:p>
          <a:p>
            <a:r>
              <a:rPr lang="ru-RU" dirty="0"/>
              <a:t>40 копеек – 46,5 млрд. рублей</a:t>
            </a:r>
          </a:p>
        </p:txBody>
      </p:sp>
      <p:sp>
        <p:nvSpPr>
          <p:cNvPr id="4" name="Объект 3"/>
          <p:cNvSpPr>
            <a:spLocks noGrp="1"/>
          </p:cNvSpPr>
          <p:nvPr>
            <p:ph sz="half" idx="2"/>
          </p:nvPr>
        </p:nvSpPr>
        <p:spPr/>
        <p:txBody>
          <a:bodyPr/>
          <a:lstStyle/>
          <a:p>
            <a:r>
              <a:rPr lang="en-US" dirty="0"/>
              <a:t>15</a:t>
            </a:r>
            <a:r>
              <a:rPr lang="ru-RU" dirty="0"/>
              <a:t>, 5 млрд. рублей убытка по ОСАГО в 1 полугодии 2016 года</a:t>
            </a:r>
          </a:p>
        </p:txBody>
      </p:sp>
      <p:pic>
        <p:nvPicPr>
          <p:cNvPr id="5" name="Рисунок 4"/>
          <p:cNvPicPr>
            <a:picLocks noChangeAspect="1"/>
          </p:cNvPicPr>
          <p:nvPr/>
        </p:nvPicPr>
        <p:blipFill>
          <a:blip r:embed="rId2"/>
          <a:stretch>
            <a:fillRect/>
          </a:stretch>
        </p:blipFill>
        <p:spPr>
          <a:xfrm>
            <a:off x="323850" y="3501008"/>
            <a:ext cx="8496300" cy="2675954"/>
          </a:xfrm>
          <a:prstGeom prst="rect">
            <a:avLst/>
          </a:prstGeom>
        </p:spPr>
      </p:pic>
    </p:spTree>
    <p:extLst>
      <p:ext uri="{BB962C8B-B14F-4D97-AF65-F5344CB8AC3E}">
        <p14:creationId xmlns:p14="http://schemas.microsoft.com/office/powerpoint/2010/main" val="864985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ДСАГО</a:t>
            </a:r>
          </a:p>
        </p:txBody>
      </p:sp>
      <p:sp>
        <p:nvSpPr>
          <p:cNvPr id="5" name="Объект 4"/>
          <p:cNvSpPr>
            <a:spLocks noGrp="1"/>
          </p:cNvSpPr>
          <p:nvPr>
            <p:ph idx="1"/>
          </p:nvPr>
        </p:nvSpPr>
        <p:spPr/>
        <p:txBody>
          <a:bodyPr/>
          <a:lstStyle/>
          <a:p>
            <a:r>
              <a:rPr lang="ru-RU" dirty="0"/>
              <a:t>Расширение гражданской ответственности, если величина убытка превышает лимит, установленный ОСАГО</a:t>
            </a:r>
          </a:p>
          <a:p>
            <a:r>
              <a:rPr lang="ru-RU" dirty="0"/>
              <a:t>«Зеленая карта»</a:t>
            </a:r>
          </a:p>
          <a:p>
            <a:endParaRPr lang="ru-RU" dirty="0"/>
          </a:p>
        </p:txBody>
      </p:sp>
      <p:pic>
        <p:nvPicPr>
          <p:cNvPr id="3" name="Рисунок 2"/>
          <p:cNvPicPr>
            <a:picLocks noChangeAspect="1"/>
          </p:cNvPicPr>
          <p:nvPr/>
        </p:nvPicPr>
        <p:blipFill>
          <a:blip r:embed="rId2"/>
          <a:stretch>
            <a:fillRect/>
          </a:stretch>
        </p:blipFill>
        <p:spPr>
          <a:xfrm>
            <a:off x="0" y="3717032"/>
            <a:ext cx="9144000" cy="2952328"/>
          </a:xfrm>
          <a:prstGeom prst="rect">
            <a:avLst/>
          </a:prstGeom>
        </p:spPr>
      </p:pic>
    </p:spTree>
    <p:extLst>
      <p:ext uri="{BB962C8B-B14F-4D97-AF65-F5344CB8AC3E}">
        <p14:creationId xmlns:p14="http://schemas.microsoft.com/office/powerpoint/2010/main" val="2251839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Поправки к закону</a:t>
            </a:r>
          </a:p>
        </p:txBody>
      </p:sp>
      <p:sp>
        <p:nvSpPr>
          <p:cNvPr id="3" name="Объект 2"/>
          <p:cNvSpPr>
            <a:spLocks noGrp="1"/>
          </p:cNvSpPr>
          <p:nvPr>
            <p:ph sz="half" idx="1"/>
          </p:nvPr>
        </p:nvSpPr>
        <p:spPr/>
        <p:txBody>
          <a:bodyPr>
            <a:normAutofit fontScale="77500" lnSpcReduction="20000"/>
          </a:bodyPr>
          <a:lstStyle/>
          <a:p>
            <a:r>
              <a:rPr lang="ru-RU" dirty="0">
                <a:latin typeface="+mj-lt"/>
              </a:rPr>
              <a:t>Приоритет натурального возмещения</a:t>
            </a:r>
          </a:p>
          <a:p>
            <a:r>
              <a:rPr lang="ru-RU" dirty="0">
                <a:latin typeface="+mj-lt"/>
              </a:rPr>
              <a:t>Запрет использования бывших в употреблении деталей</a:t>
            </a:r>
          </a:p>
          <a:p>
            <a:r>
              <a:rPr lang="ru-RU" dirty="0">
                <a:solidFill>
                  <a:srgbClr val="333333"/>
                </a:solidFill>
                <a:latin typeface="+mj-lt"/>
              </a:rPr>
              <a:t>Дорога до сервиса от места ДТП либо места жительства потерпевшего (по его выбору) не должна превышать 50 км, автомобили младше двух лет нужно ремонтировать только на сертифицированных сервисах.</a:t>
            </a:r>
            <a:endParaRPr lang="ru-RU" dirty="0">
              <a:latin typeface="+mj-lt"/>
            </a:endParaRPr>
          </a:p>
          <a:p>
            <a:endParaRPr lang="ru-RU" dirty="0"/>
          </a:p>
        </p:txBody>
      </p:sp>
      <p:sp>
        <p:nvSpPr>
          <p:cNvPr id="4" name="Объект 3"/>
          <p:cNvSpPr>
            <a:spLocks noGrp="1"/>
          </p:cNvSpPr>
          <p:nvPr>
            <p:ph sz="half" idx="2"/>
          </p:nvPr>
        </p:nvSpPr>
        <p:spPr/>
        <p:txBody>
          <a:bodyPr>
            <a:normAutofit fontScale="70000" lnSpcReduction="20000"/>
          </a:bodyPr>
          <a:lstStyle/>
          <a:p>
            <a:r>
              <a:rPr lang="ru-RU" dirty="0"/>
              <a:t>Деньги страхователь может получить, если автомобиль погиб полностью; если цена ремонта выше страховой суммы либо максимума по европротоколу; если повреждено иное имущество; по письменному соглашению со страховщиком; при последствиях ДТП, требующих значительных затрат (смерть, причинение тяжкого вреда или вреда средней тяжести). Если у страховщика отозвана лицензия либо его банкротят, выплата будет без учета износа деталей</a:t>
            </a:r>
          </a:p>
        </p:txBody>
      </p:sp>
    </p:spTree>
    <p:extLst>
      <p:ext uri="{BB962C8B-B14F-4D97-AF65-F5344CB8AC3E}">
        <p14:creationId xmlns:p14="http://schemas.microsoft.com/office/powerpoint/2010/main" val="961203814"/>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Дальше?</a:t>
            </a:r>
          </a:p>
        </p:txBody>
      </p:sp>
      <p:sp>
        <p:nvSpPr>
          <p:cNvPr id="3" name="Объект 2"/>
          <p:cNvSpPr>
            <a:spLocks noGrp="1"/>
          </p:cNvSpPr>
          <p:nvPr>
            <p:ph sz="half" idx="1"/>
          </p:nvPr>
        </p:nvSpPr>
        <p:spPr/>
        <p:txBody>
          <a:bodyPr>
            <a:normAutofit lnSpcReduction="10000"/>
          </a:bodyPr>
          <a:lstStyle/>
          <a:p>
            <a:r>
              <a:rPr lang="ru-RU" dirty="0"/>
              <a:t>Регулировать тарифы по ДСАГО – введение три видов страховок</a:t>
            </a:r>
          </a:p>
          <a:p>
            <a:r>
              <a:rPr lang="ru-RU" dirty="0"/>
              <a:t>Увеличение выплат по </a:t>
            </a:r>
            <a:r>
              <a:rPr lang="ru-RU" dirty="0" err="1"/>
              <a:t>европротоколу</a:t>
            </a:r>
            <a:r>
              <a:rPr lang="ru-RU" dirty="0"/>
              <a:t> ( в 1 полугодии 29,1% </a:t>
            </a:r>
            <a:r>
              <a:rPr lang="ru-RU" dirty="0" err="1"/>
              <a:t>всез</a:t>
            </a:r>
            <a:r>
              <a:rPr lang="ru-RU" dirty="0"/>
              <a:t> обращений)</a:t>
            </a:r>
          </a:p>
          <a:p>
            <a:r>
              <a:rPr lang="ru-RU" dirty="0"/>
              <a:t>Отказаться от мощности двигателя как критерия</a:t>
            </a:r>
          </a:p>
        </p:txBody>
      </p:sp>
      <p:sp>
        <p:nvSpPr>
          <p:cNvPr id="4" name="Объект 3"/>
          <p:cNvSpPr>
            <a:spLocks noGrp="1"/>
          </p:cNvSpPr>
          <p:nvPr>
            <p:ph sz="half" idx="2"/>
          </p:nvPr>
        </p:nvSpPr>
        <p:spPr/>
        <p:txBody>
          <a:bodyPr>
            <a:normAutofit/>
          </a:bodyPr>
          <a:lstStyle/>
          <a:p>
            <a:pPr marL="0" indent="0">
              <a:buNone/>
            </a:pPr>
            <a:endParaRPr lang="ru-RU" dirty="0"/>
          </a:p>
          <a:p>
            <a:r>
              <a:rPr lang="ru-RU" dirty="0"/>
              <a:t>Многолетние полисы?</a:t>
            </a:r>
          </a:p>
          <a:p>
            <a:pPr lvl="0"/>
            <a:r>
              <a:rPr lang="ru-RU" sz="2600" dirty="0">
                <a:solidFill>
                  <a:prstClr val="black"/>
                </a:solidFill>
              </a:rPr>
              <a:t>Введение коэффициентов за нарушение правил дорожного движения</a:t>
            </a:r>
          </a:p>
          <a:p>
            <a:endParaRPr lang="ru-RU" dirty="0"/>
          </a:p>
          <a:p>
            <a:endParaRPr lang="ru-RU" dirty="0"/>
          </a:p>
        </p:txBody>
      </p:sp>
    </p:spTree>
    <p:extLst>
      <p:ext uri="{BB962C8B-B14F-4D97-AF65-F5344CB8AC3E}">
        <p14:creationId xmlns:p14="http://schemas.microsoft.com/office/powerpoint/2010/main" val="61718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В чем тайна страхования?</a:t>
            </a:r>
          </a:p>
        </p:txBody>
      </p:sp>
      <p:sp>
        <p:nvSpPr>
          <p:cNvPr id="3" name="Объект 2"/>
          <p:cNvSpPr>
            <a:spLocks noGrp="1"/>
          </p:cNvSpPr>
          <p:nvPr>
            <p:ph sz="half" idx="1"/>
          </p:nvPr>
        </p:nvSpPr>
        <p:spPr/>
        <p:txBody>
          <a:bodyPr>
            <a:normAutofit fontScale="77500" lnSpcReduction="20000"/>
          </a:bodyPr>
          <a:lstStyle/>
          <a:p>
            <a:r>
              <a:rPr lang="ru-RU" dirty="0"/>
              <a:t>Появляется третье лицо – </a:t>
            </a:r>
            <a:r>
              <a:rPr lang="ru-RU" b="1" dirty="0"/>
              <a:t>страховщик</a:t>
            </a:r>
            <a:r>
              <a:rPr lang="ru-RU" dirty="0"/>
              <a:t>, которое берет определенный риск на себя.</a:t>
            </a:r>
          </a:p>
          <a:p>
            <a:r>
              <a:rPr lang="ru-RU" dirty="0"/>
              <a:t>За это ему страхователь выплачивает </a:t>
            </a:r>
            <a:r>
              <a:rPr lang="ru-RU" b="1" dirty="0"/>
              <a:t>страховой взнос. </a:t>
            </a:r>
          </a:p>
          <a:p>
            <a:r>
              <a:rPr lang="ru-RU" dirty="0"/>
              <a:t>В случае наступления страхового случая страховщик обязан выплатить выгодоприобретателю по </a:t>
            </a:r>
            <a:r>
              <a:rPr lang="ru-RU" b="1" dirty="0"/>
              <a:t>страховому полису (застрахованному лицу) страховую выплату (сумму)</a:t>
            </a:r>
          </a:p>
        </p:txBody>
      </p:sp>
      <p:sp>
        <p:nvSpPr>
          <p:cNvPr id="4" name="Объект 3"/>
          <p:cNvSpPr>
            <a:spLocks noGrp="1"/>
          </p:cNvSpPr>
          <p:nvPr>
            <p:ph sz="half" idx="2"/>
          </p:nvPr>
        </p:nvSpPr>
        <p:spPr/>
        <p:txBody>
          <a:bodyPr>
            <a:normAutofit fontScale="92500" lnSpcReduction="10000"/>
          </a:bodyPr>
          <a:lstStyle/>
          <a:p>
            <a:r>
              <a:rPr lang="ru-RU" dirty="0"/>
              <a:t>Термины</a:t>
            </a:r>
          </a:p>
          <a:p>
            <a:r>
              <a:rPr lang="ru-RU" sz="3600" dirty="0">
                <a:solidFill>
                  <a:schemeClr val="accent6">
                    <a:lumMod val="50000"/>
                  </a:schemeClr>
                </a:solidFill>
              </a:rPr>
              <a:t>Страховщик</a:t>
            </a:r>
          </a:p>
          <a:p>
            <a:r>
              <a:rPr lang="ru-RU" sz="3600" dirty="0">
                <a:solidFill>
                  <a:schemeClr val="accent6">
                    <a:lumMod val="50000"/>
                  </a:schemeClr>
                </a:solidFill>
              </a:rPr>
              <a:t>Страховой взнос</a:t>
            </a:r>
          </a:p>
          <a:p>
            <a:r>
              <a:rPr lang="ru-RU" sz="3600" dirty="0">
                <a:solidFill>
                  <a:schemeClr val="accent6">
                    <a:lumMod val="50000"/>
                  </a:schemeClr>
                </a:solidFill>
              </a:rPr>
              <a:t>Страховой полис</a:t>
            </a:r>
          </a:p>
          <a:p>
            <a:r>
              <a:rPr lang="ru-RU" sz="3600" dirty="0">
                <a:solidFill>
                  <a:schemeClr val="accent6">
                    <a:lumMod val="50000"/>
                  </a:schemeClr>
                </a:solidFill>
              </a:rPr>
              <a:t>Застрахованное лицо</a:t>
            </a:r>
          </a:p>
          <a:p>
            <a:r>
              <a:rPr lang="ru-RU" sz="3600" dirty="0">
                <a:solidFill>
                  <a:schemeClr val="accent6">
                    <a:lumMod val="50000"/>
                  </a:schemeClr>
                </a:solidFill>
              </a:rPr>
              <a:t>Страхователь</a:t>
            </a:r>
          </a:p>
          <a:p>
            <a:r>
              <a:rPr lang="ru-RU" sz="3600" dirty="0">
                <a:solidFill>
                  <a:schemeClr val="accent6">
                    <a:lumMod val="50000"/>
                  </a:schemeClr>
                </a:solidFill>
              </a:rPr>
              <a:t>Страховая выплата</a:t>
            </a:r>
          </a:p>
        </p:txBody>
      </p:sp>
    </p:spTree>
    <p:extLst>
      <p:ext uri="{BB962C8B-B14F-4D97-AF65-F5344CB8AC3E}">
        <p14:creationId xmlns:p14="http://schemas.microsoft.com/office/powerpoint/2010/main" val="3686391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Чего хотят страховщики?</a:t>
            </a:r>
          </a:p>
        </p:txBody>
      </p:sp>
      <p:sp>
        <p:nvSpPr>
          <p:cNvPr id="3" name="Объект 2"/>
          <p:cNvSpPr>
            <a:spLocks noGrp="1"/>
          </p:cNvSpPr>
          <p:nvPr>
            <p:ph sz="half" idx="1"/>
          </p:nvPr>
        </p:nvSpPr>
        <p:spPr/>
        <p:txBody>
          <a:bodyPr/>
          <a:lstStyle/>
          <a:p>
            <a:r>
              <a:rPr lang="ru-RU" dirty="0"/>
              <a:t>Максимум – либерализации тарифов</a:t>
            </a:r>
          </a:p>
          <a:p>
            <a:r>
              <a:rPr lang="ru-RU" dirty="0"/>
              <a:t>Минимум – натурального возмещения</a:t>
            </a:r>
          </a:p>
        </p:txBody>
      </p:sp>
      <p:pic>
        <p:nvPicPr>
          <p:cNvPr id="1026" name="Picture 2" descr="https://cdn.vedomosti.ru/image/2016/7x/cq31/mobile_high-gh.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16832"/>
            <a:ext cx="4038600" cy="314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32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4735"/>
          </a:xfrm>
        </p:spPr>
        <p:txBody>
          <a:bodyPr>
            <a:normAutofit fontScale="90000"/>
          </a:bodyPr>
          <a:lstStyle/>
          <a:p>
            <a:r>
              <a:rPr lang="ru-RU" dirty="0"/>
              <a:t>Что еще?</a:t>
            </a:r>
          </a:p>
        </p:txBody>
      </p:sp>
      <p:sp>
        <p:nvSpPr>
          <p:cNvPr id="3" name="Объект 2"/>
          <p:cNvSpPr>
            <a:spLocks noGrp="1"/>
          </p:cNvSpPr>
          <p:nvPr>
            <p:ph sz="half" idx="1"/>
          </p:nvPr>
        </p:nvSpPr>
        <p:spPr>
          <a:xfrm>
            <a:off x="457200" y="534735"/>
            <a:ext cx="4038600" cy="3470329"/>
          </a:xfrm>
        </p:spPr>
        <p:txBody>
          <a:bodyPr>
            <a:normAutofit fontScale="85000" lnSpcReduction="10000"/>
          </a:bodyPr>
          <a:lstStyle/>
          <a:p>
            <a:r>
              <a:rPr lang="ru-RU" dirty="0"/>
              <a:t>Минфин – цена полиса должна зависеть от водителя, а не от машины</a:t>
            </a:r>
          </a:p>
          <a:p>
            <a:r>
              <a:rPr lang="ru-RU" dirty="0"/>
              <a:t>Коэффициенты профессиональной компетентности</a:t>
            </a:r>
          </a:p>
          <a:p>
            <a:r>
              <a:rPr lang="ru-RU" dirty="0"/>
              <a:t>Реформирование систему бонус-</a:t>
            </a:r>
            <a:r>
              <a:rPr lang="ru-RU" dirty="0" err="1"/>
              <a:t>малус</a:t>
            </a:r>
            <a:endParaRPr lang="ru-RU" dirty="0"/>
          </a:p>
          <a:p>
            <a:r>
              <a:rPr lang="ru-RU" dirty="0"/>
              <a:t>Расширение покрытия</a:t>
            </a:r>
          </a:p>
        </p:txBody>
      </p:sp>
      <p:sp>
        <p:nvSpPr>
          <p:cNvPr id="4" name="Объект 3"/>
          <p:cNvSpPr>
            <a:spLocks noGrp="1"/>
          </p:cNvSpPr>
          <p:nvPr>
            <p:ph sz="half" idx="2"/>
          </p:nvPr>
        </p:nvSpPr>
        <p:spPr>
          <a:xfrm>
            <a:off x="4648200" y="534736"/>
            <a:ext cx="4038600" cy="3110288"/>
          </a:xfrm>
        </p:spPr>
        <p:txBody>
          <a:bodyPr>
            <a:normAutofit fontScale="85000" lnSpcReduction="20000"/>
          </a:bodyPr>
          <a:lstStyle/>
          <a:p>
            <a:r>
              <a:rPr lang="ru-RU" dirty="0"/>
              <a:t>Стразовые брокеры просят представлять интересы страхователя и страховщика одновременно</a:t>
            </a:r>
          </a:p>
          <a:p>
            <a:r>
              <a:rPr lang="ru-RU" dirty="0"/>
              <a:t>Электронный полис за полчаса</a:t>
            </a:r>
          </a:p>
          <a:p>
            <a:r>
              <a:rPr lang="en-US" dirty="0"/>
              <a:t>QR </a:t>
            </a:r>
            <a:r>
              <a:rPr lang="ru-RU" dirty="0"/>
              <a:t>код и подпись – новые бланки</a:t>
            </a:r>
          </a:p>
          <a:p>
            <a:endParaRPr lang="ru-RU" dirty="0"/>
          </a:p>
        </p:txBody>
      </p:sp>
      <p:pic>
        <p:nvPicPr>
          <p:cNvPr id="5" name="Рисунок 4"/>
          <p:cNvPicPr>
            <a:picLocks noChangeAspect="1"/>
          </p:cNvPicPr>
          <p:nvPr/>
        </p:nvPicPr>
        <p:blipFill>
          <a:blip r:embed="rId2"/>
          <a:stretch>
            <a:fillRect/>
          </a:stretch>
        </p:blipFill>
        <p:spPr>
          <a:xfrm>
            <a:off x="0" y="3501008"/>
            <a:ext cx="9144000" cy="2975991"/>
          </a:xfrm>
          <a:prstGeom prst="rect">
            <a:avLst/>
          </a:prstGeom>
        </p:spPr>
      </p:pic>
    </p:spTree>
    <p:extLst>
      <p:ext uri="{BB962C8B-B14F-4D97-AF65-F5344CB8AC3E}">
        <p14:creationId xmlns:p14="http://schemas.microsoft.com/office/powerpoint/2010/main" val="4096995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Где можно </a:t>
            </a:r>
            <a:r>
              <a:rPr lang="ru-RU"/>
              <a:t>найти информацию?</a:t>
            </a:r>
          </a:p>
        </p:txBody>
      </p:sp>
      <p:sp>
        <p:nvSpPr>
          <p:cNvPr id="6" name="Объект 5"/>
          <p:cNvSpPr>
            <a:spLocks noGrp="1"/>
          </p:cNvSpPr>
          <p:nvPr>
            <p:ph idx="1"/>
          </p:nvPr>
        </p:nvSpPr>
        <p:spPr/>
        <p:txBody>
          <a:bodyPr/>
          <a:lstStyle/>
          <a:p>
            <a:r>
              <a:rPr lang="en-US" dirty="0">
                <a:hlinkClick r:id="rId2"/>
              </a:rPr>
              <a:t>http://www.autoins.ru/ru/index.wbp</a:t>
            </a:r>
            <a:r>
              <a:rPr lang="ru-RU" dirty="0"/>
              <a:t> </a:t>
            </a:r>
          </a:p>
          <a:p>
            <a:r>
              <a:rPr lang="ru-RU" dirty="0"/>
              <a:t>Российский союз автостраховщиков</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80928"/>
            <a:ext cx="662473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607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 данным Центрального банка</a:t>
            </a:r>
          </a:p>
        </p:txBody>
      </p:sp>
      <p:sp>
        <p:nvSpPr>
          <p:cNvPr id="3" name="Объект 2"/>
          <p:cNvSpPr>
            <a:spLocks noGrp="1"/>
          </p:cNvSpPr>
          <p:nvPr>
            <p:ph sz="half" idx="1"/>
          </p:nvPr>
        </p:nvSpPr>
        <p:spPr/>
        <p:txBody>
          <a:bodyPr/>
          <a:lstStyle/>
          <a:p>
            <a:r>
              <a:rPr lang="ru-RU" dirty="0"/>
              <a:t>Динамика активов страховых компаний к концу 2016 года превысила 1, 8 трлн. рублей</a:t>
            </a:r>
          </a:p>
        </p:txBody>
      </p:sp>
      <p:sp>
        <p:nvSpPr>
          <p:cNvPr id="4" name="Объект 3"/>
          <p:cNvSpPr>
            <a:spLocks noGrp="1"/>
          </p:cNvSpPr>
          <p:nvPr>
            <p:ph sz="half" idx="2"/>
          </p:nvPr>
        </p:nvSpPr>
        <p:spPr/>
        <p:txBody>
          <a:bodyPr/>
          <a:lstStyle/>
          <a:p>
            <a:r>
              <a:rPr lang="ru-RU" dirty="0"/>
              <a:t>На обязательное страхование пришлось  24% (самая большая часть приходится на ОСАГО), на добровольное 76% (лидируют </a:t>
            </a:r>
            <a:r>
              <a:rPr lang="ru-RU" dirty="0" err="1"/>
              <a:t>АвтоКАСКО</a:t>
            </a:r>
            <a:r>
              <a:rPr lang="ru-RU" dirty="0"/>
              <a:t>, ДМС , страхование имущества юридических лиц)</a:t>
            </a:r>
          </a:p>
        </p:txBody>
      </p:sp>
    </p:spTree>
    <p:extLst>
      <p:ext uri="{BB962C8B-B14F-4D97-AF65-F5344CB8AC3E}">
        <p14:creationId xmlns:p14="http://schemas.microsoft.com/office/powerpoint/2010/main" val="2907952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7" name="Объект 6"/>
          <p:cNvPicPr>
            <a:picLocks noGrp="1" noChangeAspect="1"/>
          </p:cNvPicPr>
          <p:nvPr>
            <p:ph idx="1"/>
          </p:nvPr>
        </p:nvPicPr>
        <p:blipFill rotWithShape="1">
          <a:blip r:embed="rId2"/>
          <a:srcRect b="3409"/>
          <a:stretch/>
        </p:blipFill>
        <p:spPr>
          <a:xfrm>
            <a:off x="1" y="1"/>
            <a:ext cx="9143999" cy="4239482"/>
          </a:xfrm>
          <a:prstGeom prst="rect">
            <a:avLst/>
          </a:prstGeom>
        </p:spPr>
      </p:pic>
      <p:sp>
        <p:nvSpPr>
          <p:cNvPr id="5" name="Заголовок 4"/>
          <p:cNvSpPr>
            <a:spLocks noGrp="1"/>
          </p:cNvSpPr>
          <p:nvPr>
            <p:ph type="title"/>
          </p:nvPr>
        </p:nvSpPr>
        <p:spPr>
          <a:xfrm>
            <a:off x="487837" y="4559523"/>
            <a:ext cx="8176103" cy="1236440"/>
          </a:xfrm>
          <a:noFill/>
        </p:spPr>
        <p:txBody>
          <a:bodyPr vert="horz" lIns="91440" tIns="45720" rIns="91440" bIns="45720" rtlCol="0" anchor="b">
            <a:normAutofit/>
          </a:bodyPr>
          <a:lstStyle/>
          <a:p>
            <a:pPr>
              <a:lnSpc>
                <a:spcPct val="90000"/>
              </a:lnSpc>
            </a:pPr>
            <a:r>
              <a:rPr lang="ru-RU" sz="6000" dirty="0"/>
              <a:t>За 1 квартал </a:t>
            </a:r>
            <a:r>
              <a:rPr lang="ru-RU" sz="6000"/>
              <a:t>2017 года</a:t>
            </a:r>
            <a:endParaRPr lang="en-US" sz="6000"/>
          </a:p>
        </p:txBody>
      </p:sp>
    </p:spTree>
    <p:extLst>
      <p:ext uri="{BB962C8B-B14F-4D97-AF65-F5344CB8AC3E}">
        <p14:creationId xmlns:p14="http://schemas.microsoft.com/office/powerpoint/2010/main" val="3472888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6">
                    <a:lumMod val="75000"/>
                  </a:schemeClr>
                </a:solidFill>
              </a:rPr>
              <a:t>Правила страхования</a:t>
            </a:r>
          </a:p>
        </p:txBody>
      </p:sp>
      <p:sp>
        <p:nvSpPr>
          <p:cNvPr id="3" name="Объект 2"/>
          <p:cNvSpPr>
            <a:spLocks noGrp="1"/>
          </p:cNvSpPr>
          <p:nvPr>
            <p:ph idx="1"/>
          </p:nvPr>
        </p:nvSpPr>
        <p:spPr/>
        <p:txBody>
          <a:bodyPr>
            <a:normAutofit fontScale="85000" lnSpcReduction="10000"/>
          </a:bodyPr>
          <a:lstStyle/>
          <a:p>
            <a:r>
              <a:rPr lang="ru-RU" dirty="0"/>
              <a:t>Виды договоров страхования, предметы и объекты страхования, договор в письменной форме</a:t>
            </a:r>
          </a:p>
          <a:p>
            <a:r>
              <a:rPr lang="ru-RU" dirty="0"/>
              <a:t>Перечень страховых рисков</a:t>
            </a:r>
          </a:p>
          <a:p>
            <a:r>
              <a:rPr lang="ru-RU" dirty="0"/>
              <a:t>Срок страхования</a:t>
            </a:r>
          </a:p>
          <a:p>
            <a:r>
              <a:rPr lang="ru-RU" dirty="0"/>
              <a:t>Страховая премия и страховой тариф </a:t>
            </a:r>
          </a:p>
          <a:p>
            <a:r>
              <a:rPr lang="ru-RU" dirty="0"/>
              <a:t>Порядок заключения и действия договора страхования</a:t>
            </a:r>
          </a:p>
          <a:p>
            <a:r>
              <a:rPr lang="ru-RU" dirty="0"/>
              <a:t>Взаимоотношения сторон при наступлении страхового случая</a:t>
            </a:r>
          </a:p>
          <a:p>
            <a:r>
              <a:rPr lang="ru-RU" dirty="0"/>
              <a:t>Порядок рассмотрения спорных вопросов </a:t>
            </a:r>
          </a:p>
        </p:txBody>
      </p:sp>
    </p:spTree>
    <p:extLst>
      <p:ext uri="{BB962C8B-B14F-4D97-AF65-F5344CB8AC3E}">
        <p14:creationId xmlns:p14="http://schemas.microsoft.com/office/powerpoint/2010/main" val="2792606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Требования к договору страхования</a:t>
            </a:r>
          </a:p>
        </p:txBody>
      </p:sp>
      <p:sp>
        <p:nvSpPr>
          <p:cNvPr id="3" name="Объект 2"/>
          <p:cNvSpPr>
            <a:spLocks noGrp="1"/>
          </p:cNvSpPr>
          <p:nvPr>
            <p:ph idx="1"/>
          </p:nvPr>
        </p:nvSpPr>
        <p:spPr/>
        <p:txBody>
          <a:bodyPr>
            <a:normAutofit/>
          </a:bodyPr>
          <a:lstStyle/>
          <a:p>
            <a:r>
              <a:rPr lang="ru-RU" dirty="0"/>
              <a:t>Существенные условия (страховое событие, территория, объект страхования, страховая сумма, порядок  и сроки выплаты страхового возмещения, период ответственности страховщика, размер и порядок уплаты страховой премии,  порядок внесения изменений в договор, порядок урегулирования споров между сторонами) </a:t>
            </a:r>
          </a:p>
        </p:txBody>
      </p:sp>
    </p:spTree>
    <p:extLst>
      <p:ext uri="{BB962C8B-B14F-4D97-AF65-F5344CB8AC3E}">
        <p14:creationId xmlns:p14="http://schemas.microsoft.com/office/powerpoint/2010/main" val="2079780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Перечень исключений</a:t>
            </a:r>
          </a:p>
        </p:txBody>
      </p:sp>
      <p:sp>
        <p:nvSpPr>
          <p:cNvPr id="3" name="Объект 2"/>
          <p:cNvSpPr>
            <a:spLocks noGrp="1"/>
          </p:cNvSpPr>
          <p:nvPr>
            <p:ph sz="half" idx="1"/>
          </p:nvPr>
        </p:nvSpPr>
        <p:spPr/>
        <p:txBody>
          <a:bodyPr>
            <a:normAutofit/>
          </a:bodyPr>
          <a:lstStyle/>
          <a:p>
            <a:r>
              <a:rPr lang="ru-RU" dirty="0"/>
              <a:t>Военные действия</a:t>
            </a:r>
          </a:p>
          <a:p>
            <a:r>
              <a:rPr lang="ru-RU" dirty="0"/>
              <a:t>Гражданская война</a:t>
            </a:r>
          </a:p>
          <a:p>
            <a:r>
              <a:rPr lang="ru-RU" dirty="0"/>
              <a:t>Применение ядерного оружия</a:t>
            </a:r>
          </a:p>
          <a:p>
            <a:r>
              <a:rPr lang="ru-RU" dirty="0">
                <a:solidFill>
                  <a:schemeClr val="accent6">
                    <a:lumMod val="60000"/>
                    <a:lumOff val="40000"/>
                  </a:schemeClr>
                </a:solidFill>
              </a:rPr>
              <a:t>Форс-мажор</a:t>
            </a:r>
          </a:p>
        </p:txBody>
      </p:sp>
      <p:sp>
        <p:nvSpPr>
          <p:cNvPr id="4" name="Объект 3"/>
          <p:cNvSpPr>
            <a:spLocks noGrp="1"/>
          </p:cNvSpPr>
          <p:nvPr>
            <p:ph sz="half" idx="2"/>
          </p:nvPr>
        </p:nvSpPr>
        <p:spPr/>
        <p:txBody>
          <a:bodyPr>
            <a:normAutofit fontScale="92500" lnSpcReduction="10000"/>
          </a:bodyPr>
          <a:lstStyle/>
          <a:p>
            <a:r>
              <a:rPr lang="ru-RU" dirty="0"/>
              <a:t>Управление лицом, не вписанным в полис</a:t>
            </a:r>
          </a:p>
          <a:p>
            <a:r>
              <a:rPr lang="ru-RU" dirty="0"/>
              <a:t>Если страхователь скрылся с места ДТП</a:t>
            </a:r>
          </a:p>
          <a:p>
            <a:r>
              <a:rPr lang="ru-RU" dirty="0"/>
              <a:t>Нарушение правил эксплуатации транспортного средства</a:t>
            </a:r>
          </a:p>
          <a:p>
            <a:r>
              <a:rPr lang="ru-RU" dirty="0"/>
              <a:t>Эксплуатация неисправного транспортного средства</a:t>
            </a:r>
          </a:p>
          <a:p>
            <a:r>
              <a:rPr lang="ru-RU" dirty="0"/>
              <a:t> на примере КАСКО</a:t>
            </a:r>
          </a:p>
        </p:txBody>
      </p:sp>
    </p:spTree>
    <p:extLst>
      <p:ext uri="{BB962C8B-B14F-4D97-AF65-F5344CB8AC3E}">
        <p14:creationId xmlns:p14="http://schemas.microsoft.com/office/powerpoint/2010/main" val="1858667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Когда страховщик может отказаться от исполнения</a:t>
            </a:r>
          </a:p>
        </p:txBody>
      </p:sp>
      <p:sp>
        <p:nvSpPr>
          <p:cNvPr id="3" name="Объект 2"/>
          <p:cNvSpPr>
            <a:spLocks noGrp="1"/>
          </p:cNvSpPr>
          <p:nvPr>
            <p:ph idx="1"/>
          </p:nvPr>
        </p:nvSpPr>
        <p:spPr/>
        <p:txBody>
          <a:bodyPr/>
          <a:lstStyle/>
          <a:p>
            <a:r>
              <a:rPr lang="ru-RU" dirty="0"/>
              <a:t>Неправильные сведения в договоре </a:t>
            </a:r>
          </a:p>
          <a:p>
            <a:r>
              <a:rPr lang="ru-RU" dirty="0"/>
              <a:t>Изменения в страховом риске</a:t>
            </a:r>
          </a:p>
          <a:p>
            <a:r>
              <a:rPr lang="ru-RU" dirty="0"/>
              <a:t>Не предоставление документов</a:t>
            </a:r>
          </a:p>
          <a:p>
            <a:r>
              <a:rPr lang="ru-RU" dirty="0"/>
              <a:t>Не извещение страховщика</a:t>
            </a:r>
          </a:p>
        </p:txBody>
      </p:sp>
    </p:spTree>
    <p:extLst>
      <p:ext uri="{BB962C8B-B14F-4D97-AF65-F5344CB8AC3E}">
        <p14:creationId xmlns:p14="http://schemas.microsoft.com/office/powerpoint/2010/main" val="3517012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страхователь должен знать о </a:t>
            </a:r>
            <a:r>
              <a:rPr lang="ru-RU" dirty="0">
                <a:solidFill>
                  <a:schemeClr val="accent6">
                    <a:lumMod val="75000"/>
                  </a:schemeClr>
                </a:solidFill>
              </a:rPr>
              <a:t>страховом полисе</a:t>
            </a:r>
          </a:p>
        </p:txBody>
      </p:sp>
      <p:sp>
        <p:nvSpPr>
          <p:cNvPr id="3" name="Объект 2"/>
          <p:cNvSpPr>
            <a:spLocks noGrp="1"/>
          </p:cNvSpPr>
          <p:nvPr>
            <p:ph idx="1"/>
          </p:nvPr>
        </p:nvSpPr>
        <p:spPr/>
        <p:txBody>
          <a:bodyPr>
            <a:normAutofit fontScale="92500" lnSpcReduction="20000"/>
          </a:bodyPr>
          <a:lstStyle/>
          <a:p>
            <a:r>
              <a:rPr lang="ru-RU" dirty="0"/>
              <a:t>Срок действия страхового полиса</a:t>
            </a:r>
          </a:p>
          <a:p>
            <a:r>
              <a:rPr lang="ru-RU" dirty="0"/>
              <a:t>Страховщик, его координаты, лицензия</a:t>
            </a:r>
          </a:p>
          <a:p>
            <a:r>
              <a:rPr lang="ru-RU" dirty="0"/>
              <a:t>Страхователь, выгодоприобретатель по страховому полису</a:t>
            </a:r>
          </a:p>
          <a:p>
            <a:r>
              <a:rPr lang="ru-RU" dirty="0"/>
              <a:t>Сведения об объекте страхования </a:t>
            </a:r>
          </a:p>
          <a:p>
            <a:r>
              <a:rPr lang="ru-RU" dirty="0"/>
              <a:t>Страховые риски</a:t>
            </a:r>
          </a:p>
          <a:p>
            <a:r>
              <a:rPr lang="ru-RU" dirty="0"/>
              <a:t>Территория страхования</a:t>
            </a:r>
          </a:p>
          <a:p>
            <a:r>
              <a:rPr lang="ru-RU" dirty="0"/>
              <a:t>Страховая сумма ( не путать со страховыми выплатами) (</a:t>
            </a:r>
            <a:r>
              <a:rPr lang="ru-RU" dirty="0">
                <a:solidFill>
                  <a:schemeClr val="accent6">
                    <a:lumMod val="75000"/>
                  </a:schemeClr>
                </a:solidFill>
              </a:rPr>
              <a:t>агрегатная или неагрегатная выплата</a:t>
            </a:r>
            <a:r>
              <a:rPr lang="ru-RU" dirty="0"/>
              <a:t>) </a:t>
            </a:r>
          </a:p>
        </p:txBody>
      </p:sp>
    </p:spTree>
    <p:extLst>
      <p:ext uri="{BB962C8B-B14F-4D97-AF65-F5344CB8AC3E}">
        <p14:creationId xmlns:p14="http://schemas.microsoft.com/office/powerpoint/2010/main" val="16599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Зачем это надо страховщику?</a:t>
            </a:r>
          </a:p>
        </p:txBody>
      </p:sp>
      <p:sp>
        <p:nvSpPr>
          <p:cNvPr id="3" name="Объект 2"/>
          <p:cNvSpPr>
            <a:spLocks noGrp="1"/>
          </p:cNvSpPr>
          <p:nvPr>
            <p:ph sz="half" idx="1"/>
          </p:nvPr>
        </p:nvSpPr>
        <p:spPr/>
        <p:txBody>
          <a:bodyPr>
            <a:normAutofit fontScale="92500" lnSpcReduction="20000"/>
          </a:bodyPr>
          <a:lstStyle/>
          <a:p>
            <a:r>
              <a:rPr lang="ru-RU" dirty="0"/>
              <a:t>Почему страховщик берет на себя такую ответственность?</a:t>
            </a:r>
          </a:p>
          <a:p>
            <a:r>
              <a:rPr lang="ru-RU" dirty="0"/>
              <a:t>На основании статистики страховых случае он может оценить вероятность наступления страхового случая</a:t>
            </a:r>
          </a:p>
          <a:p>
            <a:r>
              <a:rPr lang="ru-RU" dirty="0"/>
              <a:t>В случае если статистики нет или она «врет» – у страховщика возникают риски</a:t>
            </a:r>
          </a:p>
          <a:p>
            <a:endParaRPr lang="ru-RU" dirty="0"/>
          </a:p>
        </p:txBody>
      </p:sp>
      <p:sp>
        <p:nvSpPr>
          <p:cNvPr id="4" name="Объект 3"/>
          <p:cNvSpPr>
            <a:spLocks noGrp="1"/>
          </p:cNvSpPr>
          <p:nvPr>
            <p:ph sz="half" idx="2"/>
          </p:nvPr>
        </p:nvSpPr>
        <p:spPr/>
        <p:txBody>
          <a:bodyPr>
            <a:normAutofit/>
          </a:bodyPr>
          <a:lstStyle/>
          <a:p>
            <a:r>
              <a:rPr lang="ru-RU" dirty="0"/>
              <a:t>Пример – ОСАГО И ДСАГО</a:t>
            </a:r>
          </a:p>
          <a:p>
            <a:r>
              <a:rPr lang="ru-RU" dirty="0"/>
              <a:t>Не всегда можно реально оценить риски</a:t>
            </a:r>
          </a:p>
          <a:p>
            <a:r>
              <a:rPr lang="ru-RU" dirty="0"/>
              <a:t>Все течет, все меняется</a:t>
            </a:r>
          </a:p>
        </p:txBody>
      </p:sp>
    </p:spTree>
    <p:extLst>
      <p:ext uri="{BB962C8B-B14F-4D97-AF65-F5344CB8AC3E}">
        <p14:creationId xmlns:p14="http://schemas.microsoft.com/office/powerpoint/2010/main" val="40441767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Страхователь и страхование</a:t>
            </a:r>
          </a:p>
        </p:txBody>
      </p:sp>
      <p:sp>
        <p:nvSpPr>
          <p:cNvPr id="3" name="Объект 2"/>
          <p:cNvSpPr>
            <a:spLocks noGrp="1"/>
          </p:cNvSpPr>
          <p:nvPr>
            <p:ph idx="1"/>
          </p:nvPr>
        </p:nvSpPr>
        <p:spPr/>
        <p:txBody>
          <a:bodyPr>
            <a:normAutofit fontScale="92500"/>
          </a:bodyPr>
          <a:lstStyle/>
          <a:p>
            <a:r>
              <a:rPr lang="ru-RU" dirty="0"/>
              <a:t>Страхователь должен знать свои права</a:t>
            </a:r>
          </a:p>
          <a:p>
            <a:r>
              <a:rPr lang="ru-RU" dirty="0"/>
              <a:t>В случае отказа в выполнении условий страхователь имеет права обратиться в страховую компанию,</a:t>
            </a:r>
          </a:p>
          <a:p>
            <a:r>
              <a:rPr lang="ru-RU" dirty="0"/>
              <a:t>В случае занижения суммы выплат имеет права обратиться к независимой экспертизе</a:t>
            </a:r>
          </a:p>
          <a:p>
            <a:r>
              <a:rPr lang="ru-RU" dirty="0">
                <a:latin typeface="Times New Roman" panose="02020603050405020304" pitchFamily="18" charset="0"/>
                <a:cs typeface="Times New Roman" panose="02020603050405020304" pitchFamily="18" charset="0"/>
              </a:rPr>
              <a:t>Закон РФ от 07.02.1992 г. № 2300-1 «О защите прав потребителей» (действует в редакции от 28.07.2012 г. № 133-ФЗ).</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225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должен знать ученик о страховании?</a:t>
            </a:r>
          </a:p>
        </p:txBody>
      </p:sp>
      <p:sp>
        <p:nvSpPr>
          <p:cNvPr id="3" name="Объект 2"/>
          <p:cNvSpPr>
            <a:spLocks noGrp="1"/>
          </p:cNvSpPr>
          <p:nvPr>
            <p:ph idx="1"/>
          </p:nvPr>
        </p:nvSpPr>
        <p:spPr/>
        <p:txBody>
          <a:bodyPr>
            <a:normAutofit fontScale="92500" lnSpcReduction="10000"/>
          </a:bodyPr>
          <a:lstStyle/>
          <a:p>
            <a:r>
              <a:rPr lang="ru-RU" dirty="0"/>
              <a:t>Нужно четко оценить потенциальные риски</a:t>
            </a:r>
          </a:p>
          <a:p>
            <a:r>
              <a:rPr lang="ru-RU" dirty="0"/>
              <a:t>Понять что дает страхование того или иного риска</a:t>
            </a:r>
          </a:p>
          <a:p>
            <a:r>
              <a:rPr lang="ru-RU" dirty="0"/>
              <a:t>Посчитать возможные затраты на страхование</a:t>
            </a:r>
          </a:p>
          <a:p>
            <a:r>
              <a:rPr lang="ru-RU" dirty="0"/>
              <a:t>Выбрать надежную и удобную страховую компанию</a:t>
            </a:r>
          </a:p>
          <a:p>
            <a:r>
              <a:rPr lang="ru-RU" dirty="0"/>
              <a:t>Заключить договор страхования, внимательно его прочитав и понять порядок действия застрахованного лица и страховой компании</a:t>
            </a:r>
          </a:p>
          <a:p>
            <a:endParaRPr lang="ru-RU" dirty="0"/>
          </a:p>
          <a:p>
            <a:endParaRPr lang="ru-RU" dirty="0"/>
          </a:p>
        </p:txBody>
      </p:sp>
    </p:spTree>
    <p:extLst>
      <p:ext uri="{BB962C8B-B14F-4D97-AF65-F5344CB8AC3E}">
        <p14:creationId xmlns:p14="http://schemas.microsoft.com/office/powerpoint/2010/main" val="1266906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случае наступления страхового случая</a:t>
            </a:r>
          </a:p>
        </p:txBody>
      </p:sp>
      <p:sp>
        <p:nvSpPr>
          <p:cNvPr id="3" name="Объект 2"/>
          <p:cNvSpPr>
            <a:spLocks noGrp="1"/>
          </p:cNvSpPr>
          <p:nvPr>
            <p:ph idx="1"/>
          </p:nvPr>
        </p:nvSpPr>
        <p:spPr/>
        <p:txBody>
          <a:bodyPr/>
          <a:lstStyle/>
          <a:p>
            <a:r>
              <a:rPr lang="ru-RU" dirty="0"/>
              <a:t>Действовать в соответствии с Правилами страхования</a:t>
            </a:r>
          </a:p>
          <a:p>
            <a:r>
              <a:rPr lang="ru-RU" dirty="0"/>
              <a:t>Получить страховое возмещение</a:t>
            </a:r>
          </a:p>
          <a:p>
            <a:r>
              <a:rPr lang="ru-RU" dirty="0"/>
              <a:t>В случае невыплаты страхового возмещения и или неполной его выплаты отстаивать свои права</a:t>
            </a:r>
          </a:p>
        </p:txBody>
      </p:sp>
    </p:spTree>
    <p:extLst>
      <p:ext uri="{BB962C8B-B14F-4D97-AF65-F5344CB8AC3E}">
        <p14:creationId xmlns:p14="http://schemas.microsoft.com/office/powerpoint/2010/main" val="1050224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изложения материала</a:t>
            </a:r>
          </a:p>
        </p:txBody>
      </p:sp>
      <p:sp>
        <p:nvSpPr>
          <p:cNvPr id="3" name="Объект 2"/>
          <p:cNvSpPr>
            <a:spLocks noGrp="1"/>
          </p:cNvSpPr>
          <p:nvPr>
            <p:ph sz="half" idx="1"/>
          </p:nvPr>
        </p:nvSpPr>
        <p:spPr/>
        <p:txBody>
          <a:bodyPr>
            <a:normAutofit lnSpcReduction="10000"/>
          </a:bodyPr>
          <a:lstStyle/>
          <a:p>
            <a:r>
              <a:rPr lang="ru-RU" dirty="0"/>
              <a:t>Как учесть разную степень подготовки слушателей?</a:t>
            </a:r>
          </a:p>
          <a:p>
            <a:r>
              <a:rPr lang="ru-RU" dirty="0"/>
              <a:t>Тема страхования рассматривается в УМК для разных возрастных групп и категорий</a:t>
            </a:r>
          </a:p>
          <a:p>
            <a:r>
              <a:rPr lang="ru-RU" dirty="0"/>
              <a:t>Это надо учитывать при логике изложения материала</a:t>
            </a:r>
          </a:p>
        </p:txBody>
      </p:sp>
      <p:sp>
        <p:nvSpPr>
          <p:cNvPr id="4" name="Объект 3"/>
          <p:cNvSpPr>
            <a:spLocks noGrp="1"/>
          </p:cNvSpPr>
          <p:nvPr>
            <p:ph sz="half" idx="2"/>
          </p:nvPr>
        </p:nvSpPr>
        <p:spPr/>
        <p:txBody>
          <a:bodyPr>
            <a:normAutofit/>
          </a:bodyPr>
          <a:lstStyle/>
          <a:p>
            <a:r>
              <a:rPr lang="ru-RU" dirty="0"/>
              <a:t>Есть варианты для темы в инвариантных модулях</a:t>
            </a:r>
          </a:p>
          <a:p>
            <a:r>
              <a:rPr lang="ru-RU" dirty="0"/>
              <a:t>Можно учесть специфику в математических классах, юридических классах</a:t>
            </a:r>
          </a:p>
        </p:txBody>
      </p:sp>
    </p:spTree>
    <p:extLst>
      <p:ext uri="{BB962C8B-B14F-4D97-AF65-F5344CB8AC3E}">
        <p14:creationId xmlns:p14="http://schemas.microsoft.com/office/powerpoint/2010/main" val="2431035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изложения</a:t>
            </a:r>
          </a:p>
        </p:txBody>
      </p:sp>
      <p:sp>
        <p:nvSpPr>
          <p:cNvPr id="3" name="Объект 2"/>
          <p:cNvSpPr>
            <a:spLocks noGrp="1"/>
          </p:cNvSpPr>
          <p:nvPr>
            <p:ph sz="half" idx="1"/>
          </p:nvPr>
        </p:nvSpPr>
        <p:spPr/>
        <p:txBody>
          <a:bodyPr>
            <a:normAutofit/>
          </a:bodyPr>
          <a:lstStyle/>
          <a:p>
            <a:r>
              <a:rPr lang="ru-RU" dirty="0"/>
              <a:t>Вначале необходимо дать </a:t>
            </a:r>
            <a:r>
              <a:rPr lang="ru-RU" dirty="0">
                <a:solidFill>
                  <a:schemeClr val="accent6">
                    <a:lumMod val="75000"/>
                  </a:schemeClr>
                </a:solidFill>
              </a:rPr>
              <a:t>понятие страхование</a:t>
            </a:r>
          </a:p>
          <a:p>
            <a:r>
              <a:rPr lang="ru-RU" dirty="0"/>
              <a:t>Выделить его виды (три поросенка)</a:t>
            </a:r>
          </a:p>
          <a:p>
            <a:r>
              <a:rPr lang="ru-RU" dirty="0"/>
              <a:t>Объяснить механизм страхования</a:t>
            </a:r>
          </a:p>
        </p:txBody>
      </p:sp>
      <p:sp>
        <p:nvSpPr>
          <p:cNvPr id="4" name="Объект 3"/>
          <p:cNvSpPr>
            <a:spLocks noGrp="1"/>
          </p:cNvSpPr>
          <p:nvPr>
            <p:ph sz="half" idx="2"/>
          </p:nvPr>
        </p:nvSpPr>
        <p:spPr/>
        <p:txBody>
          <a:bodyPr>
            <a:normAutofit lnSpcReduction="10000"/>
          </a:bodyPr>
          <a:lstStyle/>
          <a:p>
            <a:r>
              <a:rPr lang="ru-RU" dirty="0"/>
              <a:t>Основные понятия – виды страхования</a:t>
            </a:r>
          </a:p>
          <a:p>
            <a:r>
              <a:rPr lang="ru-RU" dirty="0"/>
              <a:t>Страховая стоимость, страховой взнос, страховая выплата</a:t>
            </a:r>
          </a:p>
          <a:p>
            <a:r>
              <a:rPr lang="ru-RU" dirty="0"/>
              <a:t>Страхователь и застрахованное лицо</a:t>
            </a:r>
          </a:p>
          <a:p>
            <a:r>
              <a:rPr lang="ru-RU" dirty="0"/>
              <a:t>Страховая компания, страховой брокер и страховой агент</a:t>
            </a:r>
          </a:p>
        </p:txBody>
      </p:sp>
    </p:spTree>
    <p:extLst>
      <p:ext uri="{BB962C8B-B14F-4D97-AF65-F5344CB8AC3E}">
        <p14:creationId xmlns:p14="http://schemas.microsoft.com/office/powerpoint/2010/main" val="602460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Далее</a:t>
            </a:r>
          </a:p>
        </p:txBody>
      </p:sp>
      <p:sp>
        <p:nvSpPr>
          <p:cNvPr id="4" name="Объект 3"/>
          <p:cNvSpPr>
            <a:spLocks noGrp="1"/>
          </p:cNvSpPr>
          <p:nvPr>
            <p:ph idx="1"/>
          </p:nvPr>
        </p:nvSpPr>
        <p:spPr/>
        <p:txBody>
          <a:bodyPr/>
          <a:lstStyle/>
          <a:p>
            <a:pPr lvl="0"/>
            <a:r>
              <a:rPr lang="ru-RU" dirty="0">
                <a:solidFill>
                  <a:prstClr val="black"/>
                </a:solidFill>
              </a:rPr>
              <a:t>Далее участники, их интересы</a:t>
            </a:r>
          </a:p>
          <a:p>
            <a:pPr lvl="0"/>
            <a:r>
              <a:rPr lang="ru-RU" dirty="0">
                <a:solidFill>
                  <a:prstClr val="black"/>
                </a:solidFill>
              </a:rPr>
              <a:t>Конфликты интересов</a:t>
            </a:r>
          </a:p>
          <a:p>
            <a:pPr lvl="0"/>
            <a:r>
              <a:rPr lang="ru-RU" dirty="0">
                <a:solidFill>
                  <a:prstClr val="black"/>
                </a:solidFill>
              </a:rPr>
              <a:t>Актуарные расчеты</a:t>
            </a:r>
          </a:p>
          <a:p>
            <a:pPr lvl="0"/>
            <a:r>
              <a:rPr lang="ru-RU" dirty="0">
                <a:solidFill>
                  <a:prstClr val="black"/>
                </a:solidFill>
              </a:rPr>
              <a:t>Информация о страховой компании</a:t>
            </a:r>
          </a:p>
          <a:p>
            <a:pPr lvl="0"/>
            <a:r>
              <a:rPr lang="ru-RU" dirty="0">
                <a:solidFill>
                  <a:prstClr val="black"/>
                </a:solidFill>
              </a:rPr>
              <a:t>Алгоритм поведения застрахованного лица</a:t>
            </a:r>
          </a:p>
          <a:p>
            <a:pPr lvl="0"/>
            <a:r>
              <a:rPr lang="ru-RU" dirty="0">
                <a:solidFill>
                  <a:prstClr val="black"/>
                </a:solidFill>
              </a:rPr>
              <a:t>Зашита интересов застрахованного лица</a:t>
            </a:r>
          </a:p>
          <a:p>
            <a:endParaRPr lang="ru-RU" dirty="0"/>
          </a:p>
        </p:txBody>
      </p:sp>
    </p:spTree>
    <p:extLst>
      <p:ext uri="{BB962C8B-B14F-4D97-AF65-F5344CB8AC3E}">
        <p14:creationId xmlns:p14="http://schemas.microsoft.com/office/powerpoint/2010/main" val="788413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Методические приемы</a:t>
            </a:r>
          </a:p>
        </p:txBody>
      </p:sp>
      <p:sp>
        <p:nvSpPr>
          <p:cNvPr id="3" name="Объект 2"/>
          <p:cNvSpPr>
            <a:spLocks noGrp="1"/>
          </p:cNvSpPr>
          <p:nvPr>
            <p:ph sz="half" idx="1"/>
          </p:nvPr>
        </p:nvSpPr>
        <p:spPr/>
        <p:txBody>
          <a:bodyPr/>
          <a:lstStyle/>
          <a:p>
            <a:r>
              <a:rPr lang="ru-RU" dirty="0"/>
              <a:t>Деловые игры (страховая компания – страхователь – застрахованное лицо) (ОСАГО)</a:t>
            </a:r>
          </a:p>
          <a:p>
            <a:r>
              <a:rPr lang="ru-RU" dirty="0"/>
              <a:t>Можно увеличить число участников</a:t>
            </a:r>
          </a:p>
        </p:txBody>
      </p:sp>
      <p:sp>
        <p:nvSpPr>
          <p:cNvPr id="4" name="Объект 3"/>
          <p:cNvSpPr>
            <a:spLocks noGrp="1"/>
          </p:cNvSpPr>
          <p:nvPr>
            <p:ph sz="half" idx="2"/>
          </p:nvPr>
        </p:nvSpPr>
        <p:spPr/>
        <p:txBody>
          <a:bodyPr/>
          <a:lstStyle/>
          <a:p>
            <a:r>
              <a:rPr lang="ru-RU" dirty="0"/>
              <a:t>Разбор конкретных ситуаций, связанных  со страхованием</a:t>
            </a:r>
          </a:p>
          <a:p>
            <a:r>
              <a:rPr lang="ru-RU" dirty="0"/>
              <a:t>Разбор кейсов (материалы в периодических изданиях, на отмеченных сайтах)</a:t>
            </a:r>
          </a:p>
        </p:txBody>
      </p:sp>
    </p:spTree>
    <p:extLst>
      <p:ext uri="{BB962C8B-B14F-4D97-AF65-F5344CB8AC3E}">
        <p14:creationId xmlns:p14="http://schemas.microsoft.com/office/powerpoint/2010/main" val="27096318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Специализированные классы</a:t>
            </a:r>
          </a:p>
        </p:txBody>
      </p:sp>
      <p:sp>
        <p:nvSpPr>
          <p:cNvPr id="3" name="Объект 2"/>
          <p:cNvSpPr>
            <a:spLocks noGrp="1"/>
          </p:cNvSpPr>
          <p:nvPr>
            <p:ph sz="half" idx="1"/>
          </p:nvPr>
        </p:nvSpPr>
        <p:spPr/>
        <p:txBody>
          <a:bodyPr/>
          <a:lstStyle/>
          <a:p>
            <a:r>
              <a:rPr lang="ru-RU" dirty="0"/>
              <a:t>Юридический профиль</a:t>
            </a:r>
          </a:p>
          <a:p>
            <a:r>
              <a:rPr lang="ru-RU" dirty="0"/>
              <a:t>Разбор конкретных ситуаций и их юридическая интерпретация</a:t>
            </a:r>
          </a:p>
        </p:txBody>
      </p:sp>
      <p:sp>
        <p:nvSpPr>
          <p:cNvPr id="4" name="Объект 3"/>
          <p:cNvSpPr>
            <a:spLocks noGrp="1"/>
          </p:cNvSpPr>
          <p:nvPr>
            <p:ph sz="half" idx="2"/>
          </p:nvPr>
        </p:nvSpPr>
        <p:spPr/>
        <p:txBody>
          <a:bodyPr/>
          <a:lstStyle/>
          <a:p>
            <a:r>
              <a:rPr lang="ru-RU" dirty="0"/>
              <a:t>Экономические и математические классы</a:t>
            </a:r>
          </a:p>
          <a:p>
            <a:r>
              <a:rPr lang="ru-RU" dirty="0"/>
              <a:t>Теория вероятностей</a:t>
            </a:r>
          </a:p>
          <a:p>
            <a:r>
              <a:rPr lang="ru-RU" dirty="0"/>
              <a:t>Актуарные расчеты</a:t>
            </a:r>
          </a:p>
        </p:txBody>
      </p:sp>
    </p:spTree>
    <p:extLst>
      <p:ext uri="{BB962C8B-B14F-4D97-AF65-F5344CB8AC3E}">
        <p14:creationId xmlns:p14="http://schemas.microsoft.com/office/powerpoint/2010/main" val="2337946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594" y="2708920"/>
            <a:ext cx="8856984" cy="1259562"/>
          </a:xfrm>
          <a:prstGeom prst="rect">
            <a:avLst/>
          </a:prstGeom>
        </p:spPr>
        <p:txBody>
          <a:bodyPr vert="horz" lIns="91440" tIns="45720" rIns="91440" bIns="45720" rtlCol="0" anchor="ctr">
            <a:normAutofit/>
          </a:bodyPr>
          <a:lstStyle>
            <a:lvl1pPr>
              <a:spcBef>
                <a:spcPct val="0"/>
              </a:spcBef>
              <a:buNone/>
              <a:defRPr sz="3200">
                <a:latin typeface="Myriad Pro"/>
                <a:ea typeface="+mj-ea"/>
                <a:cs typeface="+mj-cs"/>
              </a:defRPr>
            </a:lvl1pPr>
          </a:lstStyle>
          <a:p>
            <a:r>
              <a:rPr lang="ru-RU" sz="6000" dirty="0">
                <a:solidFill>
                  <a:prstClr val="black"/>
                </a:solidFill>
              </a:rPr>
              <a:t>Спасибо за внимание!</a:t>
            </a:r>
          </a:p>
        </p:txBody>
      </p:sp>
    </p:spTree>
    <p:extLst>
      <p:ext uri="{BB962C8B-B14F-4D97-AF65-F5344CB8AC3E}">
        <p14:creationId xmlns:p14="http://schemas.microsoft.com/office/powerpoint/2010/main" val="45895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В чем суть страхования?</a:t>
            </a:r>
          </a:p>
        </p:txBody>
      </p:sp>
      <p:sp>
        <p:nvSpPr>
          <p:cNvPr id="3" name="Объект 2"/>
          <p:cNvSpPr>
            <a:spLocks noGrp="1"/>
          </p:cNvSpPr>
          <p:nvPr>
            <p:ph sz="half" idx="1"/>
          </p:nvPr>
        </p:nvSpPr>
        <p:spPr/>
        <p:txBody>
          <a:bodyPr>
            <a:normAutofit fontScale="92500" lnSpcReduction="20000"/>
          </a:bodyPr>
          <a:lstStyle/>
          <a:p>
            <a:r>
              <a:rPr lang="ru-RU" dirty="0"/>
              <a:t>Специалисты страховой компании оценивают вероятность наступления тех или иных страховых событий</a:t>
            </a:r>
          </a:p>
          <a:p>
            <a:r>
              <a:rPr lang="ru-RU" dirty="0"/>
              <a:t>В случае наличия статистики можно оценить вероятность наступления события</a:t>
            </a:r>
          </a:p>
          <a:p>
            <a:r>
              <a:rPr lang="ru-RU" dirty="0"/>
              <a:t>В случае если страховой случай не произошел деньги обратно не возвращаются</a:t>
            </a:r>
          </a:p>
        </p:txBody>
      </p:sp>
      <p:sp>
        <p:nvSpPr>
          <p:cNvPr id="4" name="Объект 3"/>
          <p:cNvSpPr>
            <a:spLocks noGrp="1"/>
          </p:cNvSpPr>
          <p:nvPr>
            <p:ph sz="half" idx="2"/>
          </p:nvPr>
        </p:nvSpPr>
        <p:spPr/>
        <p:txBody>
          <a:bodyPr>
            <a:normAutofit/>
          </a:bodyPr>
          <a:lstStyle/>
          <a:p>
            <a:r>
              <a:rPr lang="ru-RU" dirty="0"/>
              <a:t>Термины</a:t>
            </a:r>
          </a:p>
          <a:p>
            <a:r>
              <a:rPr lang="ru-RU" dirty="0">
                <a:solidFill>
                  <a:schemeClr val="accent6">
                    <a:lumMod val="50000"/>
                  </a:schemeClr>
                </a:solidFill>
              </a:rPr>
              <a:t>Актуарии и андеррайтеры</a:t>
            </a:r>
          </a:p>
          <a:p>
            <a:endParaRPr lang="ru-RU" dirty="0"/>
          </a:p>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708920"/>
            <a:ext cx="447446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8538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13122</TotalTime>
  <Words>2816</Words>
  <Application>Microsoft Office PowerPoint</Application>
  <PresentationFormat>Экран (4:3)</PresentationFormat>
  <Paragraphs>400</Paragraphs>
  <Slides>88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88</vt:i4>
      </vt:variant>
    </vt:vector>
  </HeadingPairs>
  <TitlesOfParts>
    <vt:vector size="97" baseType="lpstr">
      <vt:lpstr>ALSStory</vt:lpstr>
      <vt:lpstr>Arial</vt:lpstr>
      <vt:lpstr>Arial Unicode MS</vt:lpstr>
      <vt:lpstr>Calibri</vt:lpstr>
      <vt:lpstr>Myriad Pro</vt:lpstr>
      <vt:lpstr>Myriad__Pro</vt:lpstr>
      <vt:lpstr>PT Sans</vt:lpstr>
      <vt:lpstr>Times New Roman</vt:lpstr>
      <vt:lpstr>Тема Office</vt:lpstr>
      <vt:lpstr>Для проекта «Финансовая грамотность»</vt:lpstr>
      <vt:lpstr>Что самое главное?</vt:lpstr>
      <vt:lpstr>В чем плюсы темы?</vt:lpstr>
      <vt:lpstr>Полезные сайты</vt:lpstr>
      <vt:lpstr>Риски? Это страшно?</vt:lpstr>
      <vt:lpstr>Есть ограничения</vt:lpstr>
      <vt:lpstr>В чем тайна страхования?</vt:lpstr>
      <vt:lpstr>Зачем это надо страховщику?</vt:lpstr>
      <vt:lpstr>В чем суть страхования?</vt:lpstr>
      <vt:lpstr>В чем сложность? </vt:lpstr>
      <vt:lpstr>Но всегда ли это так?</vt:lpstr>
      <vt:lpstr>Механизм страхования</vt:lpstr>
      <vt:lpstr>Страховые активы</vt:lpstr>
      <vt:lpstr>Презентация PowerPoint</vt:lpstr>
      <vt:lpstr>На 3 квартал 2016 года. Активы – 1,8 трлн. рублей</vt:lpstr>
      <vt:lpstr>Презентация PowerPoint</vt:lpstr>
      <vt:lpstr>Участники схемы страхования</vt:lpstr>
      <vt:lpstr>Страховщики</vt:lpstr>
      <vt:lpstr>Национальная перестраховочная компания</vt:lpstr>
      <vt:lpstr>Презентация PowerPoint</vt:lpstr>
      <vt:lpstr>Презентация PowerPoint</vt:lpstr>
      <vt:lpstr>Число страховых компаний</vt:lpstr>
      <vt:lpstr>Уровень концентрации по страховому рынку</vt:lpstr>
      <vt:lpstr>Источник:Эксперт РА</vt:lpstr>
      <vt:lpstr> В 2016 рынок вырос</vt:lpstr>
      <vt:lpstr>Без учета страхования жизни</vt:lpstr>
      <vt:lpstr>Квартальная динамика различных видов страхования</vt:lpstr>
      <vt:lpstr>Прирост взносов в абсолютном выражении</vt:lpstr>
      <vt:lpstr>Что надо знать о страховой компании?</vt:lpstr>
      <vt:lpstr>Критерии надежности</vt:lpstr>
      <vt:lpstr>Что еще важно?</vt:lpstr>
      <vt:lpstr>Новые правила надзора</vt:lpstr>
      <vt:lpstr>Виды страхования</vt:lpstr>
      <vt:lpstr>Личное страхование </vt:lpstr>
      <vt:lpstr>Медицинское страхование. В чем отличия ОМС и ДМС?</vt:lpstr>
      <vt:lpstr>ОМС</vt:lpstr>
      <vt:lpstr>Проблемы ОМС</vt:lpstr>
      <vt:lpstr>ДМС</vt:lpstr>
      <vt:lpstr>От чего зависит полис ДМС</vt:lpstr>
      <vt:lpstr>Какие права есть у страхователя</vt:lpstr>
      <vt:lpstr>В мире </vt:lpstr>
      <vt:lpstr>Страхование жизни</vt:lpstr>
      <vt:lpstr>Самый растущий сегмент</vt:lpstr>
      <vt:lpstr>Инвестиционное страхование жизни</vt:lpstr>
      <vt:lpstr>Примеры программ инвестиционного страхования</vt:lpstr>
      <vt:lpstr>Имущественное страхование</vt:lpstr>
      <vt:lpstr>Виды имущественного страхования</vt:lpstr>
      <vt:lpstr>Страхование квартиры</vt:lpstr>
      <vt:lpstr>Страхование строений</vt:lpstr>
      <vt:lpstr>Страхование титула </vt:lpstr>
      <vt:lpstr>КАСКО</vt:lpstr>
      <vt:lpstr>От чего зависит размер страхового взноса? (На примере КАСКО)</vt:lpstr>
      <vt:lpstr>Как можно снизить стоимость тарифа</vt:lpstr>
      <vt:lpstr>Кроме размера тарифа…</vt:lpstr>
      <vt:lpstr>Cтрахование ответственности</vt:lpstr>
      <vt:lpstr>ОСАГО</vt:lpstr>
      <vt:lpstr>Караул (взносы и выплаты по ОСАГО)</vt:lpstr>
      <vt:lpstr>Премии и выплаты</vt:lpstr>
      <vt:lpstr>Что с ККУ? Полное КУ-КУ</vt:lpstr>
      <vt:lpstr>Страшно?</vt:lpstr>
      <vt:lpstr>ОСАГО</vt:lpstr>
      <vt:lpstr>Страховой взнос по ОСАГО</vt:lpstr>
      <vt:lpstr>Проблемы ОСАГО</vt:lpstr>
      <vt:lpstr>Что делают страховые компании?</vt:lpstr>
      <vt:lpstr>На чью мельницу льют воду?</vt:lpstr>
      <vt:lpstr>Несчастье помогло</vt:lpstr>
      <vt:lpstr>ДСАГО</vt:lpstr>
      <vt:lpstr>Поправки к закону</vt:lpstr>
      <vt:lpstr>Дальше?</vt:lpstr>
      <vt:lpstr>Чего хотят страховщики?</vt:lpstr>
      <vt:lpstr>Что еще?</vt:lpstr>
      <vt:lpstr>Где можно найти информацию?</vt:lpstr>
      <vt:lpstr>По данным Центрального банка</vt:lpstr>
      <vt:lpstr>За 1 квартал 2017 года</vt:lpstr>
      <vt:lpstr>Правила страхования</vt:lpstr>
      <vt:lpstr>Требования к договору страхования</vt:lpstr>
      <vt:lpstr>Перечень исключений</vt:lpstr>
      <vt:lpstr>Когда страховщик может отказаться от исполнения</vt:lpstr>
      <vt:lpstr>Что страхователь должен знать о страховом полисе</vt:lpstr>
      <vt:lpstr>Страхователь и страхование</vt:lpstr>
      <vt:lpstr>Что должен знать ученик о страховании?</vt:lpstr>
      <vt:lpstr>В случае наступления страхового случая</vt:lpstr>
      <vt:lpstr>Логика изложения материала</vt:lpstr>
      <vt:lpstr>Логика изложения</vt:lpstr>
      <vt:lpstr>Далее</vt:lpstr>
      <vt:lpstr>Методические приемы</vt:lpstr>
      <vt:lpstr>Специализированные классы</vt:lpstr>
      <vt:lpstr>Презентация PowerPoint</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Андрей</cp:lastModifiedBy>
  <cp:revision>423</cp:revision>
  <dcterms:created xsi:type="dcterms:W3CDTF">2015-11-28T04:13:42Z</dcterms:created>
  <dcterms:modified xsi:type="dcterms:W3CDTF">2017-06-01T17:14:38Z</dcterms:modified>
</cp:coreProperties>
</file>