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0"/>
  </p:notesMasterIdLst>
  <p:sldIdLst>
    <p:sldId id="575" r:id="rId3"/>
    <p:sldId id="520" r:id="rId4"/>
    <p:sldId id="475" r:id="rId5"/>
    <p:sldId id="403" r:id="rId6"/>
    <p:sldId id="402" r:id="rId7"/>
    <p:sldId id="404" r:id="rId8"/>
    <p:sldId id="410" r:id="rId9"/>
    <p:sldId id="411" r:id="rId10"/>
    <p:sldId id="413" r:id="rId11"/>
    <p:sldId id="415" r:id="rId12"/>
    <p:sldId id="481" r:id="rId13"/>
    <p:sldId id="482" r:id="rId14"/>
    <p:sldId id="483" r:id="rId15"/>
    <p:sldId id="484" r:id="rId16"/>
    <p:sldId id="487" r:id="rId17"/>
    <p:sldId id="488" r:id="rId18"/>
    <p:sldId id="489" r:id="rId19"/>
    <p:sldId id="490" r:id="rId20"/>
    <p:sldId id="491" r:id="rId21"/>
    <p:sldId id="494" r:id="rId22"/>
    <p:sldId id="495" r:id="rId23"/>
    <p:sldId id="496" r:id="rId24"/>
    <p:sldId id="497" r:id="rId25"/>
    <p:sldId id="502" r:id="rId26"/>
    <p:sldId id="504" r:id="rId27"/>
    <p:sldId id="507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6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552" r:id="rId60"/>
    <p:sldId id="553" r:id="rId61"/>
    <p:sldId id="554" r:id="rId62"/>
    <p:sldId id="555" r:id="rId63"/>
    <p:sldId id="564" r:id="rId64"/>
    <p:sldId id="565" r:id="rId65"/>
    <p:sldId id="558" r:id="rId66"/>
    <p:sldId id="559" r:id="rId67"/>
    <p:sldId id="560" r:id="rId68"/>
    <p:sldId id="561" r:id="rId69"/>
    <p:sldId id="562" r:id="rId70"/>
    <p:sldId id="563" r:id="rId71"/>
    <p:sldId id="567" r:id="rId72"/>
    <p:sldId id="568" r:id="rId73"/>
    <p:sldId id="569" r:id="rId74"/>
    <p:sldId id="570" r:id="rId75"/>
    <p:sldId id="571" r:id="rId76"/>
    <p:sldId id="572" r:id="rId77"/>
    <p:sldId id="573" r:id="rId78"/>
    <p:sldId id="574" r:id="rId7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575"/>
            <p14:sldId id="520"/>
            <p14:sldId id="475"/>
            <p14:sldId id="403"/>
            <p14:sldId id="402"/>
            <p14:sldId id="404"/>
            <p14:sldId id="410"/>
            <p14:sldId id="411"/>
            <p14:sldId id="413"/>
            <p14:sldId id="415"/>
            <p14:sldId id="481"/>
            <p14:sldId id="482"/>
            <p14:sldId id="483"/>
            <p14:sldId id="484"/>
            <p14:sldId id="487"/>
            <p14:sldId id="488"/>
            <p14:sldId id="489"/>
            <p14:sldId id="490"/>
            <p14:sldId id="491"/>
            <p14:sldId id="494"/>
            <p14:sldId id="495"/>
            <p14:sldId id="496"/>
            <p14:sldId id="497"/>
            <p14:sldId id="502"/>
            <p14:sldId id="504"/>
            <p14:sldId id="507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6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64"/>
            <p14:sldId id="565"/>
            <p14:sldId id="558"/>
            <p14:sldId id="559"/>
            <p14:sldId id="560"/>
            <p14:sldId id="561"/>
            <p14:sldId id="562"/>
            <p14:sldId id="563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2"/>
    <a:srgbClr val="8EBE62"/>
    <a:srgbClr val="93B64E"/>
    <a:srgbClr val="B0DD7F"/>
    <a:srgbClr val="5E93FE"/>
    <a:srgbClr val="038CC9"/>
    <a:srgbClr val="57B7FF"/>
    <a:srgbClr val="66A4FE"/>
    <a:srgbClr val="3FADFF"/>
    <a:srgbClr val="09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50" autoAdjust="0"/>
    <p:restoredTop sz="95737" autoAdjust="0"/>
  </p:normalViewPr>
  <p:slideViewPr>
    <p:cSldViewPr snapToGrid="0" snapToObjects="1">
      <p:cViewPr>
        <p:scale>
          <a:sx n="70" d="100"/>
          <a:sy n="70" d="100"/>
        </p:scale>
        <p:origin x="-1138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18.02.2017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2/18/2017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11.nnm.ru/9/5/b/a/9/8ef074f7247d9e0e69033203f29_prev.jp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ПОВЫШЕНИЕ ФИНАНСОВОЙ ГРАМОТНОСТИ – НАЦИОНАЛЬНЫЙ ПРОЕКТ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17639"/>
            <a:ext cx="7870371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</a:rPr>
              <a:t>     </a:t>
            </a:r>
            <a:r>
              <a:rPr lang="ru-RU" sz="2300" b="1" i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300" b="1" i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Надо признать, пока наши граждане не обладают достаточной информацией о роли и возможностях финансового рынка. В результате, как правило, вкладывают средства в единственное, что им понятно и чему они привыкли доверять, – в недвижимость либо в иностранную валюту, а в лучшем случае или чаще всего – в кубышку. Поэтому мы будем работать над повышением финансовой грамотности людей, укреплять доверие граждан к финансовому сектору страны, создавать здесь новые инструменты».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r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                   Заявление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В.В. Путина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на пленарном заседании Инвестиционного форума «Россия зовёт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!»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Пример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расчета реальной доходности на основе потребительской корзины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5846"/>
              </p:ext>
            </p:extLst>
          </p:nvPr>
        </p:nvGraphicFramePr>
        <p:xfrm>
          <a:off x="583962" y="1596793"/>
          <a:ext cx="7976089" cy="33119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56903"/>
                <a:gridCol w="1573062"/>
                <a:gridCol w="1573062"/>
                <a:gridCol w="1573062"/>
              </a:tblGrid>
              <a:tr h="757376">
                <a:tc>
                  <a:txBody>
                    <a:bodyPr/>
                    <a:lstStyle/>
                    <a:p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Текущий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Следующий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Прирост, %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4299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Доход,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7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Стоимость потребительской корзины,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3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Количество корзин,</a:t>
                      </a:r>
                      <a:r>
                        <a:rPr lang="ru-RU" sz="1900" baseline="0" dirty="0" smtClean="0">
                          <a:latin typeface="Myriad Pro"/>
                        </a:rPr>
                        <a:t> которое может приобрести человек на свой доход</a:t>
                      </a:r>
                      <a:endParaRPr lang="ru-RU" sz="1900" dirty="0" smtClean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1,0455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4,55%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30739" y="4874479"/>
            <a:ext cx="6342839" cy="987451"/>
            <a:chOff x="1730733" y="4874478"/>
            <a:chExt cx="6342839" cy="9874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198839" cy="98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При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увеличении дохода на 15% и при инфляции в 10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%, потребление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инвестора увеличилось на 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4,55%</a:t>
              </a:r>
            </a:p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Это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 есть реальная доходность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1730733" y="5596671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365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Инвестиции в трех измерениях: может ли актив одновременно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обладать тремя свойствами?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1208" y="1248889"/>
            <a:ext cx="7667867" cy="4841272"/>
            <a:chOff x="821202" y="1037409"/>
            <a:chExt cx="7667867" cy="484127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55315" y="1037409"/>
              <a:ext cx="3633372" cy="3344261"/>
              <a:chOff x="2755315" y="1037409"/>
              <a:chExt cx="3633372" cy="3344261"/>
            </a:xfrm>
          </p:grpSpPr>
          <p:graphicFrame>
            <p:nvGraphicFramePr>
              <p:cNvPr id="6" name="Объект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136832"/>
                  </p:ext>
                </p:extLst>
              </p:nvPr>
            </p:nvGraphicFramePr>
            <p:xfrm>
              <a:off x="2755315" y="1037409"/>
              <a:ext cx="3633372" cy="33442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Прямоугольник 6"/>
              <p:cNvSpPr/>
              <p:nvPr/>
            </p:nvSpPr>
            <p:spPr>
              <a:xfrm rot="18713342">
                <a:off x="3207790" y="1916941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Надежность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 rot="2758998">
                <a:off x="4450747" y="1928636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Ликвидность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831183" y="2886972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Доходность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21202" y="3970466"/>
              <a:ext cx="7667867" cy="1908215"/>
              <a:chOff x="821202" y="3970466"/>
              <a:chExt cx="7667867" cy="1908215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1129137" y="3970466"/>
                <a:ext cx="7359932" cy="1908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-180000">
                  <a:spcAft>
                    <a:spcPts val="600"/>
                  </a:spcAft>
                </a:pPr>
                <a:r>
                  <a:rPr lang="ru-RU" b="1" dirty="0">
                    <a:solidFill>
                      <a:srgbClr val="C00000"/>
                    </a:solidFill>
                    <a:latin typeface="Myriad Pro"/>
                  </a:rPr>
                  <a:t>Доходность</a:t>
                </a:r>
                <a:r>
                  <a:rPr lang="ru-RU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доход на вложенный капитал. Доходность состоит из двух компонентов: текущего дохода и прироста стоимости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актива</a:t>
                </a:r>
              </a:p>
              <a:p>
                <a:pPr indent="-180000">
                  <a:spcAft>
                    <a:spcPts val="600"/>
                  </a:spcAft>
                </a:pP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Myriad Pro"/>
                  </a:rPr>
                  <a:t>Надежность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– это минимизация риска. Инвестор не желает нести потери. Он хочет гарантии сохранности вложенного капитала</a:t>
                </a:r>
              </a:p>
              <a:p>
                <a:pPr indent="-180000">
                  <a:spcAft>
                    <a:spcPts val="0"/>
                  </a:spcAft>
                </a:pPr>
                <a:r>
                  <a:rPr lang="ru-RU" b="1" dirty="0" smtClean="0">
                    <a:solidFill>
                      <a:srgbClr val="038CC9"/>
                    </a:solidFill>
                    <a:latin typeface="Myriad Pro"/>
                  </a:rPr>
                  <a:t>Ликвидность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возможность быстро продать актив и </a:t>
                </a:r>
                <a:endParaRPr lang="ru-RU" dirty="0" smtClean="0">
                  <a:solidFill>
                    <a:srgbClr val="003F82"/>
                  </a:solidFill>
                  <a:latin typeface="Myriad Pro"/>
                </a:endParaRPr>
              </a:p>
              <a:p>
                <a:pPr indent="-180000"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получить деньги</a:t>
                </a:r>
                <a:endParaRPr lang="ru-RU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 bwMode="auto">
              <a:xfrm rot="16200000">
                <a:off x="864986" y="4025928"/>
                <a:ext cx="200432" cy="288000"/>
              </a:xfrm>
              <a:prstGeom prst="downArrow">
                <a:avLst/>
              </a:prstGeom>
              <a:solidFill>
                <a:srgbClr val="C00000">
                  <a:alpha val="35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Стрелка вниз 13"/>
              <p:cNvSpPr/>
              <p:nvPr/>
            </p:nvSpPr>
            <p:spPr bwMode="auto">
              <a:xfrm rot="16200000">
                <a:off x="864986" y="4922777"/>
                <a:ext cx="200432" cy="288000"/>
              </a:xfrm>
              <a:prstGeom prst="downArrow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Стрелка вниз 14"/>
              <p:cNvSpPr/>
              <p:nvPr/>
            </p:nvSpPr>
            <p:spPr bwMode="auto">
              <a:xfrm rot="16200000">
                <a:off x="884921" y="5533708"/>
                <a:ext cx="200432" cy="288000"/>
              </a:xfrm>
              <a:prstGeom prst="downArrow">
                <a:avLst/>
              </a:prstGeom>
              <a:solidFill>
                <a:srgbClr val="0070C0">
                  <a:alpha val="50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0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6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ТРИ ВИДА КАПИТАЛА – ТРИ ИЗМЕРЕНИЯ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5208" y="2810473"/>
            <a:ext cx="7213599" cy="2537319"/>
            <a:chOff x="965202" y="2633047"/>
            <a:chExt cx="7213599" cy="2537319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74015" y="2633047"/>
              <a:ext cx="2160000" cy="93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018801" y="2634017"/>
              <a:ext cx="2160000" cy="93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78325" y="2633047"/>
              <a:ext cx="2160000" cy="93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965202" y="4234366"/>
              <a:ext cx="2160000" cy="46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 smtClean="0">
                  <a:solidFill>
                    <a:prstClr val="black"/>
                  </a:solidFill>
                  <a:latin typeface="Myriad Pro"/>
                </a:rPr>
                <a:t>Ликвидность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474015" y="4234366"/>
              <a:ext cx="2160000" cy="93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018801" y="4234366"/>
              <a:ext cx="2160000" cy="93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Доходность</a:t>
              </a:r>
              <a:endParaRPr lang="ru-RU" altLang="ru-RU" sz="2000" b="1" dirty="0">
                <a:latin typeface="Myriad Pro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965202" y="4702366"/>
              <a:ext cx="2160000" cy="46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6916676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0000">
                <a:alpha val="35000"/>
              </a:srgbClr>
            </a:solidFill>
            <a:ln w="22225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442945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BA81">
                <a:alpha val="60000"/>
              </a:srgbClr>
            </a:solidFill>
            <a:ln w="22225" cap="flat" cmpd="sng" algn="ctr">
              <a:solidFill>
                <a:srgbClr val="FFBA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>
              <a:off x="193376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22225" cap="flat" cmpd="sng" algn="ctr">
              <a:solidFill>
                <a:schemeClr val="tx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</p:grpSp>
      <p:pic>
        <p:nvPicPr>
          <p:cNvPr id="29698" name="Picture 2" descr="C:\Компьютер\Фондовый рынок\Проекты\Курсера\1 - Новое, on demand\Слайды к лекциям\Картинки\Текущи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90" y="1838736"/>
            <a:ext cx="1276681" cy="84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Компьютер\Фондовый рынок\Проекты\Курсера\1 - Новое, on demand\Слайды к лекциям\Картинки\I-09-KAPITAL-text-f11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84" y="1553620"/>
            <a:ext cx="839234" cy="117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Компьютер\Фондовый рынок\Проекты\Курсера\1 - Новое, on demand\Слайды к лекциям\Картинки\8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80" y="1915504"/>
            <a:ext cx="1319222" cy="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КУДА ИНВЕСТИРОВАТЬ СБЕРЕЖЕНИЯ?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0811" y="1411769"/>
            <a:ext cx="8261668" cy="4942839"/>
            <a:chOff x="518766" y="1569493"/>
            <a:chExt cx="8261668" cy="494283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18766" y="3065386"/>
              <a:ext cx="2160000" cy="90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900" b="1">
                  <a:solidFill>
                    <a:schemeClr val="tx1"/>
                  </a:solidFill>
                  <a:latin typeface="Myriad Pro"/>
                </a:rPr>
                <a:t>Банковский депозит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44926" y="1569493"/>
              <a:ext cx="4373440" cy="74227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Сбережения и накопления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770930" y="4322444"/>
              <a:ext cx="2160000" cy="90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Облигации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348918" y="4322444"/>
              <a:ext cx="2160000" cy="90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Паи </a:t>
              </a:r>
              <a:r>
                <a:rPr lang="ru-RU" altLang="ru-RU" b="1" smtClean="0">
                  <a:solidFill>
                    <a:schemeClr val="tx1"/>
                  </a:solidFill>
                  <a:latin typeface="Myriad Pro"/>
                </a:rPr>
                <a:t>инвестицион-ных </a:t>
              </a: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фондов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620434" y="3065386"/>
              <a:ext cx="2160000" cy="90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b="1" smtClean="0">
                  <a:solidFill>
                    <a:schemeClr val="tx1"/>
                  </a:solidFill>
                  <a:latin typeface="Myriad Pro"/>
                </a:rPr>
                <a:t>Доверительное </a:t>
              </a: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управление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551646" y="5612331"/>
              <a:ext cx="2160000" cy="900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Акции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598766" y="2311765"/>
              <a:ext cx="3032880" cy="753621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2947916" y="2311765"/>
              <a:ext cx="1683730" cy="2010679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>
              <a:off x="4631645" y="2311766"/>
              <a:ext cx="0" cy="3300565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631646" y="2311766"/>
              <a:ext cx="1797271" cy="2010679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631646" y="2311766"/>
              <a:ext cx="3085355" cy="753620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4541646" y="2264989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1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СТРУКТУРА ФИНАНСОВЫХ ИНВЕСТИЦИЙ ФИЗИЧЕСКИХ ЛИЦ  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800" dirty="0">
                <a:solidFill>
                  <a:srgbClr val="003F82"/>
                </a:solidFill>
                <a:latin typeface="Myriad Pro"/>
              </a:rPr>
              <a:t>Россия, 2015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19962"/>
              </p:ext>
            </p:extLst>
          </p:nvPr>
        </p:nvGraphicFramePr>
        <p:xfrm>
          <a:off x="583223" y="1632507"/>
          <a:ext cx="8231066" cy="42671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13212"/>
                <a:gridCol w="2017059"/>
                <a:gridCol w="1700795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Направления инвестиций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инвестиций,  трлн. руб.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Удельный вес, 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Депозиты в коммерческих банках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73,7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 на руках у населения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11,1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701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Резервы негосударственных пенсионных фондов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7,6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акции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3,8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облигации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2,1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Паевые инвестиционные фонды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100"/>
            <a:ext cx="9144000" cy="68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БАНКОВСКИЙ ДЕПОЗИТ: ДОСТОИНСТВА И НЕДОСТАТКИ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07717"/>
              </p:ext>
            </p:extLst>
          </p:nvPr>
        </p:nvGraphicFramePr>
        <p:xfrm>
          <a:off x="612931" y="1378424"/>
          <a:ext cx="4054604" cy="37004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Достоинства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Надежность (гарантированная доходность)</a:t>
                      </a: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Система страхования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Широкая</a:t>
                      </a:r>
                      <a:r>
                        <a:rPr lang="ru-RU" sz="2400" baseline="0" dirty="0" smtClean="0"/>
                        <a:t> линейка депозитных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51688"/>
              </p:ext>
            </p:extLst>
          </p:nvPr>
        </p:nvGraphicFramePr>
        <p:xfrm>
          <a:off x="4667535" y="1378424"/>
          <a:ext cx="4054604" cy="3502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Недостатки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Низкая доходность (ниже чем инфляция)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Ограничения по сумме страхования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Ограниченная ликвидность банковского депозита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12931" y="5188139"/>
            <a:ext cx="8109208" cy="46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altLang="ru-RU" sz="2000" b="1" dirty="0">
                <a:solidFill>
                  <a:prstClr val="black"/>
                </a:solidFill>
                <a:latin typeface="Myriad Pro"/>
              </a:rPr>
              <a:t>Главное преимущество депозита – простота и доступность</a:t>
            </a:r>
            <a:endParaRPr lang="ru-RU" altLang="ru-RU" sz="2000" b="1" dirty="0" smtClean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2931" y="5656139"/>
            <a:ext cx="8109208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b="1" dirty="0">
                <a:latin typeface="Myriad Pro"/>
              </a:rPr>
              <a:t>Главный враг депозита – инфляция </a:t>
            </a:r>
          </a:p>
        </p:txBody>
      </p:sp>
    </p:spTree>
    <p:extLst>
      <p:ext uri="{BB962C8B-B14F-4D97-AF65-F5344CB8AC3E}">
        <p14:creationId xmlns:p14="http://schemas.microsoft.com/office/powerpoint/2010/main" val="4697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Инфляция и процентные ставки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7402"/>
              </p:ext>
            </p:extLst>
          </p:nvPr>
        </p:nvGraphicFramePr>
        <p:xfrm>
          <a:off x="225191" y="790056"/>
          <a:ext cx="8693618" cy="39866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82983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433194"/>
                <a:gridCol w="912725"/>
              </a:tblGrid>
              <a:tr h="728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Годы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2001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2002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2003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2004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2005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2006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2008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2009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2010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2011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2012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3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Изменение </a:t>
                      </a:r>
                      <a:r>
                        <a:rPr lang="ru-RU" sz="1600" b="1" u="none" strike="noStrike" smtClean="0">
                          <a:effectLst/>
                        </a:rPr>
                        <a:t>потребитель-ских </a:t>
                      </a:r>
                      <a:r>
                        <a:rPr lang="ru-RU" sz="1600" b="1" u="none" strike="noStrike">
                          <a:effectLst/>
                        </a:rPr>
                        <a:t>цен (инфляция),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8,8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8,8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цен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4,7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</a:t>
                      </a:r>
                      <a:r>
                        <a:rPr lang="ru-RU" sz="1600" b="1" u="none" strike="noStrike" dirty="0" smtClean="0">
                          <a:effectLst/>
                        </a:rPr>
                        <a:t>тавки по годовым </a:t>
                      </a:r>
                      <a:r>
                        <a:rPr lang="ru-RU" sz="1600" b="1" u="none" strike="noStrike" dirty="0">
                          <a:effectLst/>
                        </a:rPr>
                        <a:t>депозитам на конец года, 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10,2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средств на депозите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3,4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Реальная доходность по депозитам,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-8,4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-4,6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-3,1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-4,1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192" y="5091668"/>
            <a:ext cx="8693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 ведется нарастающим итогом методом наращения, так как инфляция показывает рост цен в процентах к предыдущему году. </a:t>
            </a:r>
          </a:p>
          <a:p>
            <a:r>
              <a:rPr lang="ru-RU" dirty="0" smtClean="0"/>
              <a:t>Пример</a:t>
            </a:r>
            <a:r>
              <a:rPr lang="ru-RU" dirty="0"/>
              <a:t> </a:t>
            </a:r>
            <a:r>
              <a:rPr lang="ru-RU" dirty="0" smtClean="0"/>
              <a:t>расчета роста инфляции за 2001 и 2002 годы = 1,186*1,151 = 1,365, т.е. цены выросли </a:t>
            </a:r>
            <a:r>
              <a:rPr lang="ru-RU" dirty="0"/>
              <a:t>в </a:t>
            </a:r>
            <a:r>
              <a:rPr lang="ru-RU" dirty="0" smtClean="0"/>
              <a:t>1,365 раза или на 36,5%.</a:t>
            </a:r>
          </a:p>
          <a:p>
            <a:r>
              <a:rPr lang="ru-RU" dirty="0" smtClean="0"/>
              <a:t>Аналогичным образом рассчитывается доходность по депозитам.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Виды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депозитных вкладов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4341" y="1245516"/>
            <a:ext cx="7782585" cy="5119041"/>
            <a:chOff x="893415" y="1322701"/>
            <a:chExt cx="7782585" cy="511904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93415" y="1322701"/>
              <a:ext cx="4006131" cy="5119041"/>
            </a:xfrm>
            <a:prstGeom prst="roundRect">
              <a:avLst>
                <a:gd name="adj" fmla="val 555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Вид вклада</a:t>
              </a:r>
              <a:endParaRPr lang="ru-RU" altLang="ru-RU" sz="20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572000" y="3042702"/>
              <a:ext cx="4104000" cy="756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 dirty="0">
                  <a:solidFill>
                    <a:schemeClr val="tx1"/>
                  </a:solidFill>
                  <a:latin typeface="Myriad Pro"/>
                </a:rPr>
                <a:t>Капитализация процентов увеличивает доходность вклада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72000" y="4135582"/>
              <a:ext cx="4104000" cy="75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>
                  <a:solidFill>
                    <a:schemeClr val="tx1"/>
                  </a:solidFill>
                  <a:latin typeface="Myriad Pro"/>
                </a:rPr>
                <a:t>Удобство для вкладчиков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72000" y="5239079"/>
              <a:ext cx="4104000" cy="75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>
                  <a:solidFill>
                    <a:schemeClr val="tx1"/>
                  </a:solidFill>
                  <a:latin typeface="Myriad Pro"/>
                </a:rPr>
                <a:t>Конвертация производится по курсу банка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72000" y="1944042"/>
              <a:ext cx="4104000" cy="75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 dirty="0">
                  <a:solidFill>
                    <a:schemeClr val="tx1"/>
                  </a:solidFill>
                  <a:latin typeface="Myriad Pro"/>
                </a:rPr>
                <a:t>По краткосрочным вкладам процентные ставки ниже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117083" y="1854042"/>
              <a:ext cx="3605040" cy="93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Краткосрочные и долгосрочные вклады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117082" y="2952853"/>
              <a:ext cx="3605041" cy="93569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Депозиты с капитализацией </a:t>
              </a:r>
              <a:r>
                <a:rPr lang="ru-RU" altLang="ru-RU" b="1" dirty="0" smtClean="0">
                  <a:solidFill>
                    <a:schemeClr val="tx1"/>
                  </a:solidFill>
                  <a:latin typeface="Myriad Pro"/>
                </a:rPr>
                <a:t>и </a:t>
              </a:r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без капитализации процентов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17083" y="4045733"/>
              <a:ext cx="3605041" cy="93569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Депозиты в возможностью пополнения и снятия денежных средств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17083" y="5149229"/>
              <a:ext cx="3605041" cy="93569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Мультивалютные депозиты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022833" y="1394589"/>
              <a:ext cx="32023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300"/>
                </a:spcAft>
                <a:buClr>
                  <a:srgbClr val="4F4C06"/>
                </a:buClr>
              </a:pPr>
              <a:r>
                <a:rPr lang="ru-RU" alt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Комментарий</a:t>
              </a:r>
              <a:endPara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5875"/>
            <a:ext cx="9144000" cy="68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КАПИТАЛИЗАЦИЯ ПРОЦЕНТОВ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09170" y="1703681"/>
            <a:ext cx="5525662" cy="1007539"/>
            <a:chOff x="1721299" y="2343179"/>
            <a:chExt cx="5525662" cy="100753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721299" y="2343179"/>
              <a:ext cx="5525662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936895" y="2402090"/>
              <a:ext cx="5039137" cy="811316"/>
              <a:chOff x="995180" y="1079395"/>
              <a:chExt cx="4040370" cy="884459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995180" y="1192149"/>
                <a:ext cx="4040370" cy="77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э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>
                    <a:solidFill>
                      <a:srgbClr val="003F82"/>
                    </a:solidFill>
                    <a:latin typeface="Myriad Pro"/>
                  </a:rPr>
                  <a:t>=</a:t>
                </a:r>
                <a:r>
                  <a:rPr lang="ru-RU" sz="3300" b="1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4000" b="1" smtClean="0">
                    <a:solidFill>
                      <a:srgbClr val="003F82"/>
                    </a:solidFill>
                    <a:latin typeface="Myriad Pro"/>
                  </a:rPr>
                  <a:t>[</a:t>
                </a:r>
                <a:r>
                  <a:rPr lang="pl-PL" sz="3600" b="1" smtClean="0">
                    <a:solidFill>
                      <a:srgbClr val="003F82"/>
                    </a:solidFill>
                    <a:latin typeface="Myriad Pro"/>
                  </a:rPr>
                  <a:t>(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+ 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н</a:t>
                </a:r>
                <a:r>
                  <a:rPr lang="pl-PL" sz="2800" b="1" dirty="0">
                    <a:solidFill>
                      <a:srgbClr val="003F82"/>
                    </a:solidFill>
                    <a:latin typeface="Myriad Pro"/>
                  </a:rPr>
                  <a:t>/m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600" b="1" dirty="0">
                    <a:solidFill>
                      <a:srgbClr val="003F82"/>
                    </a:solidFill>
                    <a:latin typeface="Myriad Pro"/>
                  </a:rPr>
                  <a:t>)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  - 1</a:t>
                </a:r>
                <a:r>
                  <a:rPr lang="pl-PL" sz="4000" b="1" dirty="0">
                    <a:solidFill>
                      <a:srgbClr val="003F82"/>
                    </a:solidFill>
                    <a:latin typeface="Myriad Pro"/>
                  </a:rPr>
                  <a:t>]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•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100</a:t>
                </a:r>
                <a:endParaRPr lang="ru-RU" sz="33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183162" y="1079395"/>
                <a:ext cx="294167" cy="402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en-US" b="1" dirty="0">
                    <a:solidFill>
                      <a:srgbClr val="003F82"/>
                    </a:solidFill>
                    <a:latin typeface="Myriad Pro"/>
                  </a:rPr>
                  <a:t>m</a:t>
                </a:r>
              </a:p>
            </p:txBody>
          </p:sp>
        </p:grp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809176" y="3058849"/>
            <a:ext cx="6198839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Где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:  </a:t>
            </a: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эффективная ставка (ставка с учетом капитализации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процентов)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номинальная процентная ставка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депозиту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m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частота начисления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27514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КАПИТАЛИЗАЦИЯ ПРОЦЕНТОВ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(ПРИМЕР)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489" y="2620697"/>
            <a:ext cx="7535754" cy="10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28518" y="1475714"/>
            <a:ext cx="70869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ста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вк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 по депозиту = 12% годовых, при этом проценты начисляются ежемесячно, то эффективная ставка равна: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52925" y="2692203"/>
            <a:ext cx="7025876" cy="831304"/>
            <a:chOff x="995178" y="1220150"/>
            <a:chExt cx="5806386" cy="623478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95178" y="1312713"/>
              <a:ext cx="5806386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pl-PL" sz="2300" b="1" dirty="0">
                  <a:solidFill>
                    <a:srgbClr val="003F82"/>
                  </a:solidFill>
                  <a:latin typeface="Myriad Pro"/>
                </a:rPr>
                <a:t>э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=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[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(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1+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0,12/12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)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 -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]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•100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= 12,68%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61609" y="1220150"/>
              <a:ext cx="495592" cy="2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ru-RU" sz="1900" b="1" dirty="0">
                  <a:solidFill>
                    <a:srgbClr val="003F82"/>
                  </a:solidFill>
                  <a:latin typeface="Myriad Pro"/>
                </a:rPr>
                <a:t>12</a:t>
              </a:r>
              <a:endParaRPr lang="en-US" sz="1900" b="1" dirty="0">
                <a:solidFill>
                  <a:srgbClr val="003F82"/>
                </a:solidFill>
                <a:latin typeface="Myriad Pro"/>
              </a:endParaRPr>
            </a:p>
          </p:txBody>
        </p:sp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28518" y="3881308"/>
            <a:ext cx="7379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вкладчик положил на годовой депозит 1 млн. руб. под 12% с ежемесячной капитализаций процентов, то через год он получит 1 126,8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38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8759" y="1995055"/>
            <a:ext cx="8542852" cy="342009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УПРАВЛЕНИЕ ЛИЧНЫМИ ФИНАНСАМИ</a:t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600" b="1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доктор экономических наук, </a:t>
            </a: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профессор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258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Возможности использования депозитов для управления личным капиталом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3488" y="1163757"/>
            <a:ext cx="8454097" cy="5467447"/>
            <a:chOff x="464024" y="1266612"/>
            <a:chExt cx="8454097" cy="5467447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456653" y="2478778"/>
              <a:ext cx="2327205" cy="936000"/>
            </a:xfrm>
            <a:prstGeom prst="rect">
              <a:avLst/>
            </a:prstGeom>
            <a:solidFill>
              <a:schemeClr val="accent6">
                <a:lumMod val="75000"/>
                <a:alpha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19783" y="2479748"/>
              <a:ext cx="1998337" cy="936000"/>
            </a:xfrm>
            <a:prstGeom prst="rect">
              <a:avLst/>
            </a:prstGeom>
            <a:solidFill>
              <a:srgbClr val="CC3D3A">
                <a:alpha val="65000"/>
              </a:srgb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64024" y="2478778"/>
              <a:ext cx="3862316" cy="936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64024" y="3517637"/>
              <a:ext cx="3862316" cy="3216422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 lvl="0"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Краткосрочные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 1 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года) для </a:t>
              </a: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использова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ния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 течение года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Долгосрочные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1-3 года) для накопления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на крупные покупки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Депозиты с возможностью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пополнения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вклада 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алютный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 при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поездке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за рубеж 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56654" y="3517637"/>
              <a:ext cx="2327204" cy="1882266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Депозиты с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возможностью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пополнения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вклада и </a:t>
              </a:r>
              <a:endParaRPr 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ч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астичного </a:t>
              </a:r>
            </a:p>
            <a:p>
              <a:pPr marL="288000"/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снятия </a:t>
              </a:r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денеж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/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ных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endParaRPr 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919783" y="3522297"/>
              <a:ext cx="1998338" cy="1299085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Депозиты </a:t>
              </a:r>
            </a:p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практически </a:t>
              </a:r>
              <a:endParaRPr lang="ru-RU" altLang="ru-RU" b="1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не исполь-</a:t>
              </a: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зуются</a:t>
              </a:r>
              <a:endParaRPr lang="ru-RU" altLang="ru-RU" b="1">
                <a:solidFill>
                  <a:prstClr val="black"/>
                </a:solidFill>
                <a:latin typeface="Myriad Pro"/>
              </a:endParaRPr>
            </a:p>
          </p:txBody>
        </p:sp>
        <p:pic>
          <p:nvPicPr>
            <p:cNvPr id="29698" name="Picture 2" descr="C:\Компьютер\Фондовый рынок\Проекты\Курсера\1 - Новое, on demand\Слайды к лекциям\Картинки\Текущий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841" y="1549284"/>
              <a:ext cx="1276681" cy="849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99" name="Picture 3" descr="C:\Компьютер\Фондовый рынок\Проекты\Курсера\1 - Новое, on demand\Слайды к лекциям\Картинки\I-09-KAPITAL-text-f11_64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38" y="1266612"/>
              <a:ext cx="839234" cy="1172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1" name="Picture 5" descr="C:\Компьютер\Фондовый рынок\Проекты\Курсера\1 - Новое, on demand\Слайды к лекциям\Картинки\828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780" y="1656443"/>
              <a:ext cx="1319222" cy="74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 bwMode="auto">
            <a:xfrm>
              <a:off x="4590531" y="370413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598480" y="3712518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598480" y="4610550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598480" y="5511393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598480" y="6118181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059283" y="3700811"/>
              <a:ext cx="144000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0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РИСКИ ДЕПОЗИТНЫХ ВКЛАДОВ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626" y="1499874"/>
            <a:ext cx="5982203" cy="384716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банкротства банка </a:t>
            </a:r>
            <a:endParaRPr lang="ru-RU" sz="2200" b="1" dirty="0" smtClean="0">
              <a:solidFill>
                <a:srgbClr val="003F82"/>
              </a:solidFill>
              <a:latin typeface="Myriad Pro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защита обеспечивается диверсификацией вложений в пределах лимита страхования вкладов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ликвидности </a:t>
            </a:r>
            <a:endParaRPr lang="ru-RU" sz="2200" b="1" dirty="0" smtClean="0">
              <a:solidFill>
                <a:srgbClr val="003F82"/>
              </a:solidFill>
              <a:latin typeface="Myriad Pro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защита обеспечивается открытием вклада с возможностью частичного снятия денег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роста депозитных ставок для долгосрочных депозитов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реинвестирования полученных </a:t>
            </a: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средств</a:t>
            </a:r>
            <a:endParaRPr lang="ru-RU" sz="22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152697" y="1499871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</a:rPr>
              <a:t>1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152697" y="2878272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2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52697" y="3964499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3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2697" y="4787859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4</a:t>
            </a:r>
            <a:endParaRPr lang="ru-RU" sz="20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Риск реинвестирования полученных средств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188942" y="2419083"/>
            <a:ext cx="6734122" cy="3746004"/>
            <a:chOff x="569370" y="2034311"/>
            <a:chExt cx="8600248" cy="4019220"/>
          </a:xfrm>
        </p:grpSpPr>
        <p:cxnSp>
          <p:nvCxnSpPr>
            <p:cNvPr id="25" name="Прямая со стрелкой 4"/>
            <p:cNvCxnSpPr>
              <a:cxnSpLocks noChangeShapeType="1"/>
            </p:cNvCxnSpPr>
            <p:nvPr/>
          </p:nvCxnSpPr>
          <p:spPr bwMode="auto">
            <a:xfrm>
              <a:off x="1258888" y="5589588"/>
              <a:ext cx="6697662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6"/>
            <p:cNvCxnSpPr>
              <a:cxnSpLocks noChangeShapeType="1"/>
            </p:cNvCxnSpPr>
            <p:nvPr/>
          </p:nvCxnSpPr>
          <p:spPr bwMode="auto">
            <a:xfrm flipV="1">
              <a:off x="1258888" y="2121592"/>
              <a:ext cx="0" cy="3467996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569370" y="2034311"/>
              <a:ext cx="571483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ru-RU" altLang="ru-RU" sz="1900" kern="0" dirty="0">
                  <a:solidFill>
                    <a:srgbClr val="000000"/>
                  </a:solidFill>
                  <a:latin typeface="Myriad Pro"/>
                </a:rPr>
                <a:t>%</a:t>
              </a:r>
            </a:p>
          </p:txBody>
        </p:sp>
        <p:sp>
          <p:nvSpPr>
            <p:cNvPr id="32" name="TextBox 8"/>
            <p:cNvSpPr txBox="1">
              <a:spLocks noChangeArrowheads="1"/>
            </p:cNvSpPr>
            <p:nvPr/>
          </p:nvSpPr>
          <p:spPr bwMode="auto">
            <a:xfrm>
              <a:off x="7072312" y="5640750"/>
              <a:ext cx="1436659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ru-RU" altLang="ru-RU" sz="1900" kern="0" dirty="0">
                  <a:solidFill>
                    <a:srgbClr val="000000"/>
                  </a:solidFill>
                  <a:latin typeface="Myriad Pro"/>
                </a:rPr>
                <a:t>Время</a:t>
              </a: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3527425" y="3362782"/>
              <a:ext cx="5339546" cy="33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defRPr>
              </a:lvl1pPr>
              <a:lvl2pPr marL="742950" indent="-285750" eaLnBrk="0" hangingPunct="0">
                <a:defRPr>
                  <a:latin typeface="Times New Roman" pitchFamily="18" charset="0"/>
                </a:defRPr>
              </a:lvl2pPr>
              <a:lvl3pPr marL="1143000" indent="-228600" eaLnBrk="0" hangingPunct="0">
                <a:defRPr>
                  <a:latin typeface="Times New Roman" pitchFamily="18" charset="0"/>
                </a:defRPr>
              </a:lvl3pPr>
              <a:lvl4pPr marL="1600200" indent="-228600" eaLnBrk="0" hangingPunct="0">
                <a:defRPr>
                  <a:latin typeface="Times New Roman" pitchFamily="18" charset="0"/>
                </a:defRPr>
              </a:lvl4pPr>
              <a:lvl5pPr marL="2057400" indent="-228600" eaLnBrk="0" hangingPunct="0">
                <a:defRPr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9pPr>
            </a:lstStyle>
            <a:p>
              <a:r>
                <a:rPr lang="ru-RU" altLang="ru-RU" sz="1800" i="1" dirty="0">
                  <a:latin typeface="Myriad Pro"/>
                </a:rPr>
                <a:t>Процентная ставка по депозиту</a:t>
              </a:r>
            </a:p>
          </p:txBody>
        </p:sp>
        <p:cxnSp>
          <p:nvCxnSpPr>
            <p:cNvPr id="34" name="Прямая соединительная линия 18"/>
            <p:cNvCxnSpPr>
              <a:cxnSpLocks noChangeShapeType="1"/>
            </p:cNvCxnSpPr>
            <p:nvPr/>
          </p:nvCxnSpPr>
          <p:spPr bwMode="auto">
            <a:xfrm flipV="1">
              <a:off x="1258888" y="2276475"/>
              <a:ext cx="4537075" cy="1500188"/>
            </a:xfrm>
            <a:prstGeom prst="line">
              <a:avLst/>
            </a:prstGeom>
            <a:ln w="31750">
              <a:prstDash val="sysDash"/>
              <a:headEnd/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1258888" y="3776663"/>
              <a:ext cx="4537075" cy="1589222"/>
            </a:xfrm>
            <a:prstGeom prst="line">
              <a:avLst/>
            </a:prstGeom>
            <a:ln w="31750">
              <a:prstDash val="sysDash"/>
              <a:headEnd/>
              <a:tailEnd type="triangle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>
              <a:off x="5716483" y="2276475"/>
              <a:ext cx="2830085" cy="5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lnSpc>
                  <a:spcPct val="80000"/>
                </a:lnSpc>
                <a:defRPr/>
              </a:pPr>
              <a:r>
                <a:rPr lang="ru-RU" altLang="ru-RU" b="1" kern="0" dirty="0">
                  <a:solidFill>
                    <a:srgbClr val="C0504D"/>
                  </a:solidFill>
                  <a:latin typeface="Myriad Pro"/>
                </a:rPr>
                <a:t>Рост ставок – риск вкладчика</a:t>
              </a:r>
            </a:p>
          </p:txBody>
        </p:sp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5716483" y="4586368"/>
              <a:ext cx="3453135" cy="5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defRPr>
              </a:lvl1pPr>
              <a:lvl2pPr marL="742950" indent="-285750" eaLnBrk="0" hangingPunct="0">
                <a:defRPr>
                  <a:latin typeface="Times New Roman" pitchFamily="18" charset="0"/>
                </a:defRPr>
              </a:lvl2pPr>
              <a:lvl3pPr marL="1143000" indent="-228600" eaLnBrk="0" hangingPunct="0">
                <a:defRPr>
                  <a:latin typeface="Times New Roman" pitchFamily="18" charset="0"/>
                </a:defRPr>
              </a:lvl3pPr>
              <a:lvl4pPr marL="1600200" indent="-228600" eaLnBrk="0" hangingPunct="0">
                <a:defRPr>
                  <a:latin typeface="Times New Roman" pitchFamily="18" charset="0"/>
                </a:defRPr>
              </a:lvl4pPr>
              <a:lvl5pPr marL="2057400" indent="-228600" eaLnBrk="0" hangingPunct="0">
                <a:defRPr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9pPr>
            </a:lstStyle>
            <a:p>
              <a:r>
                <a:rPr lang="ru-RU" altLang="ru-RU" sz="1800" b="1" dirty="0">
                  <a:solidFill>
                    <a:srgbClr val="9BBB59"/>
                  </a:solidFill>
                  <a:latin typeface="Myriad Pro"/>
                </a:rPr>
                <a:t>Снижение ставок – риск </a:t>
              </a:r>
              <a:r>
                <a:rPr lang="ru-RU" altLang="ru-RU" sz="1800" b="1" dirty="0" smtClean="0">
                  <a:solidFill>
                    <a:srgbClr val="9BBB59"/>
                  </a:solidFill>
                  <a:latin typeface="Myriad Pro"/>
                </a:rPr>
                <a:t>банка</a:t>
              </a:r>
              <a:endParaRPr lang="ru-RU" altLang="ru-RU" sz="1800" b="1" dirty="0">
                <a:solidFill>
                  <a:srgbClr val="9BBB59"/>
                </a:solidFill>
                <a:latin typeface="Myriad Pro"/>
              </a:endParaRPr>
            </a:p>
          </p:txBody>
        </p:sp>
        <p:sp>
          <p:nvSpPr>
            <p:cNvPr id="38" name="TextBox 1"/>
            <p:cNvSpPr txBox="1">
              <a:spLocks noChangeArrowheads="1"/>
            </p:cNvSpPr>
            <p:nvPr/>
          </p:nvSpPr>
          <p:spPr bwMode="auto">
            <a:xfrm>
              <a:off x="1171574" y="5622925"/>
              <a:ext cx="444656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en-US" sz="1900" kern="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900" kern="0" baseline="-25000" dirty="0">
                  <a:solidFill>
                    <a:srgbClr val="000000"/>
                  </a:solidFill>
                  <a:latin typeface="Myriad Pro"/>
                </a:rPr>
                <a:t>0</a:t>
              </a:r>
              <a:endParaRPr lang="ru-RU" sz="1900" kern="0" baseline="-25000" dirty="0">
                <a:solidFill>
                  <a:srgbClr val="000000"/>
                </a:solidFill>
                <a:latin typeface="Myriad Pro"/>
              </a:endParaRPr>
            </a:p>
          </p:txBody>
        </p:sp>
        <p:cxnSp>
          <p:nvCxnSpPr>
            <p:cNvPr id="39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1258888" y="3789363"/>
              <a:ext cx="5813425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1188948" y="1145153"/>
            <a:ext cx="6710115" cy="1099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26" tIns="53610" rIns="107226" bIns="536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chemeClr val="tx1"/>
                </a:solidFill>
                <a:latin typeface="Myriad Pro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Myriad Pro"/>
              </a:rPr>
              <a:t>депозитному вкладу на длительный срок с фиксированной процентной ставкой для вкладчика существует риск роста рыночных </a:t>
            </a:r>
            <a:r>
              <a:rPr lang="ru-RU" b="1">
                <a:solidFill>
                  <a:schemeClr val="tx1"/>
                </a:solidFill>
                <a:latin typeface="Myriad Pro"/>
              </a:rPr>
              <a:t>процентных </a:t>
            </a:r>
            <a:r>
              <a:rPr lang="ru-RU" b="1" smtClean="0">
                <a:solidFill>
                  <a:schemeClr val="tx1"/>
                </a:solidFill>
                <a:latin typeface="Myriad Pro"/>
              </a:rPr>
              <a:t>ставок</a:t>
            </a:r>
            <a:endParaRPr lang="ru-RU" b="1" dirty="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8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5876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Риск изменения процентных ставок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88948" y="1145152"/>
            <a:ext cx="6710115" cy="847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26" tIns="53610" rIns="107226" bIns="53610" rtlCol="0" anchor="ctr"/>
          <a:lstStyle/>
          <a:p>
            <a:pPr algn="ctr"/>
            <a:r>
              <a:rPr lang="ru-RU" sz="1900" b="1">
                <a:solidFill>
                  <a:schemeClr val="tx1"/>
                </a:solidFill>
                <a:latin typeface="Myriad Pro"/>
              </a:rPr>
              <a:t>Для краткосрочных депозитных вкладов существует риск реинвестирования полученных средств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60090" y="5890657"/>
            <a:ext cx="7105003" cy="369289"/>
            <a:chOff x="849742" y="5620634"/>
            <a:chExt cx="7105003" cy="369289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849742" y="5805264"/>
              <a:ext cx="815487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69880" y="5620634"/>
              <a:ext cx="2300545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Ставка по депозиту 1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794650" y="5806628"/>
              <a:ext cx="844175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54200" y="5620634"/>
              <a:ext cx="2300545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Ставка по депозиту 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6424" y="2082117"/>
            <a:ext cx="7882634" cy="3709343"/>
            <a:chOff x="1283788" y="1628800"/>
            <a:chExt cx="7882634" cy="3709342"/>
          </a:xfrm>
        </p:grpSpPr>
        <p:cxnSp>
          <p:nvCxnSpPr>
            <p:cNvPr id="22" name="Прямая со стрелкой 21"/>
            <p:cNvCxnSpPr/>
            <p:nvPr/>
          </p:nvCxnSpPr>
          <p:spPr bwMode="auto">
            <a:xfrm>
              <a:off x="1647366" y="4895800"/>
              <a:ext cx="6115141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flipV="1">
              <a:off x="1665227" y="1628800"/>
              <a:ext cx="0" cy="326700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83788" y="1628815"/>
              <a:ext cx="367323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59805" y="4929458"/>
              <a:ext cx="817768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Время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 bwMode="auto">
            <a:xfrm>
              <a:off x="1665227" y="2132856"/>
              <a:ext cx="1710332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>
              <a:off x="3358708" y="2132856"/>
              <a:ext cx="0" cy="2736304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1647367" y="2132856"/>
              <a:ext cx="4121074" cy="144016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3375559" y="2708920"/>
              <a:ext cx="1595254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4970814" y="2708920"/>
              <a:ext cx="0" cy="216024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02765" y="2339630"/>
              <a:ext cx="3363657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</a:rPr>
                <a:t>Снижение депозитных ставок</a:t>
              </a:r>
            </a:p>
          </p:txBody>
        </p:sp>
        <p:cxnSp>
          <p:nvCxnSpPr>
            <p:cNvPr id="45" name="Прямая со стрелкой 44"/>
            <p:cNvCxnSpPr/>
            <p:nvPr/>
          </p:nvCxnSpPr>
          <p:spPr bwMode="auto">
            <a:xfrm flipH="1">
              <a:off x="5436096" y="2708920"/>
              <a:ext cx="465282" cy="72008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263536" y="4938075"/>
              <a:ext cx="360911" cy="400067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400" dirty="0">
                  <a:solidFill>
                    <a:srgbClr val="000000"/>
                  </a:solidFill>
                  <a:latin typeface="Myriad Pro"/>
                </a:rPr>
                <a:t>1</a:t>
              </a:r>
              <a:endParaRPr lang="ru-RU" sz="1400" dirty="0">
                <a:solidFill>
                  <a:srgbClr val="000000"/>
                </a:solidFill>
                <a:latin typeface="Myriad Pro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75648" y="4938075"/>
              <a:ext cx="360911" cy="400067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400" dirty="0">
                  <a:solidFill>
                    <a:srgbClr val="000000"/>
                  </a:solidFill>
                  <a:latin typeface="Myriad Pro"/>
                </a:rPr>
                <a:t>2</a:t>
              </a:r>
              <a:endParaRPr lang="ru-RU" sz="1400" dirty="0">
                <a:solidFill>
                  <a:srgbClr val="000000"/>
                </a:solidFill>
                <a:latin typeface="Myriad Pro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901378" y="2708920"/>
              <a:ext cx="3133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Принятие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финансовых решений в условиях неопределенности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4375" y="1542414"/>
            <a:ext cx="8485802" cy="4902904"/>
            <a:chOff x="173214" y="1642080"/>
            <a:chExt cx="8804337" cy="440476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73216" y="1971420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Информация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3215" y="3083161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Знания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3214" y="4221163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Опыт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24300" y="2781301"/>
              <a:ext cx="1232595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Инвестор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(Ко)</a:t>
              </a:r>
            </a:p>
          </p:txBody>
        </p:sp>
        <p:cxnSp>
          <p:nvCxnSpPr>
            <p:cNvPr id="10" name="AutoShape 6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1741971" y="3406586"/>
              <a:ext cx="382329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7"/>
            <p:cNvCxnSpPr>
              <a:cxnSpLocks noChangeShapeType="1"/>
              <a:stCxn id="8" idx="3"/>
              <a:endCxn id="9" idx="2"/>
            </p:cNvCxnSpPr>
            <p:nvPr/>
          </p:nvCxnSpPr>
          <p:spPr bwMode="auto">
            <a:xfrm flipV="1">
              <a:off x="1741971" y="4031872"/>
              <a:ext cx="998628" cy="512714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AutoShape 8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>
              <a:off x="1741972" y="2294844"/>
              <a:ext cx="998627" cy="486457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708400" y="1642080"/>
              <a:ext cx="1873250" cy="3529013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текущего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состояния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Прогнозирование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Учет вероятных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изменений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результата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sz="1600" dirty="0">
                  <a:solidFill>
                    <a:prstClr val="black"/>
                  </a:solidFill>
                  <a:latin typeface="Myriad Pro"/>
                </a:rPr>
                <a:t>±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К)</a:t>
              </a: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56895" y="3392489"/>
              <a:ext cx="3436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931545" y="1779751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внешней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среды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40425" y="3068639"/>
              <a:ext cx="1382000" cy="647700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Инвестиро-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вание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40425" y="4165773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внутренних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факторов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5578475" y="3381375"/>
              <a:ext cx="358775" cy="1588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744957" y="2783471"/>
              <a:ext cx="1232594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Результат</a:t>
              </a:r>
            </a:p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b="1" dirty="0">
                  <a:solidFill>
                    <a:prstClr val="black"/>
                  </a:solidFill>
                  <a:latin typeface="Myriad Pro"/>
                </a:rPr>
                <a:t>±∆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К)</a:t>
              </a:r>
              <a:endParaRPr lang="en-US" alt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6642136" y="3730009"/>
              <a:ext cx="0" cy="431232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6638925" y="2636838"/>
              <a:ext cx="0" cy="43180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7322425" y="3392489"/>
              <a:ext cx="4225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84150" y="5521484"/>
              <a:ext cx="8775700" cy="52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Цель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получение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дохода (+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К)</a:t>
              </a:r>
            </a:p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Риск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вероятность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потерь (неполучения ожидаемого дохода)</a:t>
              </a:r>
            </a:p>
          </p:txBody>
        </p:sp>
      </p:grp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2574780" y="6055247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AutoShape 6"/>
          <p:cNvCxnSpPr>
            <a:cxnSpLocks noChangeShapeType="1"/>
          </p:cNvCxnSpPr>
          <p:nvPr/>
        </p:nvCxnSpPr>
        <p:spPr bwMode="auto">
          <a:xfrm>
            <a:off x="2581896" y="6291971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ИЗМЕРЕНИЕ ДОХОДНОСТИ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65202" y="1500729"/>
            <a:ext cx="7423222" cy="3945171"/>
            <a:chOff x="27134" y="1125544"/>
            <a:chExt cx="5371083" cy="295887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7134" y="1125544"/>
              <a:ext cx="5371083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ru-RU" sz="2000" b="1" dirty="0">
                  <a:solidFill>
                    <a:srgbClr val="003F82"/>
                  </a:solidFill>
                  <a:latin typeface="Myriad Pro"/>
                </a:rPr>
                <a:t>Доходность по акциям рассчитывается по формуле: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0344" y="3011051"/>
              <a:ext cx="5015817" cy="107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–доходность за  i-тый период;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d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дивидендные выплаты в i-том периоде;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окончания i-того периода;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ru-RU" altLang="ru-RU" b="1" i="1" baseline="-25000" dirty="0">
                  <a:solidFill>
                    <a:srgbClr val="003F82"/>
                  </a:solidFill>
                  <a:latin typeface="Myriad Pro"/>
                </a:rPr>
                <a:t>0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начала i-того периода.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03252" y="1623585"/>
              <a:ext cx="4177036" cy="1080000"/>
              <a:chOff x="3921481" y="1464098"/>
              <a:chExt cx="4177036" cy="108000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921481" y="1464098"/>
                <a:ext cx="4177036" cy="1080000"/>
              </a:xfrm>
              <a:prstGeom prst="rect">
                <a:avLst/>
              </a:prstGeom>
              <a:gradFill>
                <a:gsLst>
                  <a:gs pos="100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" name="Объект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709942"/>
                  </p:ext>
                </p:extLst>
              </p:nvPr>
            </p:nvGraphicFramePr>
            <p:xfrm>
              <a:off x="4827724" y="1623585"/>
              <a:ext cx="2478464" cy="8617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88" name="Формула" r:id="rId3" imgW="1346040" imgH="431640" progId="Equation.3">
                      <p:embed/>
                    </p:oleObj>
                  </mc:Choice>
                  <mc:Fallback>
                    <p:oleObj name="Формула" r:id="rId3" imgW="13460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724" y="1623585"/>
                            <a:ext cx="2478464" cy="8617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20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Риск характеризуется волатильностью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изменчивостью)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курсовой стоимости акций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60" name="Группа 26"/>
          <p:cNvGrpSpPr/>
          <p:nvPr/>
        </p:nvGrpSpPr>
        <p:grpSpPr>
          <a:xfrm>
            <a:off x="211954" y="1425791"/>
            <a:ext cx="7592728" cy="4763825"/>
            <a:chOff x="36558" y="1606151"/>
            <a:chExt cx="8659767" cy="4233045"/>
          </a:xfrm>
        </p:grpSpPr>
        <p:grpSp>
          <p:nvGrpSpPr>
            <p:cNvPr id="61" name="Группа 25"/>
            <p:cNvGrpSpPr/>
            <p:nvPr/>
          </p:nvGrpSpPr>
          <p:grpSpPr>
            <a:xfrm>
              <a:off x="819150" y="1989138"/>
              <a:ext cx="7877175" cy="3455987"/>
              <a:chOff x="819150" y="1989138"/>
              <a:chExt cx="7877175" cy="3455987"/>
            </a:xfrm>
          </p:grpSpPr>
          <p:grpSp>
            <p:nvGrpSpPr>
              <p:cNvPr id="65" name="Группа 24"/>
              <p:cNvGrpSpPr/>
              <p:nvPr/>
            </p:nvGrpSpPr>
            <p:grpSpPr>
              <a:xfrm>
                <a:off x="819150" y="1989138"/>
                <a:ext cx="7877175" cy="3455987"/>
                <a:chOff x="819150" y="1989138"/>
                <a:chExt cx="7877175" cy="3455987"/>
              </a:xfrm>
            </p:grpSpPr>
            <p:sp>
              <p:nvSpPr>
                <p:cNvPr id="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819150" y="1989138"/>
                  <a:ext cx="0" cy="345598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819150" y="5445125"/>
                  <a:ext cx="7877175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6"/>
                <p:cNvSpPr>
                  <a:spLocks/>
                </p:cNvSpPr>
                <p:nvPr/>
              </p:nvSpPr>
              <p:spPr bwMode="auto">
                <a:xfrm>
                  <a:off x="819150" y="2636838"/>
                  <a:ext cx="7175500" cy="2014537"/>
                </a:xfrm>
                <a:custGeom>
                  <a:avLst/>
                  <a:gdLst>
                    <a:gd name="T0" fmla="*/ 0 w 4132"/>
                    <a:gd name="T1" fmla="*/ 2147483647 h 1252"/>
                    <a:gd name="T2" fmla="*/ 2147483647 w 4132"/>
                    <a:gd name="T3" fmla="*/ 0 h 1252"/>
                    <a:gd name="T4" fmla="*/ 0 60000 65536"/>
                    <a:gd name="T5" fmla="*/ 0 60000 65536"/>
                    <a:gd name="T6" fmla="*/ 0 w 4132"/>
                    <a:gd name="T7" fmla="*/ 0 h 1252"/>
                    <a:gd name="T8" fmla="*/ 4132 w 4132"/>
                    <a:gd name="T9" fmla="*/ 1252 h 1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32" h="1252">
                      <a:moveTo>
                        <a:pt x="0" y="1252"/>
                      </a:moveTo>
                      <a:lnTo>
                        <a:pt x="4132" y="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819150" y="2708275"/>
                <a:ext cx="6881813" cy="1944688"/>
              </a:xfrm>
              <a:custGeom>
                <a:avLst/>
                <a:gdLst>
                  <a:gd name="T0" fmla="*/ 0 w 4002"/>
                  <a:gd name="T1" fmla="*/ 2147483647 h 1225"/>
                  <a:gd name="T2" fmla="*/ 2147483647 w 4002"/>
                  <a:gd name="T3" fmla="*/ 2147483647 h 1225"/>
                  <a:gd name="T4" fmla="*/ 2147483647 w 4002"/>
                  <a:gd name="T5" fmla="*/ 2147483647 h 1225"/>
                  <a:gd name="T6" fmla="*/ 2147483647 w 4002"/>
                  <a:gd name="T7" fmla="*/ 2147483647 h 1225"/>
                  <a:gd name="T8" fmla="*/ 2147483647 w 4002"/>
                  <a:gd name="T9" fmla="*/ 2147483647 h 1225"/>
                  <a:gd name="T10" fmla="*/ 2147483647 w 4002"/>
                  <a:gd name="T11" fmla="*/ 2147483647 h 1225"/>
                  <a:gd name="T12" fmla="*/ 2147483647 w 4002"/>
                  <a:gd name="T13" fmla="*/ 2147483647 h 1225"/>
                  <a:gd name="T14" fmla="*/ 2147483647 w 4002"/>
                  <a:gd name="T15" fmla="*/ 2147483647 h 1225"/>
                  <a:gd name="T16" fmla="*/ 2147483647 w 4002"/>
                  <a:gd name="T17" fmla="*/ 2147483647 h 1225"/>
                  <a:gd name="T18" fmla="*/ 2147483647 w 4002"/>
                  <a:gd name="T19" fmla="*/ 2147483647 h 1225"/>
                  <a:gd name="T20" fmla="*/ 2147483647 w 4002"/>
                  <a:gd name="T21" fmla="*/ 2147483647 h 1225"/>
                  <a:gd name="T22" fmla="*/ 2147483647 w 4002"/>
                  <a:gd name="T23" fmla="*/ 2147483647 h 1225"/>
                  <a:gd name="T24" fmla="*/ 2147483647 w 4002"/>
                  <a:gd name="T25" fmla="*/ 2147483647 h 1225"/>
                  <a:gd name="T26" fmla="*/ 2147483647 w 4002"/>
                  <a:gd name="T27" fmla="*/ 2147483647 h 1225"/>
                  <a:gd name="T28" fmla="*/ 2147483647 w 4002"/>
                  <a:gd name="T29" fmla="*/ 2147483647 h 1225"/>
                  <a:gd name="T30" fmla="*/ 2147483647 w 4002"/>
                  <a:gd name="T31" fmla="*/ 2147483647 h 1225"/>
                  <a:gd name="T32" fmla="*/ 2147483647 w 4002"/>
                  <a:gd name="T33" fmla="*/ 2147483647 h 1225"/>
                  <a:gd name="T34" fmla="*/ 2147483647 w 4002"/>
                  <a:gd name="T35" fmla="*/ 2147483647 h 1225"/>
                  <a:gd name="T36" fmla="*/ 2147483647 w 4002"/>
                  <a:gd name="T37" fmla="*/ 2147483647 h 1225"/>
                  <a:gd name="T38" fmla="*/ 2147483647 w 4002"/>
                  <a:gd name="T39" fmla="*/ 2147483647 h 1225"/>
                  <a:gd name="T40" fmla="*/ 2147483647 w 4002"/>
                  <a:gd name="T41" fmla="*/ 2147483647 h 1225"/>
                  <a:gd name="T42" fmla="*/ 2147483647 w 4002"/>
                  <a:gd name="T43" fmla="*/ 2147483647 h 1225"/>
                  <a:gd name="T44" fmla="*/ 2147483647 w 4002"/>
                  <a:gd name="T45" fmla="*/ 2147483647 h 1225"/>
                  <a:gd name="T46" fmla="*/ 2147483647 w 4002"/>
                  <a:gd name="T47" fmla="*/ 2147483647 h 1225"/>
                  <a:gd name="T48" fmla="*/ 2147483647 w 4002"/>
                  <a:gd name="T49" fmla="*/ 2147483647 h 1225"/>
                  <a:gd name="T50" fmla="*/ 2147483647 w 4002"/>
                  <a:gd name="T51" fmla="*/ 2147483647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02"/>
                  <a:gd name="T79" fmla="*/ 0 h 1225"/>
                  <a:gd name="T80" fmla="*/ 4002 w 4002"/>
                  <a:gd name="T81" fmla="*/ 1225 h 12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02" h="1225">
                    <a:moveTo>
                      <a:pt x="0" y="1225"/>
                    </a:moveTo>
                    <a:cubicBezTo>
                      <a:pt x="11" y="1198"/>
                      <a:pt x="34" y="1107"/>
                      <a:pt x="67" y="1065"/>
                    </a:cubicBezTo>
                    <a:cubicBezTo>
                      <a:pt x="100" y="1023"/>
                      <a:pt x="144" y="992"/>
                      <a:pt x="200" y="974"/>
                    </a:cubicBezTo>
                    <a:cubicBezTo>
                      <a:pt x="256" y="956"/>
                      <a:pt x="333" y="950"/>
                      <a:pt x="401" y="957"/>
                    </a:cubicBezTo>
                    <a:cubicBezTo>
                      <a:pt x="469" y="964"/>
                      <a:pt x="531" y="994"/>
                      <a:pt x="609" y="1015"/>
                    </a:cubicBezTo>
                    <a:cubicBezTo>
                      <a:pt x="687" y="1036"/>
                      <a:pt x="787" y="1071"/>
                      <a:pt x="868" y="1082"/>
                    </a:cubicBezTo>
                    <a:cubicBezTo>
                      <a:pt x="949" y="1093"/>
                      <a:pt x="1032" y="1102"/>
                      <a:pt x="1093" y="1082"/>
                    </a:cubicBezTo>
                    <a:cubicBezTo>
                      <a:pt x="1154" y="1062"/>
                      <a:pt x="1195" y="1007"/>
                      <a:pt x="1235" y="965"/>
                    </a:cubicBezTo>
                    <a:cubicBezTo>
                      <a:pt x="1275" y="923"/>
                      <a:pt x="1300" y="879"/>
                      <a:pt x="1335" y="832"/>
                    </a:cubicBezTo>
                    <a:cubicBezTo>
                      <a:pt x="1370" y="785"/>
                      <a:pt x="1399" y="721"/>
                      <a:pt x="1444" y="681"/>
                    </a:cubicBezTo>
                    <a:cubicBezTo>
                      <a:pt x="1489" y="641"/>
                      <a:pt x="1550" y="607"/>
                      <a:pt x="1603" y="590"/>
                    </a:cubicBezTo>
                    <a:cubicBezTo>
                      <a:pt x="1656" y="573"/>
                      <a:pt x="1704" y="576"/>
                      <a:pt x="1761" y="581"/>
                    </a:cubicBezTo>
                    <a:cubicBezTo>
                      <a:pt x="1818" y="586"/>
                      <a:pt x="1878" y="604"/>
                      <a:pt x="1945" y="623"/>
                    </a:cubicBezTo>
                    <a:cubicBezTo>
                      <a:pt x="2012" y="642"/>
                      <a:pt x="2083" y="684"/>
                      <a:pt x="2162" y="698"/>
                    </a:cubicBezTo>
                    <a:cubicBezTo>
                      <a:pt x="2241" y="712"/>
                      <a:pt x="2349" y="726"/>
                      <a:pt x="2421" y="707"/>
                    </a:cubicBezTo>
                    <a:cubicBezTo>
                      <a:pt x="2493" y="688"/>
                      <a:pt x="2547" y="631"/>
                      <a:pt x="2596" y="581"/>
                    </a:cubicBezTo>
                    <a:cubicBezTo>
                      <a:pt x="2645" y="531"/>
                      <a:pt x="2680" y="464"/>
                      <a:pt x="2713" y="406"/>
                    </a:cubicBezTo>
                    <a:cubicBezTo>
                      <a:pt x="2746" y="348"/>
                      <a:pt x="2753" y="278"/>
                      <a:pt x="2796" y="231"/>
                    </a:cubicBezTo>
                    <a:cubicBezTo>
                      <a:pt x="2839" y="184"/>
                      <a:pt x="2908" y="134"/>
                      <a:pt x="2972" y="122"/>
                    </a:cubicBezTo>
                    <a:cubicBezTo>
                      <a:pt x="3036" y="110"/>
                      <a:pt x="3122" y="139"/>
                      <a:pt x="3180" y="156"/>
                    </a:cubicBezTo>
                    <a:cubicBezTo>
                      <a:pt x="3238" y="173"/>
                      <a:pt x="3254" y="201"/>
                      <a:pt x="3322" y="222"/>
                    </a:cubicBezTo>
                    <a:cubicBezTo>
                      <a:pt x="3390" y="243"/>
                      <a:pt x="3511" y="280"/>
                      <a:pt x="3589" y="281"/>
                    </a:cubicBezTo>
                    <a:cubicBezTo>
                      <a:pt x="3667" y="282"/>
                      <a:pt x="3739" y="253"/>
                      <a:pt x="3790" y="231"/>
                    </a:cubicBezTo>
                    <a:cubicBezTo>
                      <a:pt x="3841" y="209"/>
                      <a:pt x="3865" y="182"/>
                      <a:pt x="3898" y="147"/>
                    </a:cubicBezTo>
                    <a:cubicBezTo>
                      <a:pt x="3931" y="112"/>
                      <a:pt x="3978" y="44"/>
                      <a:pt x="3990" y="22"/>
                    </a:cubicBezTo>
                    <a:cubicBezTo>
                      <a:pt x="4002" y="0"/>
                      <a:pt x="3977" y="16"/>
                      <a:pt x="3973" y="14"/>
                    </a:cubicBez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819150" y="2365375"/>
                <a:ext cx="6864350" cy="2376488"/>
              </a:xfrm>
              <a:custGeom>
                <a:avLst/>
                <a:gdLst>
                  <a:gd name="T0" fmla="*/ 0 w 3992"/>
                  <a:gd name="T1" fmla="*/ 2147483647 h 1497"/>
                  <a:gd name="T2" fmla="*/ 2147483647 w 3992"/>
                  <a:gd name="T3" fmla="*/ 2147483647 h 1497"/>
                  <a:gd name="T4" fmla="*/ 2147483647 w 3992"/>
                  <a:gd name="T5" fmla="*/ 2147483647 h 1497"/>
                  <a:gd name="T6" fmla="*/ 2147483647 w 3992"/>
                  <a:gd name="T7" fmla="*/ 2147483647 h 1497"/>
                  <a:gd name="T8" fmla="*/ 2147483647 w 3992"/>
                  <a:gd name="T9" fmla="*/ 2147483647 h 1497"/>
                  <a:gd name="T10" fmla="*/ 2147483647 w 3992"/>
                  <a:gd name="T11" fmla="*/ 2147483647 h 1497"/>
                  <a:gd name="T12" fmla="*/ 2147483647 w 3992"/>
                  <a:gd name="T13" fmla="*/ 2147483647 h 1497"/>
                  <a:gd name="T14" fmla="*/ 2147483647 w 3992"/>
                  <a:gd name="T15" fmla="*/ 2147483647 h 1497"/>
                  <a:gd name="T16" fmla="*/ 2147483647 w 3992"/>
                  <a:gd name="T17" fmla="*/ 2147483647 h 1497"/>
                  <a:gd name="T18" fmla="*/ 2147483647 w 3992"/>
                  <a:gd name="T19" fmla="*/ 2147483647 h 1497"/>
                  <a:gd name="T20" fmla="*/ 2147483647 w 3992"/>
                  <a:gd name="T21" fmla="*/ 2147483647 h 1497"/>
                  <a:gd name="T22" fmla="*/ 2147483647 w 3992"/>
                  <a:gd name="T23" fmla="*/ 2147483647 h 1497"/>
                  <a:gd name="T24" fmla="*/ 2147483647 w 3992"/>
                  <a:gd name="T25" fmla="*/ 2147483647 h 1497"/>
                  <a:gd name="T26" fmla="*/ 2147483647 w 3992"/>
                  <a:gd name="T27" fmla="*/ 2147483647 h 1497"/>
                  <a:gd name="T28" fmla="*/ 2147483647 w 3992"/>
                  <a:gd name="T29" fmla="*/ 2147483647 h 1497"/>
                  <a:gd name="T30" fmla="*/ 2147483647 w 3992"/>
                  <a:gd name="T31" fmla="*/ 2147483647 h 1497"/>
                  <a:gd name="T32" fmla="*/ 2147483647 w 3992"/>
                  <a:gd name="T33" fmla="*/ 2147483647 h 1497"/>
                  <a:gd name="T34" fmla="*/ 2147483647 w 3992"/>
                  <a:gd name="T35" fmla="*/ 2147483647 h 1497"/>
                  <a:gd name="T36" fmla="*/ 2147483647 w 3992"/>
                  <a:gd name="T37" fmla="*/ 2147483647 h 1497"/>
                  <a:gd name="T38" fmla="*/ 2147483647 w 3992"/>
                  <a:gd name="T39" fmla="*/ 2147483647 h 1497"/>
                  <a:gd name="T40" fmla="*/ 2147483647 w 3992"/>
                  <a:gd name="T41" fmla="*/ 2147483647 h 1497"/>
                  <a:gd name="T42" fmla="*/ 2147483647 w 3992"/>
                  <a:gd name="T43" fmla="*/ 2147483647 h 1497"/>
                  <a:gd name="T44" fmla="*/ 2147483647 w 3992"/>
                  <a:gd name="T45" fmla="*/ 2147483647 h 1497"/>
                  <a:gd name="T46" fmla="*/ 2147483647 w 3992"/>
                  <a:gd name="T47" fmla="*/ 2147483647 h 1497"/>
                  <a:gd name="T48" fmla="*/ 2147483647 w 3992"/>
                  <a:gd name="T49" fmla="*/ 2147483647 h 14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92"/>
                  <a:gd name="T76" fmla="*/ 0 h 1497"/>
                  <a:gd name="T77" fmla="*/ 3992 w 3992"/>
                  <a:gd name="T78" fmla="*/ 1497 h 14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92" h="1497">
                    <a:moveTo>
                      <a:pt x="0" y="1441"/>
                    </a:moveTo>
                    <a:cubicBezTo>
                      <a:pt x="32" y="1321"/>
                      <a:pt x="132" y="864"/>
                      <a:pt x="192" y="722"/>
                    </a:cubicBezTo>
                    <a:cubicBezTo>
                      <a:pt x="252" y="580"/>
                      <a:pt x="328" y="610"/>
                      <a:pt x="359" y="589"/>
                    </a:cubicBezTo>
                    <a:cubicBezTo>
                      <a:pt x="390" y="568"/>
                      <a:pt x="351" y="576"/>
                      <a:pt x="375" y="597"/>
                    </a:cubicBezTo>
                    <a:cubicBezTo>
                      <a:pt x="399" y="618"/>
                      <a:pt x="436" y="613"/>
                      <a:pt x="501" y="714"/>
                    </a:cubicBezTo>
                    <a:cubicBezTo>
                      <a:pt x="566" y="815"/>
                      <a:pt x="694" y="1086"/>
                      <a:pt x="768" y="1206"/>
                    </a:cubicBezTo>
                    <a:cubicBezTo>
                      <a:pt x="842" y="1326"/>
                      <a:pt x="900" y="1385"/>
                      <a:pt x="943" y="1432"/>
                    </a:cubicBezTo>
                    <a:cubicBezTo>
                      <a:pt x="986" y="1479"/>
                      <a:pt x="984" y="1486"/>
                      <a:pt x="1027" y="1490"/>
                    </a:cubicBezTo>
                    <a:cubicBezTo>
                      <a:pt x="1070" y="1494"/>
                      <a:pt x="1158" y="1497"/>
                      <a:pt x="1202" y="1457"/>
                    </a:cubicBezTo>
                    <a:cubicBezTo>
                      <a:pt x="1246" y="1417"/>
                      <a:pt x="1272" y="1316"/>
                      <a:pt x="1294" y="1248"/>
                    </a:cubicBezTo>
                    <a:cubicBezTo>
                      <a:pt x="1316" y="1180"/>
                      <a:pt x="1303" y="1179"/>
                      <a:pt x="1335" y="1048"/>
                    </a:cubicBezTo>
                    <a:cubicBezTo>
                      <a:pt x="1367" y="917"/>
                      <a:pt x="1433" y="584"/>
                      <a:pt x="1486" y="463"/>
                    </a:cubicBezTo>
                    <a:cubicBezTo>
                      <a:pt x="1539" y="342"/>
                      <a:pt x="1599" y="329"/>
                      <a:pt x="1653" y="321"/>
                    </a:cubicBezTo>
                    <a:cubicBezTo>
                      <a:pt x="1707" y="313"/>
                      <a:pt x="1748" y="332"/>
                      <a:pt x="1811" y="413"/>
                    </a:cubicBezTo>
                    <a:cubicBezTo>
                      <a:pt x="1874" y="494"/>
                      <a:pt x="1957" y="702"/>
                      <a:pt x="2028" y="806"/>
                    </a:cubicBezTo>
                    <a:cubicBezTo>
                      <a:pt x="2099" y="910"/>
                      <a:pt x="2169" y="993"/>
                      <a:pt x="2237" y="1039"/>
                    </a:cubicBezTo>
                    <a:cubicBezTo>
                      <a:pt x="2305" y="1085"/>
                      <a:pt x="2381" y="1098"/>
                      <a:pt x="2437" y="1081"/>
                    </a:cubicBezTo>
                    <a:cubicBezTo>
                      <a:pt x="2493" y="1064"/>
                      <a:pt x="2501" y="1079"/>
                      <a:pt x="2571" y="939"/>
                    </a:cubicBezTo>
                    <a:cubicBezTo>
                      <a:pt x="2641" y="799"/>
                      <a:pt x="2790" y="388"/>
                      <a:pt x="2855" y="238"/>
                    </a:cubicBezTo>
                    <a:cubicBezTo>
                      <a:pt x="2920" y="88"/>
                      <a:pt x="2913" y="64"/>
                      <a:pt x="2963" y="38"/>
                    </a:cubicBezTo>
                    <a:cubicBezTo>
                      <a:pt x="3013" y="12"/>
                      <a:pt x="3066" y="0"/>
                      <a:pt x="3155" y="79"/>
                    </a:cubicBezTo>
                    <a:cubicBezTo>
                      <a:pt x="3244" y="158"/>
                      <a:pt x="3396" y="432"/>
                      <a:pt x="3498" y="513"/>
                    </a:cubicBezTo>
                    <a:cubicBezTo>
                      <a:pt x="3600" y="594"/>
                      <a:pt x="3696" y="581"/>
                      <a:pt x="3765" y="564"/>
                    </a:cubicBezTo>
                    <a:cubicBezTo>
                      <a:pt x="3834" y="547"/>
                      <a:pt x="3877" y="471"/>
                      <a:pt x="3915" y="413"/>
                    </a:cubicBezTo>
                    <a:cubicBezTo>
                      <a:pt x="3953" y="355"/>
                      <a:pt x="3976" y="257"/>
                      <a:pt x="3992" y="216"/>
                    </a:cubicBezTo>
                  </a:path>
                </a:pathLst>
              </a:cu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36558" y="1606151"/>
              <a:ext cx="859105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Цена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551826" y="5511015"/>
              <a:ext cx="534648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sz="1400" b="1" baseline="-25000" dirty="0">
                  <a:solidFill>
                    <a:prstClr val="black"/>
                  </a:solidFill>
                  <a:latin typeface="Myriad Pro"/>
                </a:rPr>
                <a:t>0</a:t>
              </a:r>
              <a:endParaRPr lang="en-US" sz="1400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7544791" y="5511015"/>
              <a:ext cx="404415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b="1" baseline="-25000" dirty="0">
                  <a:solidFill>
                    <a:prstClr val="black"/>
                  </a:solidFill>
                  <a:latin typeface="Myriad Pro"/>
                </a:rPr>
                <a:t>1</a:t>
              </a:r>
              <a:endParaRPr lang="en-US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</p:grp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052871" y="1504856"/>
            <a:ext cx="29437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«А»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6529327" y="2208630"/>
            <a:ext cx="8860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a typeface="ＭＳ Ｐゴシック"/>
              </a:rPr>
              <a:t>Тренд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014715" y="1863375"/>
            <a:ext cx="30201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«В»</a:t>
            </a:r>
          </a:p>
        </p:txBody>
      </p:sp>
      <p:cxnSp>
        <p:nvCxnSpPr>
          <p:cNvPr id="54" name="Прямая со стрелкой 53"/>
          <p:cNvCxnSpPr/>
          <p:nvPr/>
        </p:nvCxnSpPr>
        <p:spPr bwMode="auto">
          <a:xfrm flipH="1">
            <a:off x="6200216" y="2448153"/>
            <a:ext cx="348200" cy="4328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 bwMode="auto">
          <a:xfrm flipH="1">
            <a:off x="5695068" y="2191902"/>
            <a:ext cx="505149" cy="6891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flipH="1">
            <a:off x="5695076" y="1742696"/>
            <a:ext cx="471998" cy="7054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351" name="Группа 14350"/>
          <p:cNvGrpSpPr/>
          <p:nvPr/>
        </p:nvGrpSpPr>
        <p:grpSpPr>
          <a:xfrm>
            <a:off x="898117" y="1555602"/>
            <a:ext cx="6166692" cy="4130685"/>
            <a:chOff x="898117" y="1166698"/>
            <a:chExt cx="6166692" cy="3098012"/>
          </a:xfrm>
        </p:grpSpPr>
        <p:grpSp>
          <p:nvGrpSpPr>
            <p:cNvPr id="14350" name="Группа 14349"/>
            <p:cNvGrpSpPr/>
            <p:nvPr/>
          </p:nvGrpSpPr>
          <p:grpSpPr>
            <a:xfrm>
              <a:off x="2050603" y="1166698"/>
              <a:ext cx="5014206" cy="3098012"/>
              <a:chOff x="2050603" y="1166698"/>
              <a:chExt cx="5014206" cy="3098012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2755558" y="1560206"/>
                <a:ext cx="1159484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4937825" y="1166698"/>
                <a:ext cx="1078115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050603" y="4010795"/>
                <a:ext cx="1088013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4054927" y="3442838"/>
                <a:ext cx="1060770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5935507" y="2777885"/>
                <a:ext cx="1129302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44" name="Стрелка вниз 43"/>
              <p:cNvSpPr/>
              <p:nvPr/>
            </p:nvSpPr>
            <p:spPr bwMode="auto">
              <a:xfrm>
                <a:off x="3253197" y="1836111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5" name="Стрелка вверх 44"/>
              <p:cNvSpPr/>
              <p:nvPr/>
            </p:nvSpPr>
            <p:spPr bwMode="auto">
              <a:xfrm>
                <a:off x="2451468" y="3765591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6" name="Стрелка вверх 45"/>
              <p:cNvSpPr/>
              <p:nvPr/>
            </p:nvSpPr>
            <p:spPr bwMode="auto">
              <a:xfrm>
                <a:off x="4455791" y="318674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7" name="Стрелка вниз 46"/>
              <p:cNvSpPr/>
              <p:nvPr/>
            </p:nvSpPr>
            <p:spPr bwMode="auto">
              <a:xfrm>
                <a:off x="5391142" y="1450215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8" name="Стрелка вверх 47"/>
              <p:cNvSpPr/>
              <p:nvPr/>
            </p:nvSpPr>
            <p:spPr bwMode="auto">
              <a:xfrm>
                <a:off x="6393304" y="254358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898117" y="1902341"/>
              <a:ext cx="1100663" cy="2539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smtClean="0"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Продажа</a:t>
              </a:r>
              <a:endParaRPr lang="ru-RU" sz="1600" b="1" dirty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/>
              </a:endParaRPr>
            </a:p>
          </p:txBody>
        </p:sp>
        <p:sp>
          <p:nvSpPr>
            <p:cNvPr id="89" name="Стрелка вниз 88"/>
            <p:cNvSpPr/>
            <p:nvPr/>
          </p:nvSpPr>
          <p:spPr bwMode="auto">
            <a:xfrm>
              <a:off x="1322967" y="2203592"/>
              <a:ext cx="200432" cy="257264"/>
            </a:xfrm>
            <a:prstGeom prst="downArrow">
              <a:avLst/>
            </a:prstGeom>
            <a:solidFill>
              <a:srgbClr val="FF9B9B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00" b="1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916657" y="2684327"/>
            <a:ext cx="55675" cy="3061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489894" y="5851061"/>
            <a:ext cx="10362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Myriad Pro"/>
              </a:rPr>
              <a:t>Время</a:t>
            </a:r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656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7801"/>
            <a:ext cx="9144000" cy="68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Показатели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оценки риска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4082" y="1272747"/>
            <a:ext cx="7052005" cy="9530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Myriad Pro"/>
              </a:rPr>
              <a:t>Оценка риска – это количественное измерение величины риска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311507" y="2361015"/>
            <a:ext cx="6850276" cy="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Myriad Pro"/>
              </a:rPr>
              <a:t>Для оценки финансовых рисков, под которыми понимается вероятность неполучения ожидаемой доходности, применяют показатели: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11507" y="3331344"/>
            <a:ext cx="7316471" cy="6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Дисперсия (</a:t>
            </a:r>
            <a:r>
              <a:rPr lang="ru-RU" altLang="ru-RU" sz="1900" i="1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Ϭ </a:t>
            </a:r>
            <a:r>
              <a:rPr lang="ru-RU" altLang="ru-RU" sz="1600" i="1" baseline="30000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2</a:t>
            </a: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)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характеризует степень разброса возможных  результатов от средней величины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11505" y="4210814"/>
            <a:ext cx="3915401" cy="6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Стандартное отклонение (Ϭ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 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статистическая мера вариации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361878" y="5139903"/>
            <a:ext cx="3865028" cy="6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Коэффициент вариации (</a:t>
            </a:r>
            <a:r>
              <a:rPr lang="ru-RU" altLang="ru-RU" sz="1900" i="1" dirty="0">
                <a:solidFill>
                  <a:srgbClr val="003F82"/>
                </a:solidFill>
                <a:latin typeface="Calibri"/>
                <a:ea typeface="ＭＳ Ｐゴシック"/>
              </a:rPr>
              <a:t>cv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мера относительного риска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280387" y="4986767"/>
            <a:ext cx="1856415" cy="918736"/>
            <a:chOff x="3335526" y="5139903"/>
            <a:chExt cx="1856415" cy="918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335526" y="5199059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900846"/>
                </p:ext>
              </p:extLst>
            </p:nvPr>
          </p:nvGraphicFramePr>
          <p:xfrm>
            <a:off x="3794827" y="5139903"/>
            <a:ext cx="945825" cy="918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0" name="Формула" r:id="rId4" imgW="469800" imgH="393480" progId="Equation.3">
                    <p:embed/>
                  </p:oleObj>
                </mc:Choice>
                <mc:Fallback>
                  <p:oleObj name="Формула" r:id="rId4" imgW="469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827" y="5139903"/>
                          <a:ext cx="945825" cy="918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5280387" y="4083715"/>
            <a:ext cx="1856415" cy="859580"/>
            <a:chOff x="3335526" y="4078515"/>
            <a:chExt cx="1856415" cy="8595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335526" y="4078515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311662"/>
                </p:ext>
              </p:extLst>
            </p:nvPr>
          </p:nvGraphicFramePr>
          <p:xfrm>
            <a:off x="3696952" y="4247954"/>
            <a:ext cx="1133562" cy="58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1" name="Формула" r:id="rId6" imgW="711000" imgH="317160" progId="Equation.3">
                    <p:embed/>
                  </p:oleObj>
                </mc:Choice>
                <mc:Fallback>
                  <p:oleObj name="Формула" r:id="rId6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952" y="4247954"/>
                          <a:ext cx="1133562" cy="585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Овал 19"/>
          <p:cNvSpPr/>
          <p:nvPr/>
        </p:nvSpPr>
        <p:spPr bwMode="auto">
          <a:xfrm>
            <a:off x="1181969" y="3418034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1969" y="4300480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 bwMode="auto">
          <a:xfrm>
            <a:off x="1181969" y="5232086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88"/>
            <a:ext cx="9144000" cy="68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ОЦЕНКА РИСКА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064585" y="1810055"/>
            <a:ext cx="7083128" cy="3662697"/>
            <a:chOff x="204769" y="850413"/>
            <a:chExt cx="6379954" cy="187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4769" y="850413"/>
              <a:ext cx="6379954" cy="1873333"/>
              <a:chOff x="680484" y="924841"/>
              <a:chExt cx="4497393" cy="187333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80484" y="924841"/>
                <a:ext cx="4497393" cy="7328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63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chemeClr val="tx1"/>
                    </a:solidFill>
                    <a:latin typeface="Myriad Pro"/>
                  </a:rPr>
                  <a:t>Оценка </a:t>
                </a:r>
                <a:r>
                  <a:rPr lang="ru-RU" sz="2400" b="1" dirty="0">
                    <a:solidFill>
                      <a:schemeClr val="tx1"/>
                    </a:solidFill>
                    <a:latin typeface="Myriad Pro"/>
                  </a:rPr>
                  <a:t>базируется на фактических данных предыдущего периода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680485" y="1714382"/>
                <a:ext cx="4497392" cy="1083792"/>
                <a:chOff x="680485" y="1714382"/>
                <a:chExt cx="4497392" cy="1083792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680485" y="1714382"/>
                  <a:ext cx="4497392" cy="10837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536372" fontAlgn="base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76754" y="1851569"/>
                  <a:ext cx="2701122" cy="854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 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среднее значение доходности за период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en-US" altLang="ru-RU" baseline="-25000" dirty="0">
                      <a:solidFill>
                        <a:prstClr val="black"/>
                      </a:solidFill>
                      <a:latin typeface="Myriad Pro"/>
                    </a:rPr>
                    <a:t>i</a:t>
                  </a: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доходность за i-тый период времени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n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число наблюдений</a:t>
                  </a:r>
                </a:p>
              </p:txBody>
            </p:sp>
          </p:grpSp>
        </p:grp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683692"/>
                </p:ext>
              </p:extLst>
            </p:nvPr>
          </p:nvGraphicFramePr>
          <p:xfrm>
            <a:off x="346894" y="1759638"/>
            <a:ext cx="2267824" cy="809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Формула" r:id="rId4" imgW="1168200" imgH="660240" progId="Equation.3">
                    <p:embed/>
                  </p:oleObj>
                </mc:Choice>
                <mc:Fallback>
                  <p:oleObj name="Формула" r:id="rId4" imgW="11682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894" y="1759638"/>
                          <a:ext cx="2267824" cy="809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единительная линия 11"/>
            <p:cNvCxnSpPr/>
            <p:nvPr/>
          </p:nvCxnSpPr>
          <p:spPr>
            <a:xfrm>
              <a:off x="2827198" y="1838373"/>
              <a:ext cx="8781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88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Пример определения дисперсии и </a:t>
            </a:r>
          </a:p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стандартного отклонения доходности акций компаний «А» и «В» 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96788" y="5996377"/>
            <a:ext cx="6509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F82"/>
                </a:solidFill>
                <a:latin typeface="Myriad Pro"/>
              </a:rPr>
              <a:t>Показатели доходности акций за 7 летний период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90934"/>
              </p:ext>
            </p:extLst>
          </p:nvPr>
        </p:nvGraphicFramePr>
        <p:xfrm>
          <a:off x="2311428" y="1722845"/>
          <a:ext cx="4871336" cy="4164350"/>
        </p:xfrm>
        <a:graphic>
          <a:graphicData uri="http://schemas.openxmlformats.org/drawingml/2006/table">
            <a:tbl>
              <a:tblPr/>
              <a:tblGrid>
                <a:gridCol w="2586850"/>
                <a:gridCol w="1142243"/>
                <a:gridCol w="1142243"/>
              </a:tblGrid>
              <a:tr h="4723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Период наблюдений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Годовая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А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В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0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18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Средняя доходность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20,4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Дисперсия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14,53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Стандартное отклонение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2,45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3,81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4392" y="0"/>
            <a:ext cx="915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4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 ФИНАНСЫ В ЖИЗНИ ЧЕЛОВЕКА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54193" y="1428991"/>
            <a:ext cx="7042258" cy="4829588"/>
            <a:chOff x="854193" y="1428991"/>
            <a:chExt cx="7042258" cy="482958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54193" y="1428991"/>
              <a:ext cx="7042258" cy="4829588"/>
              <a:chOff x="898118" y="1564412"/>
              <a:chExt cx="7453846" cy="4829588"/>
            </a:xfrm>
          </p:grpSpPr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978098" y="5830769"/>
                <a:ext cx="1169360" cy="563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700">
                    <a:latin typeface="Myriad Pro"/>
                  </a:rPr>
                  <a:t>Детство </a:t>
                </a:r>
                <a:r>
                  <a:rPr lang="ru-RU" sz="1700" smtClean="0">
                    <a:latin typeface="Myriad Pro"/>
                  </a:rPr>
                  <a:t>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700" smtClean="0">
                    <a:latin typeface="Myriad Pro"/>
                  </a:rPr>
                  <a:t>юность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2305659" y="5961575"/>
                <a:ext cx="1315275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 smtClean="0">
                    <a:latin typeface="Myriad Pro"/>
                  </a:rPr>
                  <a:t>Молодость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068356" y="5961575"/>
                <a:ext cx="1113368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Зрелость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6094243" y="5961575"/>
                <a:ext cx="1108279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Старость</a:t>
                </a:r>
                <a:endParaRPr lang="ru-RU" sz="1700" dirty="0">
                  <a:latin typeface="Myriad Pro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98118" y="1564412"/>
                <a:ext cx="7453846" cy="4181720"/>
                <a:chOff x="898118" y="1564412"/>
                <a:chExt cx="7453846" cy="4181720"/>
              </a:xfrm>
            </p:grpSpPr>
            <p:grpSp>
              <p:nvGrpSpPr>
                <p:cNvPr id="65" name="Группа 24"/>
                <p:cNvGrpSpPr/>
                <p:nvPr/>
              </p:nvGrpSpPr>
              <p:grpSpPr>
                <a:xfrm>
                  <a:off x="898118" y="1856800"/>
                  <a:ext cx="7453846" cy="3889332"/>
                  <a:chOff x="819150" y="1989138"/>
                  <a:chExt cx="8501369" cy="3455987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9150" y="1989138"/>
                    <a:ext cx="0" cy="3455987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819150" y="5445125"/>
                    <a:ext cx="8501369" cy="0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71301" y="1564412"/>
                  <a:ext cx="1837856" cy="5847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600" smtClean="0">
                      <a:latin typeface="Myriad Pro"/>
                    </a:rPr>
                    <a:t>Финансирование</a:t>
                  </a:r>
                </a:p>
                <a:p>
                  <a:pPr algn="ctr"/>
                  <a:r>
                    <a:rPr lang="ru-RU" sz="1600" smtClean="0">
                      <a:latin typeface="Myriad Pro"/>
                    </a:rPr>
                    <a:t>потребностей</a:t>
                  </a:r>
                  <a:endParaRPr lang="ru-RU" sz="1600" dirty="0">
                    <a:latin typeface="Myriad Pro"/>
                  </a:endParaRPr>
                </a:p>
              </p:txBody>
            </p:sp>
            <p:cxnSp>
              <p:nvCxnSpPr>
                <p:cNvPr id="3" name="Прямая соединительная линия 2"/>
                <p:cNvCxnSpPr/>
                <p:nvPr/>
              </p:nvCxnSpPr>
              <p:spPr>
                <a:xfrm flipH="1">
                  <a:off x="7615824" y="1796904"/>
                  <a:ext cx="2520" cy="39492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Прямоугольник 1"/>
                <p:cNvSpPr/>
                <p:nvPr/>
              </p:nvSpPr>
              <p:spPr>
                <a:xfrm>
                  <a:off x="5856348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3779965" y="3437498"/>
                  <a:ext cx="1584071" cy="432000"/>
                </a:xfrm>
                <a:prstGeom prst="rect">
                  <a:avLst/>
                </a:prstGeom>
                <a:solidFill>
                  <a:srgbClr val="8BFF8B">
                    <a:alpha val="80000"/>
                  </a:srgbClr>
                </a:solidFill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00482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1472282" y="2947690"/>
                  <a:ext cx="6135048" cy="2798017"/>
                </a:xfrm>
                <a:custGeom>
                  <a:avLst/>
                  <a:gdLst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92824 w 5500048"/>
                    <a:gd name="connsiteY7" fmla="*/ 382364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40340 w 5500048"/>
                    <a:gd name="connsiteY5" fmla="*/ 860036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199797 w 6135048"/>
                    <a:gd name="connsiteY17" fmla="*/ 199280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212497 w 6135048"/>
                    <a:gd name="connsiteY17" fmla="*/ 197375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135048" h="2798017">
                      <a:moveTo>
                        <a:pt x="0" y="2798017"/>
                      </a:moveTo>
                      <a:cubicBezTo>
                        <a:pt x="328684" y="2726366"/>
                        <a:pt x="660779" y="2658128"/>
                        <a:pt x="873457" y="2593301"/>
                      </a:cubicBezTo>
                      <a:cubicBezTo>
                        <a:pt x="1086135" y="2528474"/>
                        <a:pt x="1155511" y="2500041"/>
                        <a:pt x="1276066" y="2409056"/>
                      </a:cubicBezTo>
                      <a:cubicBezTo>
                        <a:pt x="1396621" y="2318071"/>
                        <a:pt x="1497842" y="2205478"/>
                        <a:pt x="1596788" y="2047391"/>
                      </a:cubicBezTo>
                      <a:cubicBezTo>
                        <a:pt x="1695734" y="1889305"/>
                        <a:pt x="1795818" y="1658430"/>
                        <a:pt x="1869743" y="1460537"/>
                      </a:cubicBezTo>
                      <a:cubicBezTo>
                        <a:pt x="1943668" y="1262645"/>
                        <a:pt x="1994848" y="1005612"/>
                        <a:pt x="2040340" y="860036"/>
                      </a:cubicBezTo>
                      <a:cubicBezTo>
                        <a:pt x="2085832" y="714460"/>
                        <a:pt x="2101755" y="670104"/>
                        <a:pt x="2142698" y="587080"/>
                      </a:cubicBezTo>
                      <a:cubicBezTo>
                        <a:pt x="2183641" y="504056"/>
                        <a:pt x="2213212" y="441504"/>
                        <a:pt x="2286000" y="361892"/>
                      </a:cubicBezTo>
                      <a:cubicBezTo>
                        <a:pt x="2358788" y="282280"/>
                        <a:pt x="2439538" y="169687"/>
                        <a:pt x="2579427" y="109409"/>
                      </a:cubicBezTo>
                      <a:cubicBezTo>
                        <a:pt x="2719317" y="49131"/>
                        <a:pt x="2947916" y="2501"/>
                        <a:pt x="3125337" y="226"/>
                      </a:cubicBezTo>
                      <a:cubicBezTo>
                        <a:pt x="3302758" y="-2049"/>
                        <a:pt x="3491552" y="11600"/>
                        <a:pt x="3643952" y="95761"/>
                      </a:cubicBezTo>
                      <a:cubicBezTo>
                        <a:pt x="3796352" y="179922"/>
                        <a:pt x="3935104" y="352794"/>
                        <a:pt x="4039737" y="505194"/>
                      </a:cubicBezTo>
                      <a:cubicBezTo>
                        <a:pt x="4144370" y="657594"/>
                        <a:pt x="4196686" y="857761"/>
                        <a:pt x="4271749" y="1010161"/>
                      </a:cubicBezTo>
                      <a:cubicBezTo>
                        <a:pt x="4346812" y="1162561"/>
                        <a:pt x="4433247" y="1319510"/>
                        <a:pt x="4490113" y="1419594"/>
                      </a:cubicBezTo>
                      <a:cubicBezTo>
                        <a:pt x="4546979" y="1519677"/>
                        <a:pt x="4572000" y="1558346"/>
                        <a:pt x="4612943" y="1610662"/>
                      </a:cubicBezTo>
                      <a:cubicBezTo>
                        <a:pt x="4653886" y="1662978"/>
                        <a:pt x="4694830" y="1697098"/>
                        <a:pt x="4735773" y="1733492"/>
                      </a:cubicBezTo>
                      <a:cubicBezTo>
                        <a:pt x="4776716" y="1769886"/>
                        <a:pt x="4779149" y="1788983"/>
                        <a:pt x="4858603" y="1829026"/>
                      </a:cubicBezTo>
                      <a:cubicBezTo>
                        <a:pt x="4938057" y="1869069"/>
                        <a:pt x="5105590" y="1939631"/>
                        <a:pt x="5212497" y="1973750"/>
                      </a:cubicBezTo>
                      <a:cubicBezTo>
                        <a:pt x="5319404" y="2007869"/>
                        <a:pt x="5452123" y="2023744"/>
                        <a:pt x="5500048" y="2033743"/>
                      </a:cubicBezTo>
                      <a:lnTo>
                        <a:pt x="5500048" y="2033743"/>
                      </a:lnTo>
                      <a:lnTo>
                        <a:pt x="6135048" y="2116293"/>
                      </a:lnTo>
                    </a:path>
                  </a:pathLst>
                </a:custGeom>
                <a:ln>
                  <a:prstDash val="sysDash"/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572354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91484" y="4023397"/>
                  <a:ext cx="0" cy="1722735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>
                  <a:stCxn id="7" idx="12"/>
                </p:cNvCxnSpPr>
                <p:nvPr/>
              </p:nvCxnSpPr>
              <p:spPr>
                <a:xfrm>
                  <a:off x="5744031" y="3957851"/>
                  <a:ext cx="1601" cy="178785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2364389" y="5583102"/>
                  <a:ext cx="0" cy="14400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Прямоугольник 73"/>
            <p:cNvSpPr/>
            <p:nvPr/>
          </p:nvSpPr>
          <p:spPr>
            <a:xfrm>
              <a:off x="3645098" y="3363277"/>
              <a:ext cx="1360223" cy="30960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00482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Избыток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33332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91198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1"/>
          <p:cNvSpPr>
            <a:spLocks/>
          </p:cNvSpPr>
          <p:nvPr/>
        </p:nvSpPr>
        <p:spPr bwMode="auto">
          <a:xfrm>
            <a:off x="1108427" y="3839813"/>
            <a:ext cx="6090779" cy="1439758"/>
          </a:xfrm>
          <a:custGeom>
            <a:avLst/>
            <a:gdLst>
              <a:gd name="T0" fmla="*/ 0 w 7094202"/>
              <a:gd name="T1" fmla="*/ 1936332 h 1627403"/>
              <a:gd name="T2" fmla="*/ 1168063 w 7094202"/>
              <a:gd name="T3" fmla="*/ 1693478 h 1627403"/>
              <a:gd name="T4" fmla="*/ 2104717 w 7094202"/>
              <a:gd name="T5" fmla="*/ 266706 h 1627403"/>
              <a:gd name="T6" fmla="*/ 4859584 w 7094202"/>
              <a:gd name="T7" fmla="*/ 84565 h 1627403"/>
              <a:gd name="T8" fmla="*/ 6027646 w 7094202"/>
              <a:gd name="T9" fmla="*/ 1238125 h 1627403"/>
              <a:gd name="T10" fmla="*/ 6071724 w 7094202"/>
              <a:gd name="T11" fmla="*/ 1359552 h 1627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7101450"/>
              <a:gd name="connsiteY0" fmla="*/ 1620156 h 1627403"/>
              <a:gd name="connsiteX1" fmla="*/ 1346200 w 7101450"/>
              <a:gd name="connsiteY1" fmla="*/ 1416956 h 1627403"/>
              <a:gd name="connsiteX2" fmla="*/ 2425700 w 7101450"/>
              <a:gd name="connsiteY2" fmla="*/ 223156 h 1627403"/>
              <a:gd name="connsiteX3" fmla="*/ 5600700 w 7101450"/>
              <a:gd name="connsiteY3" fmla="*/ 70756 h 1627403"/>
              <a:gd name="connsiteX4" fmla="*/ 6946900 w 7101450"/>
              <a:gd name="connsiteY4" fmla="*/ 1035956 h 1627403"/>
              <a:gd name="connsiteX5" fmla="*/ 7013061 w 7101450"/>
              <a:gd name="connsiteY5" fmla="*/ 1114425 h 162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450" h="1627403">
                <a:moveTo>
                  <a:pt x="0" y="1620156"/>
                </a:moveTo>
                <a:cubicBezTo>
                  <a:pt x="470958" y="1634972"/>
                  <a:pt x="941917" y="1649789"/>
                  <a:pt x="1346200" y="1416956"/>
                </a:cubicBezTo>
                <a:cubicBezTo>
                  <a:pt x="1750483" y="1184123"/>
                  <a:pt x="1716617" y="447523"/>
                  <a:pt x="2425700" y="223156"/>
                </a:cubicBezTo>
                <a:cubicBezTo>
                  <a:pt x="3134783" y="-1211"/>
                  <a:pt x="4847167" y="-64711"/>
                  <a:pt x="5600700" y="70756"/>
                </a:cubicBezTo>
                <a:cubicBezTo>
                  <a:pt x="6354233" y="206223"/>
                  <a:pt x="6714067" y="858156"/>
                  <a:pt x="6946900" y="1035956"/>
                </a:cubicBezTo>
                <a:cubicBezTo>
                  <a:pt x="7179733" y="1213756"/>
                  <a:pt x="7104077" y="1152525"/>
                  <a:pt x="7013061" y="1114425"/>
                </a:cubicBezTo>
              </a:path>
            </a:pathLst>
          </a:custGeom>
          <a:ln>
            <a:headEnd type="none" w="med" len="med"/>
            <a:tailEnd type="none" w="med" len="lg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lIns="89959" tIns="46778" rIns="89959" bIns="4677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059827" y="4580087"/>
            <a:ext cx="936390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Myriad Pro"/>
              </a:rPr>
              <a:t>Расходы</a:t>
            </a:r>
          </a:p>
        </p:txBody>
      </p:sp>
      <p:cxnSp>
        <p:nvCxnSpPr>
          <p:cNvPr id="29" name="Прямая со стрелкой 4"/>
          <p:cNvCxnSpPr>
            <a:cxnSpLocks noChangeShapeType="1"/>
          </p:cNvCxnSpPr>
          <p:nvPr/>
        </p:nvCxnSpPr>
        <p:spPr bwMode="auto">
          <a:xfrm>
            <a:off x="1901206" y="4580087"/>
            <a:ext cx="646057" cy="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108428" y="4580087"/>
            <a:ext cx="7927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919444" y="2149495"/>
            <a:ext cx="87868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Myriad Pro"/>
              </a:rPr>
              <a:t>Доходы</a:t>
            </a:r>
          </a:p>
        </p:txBody>
      </p:sp>
      <p:cxnSp>
        <p:nvCxnSpPr>
          <p:cNvPr id="3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894251" y="2517780"/>
            <a:ext cx="10594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11"/>
          <p:cNvCxnSpPr>
            <a:cxnSpLocks noChangeShapeType="1"/>
          </p:cNvCxnSpPr>
          <p:nvPr/>
        </p:nvCxnSpPr>
        <p:spPr bwMode="auto">
          <a:xfrm>
            <a:off x="2953730" y="2517793"/>
            <a:ext cx="880696" cy="422275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доходности акции 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90255" y="1676018"/>
            <a:ext cx="5877099" cy="4834702"/>
            <a:chOff x="213511" y="1275561"/>
            <a:chExt cx="5877099" cy="362602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3511" y="1278758"/>
              <a:ext cx="5877099" cy="3622829"/>
              <a:chOff x="784225" y="1440662"/>
              <a:chExt cx="8206584" cy="4485502"/>
            </a:xfrm>
          </p:grpSpPr>
          <p:sp>
            <p:nvSpPr>
              <p:cNvPr id="39" name="Line 3"/>
              <p:cNvSpPr>
                <a:spLocks noChangeShapeType="1"/>
              </p:cNvSpPr>
              <p:nvPr/>
            </p:nvSpPr>
            <p:spPr bwMode="auto">
              <a:xfrm>
                <a:off x="784225" y="5516563"/>
                <a:ext cx="7575550" cy="0"/>
              </a:xfrm>
              <a:prstGeom prst="line">
                <a:avLst/>
              </a:prstGeom>
              <a:ln>
                <a:headEnd/>
                <a:tailEnd type="none" w="med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V="1">
                <a:off x="4432372" y="1440662"/>
                <a:ext cx="6278" cy="40759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flipV="1">
                <a:off x="3575050" y="2708275"/>
                <a:ext cx="0" cy="280828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V="1">
                <a:off x="2644775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 flipV="1">
                <a:off x="6167438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V="1">
                <a:off x="5237162" y="2492374"/>
                <a:ext cx="0" cy="3024980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644775" y="4652963"/>
                <a:ext cx="352266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3575050" y="3141663"/>
                <a:ext cx="166211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378075" y="5661025"/>
                <a:ext cx="531813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14,1</a:t>
                </a: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3376613" y="5661025"/>
                <a:ext cx="398462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16,55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4238625" y="5661025"/>
                <a:ext cx="400050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19</a:t>
                </a:r>
              </a:p>
            </p:txBody>
          </p:sp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4970463" y="5661025"/>
                <a:ext cx="531812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21,45</a:t>
                </a:r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5900738" y="5661025"/>
                <a:ext cx="530225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23,9</a:t>
                </a: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183772" y="5611786"/>
                <a:ext cx="974144" cy="314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11,65</a:t>
                </a:r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1781175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7164388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6964363" y="5661025"/>
                <a:ext cx="398462" cy="215900"/>
              </a:xfrm>
              <a:prstGeom prst="rect">
                <a:avLst/>
              </a:prstGeom>
              <a:noFill/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26,35</a:t>
                </a: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4638676" y="1989139"/>
                <a:ext cx="3057525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4964839" y="1555750"/>
                <a:ext cx="3537088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Вероятность = 68,3 %</a:t>
                </a:r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>
                <a:off x="5437188" y="3789363"/>
                <a:ext cx="2592387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6468666" y="3357563"/>
                <a:ext cx="1662111" cy="360361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95,5%</a:t>
                </a:r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>
                <a:off x="6430965" y="4941888"/>
                <a:ext cx="1928812" cy="0"/>
              </a:xfrm>
              <a:prstGeom prst="line">
                <a:avLst/>
              </a:prstGeom>
              <a:ln>
                <a:headEnd type="arrow" w="med" len="med"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2"/>
              <p:cNvSpPr>
                <a:spLocks noChangeArrowheads="1"/>
              </p:cNvSpPr>
              <p:nvPr/>
            </p:nvSpPr>
            <p:spPr bwMode="auto">
              <a:xfrm>
                <a:off x="7395371" y="4578041"/>
                <a:ext cx="1595438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99,7%</a:t>
                </a:r>
              </a:p>
            </p:txBody>
          </p:sp>
          <p:sp>
            <p:nvSpPr>
              <p:cNvPr id="63" name="Rectangle 33"/>
              <p:cNvSpPr>
                <a:spLocks noChangeArrowheads="1"/>
              </p:cNvSpPr>
              <p:nvPr/>
            </p:nvSpPr>
            <p:spPr bwMode="auto">
              <a:xfrm>
                <a:off x="4638675" y="2708275"/>
                <a:ext cx="465138" cy="36036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+σ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3706812" y="2743994"/>
                <a:ext cx="600074" cy="28892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-σ</a:t>
                </a:r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5115692" y="4221163"/>
                <a:ext cx="839842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+2σ</a:t>
                </a:r>
              </a:p>
            </p:txBody>
          </p:sp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976563" y="4292600"/>
                <a:ext cx="465137" cy="28733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-2σ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64859" y="1275561"/>
              <a:ext cx="4931498" cy="3046649"/>
              <a:chOff x="119815" y="1275561"/>
              <a:chExt cx="4931498" cy="3046649"/>
            </a:xfrm>
          </p:grpSpPr>
          <p:sp>
            <p:nvSpPr>
              <p:cNvPr id="14336" name="Полилиния 14335"/>
              <p:cNvSpPr/>
              <p:nvPr/>
            </p:nvSpPr>
            <p:spPr>
              <a:xfrm>
                <a:off x="119815" y="1275561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2581068" y="1278759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cxnSp>
        <p:nvCxnSpPr>
          <p:cNvPr id="4" name="Прямая соединительная линия 3"/>
          <p:cNvCxnSpPr>
            <a:stCxn id="54" idx="0"/>
          </p:cNvCxnSpPr>
          <p:nvPr/>
        </p:nvCxnSpPr>
        <p:spPr>
          <a:xfrm flipH="1" flipV="1">
            <a:off x="6158806" y="5733952"/>
            <a:ext cx="569" cy="258736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3" idx="0"/>
            <a:endCxn id="14336" idx="19"/>
          </p:cNvCxnSpPr>
          <p:nvPr/>
        </p:nvCxnSpPr>
        <p:spPr>
          <a:xfrm flipV="1">
            <a:off x="2304215" y="5642968"/>
            <a:ext cx="10594" cy="34972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90401" y="5863320"/>
            <a:ext cx="384289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5545"/>
            <a:ext cx="9144000" cy="68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Реальное распределение доходности акций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на рынке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США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(за </a:t>
            </a:r>
            <a:r>
              <a:rPr lang="ru-RU" sz="2800" dirty="0">
                <a:solidFill>
                  <a:srgbClr val="003F82"/>
                </a:solidFill>
                <a:latin typeface="Myriad Pro"/>
              </a:rPr>
              <a:t>период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1928-2008 гг.)</a:t>
            </a:r>
            <a:endParaRPr lang="ru-RU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86" y="1647156"/>
            <a:ext cx="4282780" cy="499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 и доходность ценных бумаг на американском фондовом рынке за период 1928-2008гг.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55448"/>
              </p:ext>
            </p:extLst>
          </p:nvPr>
        </p:nvGraphicFramePr>
        <p:xfrm>
          <a:off x="687318" y="1745618"/>
          <a:ext cx="7769365" cy="4012569"/>
        </p:xfrm>
        <a:graphic>
          <a:graphicData uri="http://schemas.openxmlformats.org/drawingml/2006/table">
            <a:tbl>
              <a:tblPr/>
              <a:tblGrid>
                <a:gridCol w="2269317"/>
                <a:gridCol w="1849839"/>
                <a:gridCol w="1725117"/>
                <a:gridCol w="1925092"/>
              </a:tblGrid>
              <a:tr h="125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Ценные бумаги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Среднего-довая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 за риск,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Риск (стандартное отклонение),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97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1. Казначейские векселя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3,74%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3,02%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2. 10-летние государственные облигации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7,61%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3. Акции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6,44%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19,53%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714375" y="428634"/>
            <a:ext cx="771525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Вопросы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для самопроверки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1931" y="1541433"/>
            <a:ext cx="7894045" cy="8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lnSpc>
                <a:spcPct val="95000"/>
              </a:lnSpc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4</a:t>
            </a:r>
            <a:r>
              <a:rPr lang="ru-RU" altLang="ru-RU" sz="1800" b="0" dirty="0" smtClean="0">
                <a:solidFill>
                  <a:srgbClr val="003F82"/>
                </a:solidFill>
                <a:latin typeface="Myriad Pro"/>
              </a:rPr>
              <a:t>. </a:t>
            </a: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На рисунке представлены кривые Гаусса, характеризующие разброс значений доходностей по двум финансовым инструментам. Какой из представленных инструментов является более рискованным?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202760" y="2773931"/>
            <a:ext cx="5395996" cy="3497218"/>
            <a:chOff x="1286010" y="2325623"/>
            <a:chExt cx="5395996" cy="262291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250568" y="2327830"/>
              <a:ext cx="0" cy="2274130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624318" y="3740727"/>
              <a:ext cx="0" cy="861233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1286010" y="2325623"/>
              <a:ext cx="5395996" cy="2622914"/>
              <a:chOff x="5051387" y="1951356"/>
              <a:chExt cx="5395996" cy="2622914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051387" y="1951356"/>
                <a:ext cx="4665215" cy="2274130"/>
                <a:chOff x="4729690" y="1951356"/>
                <a:chExt cx="4665215" cy="227413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729691" y="1951356"/>
                  <a:ext cx="4665214" cy="2274130"/>
                  <a:chOff x="-276850" y="1275561"/>
                  <a:chExt cx="7191517" cy="3295202"/>
                </a:xfrm>
              </p:grpSpPr>
              <p:sp>
                <p:nvSpPr>
                  <p:cNvPr id="1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-276850" y="4570763"/>
                    <a:ext cx="7191517" cy="0"/>
                  </a:xfrm>
                  <a:prstGeom prst="line">
                    <a:avLst/>
                  </a:prstGeom>
                  <a:ln>
                    <a:headEnd/>
                    <a:tailEnd type="arrow" w="med" len="med"/>
                  </a:ln>
                  <a:ex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290300" y="1275561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3A6598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2751553" y="1278759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" name="Группа 2"/>
                <p:cNvGrpSpPr/>
                <p:nvPr/>
              </p:nvGrpSpPr>
              <p:grpSpPr>
                <a:xfrm>
                  <a:off x="4729690" y="3365216"/>
                  <a:ext cx="4665215" cy="690615"/>
                  <a:chOff x="4883935" y="2981005"/>
                  <a:chExt cx="4665215" cy="1225344"/>
                </a:xfrm>
              </p:grpSpPr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4883935" y="2981005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81A042"/>
                    </a:solidFill>
                  </a:ln>
                  <a:effectLst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7210842" y="2983212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" name="Группа 4"/>
              <p:cNvGrpSpPr/>
              <p:nvPr/>
            </p:nvGrpSpPr>
            <p:grpSpPr>
              <a:xfrm>
                <a:off x="7484608" y="2542674"/>
                <a:ext cx="2962775" cy="2031596"/>
                <a:chOff x="6022932" y="1666406"/>
                <a:chExt cx="2962775" cy="2031596"/>
              </a:xfrm>
            </p:grpSpPr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873325"/>
                  <a:ext cx="585188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«В»</a:t>
                  </a: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666406"/>
                  <a:ext cx="516410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«А»</a:t>
                  </a:r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 bwMode="auto">
                <a:xfrm flipH="1">
                  <a:off x="6271223" y="2062629"/>
                  <a:ext cx="285059" cy="519097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 bwMode="auto">
                <a:xfrm flipH="1">
                  <a:off x="6022932" y="1833503"/>
                  <a:ext cx="496582" cy="229126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292124" y="3421003"/>
                  <a:ext cx="1693583" cy="2769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i="1">
                      <a:solidFill>
                        <a:prstClr val="black"/>
                      </a:solidFill>
                      <a:latin typeface="Myriad Pro"/>
                    </a:rPr>
                    <a:t>Доходность</a:t>
                  </a:r>
                  <a:endParaRPr lang="ru-RU" i="1" dirty="0">
                    <a:solidFill>
                      <a:prstClr val="black"/>
                    </a:solidFill>
                    <a:latin typeface="Myriad Pr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968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Диапазон годовой доходности в различных временных интервалах (на примере рынка США за 1928-2008 гг.)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69656"/>
              </p:ext>
            </p:extLst>
          </p:nvPr>
        </p:nvGraphicFramePr>
        <p:xfrm>
          <a:off x="354842" y="1516357"/>
          <a:ext cx="8601409" cy="3432426"/>
        </p:xfrm>
        <a:graphic>
          <a:graphicData uri="http://schemas.openxmlformats.org/drawingml/2006/table">
            <a:tbl>
              <a:tblPr/>
              <a:tblGrid>
                <a:gridCol w="1829353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</a:tblGrid>
              <a:tr h="926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Вариация годовой доходности за период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80 </a:t>
                      </a:r>
                      <a:endParaRPr lang="ru-RU" sz="1800" b="1" i="0" u="none" strike="noStrike" smtClean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однолетних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70 десятилетних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 двадцатилетних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 тридцатилетних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 Акции 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Максимальная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67,80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32,80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17,40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9,00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Средняя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5,10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Минимальная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-46,60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-1,20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1" y="5231649"/>
            <a:ext cx="643265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Акции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smtClean="0">
                <a:solidFill>
                  <a:srgbClr val="003F82"/>
                </a:solidFill>
                <a:latin typeface="Myriad Pro"/>
              </a:rPr>
              <a:t>те, 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которые входят в расчет индекса Доу-Джонса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Облигации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– 10-летние государственные облигации</a:t>
            </a:r>
          </a:p>
        </p:txBody>
      </p:sp>
    </p:spTree>
    <p:extLst>
      <p:ext uri="{BB962C8B-B14F-4D97-AF65-F5344CB8AC3E}">
        <p14:creationId xmlns:p14="http://schemas.microsoft.com/office/powerpoint/2010/main" val="3644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Спрэды доходностей по акциям и облигациям рынка США за период с 1928 по 2008 гг.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87145" y="1970383"/>
            <a:ext cx="6359644" cy="3707083"/>
            <a:chOff x="355127" y="1477788"/>
            <a:chExt cx="5469940" cy="3020306"/>
          </a:xfrm>
        </p:grpSpPr>
        <p:pic>
          <p:nvPicPr>
            <p:cNvPr id="9" name="Диаграмма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81" t="-3854" r="-2353" b="-2803"/>
            <a:stretch>
              <a:fillRect/>
            </a:stretch>
          </p:blipFill>
          <p:spPr bwMode="auto">
            <a:xfrm>
              <a:off x="355127" y="1477788"/>
              <a:ext cx="5469940" cy="302030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094076" y="1591205"/>
              <a:ext cx="4087524" cy="226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доходностей по акциям и облигациям рынка США, период инвестирования 30 лет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00774" y="1733265"/>
            <a:ext cx="5942453" cy="4649507"/>
            <a:chOff x="400013" y="1255398"/>
            <a:chExt cx="5306686" cy="3555751"/>
          </a:xfrm>
        </p:grpSpPr>
        <p:pic>
          <p:nvPicPr>
            <p:cNvPr id="8" name="Диаграмма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4" t="-4070" r="-620" b="-5016"/>
            <a:stretch>
              <a:fillRect/>
            </a:stretch>
          </p:blipFill>
          <p:spPr bwMode="auto">
            <a:xfrm>
              <a:off x="400013" y="1255398"/>
              <a:ext cx="5306686" cy="3555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09594" y="1394428"/>
              <a:ext cx="3485288" cy="33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временного горизонта инвестирования на российском рынке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1"/>
          <a:stretch/>
        </p:blipFill>
        <p:spPr bwMode="auto">
          <a:xfrm>
            <a:off x="1602159" y="2110557"/>
            <a:ext cx="6177063" cy="42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868287" y="1439187"/>
            <a:ext cx="6074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/>
            <a:r>
              <a:rPr lang="ru-RU" dirty="0">
                <a:solidFill>
                  <a:srgbClr val="003F82"/>
                </a:solidFill>
                <a:latin typeface="Myriad Pro"/>
              </a:rPr>
              <a:t>Максимальные и минимальные доходности по Индексу РТС в зависимости от срока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990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7437" y="-8100"/>
            <a:ext cx="9161437" cy="68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400" b="1" dirty="0">
                <a:solidFill>
                  <a:srgbClr val="003F82"/>
                </a:solidFill>
                <a:latin typeface="Myriad Pro"/>
              </a:rPr>
              <a:t>Месячная доходность акций и облигаций российского рынка на 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временных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интервалах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,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6 и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12 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месяцев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за период  с 01.01.2002г. по 01.11.2007г. 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665028" y="1670293"/>
            <a:ext cx="5381024" cy="4631501"/>
            <a:chOff x="119810" y="1055587"/>
            <a:chExt cx="4948095" cy="34736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78" b="8734"/>
            <a:stretch/>
          </p:blipFill>
          <p:spPr bwMode="auto">
            <a:xfrm>
              <a:off x="119810" y="1055587"/>
              <a:ext cx="4948095" cy="338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51" t="42527" b="47682"/>
            <a:stretch/>
          </p:blipFill>
          <p:spPr bwMode="auto">
            <a:xfrm>
              <a:off x="4142215" y="4165656"/>
              <a:ext cx="802394" cy="36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7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Оценка эффективности инвестирования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78655" y="2537906"/>
            <a:ext cx="6386691" cy="2165805"/>
            <a:chOff x="139625" y="1084522"/>
            <a:chExt cx="4666291" cy="17519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323146"/>
              <a:ext cx="4412511" cy="12746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latin typeface="Myriad Pro"/>
                </a:rPr>
                <a:t>Коэффициент Шарпа = </a:t>
              </a:r>
              <a:r>
                <a:rPr lang="ru-RU" altLang="ru-RU" sz="2800" b="1" dirty="0">
                  <a:latin typeface="Myriad Pro"/>
                </a:rPr>
                <a:t>(</a:t>
              </a:r>
              <a:r>
                <a:rPr lang="en-US" altLang="ru-RU" sz="2800" b="1" dirty="0">
                  <a:latin typeface="Myriad Pro"/>
                </a:rPr>
                <a:t>r</a:t>
              </a:r>
              <a:r>
                <a:rPr lang="en-US" altLang="ru-RU" sz="2800" b="1" baseline="-25000" dirty="0">
                  <a:latin typeface="Myriad Pro"/>
                </a:rPr>
                <a:t>i </a:t>
              </a:r>
              <a:r>
                <a:rPr lang="en-US" altLang="ru-RU" sz="2800" b="1" dirty="0">
                  <a:latin typeface="Myriad Pro"/>
                </a:rPr>
                <a:t>– r</a:t>
              </a:r>
              <a:r>
                <a:rPr lang="en-US" altLang="ru-RU" sz="2800" b="1" baseline="-25000" dirty="0">
                  <a:latin typeface="Myriad Pro"/>
                </a:rPr>
                <a:t>f</a:t>
              </a:r>
              <a:r>
                <a:rPr lang="en-US" altLang="ru-RU" sz="2800" b="1" dirty="0">
                  <a:latin typeface="Myriad Pro"/>
                </a:rPr>
                <a:t>)</a:t>
              </a:r>
              <a:r>
                <a:rPr lang="ru-RU" altLang="ru-RU" sz="2800" b="1" dirty="0">
                  <a:latin typeface="Myriad Pro"/>
                </a:rPr>
                <a:t> </a:t>
              </a:r>
              <a:r>
                <a:rPr lang="ru-RU" altLang="ru-RU" sz="2800" b="1">
                  <a:latin typeface="Myriad Pro"/>
                </a:rPr>
                <a:t>: </a:t>
              </a:r>
              <a:r>
                <a:rPr lang="ru-RU" altLang="ru-RU" sz="2800" b="1" smtClean="0">
                  <a:latin typeface="Myriad Pro"/>
                  <a:sym typeface="Symbol"/>
                </a:rPr>
                <a:t></a:t>
              </a:r>
              <a:r>
                <a:rPr lang="en-US" altLang="ru-RU" sz="2800" b="1" baseline="-25000" smtClean="0">
                  <a:latin typeface="Myriad Pro"/>
                  <a:sym typeface="Symbol" pitchFamily="18" charset="2"/>
                </a:rPr>
                <a:t>i</a:t>
              </a:r>
              <a:endParaRPr lang="en-US" altLang="ru-RU" sz="2800" b="1" baseline="-25000" dirty="0">
                <a:latin typeface="Myriad Pro"/>
                <a:sym typeface="Symbol" pitchFamily="18" charset="2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latin typeface="Myriad Pro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i</a:t>
              </a:r>
              <a:r>
                <a:rPr lang="ru-RU" sz="2400" dirty="0">
                  <a:latin typeface="Myriad Pro"/>
                </a:rPr>
                <a:t> – доходность </a:t>
              </a:r>
              <a:r>
                <a:rPr lang="ru-RU" sz="2400" i="1" dirty="0">
                  <a:latin typeface="Myriad Pro"/>
                </a:rPr>
                <a:t>i-го</a:t>
              </a:r>
              <a:r>
                <a:rPr lang="ru-RU" sz="2400" dirty="0">
                  <a:latin typeface="Myriad Pro"/>
                </a:rPr>
                <a:t> актива</a:t>
              </a: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f</a:t>
              </a:r>
              <a:r>
                <a:rPr lang="ru-RU" sz="2400" b="1" dirty="0">
                  <a:latin typeface="Myriad Pro"/>
                </a:rPr>
                <a:t> </a:t>
              </a:r>
              <a:r>
                <a:rPr lang="ru-RU" sz="2400" dirty="0">
                  <a:latin typeface="Myriad Pro"/>
                </a:rPr>
                <a:t>- доходность безрискового актива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031" y="1217140"/>
            <a:ext cx="6672444" cy="1334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FFC000"/>
                </a:solidFill>
                <a:latin typeface="Myriad Pro"/>
              </a:rPr>
              <a:t>Цель финансового планирования: </a:t>
            </a:r>
          </a:p>
          <a:p>
            <a:pPr algn="ctr"/>
            <a:r>
              <a:rPr lang="ru-RU" b="1" smtClean="0">
                <a:latin typeface="Myriad Pro"/>
              </a:rPr>
              <a:t>обеспечить </a:t>
            </a:r>
            <a:r>
              <a:rPr lang="ru-RU" b="1">
                <a:latin typeface="Myriad Pro"/>
              </a:rPr>
              <a:t>финансовое благополучие и финансовую независимость </a:t>
            </a:r>
            <a:r>
              <a:rPr lang="ru-RU" b="1" smtClean="0">
                <a:latin typeface="Myriad Pro"/>
              </a:rPr>
              <a:t>в </a:t>
            </a:r>
            <a:r>
              <a:rPr lang="ru-RU" b="1">
                <a:latin typeface="Myriad Pro"/>
              </a:rPr>
              <a:t>течение всей жизни</a:t>
            </a:r>
            <a:endParaRPr lang="ru-RU" b="1" dirty="0"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25402" y="2811233"/>
            <a:ext cx="6208985" cy="3094407"/>
            <a:chOff x="2289638" y="2888971"/>
            <a:chExt cx="6208985" cy="30944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46881" y="3444221"/>
              <a:ext cx="6051742" cy="2539157"/>
              <a:chOff x="1599789" y="1313424"/>
              <a:chExt cx="6051742" cy="2539157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1790267" y="1313424"/>
                <a:ext cx="5861264" cy="253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Личное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>
                    <a:solidFill>
                      <a:srgbClr val="003F82"/>
                    </a:solidFill>
                    <a:latin typeface="Myriad Pro"/>
                  </a:rPr>
                  <a:t>С</a:t>
                </a: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емейное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900" b="1" smtClean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2000" b="1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Родителей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Государства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Детей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599789" y="1433601"/>
                <a:ext cx="144000" cy="2286563"/>
                <a:chOff x="1599789" y="1433601"/>
                <a:chExt cx="144000" cy="2286563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599789" y="143360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0" name="Овал 9"/>
                <p:cNvSpPr/>
                <p:nvPr/>
              </p:nvSpPr>
              <p:spPr bwMode="auto">
                <a:xfrm>
                  <a:off x="1599789" y="1830437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1" name="Овал 10"/>
                <p:cNvSpPr/>
                <p:nvPr/>
              </p:nvSpPr>
              <p:spPr bwMode="auto">
                <a:xfrm>
                  <a:off x="1599789" y="3576148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2" name="Овал 11"/>
                <p:cNvSpPr/>
                <p:nvPr/>
              </p:nvSpPr>
              <p:spPr bwMode="auto">
                <a:xfrm>
                  <a:off x="1599789" y="279923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3" name="Овал 12"/>
                <p:cNvSpPr/>
                <p:nvPr/>
              </p:nvSpPr>
              <p:spPr bwMode="auto">
                <a:xfrm>
                  <a:off x="1599789" y="3171180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89638" y="2888971"/>
              <a:ext cx="5861264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Финансовое благополучие:</a:t>
              </a:r>
            </a:p>
            <a:p>
              <a:pPr>
                <a:spcAft>
                  <a:spcPts val="600"/>
                </a:spcAft>
              </a:pPr>
              <a:endParaRPr lang="ru-RU" sz="2800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endParaRPr lang="ru-RU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Финансовая независимость от</a:t>
              </a:r>
              <a:r>
                <a:rPr lang="ru-RU" sz="2800" b="1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sz="2800" b="1">
                <a:solidFill>
                  <a:srgbClr val="003F82"/>
                </a:solidFill>
                <a:latin typeface="Myriad Pro"/>
              </a:endParaRPr>
            </a:p>
          </p:txBody>
        </p:sp>
      </p:grpSp>
      <p:pic>
        <p:nvPicPr>
          <p:cNvPr id="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Коэффициент Шарпа по акциям и облигациям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рынка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США (за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период  с 1928 по 2008 гг. 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78424" y="1956394"/>
            <a:ext cx="6509982" cy="3953088"/>
            <a:chOff x="204769" y="1467292"/>
            <a:chExt cx="5281631" cy="3094075"/>
          </a:xfrm>
        </p:grpSpPr>
        <p:pic>
          <p:nvPicPr>
            <p:cNvPr id="11" name="Диаграмма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9" t="-4907" r="-1186" b="-4366"/>
            <a:stretch>
              <a:fillRect/>
            </a:stretch>
          </p:blipFill>
          <p:spPr bwMode="auto">
            <a:xfrm>
              <a:off x="204769" y="1467292"/>
              <a:ext cx="5281631" cy="309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69358" y="1587190"/>
              <a:ext cx="3485288" cy="215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2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Зависимость коэффициента Шарпа от сроков инвестирования на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российском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рынке (с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учетом кризиса)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16192"/>
              </p:ext>
            </p:extLst>
          </p:nvPr>
        </p:nvGraphicFramePr>
        <p:xfrm>
          <a:off x="1719617" y="1854211"/>
          <a:ext cx="5995338" cy="409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Диаграмма" r:id="rId4" imgW="5886416" imgH="2714557" progId="Excel.Chart.8">
                  <p:embed/>
                </p:oleObj>
              </mc:Choice>
              <mc:Fallback>
                <p:oleObj name="Диаграмма" r:id="rId4" imgW="5886416" imgH="27145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617" y="1854211"/>
                        <a:ext cx="5995338" cy="4096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7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ИНДЕКС РТС</a:t>
            </a:r>
            <a:endParaRPr lang="ru-RU" sz="3200" b="1" dirty="0">
              <a:solidFill>
                <a:srgbClr val="003E82"/>
              </a:solidFill>
            </a:endParaRPr>
          </a:p>
        </p:txBody>
      </p:sp>
      <p:pic>
        <p:nvPicPr>
          <p:cNvPr id="3" name="Рисунок 2" descr="http://stock.quote.rbc.ru/online/rusindex.0/daily/daily_graph_i_q.rus.shtml?ticker=RTSI&amp;show=all&amp;0.70188355661150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417639"/>
            <a:ext cx="7554686" cy="4645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251857" y="3581400"/>
            <a:ext cx="6803572" cy="1970314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Эффект диверсификации: в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портфеле - два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рискованных актива, а портфель является безрисковым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32622" y="1517831"/>
            <a:ext cx="6227117" cy="5093667"/>
            <a:chOff x="-73743" y="1447048"/>
            <a:chExt cx="6227117" cy="5093667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443815" y="5419155"/>
              <a:ext cx="50330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i="1" kern="0" dirty="0" smtClean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ru-RU" altLang="ru-RU" sz="1400" i="1" kern="0" baseline="-25000" dirty="0" smtClean="0">
                  <a:solidFill>
                    <a:srgbClr val="000000"/>
                  </a:solidFill>
                  <a:latin typeface="Myriad Pro"/>
                </a:rPr>
                <a:t>0</a:t>
              </a:r>
              <a:endParaRPr lang="en-US" altLang="ru-RU" sz="1400" i="1" kern="0" baseline="-25000" dirty="0" smtClean="0">
                <a:solidFill>
                  <a:srgbClr val="000000"/>
                </a:solidFill>
                <a:latin typeface="Myriad Pro"/>
                <a:cs typeface="Arial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-73743" y="1447048"/>
              <a:ext cx="6227117" cy="5093667"/>
              <a:chOff x="-73743" y="1447048"/>
              <a:chExt cx="6227117" cy="5093667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12462" y="2444392"/>
                <a:ext cx="4981593" cy="3435455"/>
                <a:chOff x="712458" y="1833291"/>
                <a:chExt cx="4981593" cy="2576591"/>
              </a:xfrm>
            </p:grpSpPr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712458" y="1833291"/>
                  <a:ext cx="4753400" cy="158530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002" h="1225">
                      <a:moveTo>
                        <a:pt x="0" y="1225"/>
                      </a:moveTo>
                      <a:cubicBezTo>
                        <a:pt x="11" y="1198"/>
                        <a:pt x="34" y="1107"/>
                        <a:pt x="67" y="1065"/>
                      </a:cubicBezTo>
                      <a:cubicBezTo>
                        <a:pt x="100" y="1023"/>
                        <a:pt x="144" y="992"/>
                        <a:pt x="200" y="974"/>
                      </a:cubicBezTo>
                      <a:cubicBezTo>
                        <a:pt x="256" y="956"/>
                        <a:pt x="333" y="950"/>
                        <a:pt x="401" y="957"/>
                      </a:cubicBezTo>
                      <a:cubicBezTo>
                        <a:pt x="469" y="964"/>
                        <a:pt x="531" y="994"/>
                        <a:pt x="609" y="1015"/>
                      </a:cubicBezTo>
                      <a:cubicBezTo>
                        <a:pt x="687" y="1036"/>
                        <a:pt x="787" y="1071"/>
                        <a:pt x="868" y="1082"/>
                      </a:cubicBezTo>
                      <a:cubicBezTo>
                        <a:pt x="949" y="1093"/>
                        <a:pt x="1032" y="1102"/>
                        <a:pt x="1093" y="1082"/>
                      </a:cubicBezTo>
                      <a:cubicBezTo>
                        <a:pt x="1154" y="1062"/>
                        <a:pt x="1195" y="1007"/>
                        <a:pt x="1235" y="965"/>
                      </a:cubicBezTo>
                      <a:cubicBezTo>
                        <a:pt x="1275" y="923"/>
                        <a:pt x="1300" y="879"/>
                        <a:pt x="1335" y="832"/>
                      </a:cubicBezTo>
                      <a:cubicBezTo>
                        <a:pt x="1370" y="785"/>
                        <a:pt x="1399" y="721"/>
                        <a:pt x="1444" y="681"/>
                      </a:cubicBezTo>
                      <a:cubicBezTo>
                        <a:pt x="1489" y="641"/>
                        <a:pt x="1550" y="607"/>
                        <a:pt x="1603" y="590"/>
                      </a:cubicBezTo>
                      <a:cubicBezTo>
                        <a:pt x="1656" y="573"/>
                        <a:pt x="1704" y="576"/>
                        <a:pt x="1761" y="581"/>
                      </a:cubicBezTo>
                      <a:cubicBezTo>
                        <a:pt x="1818" y="586"/>
                        <a:pt x="1878" y="604"/>
                        <a:pt x="1945" y="623"/>
                      </a:cubicBezTo>
                      <a:cubicBezTo>
                        <a:pt x="2012" y="642"/>
                        <a:pt x="2083" y="684"/>
                        <a:pt x="2162" y="698"/>
                      </a:cubicBezTo>
                      <a:cubicBezTo>
                        <a:pt x="2241" y="712"/>
                        <a:pt x="2349" y="726"/>
                        <a:pt x="2421" y="707"/>
                      </a:cubicBezTo>
                      <a:cubicBezTo>
                        <a:pt x="2493" y="688"/>
                        <a:pt x="2547" y="631"/>
                        <a:pt x="2596" y="581"/>
                      </a:cubicBezTo>
                      <a:cubicBezTo>
                        <a:pt x="2645" y="531"/>
                        <a:pt x="2680" y="464"/>
                        <a:pt x="2713" y="406"/>
                      </a:cubicBezTo>
                      <a:cubicBezTo>
                        <a:pt x="2746" y="348"/>
                        <a:pt x="2753" y="278"/>
                        <a:pt x="2796" y="231"/>
                      </a:cubicBezTo>
                      <a:cubicBezTo>
                        <a:pt x="2839" y="184"/>
                        <a:pt x="2908" y="134"/>
                        <a:pt x="2972" y="122"/>
                      </a:cubicBezTo>
                      <a:cubicBezTo>
                        <a:pt x="3036" y="110"/>
                        <a:pt x="3122" y="139"/>
                        <a:pt x="3180" y="156"/>
                      </a:cubicBezTo>
                      <a:cubicBezTo>
                        <a:pt x="3238" y="173"/>
                        <a:pt x="3254" y="201"/>
                        <a:pt x="3322" y="222"/>
                      </a:cubicBezTo>
                      <a:cubicBezTo>
                        <a:pt x="3390" y="243"/>
                        <a:pt x="3511" y="280"/>
                        <a:pt x="3589" y="281"/>
                      </a:cubicBezTo>
                      <a:cubicBezTo>
                        <a:pt x="3667" y="282"/>
                        <a:pt x="3739" y="253"/>
                        <a:pt x="3790" y="231"/>
                      </a:cubicBezTo>
                      <a:cubicBezTo>
                        <a:pt x="3841" y="209"/>
                        <a:pt x="3865" y="182"/>
                        <a:pt x="3898" y="147"/>
                      </a:cubicBezTo>
                      <a:cubicBezTo>
                        <a:pt x="3931" y="112"/>
                        <a:pt x="3978" y="44"/>
                        <a:pt x="3990" y="22"/>
                      </a:cubicBezTo>
                      <a:cubicBezTo>
                        <a:pt x="4002" y="0"/>
                        <a:pt x="3977" y="16"/>
                        <a:pt x="3973" y="14"/>
                      </a:cubicBezTo>
                    </a:path>
                  </a:pathLst>
                </a:custGeom>
                <a:ln>
                  <a:headEnd type="oval" w="med" len="med"/>
                  <a:tailEnd type="oval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53894" y="4122602"/>
                  <a:ext cx="340157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ru-RU" i="1" kern="0" dirty="0" smtClean="0">
                      <a:solidFill>
                        <a:srgbClr val="000000"/>
                      </a:solidFill>
                      <a:latin typeface="Myriad Pro"/>
                    </a:rPr>
                    <a:t>t</a:t>
                  </a:r>
                  <a:r>
                    <a:rPr lang="ru-RU" altLang="ru-RU" i="1" kern="0" baseline="-25000" dirty="0" smtClean="0">
                      <a:solidFill>
                        <a:srgbClr val="000000"/>
                      </a:solidFill>
                      <a:latin typeface="Myriad Pro"/>
                    </a:rPr>
                    <a:t>1</a:t>
                  </a:r>
                  <a:endParaRPr lang="en-US" altLang="ru-RU" i="1" kern="0" baseline="-25000" dirty="0" smtClean="0">
                    <a:solidFill>
                      <a:srgbClr val="000000"/>
                    </a:solidFill>
                    <a:latin typeface="Myriad Pro"/>
                    <a:cs typeface="Arial" charset="0"/>
                  </a:endParaRPr>
                </a:p>
              </p:txBody>
            </p:sp>
            <p:sp>
              <p:nvSpPr>
                <p:cNvPr id="59" name="Line 18"/>
                <p:cNvSpPr>
                  <a:spLocks noChangeShapeType="1"/>
                </p:cNvSpPr>
                <p:nvPr/>
              </p:nvSpPr>
              <p:spPr bwMode="auto">
                <a:xfrm>
                  <a:off x="5453796" y="1833291"/>
                  <a:ext cx="0" cy="2231075"/>
                </a:xfrm>
                <a:prstGeom prst="line">
                  <a:avLst/>
                </a:prstGeom>
                <a:ln>
                  <a:prstDash val="sysDash"/>
                  <a:headEnd/>
                  <a:tailEnd type="oval" w="med" len="med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  <a:latin typeface="Arial" charset="0"/>
                    <a:ea typeface="ＭＳ Ｐゴシック"/>
                  </a:endParaRPr>
                </a:p>
              </p:txBody>
            </p:sp>
            <p:grpSp>
              <p:nvGrpSpPr>
                <p:cNvPr id="60" name="Group 42"/>
                <p:cNvGrpSpPr>
                  <a:grpSpLocks/>
                </p:cNvGrpSpPr>
                <p:nvPr/>
              </p:nvGrpSpPr>
              <p:grpSpPr bwMode="auto">
                <a:xfrm>
                  <a:off x="1628049" y="4132940"/>
                  <a:ext cx="3626182" cy="276942"/>
                  <a:chOff x="1669" y="3494"/>
                  <a:chExt cx="3307" cy="214"/>
                </a:xfrm>
              </p:grpSpPr>
              <p:sp>
                <p:nvSpPr>
                  <p:cNvPr id="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617"/>
                    <a:ext cx="246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494"/>
                    <a:ext cx="2895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«А»</a:t>
                    </a:r>
                  </a:p>
                </p:txBody>
              </p:sp>
            </p:grpSp>
          </p:grpSp>
          <p:grpSp>
            <p:nvGrpSpPr>
              <p:cNvPr id="2" name="Группа 1"/>
              <p:cNvGrpSpPr/>
              <p:nvPr/>
            </p:nvGrpSpPr>
            <p:grpSpPr>
              <a:xfrm>
                <a:off x="-73743" y="1447048"/>
                <a:ext cx="6227117" cy="5093667"/>
                <a:chOff x="-73743" y="1447048"/>
                <a:chExt cx="6227117" cy="5093667"/>
              </a:xfrm>
            </p:grpSpPr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712458" y="1662736"/>
                  <a:ext cx="0" cy="3756419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712458" y="5419155"/>
                  <a:ext cx="5440916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73743" y="1447048"/>
                  <a:ext cx="78620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</a:rPr>
                    <a:t>Цена</a:t>
                  </a:r>
                </a:p>
              </p:txBody>
            </p:sp>
            <p:grpSp>
              <p:nvGrpSpPr>
                <p:cNvPr id="5" name="Группа 4"/>
                <p:cNvGrpSpPr/>
                <p:nvPr/>
              </p:nvGrpSpPr>
              <p:grpSpPr>
                <a:xfrm>
                  <a:off x="712458" y="2366743"/>
                  <a:ext cx="4956256" cy="4173972"/>
                  <a:chOff x="712458" y="1775056"/>
                  <a:chExt cx="4956256" cy="3130478"/>
                </a:xfrm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712458" y="1775056"/>
                    <a:ext cx="4956256" cy="1642247"/>
                  </a:xfrm>
                  <a:custGeom>
                    <a:avLst/>
                    <a:gdLst>
                      <a:gd name="T0" fmla="*/ 0 w 4132"/>
                      <a:gd name="T1" fmla="*/ 1321 h 1252"/>
                      <a:gd name="T2" fmla="*/ 5916 w 4132"/>
                      <a:gd name="T3" fmla="*/ 0 h 125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32" h="1252">
                        <a:moveTo>
                          <a:pt x="0" y="1252"/>
                        </a:moveTo>
                        <a:lnTo>
                          <a:pt x="4132" y="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6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628049" y="4651886"/>
                    <a:ext cx="3490213" cy="253648"/>
                    <a:chOff x="1669" y="3895"/>
                    <a:chExt cx="3183" cy="196"/>
                  </a:xfrm>
                </p:grpSpPr>
                <p:sp>
                  <p:nvSpPr>
                    <p:cNvPr id="6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9" y="4025"/>
                      <a:ext cx="246" cy="0"/>
                    </a:xfrm>
                    <a:prstGeom prst="line">
                      <a:avLst/>
                    </a:prstGeom>
                    <a:ln w="15875"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pPr>
                        <a:defRPr/>
                      </a:pPr>
                      <a:endParaRPr lang="ru-RU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3895"/>
                      <a:ext cx="2740" cy="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ru-RU" altLang="ru-RU" sz="1600" kern="0" dirty="0" smtClean="0">
                          <a:solidFill>
                            <a:srgbClr val="000000"/>
                          </a:solidFill>
                          <a:latin typeface="Myriad Pro"/>
                        </a:rPr>
                        <a:t>Стоимость портфеля</a:t>
                      </a:r>
                    </a:p>
                  </p:txBody>
                </p:sp>
              </p:grpSp>
            </p:grpSp>
          </p:grpSp>
          <p:grpSp>
            <p:nvGrpSpPr>
              <p:cNvPr id="4" name="Группа 3"/>
              <p:cNvGrpSpPr/>
              <p:nvPr/>
            </p:nvGrpSpPr>
            <p:grpSpPr>
              <a:xfrm>
                <a:off x="710810" y="2295256"/>
                <a:ext cx="4745313" cy="3884830"/>
                <a:chOff x="710809" y="1721440"/>
                <a:chExt cx="4745313" cy="2913622"/>
              </a:xfrm>
            </p:grpSpPr>
            <p:grpSp>
              <p:nvGrpSpPr>
                <p:cNvPr id="61" name="Group 43"/>
                <p:cNvGrpSpPr>
                  <a:grpSpLocks/>
                </p:cNvGrpSpPr>
                <p:nvPr/>
              </p:nvGrpSpPr>
              <p:grpSpPr bwMode="auto">
                <a:xfrm>
                  <a:off x="1628049" y="4381414"/>
                  <a:ext cx="3490213" cy="253648"/>
                  <a:chOff x="1669" y="3721"/>
                  <a:chExt cx="3183" cy="196"/>
                </a:xfrm>
              </p:grpSpPr>
              <p:sp>
                <p:nvSpPr>
                  <p:cNvPr id="6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844"/>
                    <a:ext cx="246" cy="0"/>
                  </a:xfrm>
                  <a:prstGeom prst="line">
                    <a:avLst/>
                  </a:prstGeom>
                  <a:ln>
                    <a:prstDash val="sysDash"/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721"/>
                    <a:ext cx="2771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sz="1600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«В»</a:t>
                    </a:r>
                  </a:p>
                </p:txBody>
              </p:sp>
            </p:grpSp>
            <p:sp>
              <p:nvSpPr>
                <p:cNvPr id="69" name="Freeform 7"/>
                <p:cNvSpPr>
                  <a:spLocks/>
                </p:cNvSpPr>
                <p:nvPr/>
              </p:nvSpPr>
              <p:spPr bwMode="auto">
                <a:xfrm rot="10800000">
                  <a:off x="710809" y="1721440"/>
                  <a:ext cx="4745313" cy="182077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connsiteX0" fmla="*/ 0 w 9978"/>
                    <a:gd name="connsiteY0" fmla="*/ 9917 h 9917"/>
                    <a:gd name="connsiteX1" fmla="*/ 167 w 9978"/>
                    <a:gd name="connsiteY1" fmla="*/ 8611 h 9917"/>
                    <a:gd name="connsiteX2" fmla="*/ 500 w 9978"/>
                    <a:gd name="connsiteY2" fmla="*/ 7868 h 9917"/>
                    <a:gd name="connsiteX3" fmla="*/ 1002 w 9978"/>
                    <a:gd name="connsiteY3" fmla="*/ 7729 h 9917"/>
                    <a:gd name="connsiteX4" fmla="*/ 1522 w 9978"/>
                    <a:gd name="connsiteY4" fmla="*/ 8203 h 9917"/>
                    <a:gd name="connsiteX5" fmla="*/ 2169 w 9978"/>
                    <a:gd name="connsiteY5" fmla="*/ 8750 h 9917"/>
                    <a:gd name="connsiteX6" fmla="*/ 2731 w 9978"/>
                    <a:gd name="connsiteY6" fmla="*/ 8750 h 9917"/>
                    <a:gd name="connsiteX7" fmla="*/ 3086 w 9978"/>
                    <a:gd name="connsiteY7" fmla="*/ 7795 h 9917"/>
                    <a:gd name="connsiteX8" fmla="*/ 3336 w 9978"/>
                    <a:gd name="connsiteY8" fmla="*/ 6709 h 9917"/>
                    <a:gd name="connsiteX9" fmla="*/ 3608 w 9978"/>
                    <a:gd name="connsiteY9" fmla="*/ 5476 h 9917"/>
                    <a:gd name="connsiteX10" fmla="*/ 4005 w 9978"/>
                    <a:gd name="connsiteY10" fmla="*/ 4733 h 9917"/>
                    <a:gd name="connsiteX11" fmla="*/ 4400 w 9978"/>
                    <a:gd name="connsiteY11" fmla="*/ 4660 h 9917"/>
                    <a:gd name="connsiteX12" fmla="*/ 4860 w 9978"/>
                    <a:gd name="connsiteY12" fmla="*/ 5003 h 9917"/>
                    <a:gd name="connsiteX13" fmla="*/ 5402 w 9978"/>
                    <a:gd name="connsiteY13" fmla="*/ 5615 h 9917"/>
                    <a:gd name="connsiteX14" fmla="*/ 6049 w 9978"/>
                    <a:gd name="connsiteY14" fmla="*/ 5688 h 9917"/>
                    <a:gd name="connsiteX15" fmla="*/ 6487 w 9978"/>
                    <a:gd name="connsiteY15" fmla="*/ 4660 h 9917"/>
                    <a:gd name="connsiteX16" fmla="*/ 6779 w 9978"/>
                    <a:gd name="connsiteY16" fmla="*/ 3231 h 9917"/>
                    <a:gd name="connsiteX17" fmla="*/ 6987 w 9978"/>
                    <a:gd name="connsiteY17" fmla="*/ 1803 h 9917"/>
                    <a:gd name="connsiteX18" fmla="*/ 7426 w 9978"/>
                    <a:gd name="connsiteY18" fmla="*/ 913 h 9917"/>
                    <a:gd name="connsiteX19" fmla="*/ 7946 w 9978"/>
                    <a:gd name="connsiteY19" fmla="*/ 1190 h 9917"/>
                    <a:gd name="connsiteX20" fmla="*/ 8301 w 9978"/>
                    <a:gd name="connsiteY20" fmla="*/ 1729 h 9917"/>
                    <a:gd name="connsiteX21" fmla="*/ 8968 w 9978"/>
                    <a:gd name="connsiteY21" fmla="*/ 2211 h 9917"/>
                    <a:gd name="connsiteX22" fmla="*/ 9429 w 9978"/>
                    <a:gd name="connsiteY22" fmla="*/ 2061 h 9917"/>
                    <a:gd name="connsiteX23" fmla="*/ 9740 w 9978"/>
                    <a:gd name="connsiteY23" fmla="*/ 1117 h 9917"/>
                    <a:gd name="connsiteX24" fmla="*/ 9970 w 9978"/>
                    <a:gd name="connsiteY24" fmla="*/ 97 h 9917"/>
                    <a:gd name="connsiteX25" fmla="*/ 9928 w 9978"/>
                    <a:gd name="connsiteY25" fmla="*/ 31 h 9917"/>
                    <a:gd name="connsiteX0" fmla="*/ 0 w 10000"/>
                    <a:gd name="connsiteY0" fmla="*/ 10000 h 10000"/>
                    <a:gd name="connsiteX1" fmla="*/ 167 w 10000"/>
                    <a:gd name="connsiteY1" fmla="*/ 8683 h 10000"/>
                    <a:gd name="connsiteX2" fmla="*/ 501 w 10000"/>
                    <a:gd name="connsiteY2" fmla="*/ 7934 h 10000"/>
                    <a:gd name="connsiteX3" fmla="*/ 1004 w 10000"/>
                    <a:gd name="connsiteY3" fmla="*/ 7794 h 10000"/>
                    <a:gd name="connsiteX4" fmla="*/ 1525 w 10000"/>
                    <a:gd name="connsiteY4" fmla="*/ 8272 h 10000"/>
                    <a:gd name="connsiteX5" fmla="*/ 2174 w 10000"/>
                    <a:gd name="connsiteY5" fmla="*/ 8823 h 10000"/>
                    <a:gd name="connsiteX6" fmla="*/ 2737 w 10000"/>
                    <a:gd name="connsiteY6" fmla="*/ 8823 h 10000"/>
                    <a:gd name="connsiteX7" fmla="*/ 3093 w 10000"/>
                    <a:gd name="connsiteY7" fmla="*/ 7860 h 10000"/>
                    <a:gd name="connsiteX8" fmla="*/ 3343 w 10000"/>
                    <a:gd name="connsiteY8" fmla="*/ 6765 h 10000"/>
                    <a:gd name="connsiteX9" fmla="*/ 3616 w 10000"/>
                    <a:gd name="connsiteY9" fmla="*/ 5522 h 10000"/>
                    <a:gd name="connsiteX10" fmla="*/ 4014 w 10000"/>
                    <a:gd name="connsiteY10" fmla="*/ 4773 h 10000"/>
                    <a:gd name="connsiteX11" fmla="*/ 4410 w 10000"/>
                    <a:gd name="connsiteY11" fmla="*/ 4699 h 10000"/>
                    <a:gd name="connsiteX12" fmla="*/ 4871 w 10000"/>
                    <a:gd name="connsiteY12" fmla="*/ 5045 h 10000"/>
                    <a:gd name="connsiteX13" fmla="*/ 5414 w 10000"/>
                    <a:gd name="connsiteY13" fmla="*/ 5662 h 10000"/>
                    <a:gd name="connsiteX14" fmla="*/ 6062 w 10000"/>
                    <a:gd name="connsiteY14" fmla="*/ 5736 h 10000"/>
                    <a:gd name="connsiteX15" fmla="*/ 6501 w 10000"/>
                    <a:gd name="connsiteY15" fmla="*/ 4699 h 10000"/>
                    <a:gd name="connsiteX16" fmla="*/ 6794 w 10000"/>
                    <a:gd name="connsiteY16" fmla="*/ 3258 h 10000"/>
                    <a:gd name="connsiteX17" fmla="*/ 7002 w 10000"/>
                    <a:gd name="connsiteY17" fmla="*/ 1818 h 10000"/>
                    <a:gd name="connsiteX18" fmla="*/ 7442 w 10000"/>
                    <a:gd name="connsiteY18" fmla="*/ 921 h 10000"/>
                    <a:gd name="connsiteX19" fmla="*/ 7964 w 10000"/>
                    <a:gd name="connsiteY19" fmla="*/ 1200 h 10000"/>
                    <a:gd name="connsiteX20" fmla="*/ 8319 w 10000"/>
                    <a:gd name="connsiteY20" fmla="*/ 1743 h 10000"/>
                    <a:gd name="connsiteX21" fmla="*/ 8926 w 10000"/>
                    <a:gd name="connsiteY21" fmla="*/ 2490 h 10000"/>
                    <a:gd name="connsiteX22" fmla="*/ 9450 w 10000"/>
                    <a:gd name="connsiteY22" fmla="*/ 2078 h 10000"/>
                    <a:gd name="connsiteX23" fmla="*/ 9761 w 10000"/>
                    <a:gd name="connsiteY23" fmla="*/ 1126 h 10000"/>
                    <a:gd name="connsiteX24" fmla="*/ 9992 w 10000"/>
                    <a:gd name="connsiteY24" fmla="*/ 98 h 10000"/>
                    <a:gd name="connsiteX25" fmla="*/ 9950 w 10000"/>
                    <a:gd name="connsiteY25" fmla="*/ 31 h 10000"/>
                    <a:gd name="connsiteX0" fmla="*/ 0 w 10002"/>
                    <a:gd name="connsiteY0" fmla="*/ 10554 h 10554"/>
                    <a:gd name="connsiteX1" fmla="*/ 167 w 10002"/>
                    <a:gd name="connsiteY1" fmla="*/ 9237 h 10554"/>
                    <a:gd name="connsiteX2" fmla="*/ 501 w 10002"/>
                    <a:gd name="connsiteY2" fmla="*/ 8488 h 10554"/>
                    <a:gd name="connsiteX3" fmla="*/ 1004 w 10002"/>
                    <a:gd name="connsiteY3" fmla="*/ 8348 h 10554"/>
                    <a:gd name="connsiteX4" fmla="*/ 1525 w 10002"/>
                    <a:gd name="connsiteY4" fmla="*/ 8826 h 10554"/>
                    <a:gd name="connsiteX5" fmla="*/ 2174 w 10002"/>
                    <a:gd name="connsiteY5" fmla="*/ 9377 h 10554"/>
                    <a:gd name="connsiteX6" fmla="*/ 2737 w 10002"/>
                    <a:gd name="connsiteY6" fmla="*/ 9377 h 10554"/>
                    <a:gd name="connsiteX7" fmla="*/ 3093 w 10002"/>
                    <a:gd name="connsiteY7" fmla="*/ 8414 h 10554"/>
                    <a:gd name="connsiteX8" fmla="*/ 3343 w 10002"/>
                    <a:gd name="connsiteY8" fmla="*/ 7319 h 10554"/>
                    <a:gd name="connsiteX9" fmla="*/ 3616 w 10002"/>
                    <a:gd name="connsiteY9" fmla="*/ 6076 h 10554"/>
                    <a:gd name="connsiteX10" fmla="*/ 4014 w 10002"/>
                    <a:gd name="connsiteY10" fmla="*/ 5327 h 10554"/>
                    <a:gd name="connsiteX11" fmla="*/ 4410 w 10002"/>
                    <a:gd name="connsiteY11" fmla="*/ 5253 h 10554"/>
                    <a:gd name="connsiteX12" fmla="*/ 4871 w 10002"/>
                    <a:gd name="connsiteY12" fmla="*/ 5599 h 10554"/>
                    <a:gd name="connsiteX13" fmla="*/ 5414 w 10002"/>
                    <a:gd name="connsiteY13" fmla="*/ 6216 h 10554"/>
                    <a:gd name="connsiteX14" fmla="*/ 6062 w 10002"/>
                    <a:gd name="connsiteY14" fmla="*/ 6290 h 10554"/>
                    <a:gd name="connsiteX15" fmla="*/ 6501 w 10002"/>
                    <a:gd name="connsiteY15" fmla="*/ 5253 h 10554"/>
                    <a:gd name="connsiteX16" fmla="*/ 6794 w 10002"/>
                    <a:gd name="connsiteY16" fmla="*/ 3812 h 10554"/>
                    <a:gd name="connsiteX17" fmla="*/ 7002 w 10002"/>
                    <a:gd name="connsiteY17" fmla="*/ 2372 h 10554"/>
                    <a:gd name="connsiteX18" fmla="*/ 7442 w 10002"/>
                    <a:gd name="connsiteY18" fmla="*/ 1475 h 10554"/>
                    <a:gd name="connsiteX19" fmla="*/ 7964 w 10002"/>
                    <a:gd name="connsiteY19" fmla="*/ 1754 h 10554"/>
                    <a:gd name="connsiteX20" fmla="*/ 8319 w 10002"/>
                    <a:gd name="connsiteY20" fmla="*/ 2297 h 10554"/>
                    <a:gd name="connsiteX21" fmla="*/ 8926 w 10002"/>
                    <a:gd name="connsiteY21" fmla="*/ 3044 h 10554"/>
                    <a:gd name="connsiteX22" fmla="*/ 9450 w 10002"/>
                    <a:gd name="connsiteY22" fmla="*/ 2632 h 10554"/>
                    <a:gd name="connsiteX23" fmla="*/ 9761 w 10002"/>
                    <a:gd name="connsiteY23" fmla="*/ 1680 h 10554"/>
                    <a:gd name="connsiteX24" fmla="*/ 9992 w 10002"/>
                    <a:gd name="connsiteY24" fmla="*/ 652 h 10554"/>
                    <a:gd name="connsiteX25" fmla="*/ 9971 w 10002"/>
                    <a:gd name="connsiteY25" fmla="*/ 0 h 10554"/>
                    <a:gd name="connsiteX0" fmla="*/ 0 w 10096"/>
                    <a:gd name="connsiteY0" fmla="*/ 11074 h 11074"/>
                    <a:gd name="connsiteX1" fmla="*/ 167 w 10096"/>
                    <a:gd name="connsiteY1" fmla="*/ 9757 h 11074"/>
                    <a:gd name="connsiteX2" fmla="*/ 501 w 10096"/>
                    <a:gd name="connsiteY2" fmla="*/ 9008 h 11074"/>
                    <a:gd name="connsiteX3" fmla="*/ 1004 w 10096"/>
                    <a:gd name="connsiteY3" fmla="*/ 8868 h 11074"/>
                    <a:gd name="connsiteX4" fmla="*/ 1525 w 10096"/>
                    <a:gd name="connsiteY4" fmla="*/ 9346 h 11074"/>
                    <a:gd name="connsiteX5" fmla="*/ 2174 w 10096"/>
                    <a:gd name="connsiteY5" fmla="*/ 9897 h 11074"/>
                    <a:gd name="connsiteX6" fmla="*/ 2737 w 10096"/>
                    <a:gd name="connsiteY6" fmla="*/ 9897 h 11074"/>
                    <a:gd name="connsiteX7" fmla="*/ 3093 w 10096"/>
                    <a:gd name="connsiteY7" fmla="*/ 8934 h 11074"/>
                    <a:gd name="connsiteX8" fmla="*/ 3343 w 10096"/>
                    <a:gd name="connsiteY8" fmla="*/ 7839 h 11074"/>
                    <a:gd name="connsiteX9" fmla="*/ 3616 w 10096"/>
                    <a:gd name="connsiteY9" fmla="*/ 6596 h 11074"/>
                    <a:gd name="connsiteX10" fmla="*/ 4014 w 10096"/>
                    <a:gd name="connsiteY10" fmla="*/ 5847 h 11074"/>
                    <a:gd name="connsiteX11" fmla="*/ 4410 w 10096"/>
                    <a:gd name="connsiteY11" fmla="*/ 5773 h 11074"/>
                    <a:gd name="connsiteX12" fmla="*/ 4871 w 10096"/>
                    <a:gd name="connsiteY12" fmla="*/ 6119 h 11074"/>
                    <a:gd name="connsiteX13" fmla="*/ 5414 w 10096"/>
                    <a:gd name="connsiteY13" fmla="*/ 6736 h 11074"/>
                    <a:gd name="connsiteX14" fmla="*/ 6062 w 10096"/>
                    <a:gd name="connsiteY14" fmla="*/ 6810 h 11074"/>
                    <a:gd name="connsiteX15" fmla="*/ 6501 w 10096"/>
                    <a:gd name="connsiteY15" fmla="*/ 5773 h 11074"/>
                    <a:gd name="connsiteX16" fmla="*/ 6794 w 10096"/>
                    <a:gd name="connsiteY16" fmla="*/ 4332 h 11074"/>
                    <a:gd name="connsiteX17" fmla="*/ 7002 w 10096"/>
                    <a:gd name="connsiteY17" fmla="*/ 2892 h 11074"/>
                    <a:gd name="connsiteX18" fmla="*/ 7442 w 10096"/>
                    <a:gd name="connsiteY18" fmla="*/ 1995 h 11074"/>
                    <a:gd name="connsiteX19" fmla="*/ 7964 w 10096"/>
                    <a:gd name="connsiteY19" fmla="*/ 2274 h 11074"/>
                    <a:gd name="connsiteX20" fmla="*/ 8319 w 10096"/>
                    <a:gd name="connsiteY20" fmla="*/ 2817 h 11074"/>
                    <a:gd name="connsiteX21" fmla="*/ 8926 w 10096"/>
                    <a:gd name="connsiteY21" fmla="*/ 3564 h 11074"/>
                    <a:gd name="connsiteX22" fmla="*/ 9450 w 10096"/>
                    <a:gd name="connsiteY22" fmla="*/ 3152 h 11074"/>
                    <a:gd name="connsiteX23" fmla="*/ 9761 w 10096"/>
                    <a:gd name="connsiteY23" fmla="*/ 2200 h 11074"/>
                    <a:gd name="connsiteX24" fmla="*/ 9992 w 10096"/>
                    <a:gd name="connsiteY24" fmla="*/ 1172 h 11074"/>
                    <a:gd name="connsiteX25" fmla="*/ 10096 w 10096"/>
                    <a:gd name="connsiteY25" fmla="*/ 0 h 11074"/>
                    <a:gd name="connsiteX0" fmla="*/ 0 w 10179"/>
                    <a:gd name="connsiteY0" fmla="*/ 11204 h 11204"/>
                    <a:gd name="connsiteX1" fmla="*/ 167 w 10179"/>
                    <a:gd name="connsiteY1" fmla="*/ 9887 h 11204"/>
                    <a:gd name="connsiteX2" fmla="*/ 501 w 10179"/>
                    <a:gd name="connsiteY2" fmla="*/ 9138 h 11204"/>
                    <a:gd name="connsiteX3" fmla="*/ 1004 w 10179"/>
                    <a:gd name="connsiteY3" fmla="*/ 8998 h 11204"/>
                    <a:gd name="connsiteX4" fmla="*/ 1525 w 10179"/>
                    <a:gd name="connsiteY4" fmla="*/ 9476 h 11204"/>
                    <a:gd name="connsiteX5" fmla="*/ 2174 w 10179"/>
                    <a:gd name="connsiteY5" fmla="*/ 10027 h 11204"/>
                    <a:gd name="connsiteX6" fmla="*/ 2737 w 10179"/>
                    <a:gd name="connsiteY6" fmla="*/ 10027 h 11204"/>
                    <a:gd name="connsiteX7" fmla="*/ 3093 w 10179"/>
                    <a:gd name="connsiteY7" fmla="*/ 9064 h 11204"/>
                    <a:gd name="connsiteX8" fmla="*/ 3343 w 10179"/>
                    <a:gd name="connsiteY8" fmla="*/ 7969 h 11204"/>
                    <a:gd name="connsiteX9" fmla="*/ 3616 w 10179"/>
                    <a:gd name="connsiteY9" fmla="*/ 6726 h 11204"/>
                    <a:gd name="connsiteX10" fmla="*/ 4014 w 10179"/>
                    <a:gd name="connsiteY10" fmla="*/ 5977 h 11204"/>
                    <a:gd name="connsiteX11" fmla="*/ 4410 w 10179"/>
                    <a:gd name="connsiteY11" fmla="*/ 5903 h 11204"/>
                    <a:gd name="connsiteX12" fmla="*/ 4871 w 10179"/>
                    <a:gd name="connsiteY12" fmla="*/ 6249 h 11204"/>
                    <a:gd name="connsiteX13" fmla="*/ 5414 w 10179"/>
                    <a:gd name="connsiteY13" fmla="*/ 6866 h 11204"/>
                    <a:gd name="connsiteX14" fmla="*/ 6062 w 10179"/>
                    <a:gd name="connsiteY14" fmla="*/ 6940 h 11204"/>
                    <a:gd name="connsiteX15" fmla="*/ 6501 w 10179"/>
                    <a:gd name="connsiteY15" fmla="*/ 5903 h 11204"/>
                    <a:gd name="connsiteX16" fmla="*/ 6794 w 10179"/>
                    <a:gd name="connsiteY16" fmla="*/ 4462 h 11204"/>
                    <a:gd name="connsiteX17" fmla="*/ 7002 w 10179"/>
                    <a:gd name="connsiteY17" fmla="*/ 3022 h 11204"/>
                    <a:gd name="connsiteX18" fmla="*/ 7442 w 10179"/>
                    <a:gd name="connsiteY18" fmla="*/ 2125 h 11204"/>
                    <a:gd name="connsiteX19" fmla="*/ 7964 w 10179"/>
                    <a:gd name="connsiteY19" fmla="*/ 2404 h 11204"/>
                    <a:gd name="connsiteX20" fmla="*/ 8319 w 10179"/>
                    <a:gd name="connsiteY20" fmla="*/ 2947 h 11204"/>
                    <a:gd name="connsiteX21" fmla="*/ 8926 w 10179"/>
                    <a:gd name="connsiteY21" fmla="*/ 3694 h 11204"/>
                    <a:gd name="connsiteX22" fmla="*/ 9450 w 10179"/>
                    <a:gd name="connsiteY22" fmla="*/ 3282 h 11204"/>
                    <a:gd name="connsiteX23" fmla="*/ 9761 w 10179"/>
                    <a:gd name="connsiteY23" fmla="*/ 2330 h 11204"/>
                    <a:gd name="connsiteX24" fmla="*/ 9992 w 10179"/>
                    <a:gd name="connsiteY24" fmla="*/ 1302 h 11204"/>
                    <a:gd name="connsiteX25" fmla="*/ 10179 w 10179"/>
                    <a:gd name="connsiteY25" fmla="*/ 0 h 11204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428 w 10428"/>
                    <a:gd name="connsiteY25" fmla="*/ 0 h 12958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109 w 10428"/>
                    <a:gd name="connsiteY25" fmla="*/ 1588 h 12958"/>
                    <a:gd name="connsiteX26" fmla="*/ 10428 w 10428"/>
                    <a:gd name="connsiteY26" fmla="*/ 0 h 12958"/>
                    <a:gd name="connsiteX0" fmla="*/ 0 w 10532"/>
                    <a:gd name="connsiteY0" fmla="*/ 12958 h 12958"/>
                    <a:gd name="connsiteX1" fmla="*/ 167 w 10532"/>
                    <a:gd name="connsiteY1" fmla="*/ 11641 h 12958"/>
                    <a:gd name="connsiteX2" fmla="*/ 501 w 10532"/>
                    <a:gd name="connsiteY2" fmla="*/ 10892 h 12958"/>
                    <a:gd name="connsiteX3" fmla="*/ 1004 w 10532"/>
                    <a:gd name="connsiteY3" fmla="*/ 10752 h 12958"/>
                    <a:gd name="connsiteX4" fmla="*/ 1525 w 10532"/>
                    <a:gd name="connsiteY4" fmla="*/ 11230 h 12958"/>
                    <a:gd name="connsiteX5" fmla="*/ 2174 w 10532"/>
                    <a:gd name="connsiteY5" fmla="*/ 11781 h 12958"/>
                    <a:gd name="connsiteX6" fmla="*/ 2737 w 10532"/>
                    <a:gd name="connsiteY6" fmla="*/ 11781 h 12958"/>
                    <a:gd name="connsiteX7" fmla="*/ 3093 w 10532"/>
                    <a:gd name="connsiteY7" fmla="*/ 10818 h 12958"/>
                    <a:gd name="connsiteX8" fmla="*/ 3343 w 10532"/>
                    <a:gd name="connsiteY8" fmla="*/ 9723 h 12958"/>
                    <a:gd name="connsiteX9" fmla="*/ 3616 w 10532"/>
                    <a:gd name="connsiteY9" fmla="*/ 8480 h 12958"/>
                    <a:gd name="connsiteX10" fmla="*/ 4014 w 10532"/>
                    <a:gd name="connsiteY10" fmla="*/ 7731 h 12958"/>
                    <a:gd name="connsiteX11" fmla="*/ 4410 w 10532"/>
                    <a:gd name="connsiteY11" fmla="*/ 7657 h 12958"/>
                    <a:gd name="connsiteX12" fmla="*/ 4871 w 10532"/>
                    <a:gd name="connsiteY12" fmla="*/ 8003 h 12958"/>
                    <a:gd name="connsiteX13" fmla="*/ 5414 w 10532"/>
                    <a:gd name="connsiteY13" fmla="*/ 8620 h 12958"/>
                    <a:gd name="connsiteX14" fmla="*/ 6062 w 10532"/>
                    <a:gd name="connsiteY14" fmla="*/ 8694 h 12958"/>
                    <a:gd name="connsiteX15" fmla="*/ 6501 w 10532"/>
                    <a:gd name="connsiteY15" fmla="*/ 7657 h 12958"/>
                    <a:gd name="connsiteX16" fmla="*/ 6794 w 10532"/>
                    <a:gd name="connsiteY16" fmla="*/ 6216 h 12958"/>
                    <a:gd name="connsiteX17" fmla="*/ 7002 w 10532"/>
                    <a:gd name="connsiteY17" fmla="*/ 4776 h 12958"/>
                    <a:gd name="connsiteX18" fmla="*/ 7442 w 10532"/>
                    <a:gd name="connsiteY18" fmla="*/ 3879 h 12958"/>
                    <a:gd name="connsiteX19" fmla="*/ 7964 w 10532"/>
                    <a:gd name="connsiteY19" fmla="*/ 4158 h 12958"/>
                    <a:gd name="connsiteX20" fmla="*/ 8319 w 10532"/>
                    <a:gd name="connsiteY20" fmla="*/ 4701 h 12958"/>
                    <a:gd name="connsiteX21" fmla="*/ 8926 w 10532"/>
                    <a:gd name="connsiteY21" fmla="*/ 5448 h 12958"/>
                    <a:gd name="connsiteX22" fmla="*/ 9450 w 10532"/>
                    <a:gd name="connsiteY22" fmla="*/ 5036 h 12958"/>
                    <a:gd name="connsiteX23" fmla="*/ 9761 w 10532"/>
                    <a:gd name="connsiteY23" fmla="*/ 4084 h 12958"/>
                    <a:gd name="connsiteX24" fmla="*/ 9992 w 10532"/>
                    <a:gd name="connsiteY24" fmla="*/ 3056 h 12958"/>
                    <a:gd name="connsiteX25" fmla="*/ 10109 w 10532"/>
                    <a:gd name="connsiteY25" fmla="*/ 1588 h 12958"/>
                    <a:gd name="connsiteX26" fmla="*/ 10532 w 10532"/>
                    <a:gd name="connsiteY26" fmla="*/ 0 h 12958"/>
                    <a:gd name="connsiteX0" fmla="*/ 0 w 11484"/>
                    <a:gd name="connsiteY0" fmla="*/ 11701 h 11701"/>
                    <a:gd name="connsiteX1" fmla="*/ 167 w 11484"/>
                    <a:gd name="connsiteY1" fmla="*/ 10384 h 11701"/>
                    <a:gd name="connsiteX2" fmla="*/ 501 w 11484"/>
                    <a:gd name="connsiteY2" fmla="*/ 9635 h 11701"/>
                    <a:gd name="connsiteX3" fmla="*/ 1004 w 11484"/>
                    <a:gd name="connsiteY3" fmla="*/ 9495 h 11701"/>
                    <a:gd name="connsiteX4" fmla="*/ 1525 w 11484"/>
                    <a:gd name="connsiteY4" fmla="*/ 9973 h 11701"/>
                    <a:gd name="connsiteX5" fmla="*/ 2174 w 11484"/>
                    <a:gd name="connsiteY5" fmla="*/ 10524 h 11701"/>
                    <a:gd name="connsiteX6" fmla="*/ 2737 w 11484"/>
                    <a:gd name="connsiteY6" fmla="*/ 10524 h 11701"/>
                    <a:gd name="connsiteX7" fmla="*/ 3093 w 11484"/>
                    <a:gd name="connsiteY7" fmla="*/ 9561 h 11701"/>
                    <a:gd name="connsiteX8" fmla="*/ 3343 w 11484"/>
                    <a:gd name="connsiteY8" fmla="*/ 8466 h 11701"/>
                    <a:gd name="connsiteX9" fmla="*/ 3616 w 11484"/>
                    <a:gd name="connsiteY9" fmla="*/ 7223 h 11701"/>
                    <a:gd name="connsiteX10" fmla="*/ 4014 w 11484"/>
                    <a:gd name="connsiteY10" fmla="*/ 6474 h 11701"/>
                    <a:gd name="connsiteX11" fmla="*/ 4410 w 11484"/>
                    <a:gd name="connsiteY11" fmla="*/ 6400 h 11701"/>
                    <a:gd name="connsiteX12" fmla="*/ 4871 w 11484"/>
                    <a:gd name="connsiteY12" fmla="*/ 6746 h 11701"/>
                    <a:gd name="connsiteX13" fmla="*/ 5414 w 11484"/>
                    <a:gd name="connsiteY13" fmla="*/ 7363 h 11701"/>
                    <a:gd name="connsiteX14" fmla="*/ 6062 w 11484"/>
                    <a:gd name="connsiteY14" fmla="*/ 7437 h 11701"/>
                    <a:gd name="connsiteX15" fmla="*/ 6501 w 11484"/>
                    <a:gd name="connsiteY15" fmla="*/ 6400 h 11701"/>
                    <a:gd name="connsiteX16" fmla="*/ 6794 w 11484"/>
                    <a:gd name="connsiteY16" fmla="*/ 4959 h 11701"/>
                    <a:gd name="connsiteX17" fmla="*/ 7002 w 11484"/>
                    <a:gd name="connsiteY17" fmla="*/ 3519 h 11701"/>
                    <a:gd name="connsiteX18" fmla="*/ 7442 w 11484"/>
                    <a:gd name="connsiteY18" fmla="*/ 2622 h 11701"/>
                    <a:gd name="connsiteX19" fmla="*/ 7964 w 11484"/>
                    <a:gd name="connsiteY19" fmla="*/ 2901 h 11701"/>
                    <a:gd name="connsiteX20" fmla="*/ 8319 w 11484"/>
                    <a:gd name="connsiteY20" fmla="*/ 3444 h 11701"/>
                    <a:gd name="connsiteX21" fmla="*/ 8926 w 11484"/>
                    <a:gd name="connsiteY21" fmla="*/ 4191 h 11701"/>
                    <a:gd name="connsiteX22" fmla="*/ 9450 w 11484"/>
                    <a:gd name="connsiteY22" fmla="*/ 3779 h 11701"/>
                    <a:gd name="connsiteX23" fmla="*/ 9761 w 11484"/>
                    <a:gd name="connsiteY23" fmla="*/ 2827 h 11701"/>
                    <a:gd name="connsiteX24" fmla="*/ 9992 w 11484"/>
                    <a:gd name="connsiteY24" fmla="*/ 1799 h 11701"/>
                    <a:gd name="connsiteX25" fmla="*/ 10109 w 11484"/>
                    <a:gd name="connsiteY25" fmla="*/ 331 h 11701"/>
                    <a:gd name="connsiteX26" fmla="*/ 11484 w 11484"/>
                    <a:gd name="connsiteY26" fmla="*/ 0 h 11701"/>
                    <a:gd name="connsiteX0" fmla="*/ 0 w 11484"/>
                    <a:gd name="connsiteY0" fmla="*/ 12112 h 12112"/>
                    <a:gd name="connsiteX1" fmla="*/ 167 w 11484"/>
                    <a:gd name="connsiteY1" fmla="*/ 10795 h 12112"/>
                    <a:gd name="connsiteX2" fmla="*/ 501 w 11484"/>
                    <a:gd name="connsiteY2" fmla="*/ 10046 h 12112"/>
                    <a:gd name="connsiteX3" fmla="*/ 1004 w 11484"/>
                    <a:gd name="connsiteY3" fmla="*/ 9906 h 12112"/>
                    <a:gd name="connsiteX4" fmla="*/ 1525 w 11484"/>
                    <a:gd name="connsiteY4" fmla="*/ 10384 h 12112"/>
                    <a:gd name="connsiteX5" fmla="*/ 2174 w 11484"/>
                    <a:gd name="connsiteY5" fmla="*/ 10935 h 12112"/>
                    <a:gd name="connsiteX6" fmla="*/ 2737 w 11484"/>
                    <a:gd name="connsiteY6" fmla="*/ 10935 h 12112"/>
                    <a:gd name="connsiteX7" fmla="*/ 3093 w 11484"/>
                    <a:gd name="connsiteY7" fmla="*/ 9972 h 12112"/>
                    <a:gd name="connsiteX8" fmla="*/ 3343 w 11484"/>
                    <a:gd name="connsiteY8" fmla="*/ 8877 h 12112"/>
                    <a:gd name="connsiteX9" fmla="*/ 3616 w 11484"/>
                    <a:gd name="connsiteY9" fmla="*/ 7634 h 12112"/>
                    <a:gd name="connsiteX10" fmla="*/ 4014 w 11484"/>
                    <a:gd name="connsiteY10" fmla="*/ 6885 h 12112"/>
                    <a:gd name="connsiteX11" fmla="*/ 4410 w 11484"/>
                    <a:gd name="connsiteY11" fmla="*/ 6811 h 12112"/>
                    <a:gd name="connsiteX12" fmla="*/ 4871 w 11484"/>
                    <a:gd name="connsiteY12" fmla="*/ 7157 h 12112"/>
                    <a:gd name="connsiteX13" fmla="*/ 5414 w 11484"/>
                    <a:gd name="connsiteY13" fmla="*/ 7774 h 12112"/>
                    <a:gd name="connsiteX14" fmla="*/ 6062 w 11484"/>
                    <a:gd name="connsiteY14" fmla="*/ 7848 h 12112"/>
                    <a:gd name="connsiteX15" fmla="*/ 6501 w 11484"/>
                    <a:gd name="connsiteY15" fmla="*/ 6811 h 12112"/>
                    <a:gd name="connsiteX16" fmla="*/ 6794 w 11484"/>
                    <a:gd name="connsiteY16" fmla="*/ 5370 h 12112"/>
                    <a:gd name="connsiteX17" fmla="*/ 7002 w 11484"/>
                    <a:gd name="connsiteY17" fmla="*/ 3930 h 12112"/>
                    <a:gd name="connsiteX18" fmla="*/ 7442 w 11484"/>
                    <a:gd name="connsiteY18" fmla="*/ 3033 h 12112"/>
                    <a:gd name="connsiteX19" fmla="*/ 7964 w 11484"/>
                    <a:gd name="connsiteY19" fmla="*/ 3312 h 12112"/>
                    <a:gd name="connsiteX20" fmla="*/ 8319 w 11484"/>
                    <a:gd name="connsiteY20" fmla="*/ 3855 h 12112"/>
                    <a:gd name="connsiteX21" fmla="*/ 8926 w 11484"/>
                    <a:gd name="connsiteY21" fmla="*/ 4602 h 12112"/>
                    <a:gd name="connsiteX22" fmla="*/ 9450 w 11484"/>
                    <a:gd name="connsiteY22" fmla="*/ 4190 h 12112"/>
                    <a:gd name="connsiteX23" fmla="*/ 9761 w 11484"/>
                    <a:gd name="connsiteY23" fmla="*/ 3238 h 12112"/>
                    <a:gd name="connsiteX24" fmla="*/ 9992 w 11484"/>
                    <a:gd name="connsiteY24" fmla="*/ 2210 h 12112"/>
                    <a:gd name="connsiteX25" fmla="*/ 10109 w 11484"/>
                    <a:gd name="connsiteY25" fmla="*/ 742 h 12112"/>
                    <a:gd name="connsiteX26" fmla="*/ 10565 w 11484"/>
                    <a:gd name="connsiteY26" fmla="*/ 4 h 12112"/>
                    <a:gd name="connsiteX27" fmla="*/ 11484 w 11484"/>
                    <a:gd name="connsiteY27" fmla="*/ 411 h 12112"/>
                    <a:gd name="connsiteX0" fmla="*/ 0 w 11484"/>
                    <a:gd name="connsiteY0" fmla="*/ 12254 h 12254"/>
                    <a:gd name="connsiteX1" fmla="*/ 167 w 11484"/>
                    <a:gd name="connsiteY1" fmla="*/ 10937 h 12254"/>
                    <a:gd name="connsiteX2" fmla="*/ 501 w 11484"/>
                    <a:gd name="connsiteY2" fmla="*/ 10188 h 12254"/>
                    <a:gd name="connsiteX3" fmla="*/ 1004 w 11484"/>
                    <a:gd name="connsiteY3" fmla="*/ 10048 h 12254"/>
                    <a:gd name="connsiteX4" fmla="*/ 1525 w 11484"/>
                    <a:gd name="connsiteY4" fmla="*/ 10526 h 12254"/>
                    <a:gd name="connsiteX5" fmla="*/ 2174 w 11484"/>
                    <a:gd name="connsiteY5" fmla="*/ 11077 h 12254"/>
                    <a:gd name="connsiteX6" fmla="*/ 2737 w 11484"/>
                    <a:gd name="connsiteY6" fmla="*/ 11077 h 12254"/>
                    <a:gd name="connsiteX7" fmla="*/ 3093 w 11484"/>
                    <a:gd name="connsiteY7" fmla="*/ 10114 h 12254"/>
                    <a:gd name="connsiteX8" fmla="*/ 3343 w 11484"/>
                    <a:gd name="connsiteY8" fmla="*/ 9019 h 12254"/>
                    <a:gd name="connsiteX9" fmla="*/ 3616 w 11484"/>
                    <a:gd name="connsiteY9" fmla="*/ 7776 h 12254"/>
                    <a:gd name="connsiteX10" fmla="*/ 4014 w 11484"/>
                    <a:gd name="connsiteY10" fmla="*/ 7027 h 12254"/>
                    <a:gd name="connsiteX11" fmla="*/ 4410 w 11484"/>
                    <a:gd name="connsiteY11" fmla="*/ 6953 h 12254"/>
                    <a:gd name="connsiteX12" fmla="*/ 4871 w 11484"/>
                    <a:gd name="connsiteY12" fmla="*/ 7299 h 12254"/>
                    <a:gd name="connsiteX13" fmla="*/ 5414 w 11484"/>
                    <a:gd name="connsiteY13" fmla="*/ 7916 h 12254"/>
                    <a:gd name="connsiteX14" fmla="*/ 6062 w 11484"/>
                    <a:gd name="connsiteY14" fmla="*/ 7990 h 12254"/>
                    <a:gd name="connsiteX15" fmla="*/ 6501 w 11484"/>
                    <a:gd name="connsiteY15" fmla="*/ 6953 h 12254"/>
                    <a:gd name="connsiteX16" fmla="*/ 6794 w 11484"/>
                    <a:gd name="connsiteY16" fmla="*/ 5512 h 12254"/>
                    <a:gd name="connsiteX17" fmla="*/ 7002 w 11484"/>
                    <a:gd name="connsiteY17" fmla="*/ 4072 h 12254"/>
                    <a:gd name="connsiteX18" fmla="*/ 7442 w 11484"/>
                    <a:gd name="connsiteY18" fmla="*/ 3175 h 12254"/>
                    <a:gd name="connsiteX19" fmla="*/ 7964 w 11484"/>
                    <a:gd name="connsiteY19" fmla="*/ 3454 h 12254"/>
                    <a:gd name="connsiteX20" fmla="*/ 8319 w 11484"/>
                    <a:gd name="connsiteY20" fmla="*/ 3997 h 12254"/>
                    <a:gd name="connsiteX21" fmla="*/ 8926 w 11484"/>
                    <a:gd name="connsiteY21" fmla="*/ 4744 h 12254"/>
                    <a:gd name="connsiteX22" fmla="*/ 9450 w 11484"/>
                    <a:gd name="connsiteY22" fmla="*/ 4332 h 12254"/>
                    <a:gd name="connsiteX23" fmla="*/ 9761 w 11484"/>
                    <a:gd name="connsiteY23" fmla="*/ 3380 h 12254"/>
                    <a:gd name="connsiteX24" fmla="*/ 9992 w 11484"/>
                    <a:gd name="connsiteY24" fmla="*/ 2352 h 12254"/>
                    <a:gd name="connsiteX25" fmla="*/ 10109 w 11484"/>
                    <a:gd name="connsiteY25" fmla="*/ 884 h 12254"/>
                    <a:gd name="connsiteX26" fmla="*/ 10565 w 11484"/>
                    <a:gd name="connsiteY26" fmla="*/ 146 h 12254"/>
                    <a:gd name="connsiteX27" fmla="*/ 10998 w 11484"/>
                    <a:gd name="connsiteY27" fmla="*/ 23 h 12254"/>
                    <a:gd name="connsiteX28" fmla="*/ 11484 w 11484"/>
                    <a:gd name="connsiteY28" fmla="*/ 553 h 12254"/>
                    <a:gd name="connsiteX0" fmla="*/ 0 w 11484"/>
                    <a:gd name="connsiteY0" fmla="*/ 12295 h 12295"/>
                    <a:gd name="connsiteX1" fmla="*/ 167 w 11484"/>
                    <a:gd name="connsiteY1" fmla="*/ 10978 h 12295"/>
                    <a:gd name="connsiteX2" fmla="*/ 501 w 11484"/>
                    <a:gd name="connsiteY2" fmla="*/ 10229 h 12295"/>
                    <a:gd name="connsiteX3" fmla="*/ 1004 w 11484"/>
                    <a:gd name="connsiteY3" fmla="*/ 10089 h 12295"/>
                    <a:gd name="connsiteX4" fmla="*/ 1525 w 11484"/>
                    <a:gd name="connsiteY4" fmla="*/ 10567 h 12295"/>
                    <a:gd name="connsiteX5" fmla="*/ 2174 w 11484"/>
                    <a:gd name="connsiteY5" fmla="*/ 11118 h 12295"/>
                    <a:gd name="connsiteX6" fmla="*/ 2737 w 11484"/>
                    <a:gd name="connsiteY6" fmla="*/ 11118 h 12295"/>
                    <a:gd name="connsiteX7" fmla="*/ 3093 w 11484"/>
                    <a:gd name="connsiteY7" fmla="*/ 10155 h 12295"/>
                    <a:gd name="connsiteX8" fmla="*/ 3343 w 11484"/>
                    <a:gd name="connsiteY8" fmla="*/ 9060 h 12295"/>
                    <a:gd name="connsiteX9" fmla="*/ 3616 w 11484"/>
                    <a:gd name="connsiteY9" fmla="*/ 7817 h 12295"/>
                    <a:gd name="connsiteX10" fmla="*/ 4014 w 11484"/>
                    <a:gd name="connsiteY10" fmla="*/ 7068 h 12295"/>
                    <a:gd name="connsiteX11" fmla="*/ 4410 w 11484"/>
                    <a:gd name="connsiteY11" fmla="*/ 6994 h 12295"/>
                    <a:gd name="connsiteX12" fmla="*/ 4871 w 11484"/>
                    <a:gd name="connsiteY12" fmla="*/ 7340 h 12295"/>
                    <a:gd name="connsiteX13" fmla="*/ 5414 w 11484"/>
                    <a:gd name="connsiteY13" fmla="*/ 7957 h 12295"/>
                    <a:gd name="connsiteX14" fmla="*/ 6062 w 11484"/>
                    <a:gd name="connsiteY14" fmla="*/ 8031 h 12295"/>
                    <a:gd name="connsiteX15" fmla="*/ 6501 w 11484"/>
                    <a:gd name="connsiteY15" fmla="*/ 6994 h 12295"/>
                    <a:gd name="connsiteX16" fmla="*/ 6794 w 11484"/>
                    <a:gd name="connsiteY16" fmla="*/ 5553 h 12295"/>
                    <a:gd name="connsiteX17" fmla="*/ 7002 w 11484"/>
                    <a:gd name="connsiteY17" fmla="*/ 4113 h 12295"/>
                    <a:gd name="connsiteX18" fmla="*/ 7442 w 11484"/>
                    <a:gd name="connsiteY18" fmla="*/ 3216 h 12295"/>
                    <a:gd name="connsiteX19" fmla="*/ 7964 w 11484"/>
                    <a:gd name="connsiteY19" fmla="*/ 3495 h 12295"/>
                    <a:gd name="connsiteX20" fmla="*/ 8319 w 11484"/>
                    <a:gd name="connsiteY20" fmla="*/ 4038 h 12295"/>
                    <a:gd name="connsiteX21" fmla="*/ 8926 w 11484"/>
                    <a:gd name="connsiteY21" fmla="*/ 4785 h 12295"/>
                    <a:gd name="connsiteX22" fmla="*/ 9450 w 11484"/>
                    <a:gd name="connsiteY22" fmla="*/ 4373 h 12295"/>
                    <a:gd name="connsiteX23" fmla="*/ 9761 w 11484"/>
                    <a:gd name="connsiteY23" fmla="*/ 3421 h 12295"/>
                    <a:gd name="connsiteX24" fmla="*/ 9992 w 11484"/>
                    <a:gd name="connsiteY24" fmla="*/ 2393 h 12295"/>
                    <a:gd name="connsiteX25" fmla="*/ 10109 w 11484"/>
                    <a:gd name="connsiteY25" fmla="*/ 925 h 12295"/>
                    <a:gd name="connsiteX26" fmla="*/ 10549 w 11484"/>
                    <a:gd name="connsiteY26" fmla="*/ 64 h 12295"/>
                    <a:gd name="connsiteX27" fmla="*/ 10998 w 11484"/>
                    <a:gd name="connsiteY27" fmla="*/ 64 h 12295"/>
                    <a:gd name="connsiteX28" fmla="*/ 11484 w 11484"/>
                    <a:gd name="connsiteY28" fmla="*/ 594 h 12295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09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33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67 h 12367"/>
                    <a:gd name="connsiteX1" fmla="*/ 167 w 11484"/>
                    <a:gd name="connsiteY1" fmla="*/ 11050 h 12367"/>
                    <a:gd name="connsiteX2" fmla="*/ 501 w 11484"/>
                    <a:gd name="connsiteY2" fmla="*/ 10301 h 12367"/>
                    <a:gd name="connsiteX3" fmla="*/ 1004 w 11484"/>
                    <a:gd name="connsiteY3" fmla="*/ 10161 h 12367"/>
                    <a:gd name="connsiteX4" fmla="*/ 1525 w 11484"/>
                    <a:gd name="connsiteY4" fmla="*/ 10639 h 12367"/>
                    <a:gd name="connsiteX5" fmla="*/ 2174 w 11484"/>
                    <a:gd name="connsiteY5" fmla="*/ 11190 h 12367"/>
                    <a:gd name="connsiteX6" fmla="*/ 2737 w 11484"/>
                    <a:gd name="connsiteY6" fmla="*/ 11190 h 12367"/>
                    <a:gd name="connsiteX7" fmla="*/ 3093 w 11484"/>
                    <a:gd name="connsiteY7" fmla="*/ 10227 h 12367"/>
                    <a:gd name="connsiteX8" fmla="*/ 3343 w 11484"/>
                    <a:gd name="connsiteY8" fmla="*/ 9132 h 12367"/>
                    <a:gd name="connsiteX9" fmla="*/ 3616 w 11484"/>
                    <a:gd name="connsiteY9" fmla="*/ 7889 h 12367"/>
                    <a:gd name="connsiteX10" fmla="*/ 4014 w 11484"/>
                    <a:gd name="connsiteY10" fmla="*/ 7140 h 12367"/>
                    <a:gd name="connsiteX11" fmla="*/ 4410 w 11484"/>
                    <a:gd name="connsiteY11" fmla="*/ 7066 h 12367"/>
                    <a:gd name="connsiteX12" fmla="*/ 4871 w 11484"/>
                    <a:gd name="connsiteY12" fmla="*/ 7412 h 12367"/>
                    <a:gd name="connsiteX13" fmla="*/ 5414 w 11484"/>
                    <a:gd name="connsiteY13" fmla="*/ 8029 h 12367"/>
                    <a:gd name="connsiteX14" fmla="*/ 6062 w 11484"/>
                    <a:gd name="connsiteY14" fmla="*/ 8103 h 12367"/>
                    <a:gd name="connsiteX15" fmla="*/ 6501 w 11484"/>
                    <a:gd name="connsiteY15" fmla="*/ 7066 h 12367"/>
                    <a:gd name="connsiteX16" fmla="*/ 6794 w 11484"/>
                    <a:gd name="connsiteY16" fmla="*/ 5625 h 12367"/>
                    <a:gd name="connsiteX17" fmla="*/ 7002 w 11484"/>
                    <a:gd name="connsiteY17" fmla="*/ 4185 h 12367"/>
                    <a:gd name="connsiteX18" fmla="*/ 7442 w 11484"/>
                    <a:gd name="connsiteY18" fmla="*/ 3288 h 12367"/>
                    <a:gd name="connsiteX19" fmla="*/ 7964 w 11484"/>
                    <a:gd name="connsiteY19" fmla="*/ 3567 h 12367"/>
                    <a:gd name="connsiteX20" fmla="*/ 8319 w 11484"/>
                    <a:gd name="connsiteY20" fmla="*/ 4110 h 12367"/>
                    <a:gd name="connsiteX21" fmla="*/ 8926 w 11484"/>
                    <a:gd name="connsiteY21" fmla="*/ 4857 h 12367"/>
                    <a:gd name="connsiteX22" fmla="*/ 9450 w 11484"/>
                    <a:gd name="connsiteY22" fmla="*/ 4445 h 12367"/>
                    <a:gd name="connsiteX23" fmla="*/ 9761 w 11484"/>
                    <a:gd name="connsiteY23" fmla="*/ 3493 h 12367"/>
                    <a:gd name="connsiteX24" fmla="*/ 9992 w 11484"/>
                    <a:gd name="connsiteY24" fmla="*/ 2465 h 12367"/>
                    <a:gd name="connsiteX25" fmla="*/ 10133 w 11484"/>
                    <a:gd name="connsiteY25" fmla="*/ 997 h 12367"/>
                    <a:gd name="connsiteX26" fmla="*/ 10643 w 11484"/>
                    <a:gd name="connsiteY26" fmla="*/ 37 h 12367"/>
                    <a:gd name="connsiteX27" fmla="*/ 10998 w 11484"/>
                    <a:gd name="connsiteY27" fmla="*/ 136 h 12367"/>
                    <a:gd name="connsiteX28" fmla="*/ 11484 w 11484"/>
                    <a:gd name="connsiteY28" fmla="*/ 666 h 12367"/>
                    <a:gd name="connsiteX0" fmla="*/ 0 w 11484"/>
                    <a:gd name="connsiteY0" fmla="*/ 12377 h 12377"/>
                    <a:gd name="connsiteX1" fmla="*/ 167 w 11484"/>
                    <a:gd name="connsiteY1" fmla="*/ 11060 h 12377"/>
                    <a:gd name="connsiteX2" fmla="*/ 501 w 11484"/>
                    <a:gd name="connsiteY2" fmla="*/ 10311 h 12377"/>
                    <a:gd name="connsiteX3" fmla="*/ 1004 w 11484"/>
                    <a:gd name="connsiteY3" fmla="*/ 10171 h 12377"/>
                    <a:gd name="connsiteX4" fmla="*/ 1525 w 11484"/>
                    <a:gd name="connsiteY4" fmla="*/ 10649 h 12377"/>
                    <a:gd name="connsiteX5" fmla="*/ 2174 w 11484"/>
                    <a:gd name="connsiteY5" fmla="*/ 11200 h 12377"/>
                    <a:gd name="connsiteX6" fmla="*/ 2737 w 11484"/>
                    <a:gd name="connsiteY6" fmla="*/ 11200 h 12377"/>
                    <a:gd name="connsiteX7" fmla="*/ 3093 w 11484"/>
                    <a:gd name="connsiteY7" fmla="*/ 10237 h 12377"/>
                    <a:gd name="connsiteX8" fmla="*/ 3343 w 11484"/>
                    <a:gd name="connsiteY8" fmla="*/ 9142 h 12377"/>
                    <a:gd name="connsiteX9" fmla="*/ 3616 w 11484"/>
                    <a:gd name="connsiteY9" fmla="*/ 7899 h 12377"/>
                    <a:gd name="connsiteX10" fmla="*/ 4014 w 11484"/>
                    <a:gd name="connsiteY10" fmla="*/ 7150 h 12377"/>
                    <a:gd name="connsiteX11" fmla="*/ 4410 w 11484"/>
                    <a:gd name="connsiteY11" fmla="*/ 7076 h 12377"/>
                    <a:gd name="connsiteX12" fmla="*/ 4871 w 11484"/>
                    <a:gd name="connsiteY12" fmla="*/ 7422 h 12377"/>
                    <a:gd name="connsiteX13" fmla="*/ 5414 w 11484"/>
                    <a:gd name="connsiteY13" fmla="*/ 8039 h 12377"/>
                    <a:gd name="connsiteX14" fmla="*/ 6062 w 11484"/>
                    <a:gd name="connsiteY14" fmla="*/ 8113 h 12377"/>
                    <a:gd name="connsiteX15" fmla="*/ 6501 w 11484"/>
                    <a:gd name="connsiteY15" fmla="*/ 7076 h 12377"/>
                    <a:gd name="connsiteX16" fmla="*/ 6794 w 11484"/>
                    <a:gd name="connsiteY16" fmla="*/ 5635 h 12377"/>
                    <a:gd name="connsiteX17" fmla="*/ 7002 w 11484"/>
                    <a:gd name="connsiteY17" fmla="*/ 4195 h 12377"/>
                    <a:gd name="connsiteX18" fmla="*/ 7442 w 11484"/>
                    <a:gd name="connsiteY18" fmla="*/ 3298 h 12377"/>
                    <a:gd name="connsiteX19" fmla="*/ 7964 w 11484"/>
                    <a:gd name="connsiteY19" fmla="*/ 3577 h 12377"/>
                    <a:gd name="connsiteX20" fmla="*/ 8319 w 11484"/>
                    <a:gd name="connsiteY20" fmla="*/ 4120 h 12377"/>
                    <a:gd name="connsiteX21" fmla="*/ 8926 w 11484"/>
                    <a:gd name="connsiteY21" fmla="*/ 4867 h 12377"/>
                    <a:gd name="connsiteX22" fmla="*/ 9450 w 11484"/>
                    <a:gd name="connsiteY22" fmla="*/ 4455 h 12377"/>
                    <a:gd name="connsiteX23" fmla="*/ 9761 w 11484"/>
                    <a:gd name="connsiteY23" fmla="*/ 3503 h 12377"/>
                    <a:gd name="connsiteX24" fmla="*/ 9992 w 11484"/>
                    <a:gd name="connsiteY24" fmla="*/ 2475 h 12377"/>
                    <a:gd name="connsiteX25" fmla="*/ 10133 w 11484"/>
                    <a:gd name="connsiteY25" fmla="*/ 1007 h 12377"/>
                    <a:gd name="connsiteX26" fmla="*/ 10643 w 11484"/>
                    <a:gd name="connsiteY26" fmla="*/ 47 h 12377"/>
                    <a:gd name="connsiteX27" fmla="*/ 11045 w 11484"/>
                    <a:gd name="connsiteY27" fmla="*/ 97 h 12377"/>
                    <a:gd name="connsiteX28" fmla="*/ 11484 w 11484"/>
                    <a:gd name="connsiteY28" fmla="*/ 676 h 12377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643 w 11484"/>
                    <a:gd name="connsiteY26" fmla="*/ 85 h 12415"/>
                    <a:gd name="connsiteX27" fmla="*/ 11045 w 11484"/>
                    <a:gd name="connsiteY27" fmla="*/ 135 h 12415"/>
                    <a:gd name="connsiteX28" fmla="*/ 11484 w 11484"/>
                    <a:gd name="connsiteY28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274 w 11484"/>
                    <a:gd name="connsiteY26" fmla="*/ 553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313 w 11484"/>
                    <a:gd name="connsiteY26" fmla="*/ 479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973 w 11453"/>
                    <a:gd name="connsiteY3" fmla="*/ 10209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13 w 11466"/>
                    <a:gd name="connsiteY0" fmla="*/ 12070 h 12070"/>
                    <a:gd name="connsiteX1" fmla="*/ 149 w 11466"/>
                    <a:gd name="connsiteY1" fmla="*/ 11098 h 12070"/>
                    <a:gd name="connsiteX2" fmla="*/ 1483 w 11466"/>
                    <a:gd name="connsiteY2" fmla="*/ 10669 h 12070"/>
                    <a:gd name="connsiteX3" fmla="*/ 1506 w 11466"/>
                    <a:gd name="connsiteY3" fmla="*/ 10677 h 12070"/>
                    <a:gd name="connsiteX4" fmla="*/ 1507 w 11466"/>
                    <a:gd name="connsiteY4" fmla="*/ 10687 h 12070"/>
                    <a:gd name="connsiteX5" fmla="*/ 2156 w 11466"/>
                    <a:gd name="connsiteY5" fmla="*/ 11238 h 12070"/>
                    <a:gd name="connsiteX6" fmla="*/ 2719 w 11466"/>
                    <a:gd name="connsiteY6" fmla="*/ 11238 h 12070"/>
                    <a:gd name="connsiteX7" fmla="*/ 3075 w 11466"/>
                    <a:gd name="connsiteY7" fmla="*/ 10275 h 12070"/>
                    <a:gd name="connsiteX8" fmla="*/ 3325 w 11466"/>
                    <a:gd name="connsiteY8" fmla="*/ 9180 h 12070"/>
                    <a:gd name="connsiteX9" fmla="*/ 3598 w 11466"/>
                    <a:gd name="connsiteY9" fmla="*/ 7937 h 12070"/>
                    <a:gd name="connsiteX10" fmla="*/ 3996 w 11466"/>
                    <a:gd name="connsiteY10" fmla="*/ 7188 h 12070"/>
                    <a:gd name="connsiteX11" fmla="*/ 4392 w 11466"/>
                    <a:gd name="connsiteY11" fmla="*/ 7114 h 12070"/>
                    <a:gd name="connsiteX12" fmla="*/ 4853 w 11466"/>
                    <a:gd name="connsiteY12" fmla="*/ 7460 h 12070"/>
                    <a:gd name="connsiteX13" fmla="*/ 5396 w 11466"/>
                    <a:gd name="connsiteY13" fmla="*/ 8077 h 12070"/>
                    <a:gd name="connsiteX14" fmla="*/ 6044 w 11466"/>
                    <a:gd name="connsiteY14" fmla="*/ 8151 h 12070"/>
                    <a:gd name="connsiteX15" fmla="*/ 6483 w 11466"/>
                    <a:gd name="connsiteY15" fmla="*/ 7114 h 12070"/>
                    <a:gd name="connsiteX16" fmla="*/ 6776 w 11466"/>
                    <a:gd name="connsiteY16" fmla="*/ 5673 h 12070"/>
                    <a:gd name="connsiteX17" fmla="*/ 6984 w 11466"/>
                    <a:gd name="connsiteY17" fmla="*/ 4233 h 12070"/>
                    <a:gd name="connsiteX18" fmla="*/ 7424 w 11466"/>
                    <a:gd name="connsiteY18" fmla="*/ 3336 h 12070"/>
                    <a:gd name="connsiteX19" fmla="*/ 7946 w 11466"/>
                    <a:gd name="connsiteY19" fmla="*/ 3615 h 12070"/>
                    <a:gd name="connsiteX20" fmla="*/ 8301 w 11466"/>
                    <a:gd name="connsiteY20" fmla="*/ 4158 h 12070"/>
                    <a:gd name="connsiteX21" fmla="*/ 8908 w 11466"/>
                    <a:gd name="connsiteY21" fmla="*/ 4905 h 12070"/>
                    <a:gd name="connsiteX22" fmla="*/ 9432 w 11466"/>
                    <a:gd name="connsiteY22" fmla="*/ 4493 h 12070"/>
                    <a:gd name="connsiteX23" fmla="*/ 9743 w 11466"/>
                    <a:gd name="connsiteY23" fmla="*/ 3541 h 12070"/>
                    <a:gd name="connsiteX24" fmla="*/ 9974 w 11466"/>
                    <a:gd name="connsiteY24" fmla="*/ 2513 h 12070"/>
                    <a:gd name="connsiteX25" fmla="*/ 10115 w 11466"/>
                    <a:gd name="connsiteY25" fmla="*/ 1045 h 12070"/>
                    <a:gd name="connsiteX26" fmla="*/ 10295 w 11466"/>
                    <a:gd name="connsiteY26" fmla="*/ 479 h 12070"/>
                    <a:gd name="connsiteX27" fmla="*/ 10625 w 11466"/>
                    <a:gd name="connsiteY27" fmla="*/ 85 h 12070"/>
                    <a:gd name="connsiteX28" fmla="*/ 11027 w 11466"/>
                    <a:gd name="connsiteY28" fmla="*/ 135 h 12070"/>
                    <a:gd name="connsiteX29" fmla="*/ 11466 w 11466"/>
                    <a:gd name="connsiteY29" fmla="*/ 714 h 12070"/>
                    <a:gd name="connsiteX0" fmla="*/ 0 w 11453"/>
                    <a:gd name="connsiteY0" fmla="*/ 12070 h 12070"/>
                    <a:gd name="connsiteX1" fmla="*/ 1482 w 11453"/>
                    <a:gd name="connsiteY1" fmla="*/ 10753 h 12070"/>
                    <a:gd name="connsiteX2" fmla="*/ 1470 w 11453"/>
                    <a:gd name="connsiteY2" fmla="*/ 1066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50 w 10007"/>
                    <a:gd name="connsiteY0" fmla="*/ 10666 h 11335"/>
                    <a:gd name="connsiteX1" fmla="*/ 36 w 10007"/>
                    <a:gd name="connsiteY1" fmla="*/ 10753 h 11335"/>
                    <a:gd name="connsiteX2" fmla="*/ 24 w 10007"/>
                    <a:gd name="connsiteY2" fmla="*/ 10669 h 11335"/>
                    <a:gd name="connsiteX3" fmla="*/ 47 w 10007"/>
                    <a:gd name="connsiteY3" fmla="*/ 10677 h 11335"/>
                    <a:gd name="connsiteX4" fmla="*/ 48 w 10007"/>
                    <a:gd name="connsiteY4" fmla="*/ 10687 h 11335"/>
                    <a:gd name="connsiteX5" fmla="*/ 697 w 10007"/>
                    <a:gd name="connsiteY5" fmla="*/ 11238 h 11335"/>
                    <a:gd name="connsiteX6" fmla="*/ 1260 w 10007"/>
                    <a:gd name="connsiteY6" fmla="*/ 11238 h 11335"/>
                    <a:gd name="connsiteX7" fmla="*/ 1616 w 10007"/>
                    <a:gd name="connsiteY7" fmla="*/ 10275 h 11335"/>
                    <a:gd name="connsiteX8" fmla="*/ 1866 w 10007"/>
                    <a:gd name="connsiteY8" fmla="*/ 9180 h 11335"/>
                    <a:gd name="connsiteX9" fmla="*/ 2139 w 10007"/>
                    <a:gd name="connsiteY9" fmla="*/ 7937 h 11335"/>
                    <a:gd name="connsiteX10" fmla="*/ 2537 w 10007"/>
                    <a:gd name="connsiteY10" fmla="*/ 7188 h 11335"/>
                    <a:gd name="connsiteX11" fmla="*/ 2933 w 10007"/>
                    <a:gd name="connsiteY11" fmla="*/ 7114 h 11335"/>
                    <a:gd name="connsiteX12" fmla="*/ 3394 w 10007"/>
                    <a:gd name="connsiteY12" fmla="*/ 7460 h 11335"/>
                    <a:gd name="connsiteX13" fmla="*/ 3937 w 10007"/>
                    <a:gd name="connsiteY13" fmla="*/ 8077 h 11335"/>
                    <a:gd name="connsiteX14" fmla="*/ 4585 w 10007"/>
                    <a:gd name="connsiteY14" fmla="*/ 8151 h 11335"/>
                    <a:gd name="connsiteX15" fmla="*/ 5024 w 10007"/>
                    <a:gd name="connsiteY15" fmla="*/ 7114 h 11335"/>
                    <a:gd name="connsiteX16" fmla="*/ 5317 w 10007"/>
                    <a:gd name="connsiteY16" fmla="*/ 5673 h 11335"/>
                    <a:gd name="connsiteX17" fmla="*/ 5525 w 10007"/>
                    <a:gd name="connsiteY17" fmla="*/ 4233 h 11335"/>
                    <a:gd name="connsiteX18" fmla="*/ 5965 w 10007"/>
                    <a:gd name="connsiteY18" fmla="*/ 3336 h 11335"/>
                    <a:gd name="connsiteX19" fmla="*/ 6487 w 10007"/>
                    <a:gd name="connsiteY19" fmla="*/ 3615 h 11335"/>
                    <a:gd name="connsiteX20" fmla="*/ 6842 w 10007"/>
                    <a:gd name="connsiteY20" fmla="*/ 4158 h 11335"/>
                    <a:gd name="connsiteX21" fmla="*/ 7449 w 10007"/>
                    <a:gd name="connsiteY21" fmla="*/ 4905 h 11335"/>
                    <a:gd name="connsiteX22" fmla="*/ 7973 w 10007"/>
                    <a:gd name="connsiteY22" fmla="*/ 4493 h 11335"/>
                    <a:gd name="connsiteX23" fmla="*/ 8284 w 10007"/>
                    <a:gd name="connsiteY23" fmla="*/ 3541 h 11335"/>
                    <a:gd name="connsiteX24" fmla="*/ 8515 w 10007"/>
                    <a:gd name="connsiteY24" fmla="*/ 2513 h 11335"/>
                    <a:gd name="connsiteX25" fmla="*/ 8656 w 10007"/>
                    <a:gd name="connsiteY25" fmla="*/ 1045 h 11335"/>
                    <a:gd name="connsiteX26" fmla="*/ 8836 w 10007"/>
                    <a:gd name="connsiteY26" fmla="*/ 479 h 11335"/>
                    <a:gd name="connsiteX27" fmla="*/ 9166 w 10007"/>
                    <a:gd name="connsiteY27" fmla="*/ 85 h 11335"/>
                    <a:gd name="connsiteX28" fmla="*/ 9568 w 10007"/>
                    <a:gd name="connsiteY28" fmla="*/ 135 h 11335"/>
                    <a:gd name="connsiteX29" fmla="*/ 10007 w 10007"/>
                    <a:gd name="connsiteY29" fmla="*/ 714 h 11335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54 w 10005"/>
                    <a:gd name="connsiteY25" fmla="*/ 1045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62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503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26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005" h="11368">
                      <a:moveTo>
                        <a:pt x="48" y="10666"/>
                      </a:moveTo>
                      <a:cubicBezTo>
                        <a:pt x="75" y="10444"/>
                        <a:pt x="38" y="10753"/>
                        <a:pt x="34" y="10753"/>
                      </a:cubicBezTo>
                      <a:cubicBezTo>
                        <a:pt x="30" y="10754"/>
                        <a:pt x="20" y="10682"/>
                        <a:pt x="22" y="10669"/>
                      </a:cubicBezTo>
                      <a:cubicBezTo>
                        <a:pt x="24" y="10656"/>
                        <a:pt x="41" y="10674"/>
                        <a:pt x="45" y="10677"/>
                      </a:cubicBezTo>
                      <a:cubicBezTo>
                        <a:pt x="49" y="10680"/>
                        <a:pt x="-57" y="10583"/>
                        <a:pt x="46" y="10687"/>
                      </a:cubicBezTo>
                      <a:cubicBezTo>
                        <a:pt x="149" y="10791"/>
                        <a:pt x="462" y="11210"/>
                        <a:pt x="665" y="11301"/>
                      </a:cubicBezTo>
                      <a:cubicBezTo>
                        <a:pt x="867" y="11391"/>
                        <a:pt x="1100" y="11409"/>
                        <a:pt x="1258" y="11238"/>
                      </a:cubicBezTo>
                      <a:cubicBezTo>
                        <a:pt x="1416" y="11067"/>
                        <a:pt x="1514" y="10620"/>
                        <a:pt x="1614" y="10275"/>
                      </a:cubicBezTo>
                      <a:cubicBezTo>
                        <a:pt x="1714" y="9929"/>
                        <a:pt x="1776" y="9567"/>
                        <a:pt x="1864" y="9180"/>
                      </a:cubicBezTo>
                      <a:cubicBezTo>
                        <a:pt x="1952" y="8793"/>
                        <a:pt x="2025" y="8267"/>
                        <a:pt x="2137" y="7937"/>
                      </a:cubicBezTo>
                      <a:cubicBezTo>
                        <a:pt x="2250" y="7608"/>
                        <a:pt x="2403" y="7328"/>
                        <a:pt x="2535" y="7188"/>
                      </a:cubicBezTo>
                      <a:cubicBezTo>
                        <a:pt x="2668" y="7048"/>
                        <a:pt x="2788" y="7073"/>
                        <a:pt x="2931" y="7114"/>
                      </a:cubicBezTo>
                      <a:cubicBezTo>
                        <a:pt x="3074" y="7155"/>
                        <a:pt x="3224" y="7304"/>
                        <a:pt x="3392" y="7460"/>
                      </a:cubicBezTo>
                      <a:cubicBezTo>
                        <a:pt x="3559" y="7616"/>
                        <a:pt x="3737" y="7962"/>
                        <a:pt x="3935" y="8077"/>
                      </a:cubicBezTo>
                      <a:cubicBezTo>
                        <a:pt x="4133" y="8192"/>
                        <a:pt x="4404" y="8308"/>
                        <a:pt x="4583" y="8151"/>
                      </a:cubicBezTo>
                      <a:cubicBezTo>
                        <a:pt x="4764" y="7994"/>
                        <a:pt x="4899" y="7525"/>
                        <a:pt x="5022" y="7114"/>
                      </a:cubicBezTo>
                      <a:cubicBezTo>
                        <a:pt x="5145" y="6703"/>
                        <a:pt x="5233" y="6151"/>
                        <a:pt x="5315" y="5673"/>
                      </a:cubicBezTo>
                      <a:cubicBezTo>
                        <a:pt x="5398" y="5196"/>
                        <a:pt x="5415" y="4619"/>
                        <a:pt x="5523" y="4233"/>
                      </a:cubicBezTo>
                      <a:cubicBezTo>
                        <a:pt x="5631" y="3846"/>
                        <a:pt x="5803" y="3434"/>
                        <a:pt x="5963" y="3336"/>
                      </a:cubicBezTo>
                      <a:cubicBezTo>
                        <a:pt x="6124" y="3237"/>
                        <a:pt x="6339" y="3476"/>
                        <a:pt x="6485" y="3615"/>
                      </a:cubicBezTo>
                      <a:cubicBezTo>
                        <a:pt x="6630" y="3755"/>
                        <a:pt x="6680" y="3943"/>
                        <a:pt x="6840" y="4158"/>
                      </a:cubicBezTo>
                      <a:cubicBezTo>
                        <a:pt x="7000" y="4373"/>
                        <a:pt x="7258" y="4849"/>
                        <a:pt x="7447" y="4905"/>
                      </a:cubicBezTo>
                      <a:cubicBezTo>
                        <a:pt x="7635" y="4960"/>
                        <a:pt x="7832" y="4720"/>
                        <a:pt x="7971" y="4493"/>
                      </a:cubicBezTo>
                      <a:cubicBezTo>
                        <a:pt x="8110" y="4266"/>
                        <a:pt x="8192" y="3871"/>
                        <a:pt x="8282" y="3541"/>
                      </a:cubicBezTo>
                      <a:cubicBezTo>
                        <a:pt x="8373" y="3212"/>
                        <a:pt x="8483" y="2693"/>
                        <a:pt x="8513" y="2513"/>
                      </a:cubicBezTo>
                      <a:cubicBezTo>
                        <a:pt x="8581" y="2130"/>
                        <a:pt x="8627" y="1626"/>
                        <a:pt x="8700" y="1117"/>
                      </a:cubicBezTo>
                      <a:cubicBezTo>
                        <a:pt x="8751" y="790"/>
                        <a:pt x="8787" y="591"/>
                        <a:pt x="8872" y="431"/>
                      </a:cubicBezTo>
                      <a:cubicBezTo>
                        <a:pt x="8957" y="271"/>
                        <a:pt x="9002" y="155"/>
                        <a:pt x="9126" y="85"/>
                      </a:cubicBezTo>
                      <a:cubicBezTo>
                        <a:pt x="9272" y="-18"/>
                        <a:pt x="9382" y="-56"/>
                        <a:pt x="9566" y="135"/>
                      </a:cubicBezTo>
                      <a:cubicBezTo>
                        <a:pt x="9719" y="203"/>
                        <a:pt x="9921" y="667"/>
                        <a:pt x="10005" y="714"/>
                      </a:cubicBezTo>
                    </a:path>
                  </a:pathLst>
                </a:custGeom>
                <a:ln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71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3789" y="5548"/>
            <a:ext cx="9147789" cy="68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ДИВЕРСИФИКАЦИИ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82716" y="428623"/>
            <a:ext cx="7578568" cy="6116591"/>
            <a:chOff x="84501" y="321467"/>
            <a:chExt cx="7578568" cy="4587443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84501" y="920209"/>
              <a:ext cx="6272763" cy="3988701"/>
              <a:chOff x="237" y="450"/>
              <a:chExt cx="6384" cy="3499"/>
            </a:xfrm>
          </p:grpSpPr>
          <p:sp>
            <p:nvSpPr>
              <p:cNvPr id="42" name="Line 3"/>
              <p:cNvSpPr>
                <a:spLocks noChangeShapeType="1"/>
              </p:cNvSpPr>
              <p:nvPr/>
            </p:nvSpPr>
            <p:spPr bwMode="auto">
              <a:xfrm flipV="1">
                <a:off x="980" y="687"/>
                <a:ext cx="0" cy="2976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980" y="3663"/>
                <a:ext cx="4472" cy="0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>
                <a:off x="980" y="3183"/>
                <a:ext cx="4056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dash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2488" y="3183"/>
                <a:ext cx="0" cy="480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2488" y="2725"/>
                <a:ext cx="0" cy="45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1864" y="2485"/>
                <a:ext cx="0" cy="117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237" y="450"/>
                <a:ext cx="102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Риск, </a:t>
                </a:r>
                <a:r>
                  <a:rPr lang="ru-RU" altLang="ru-RU" i="1" kern="0" dirty="0" smtClean="0">
                    <a:solidFill>
                      <a:srgbClr val="000000"/>
                    </a:solidFill>
                    <a:latin typeface="Myriad Pro"/>
                    <a:cs typeface="Times New Roman" pitchFamily="18" charset="0"/>
                    <a:sym typeface="Symbol" pitchFamily="18" charset="2"/>
                  </a:rPr>
                  <a:t></a:t>
                </a:r>
                <a:endParaRPr lang="ru-RU" altLang="ru-RU" i="1" kern="0" dirty="0" smtClean="0">
                  <a:solidFill>
                    <a:srgbClr val="000000"/>
                  </a:solidFill>
                  <a:latin typeface="Myriad Pro"/>
                </a:endParaRP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896" y="2748"/>
                <a:ext cx="1058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C0504D"/>
                    </a:solidFill>
                    <a:latin typeface="Myriad Pro"/>
                  </a:rPr>
                  <a:t>Общий риск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293"/>
                <a:ext cx="2274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4F81BD"/>
                    </a:solidFill>
                    <a:latin typeface="Myriad Pro"/>
                  </a:rPr>
                  <a:t>Рыночный риск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3112" y="2554"/>
                <a:ext cx="3509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9BBB59"/>
                    </a:solidFill>
                    <a:latin typeface="Myriad Pro"/>
                  </a:rPr>
                  <a:t>Диверсифицируемый риск</a:t>
                </a: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488" y="2703"/>
                <a:ext cx="624" cy="24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3521" y="3706"/>
                <a:ext cx="310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Число ценных бумаг</a:t>
                </a:r>
                <a:r>
                  <a:rPr lang="ru-RU" altLang="ru-RU" kern="0" smtClean="0">
                    <a:solidFill>
                      <a:srgbClr val="000000"/>
                    </a:solidFill>
                    <a:latin typeface="Myriad Pro"/>
                  </a:rPr>
                  <a:t>, </a:t>
                </a:r>
                <a:r>
                  <a:rPr lang="en-US" altLang="ru-RU" i="1" kern="0" smtClean="0">
                    <a:solidFill>
                      <a:srgbClr val="000000"/>
                    </a:solidFill>
                    <a:latin typeface="Myriad Pro"/>
                  </a:rPr>
                  <a:t>n</a:t>
                </a:r>
                <a:endParaRPr lang="en-US" altLang="ru-RU" i="1" kern="0" dirty="0">
                  <a:solidFill>
                    <a:srgbClr val="000000"/>
                  </a:solidFill>
                  <a:latin typeface="Myriad Pro"/>
                </a:endParaRPr>
              </a:p>
            </p:txBody>
          </p:sp>
        </p:grpSp>
        <p:sp>
          <p:nvSpPr>
            <p:cNvPr id="3" name="Дуга 2"/>
            <p:cNvSpPr/>
            <p:nvPr/>
          </p:nvSpPr>
          <p:spPr>
            <a:xfrm rot="10800000">
              <a:off x="967825" y="321467"/>
              <a:ext cx="6695244" cy="3550083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Распределение активов между классами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85914" y="1367196"/>
            <a:ext cx="5572175" cy="1774040"/>
            <a:chOff x="139625" y="1084522"/>
            <a:chExt cx="4666291" cy="17519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223432"/>
              <a:ext cx="4412511" cy="1322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Myriad Pro"/>
                </a:rPr>
                <a:t>Пусть каждый разделит свои средства на три части и вложит одну из них в землю, вторую – в дело, а третью пусть оставит про запас</a:t>
              </a:r>
              <a:r>
                <a:rPr lang="ru-RU" b="1" dirty="0" smtClean="0">
                  <a:latin typeface="Myriad Pro"/>
                </a:rPr>
                <a:t>.</a:t>
              </a:r>
            </a:p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 smtClean="0">
                  <a:latin typeface="Myriad Pro"/>
                </a:rPr>
                <a:t>(Талмуд) </a:t>
              </a:r>
              <a:endParaRPr lang="ru-RU" b="1" i="1" dirty="0">
                <a:latin typeface="Myriad Pro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80723" y="3138929"/>
            <a:ext cx="4386172" cy="3834788"/>
            <a:chOff x="5999191" y="3425998"/>
            <a:chExt cx="3633372" cy="3344261"/>
          </a:xfrm>
        </p:grpSpPr>
        <p:graphicFrame>
          <p:nvGraphicFramePr>
            <p:cNvPr id="9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624834"/>
                </p:ext>
              </p:extLst>
            </p:nvPr>
          </p:nvGraphicFramePr>
          <p:xfrm>
            <a:off x="5999191" y="3425998"/>
            <a:ext cx="3633372" cy="3344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 rot="18713342">
              <a:off x="6451666" y="4305530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Недвижимость</a:t>
              </a:r>
              <a:endParaRPr lang="ru-RU" sz="1700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58998">
              <a:off x="7694623" y="431722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Акции</a:t>
              </a:r>
              <a:endPara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75059" y="535887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Облигации, депозиты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рямоугольник 244"/>
          <p:cNvSpPr/>
          <p:nvPr/>
        </p:nvSpPr>
        <p:spPr>
          <a:xfrm>
            <a:off x="0" y="4019451"/>
            <a:ext cx="9144000" cy="2875508"/>
          </a:xfrm>
          <a:prstGeom prst="rect">
            <a:avLst/>
          </a:prstGeom>
          <a:solidFill>
            <a:srgbClr val="05D5E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51" name="Прямоугольник 14350"/>
          <p:cNvSpPr/>
          <p:nvPr/>
        </p:nvSpPr>
        <p:spPr>
          <a:xfrm>
            <a:off x="0" y="1296000"/>
            <a:ext cx="9144000" cy="2718581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-7030" y="0"/>
            <a:ext cx="9151030" cy="68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Диверсификация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по методу «сверху вниз»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59123" y="1328761"/>
            <a:ext cx="9169013" cy="5433404"/>
            <a:chOff x="-388480" y="1127295"/>
            <a:chExt cx="10008816" cy="5330753"/>
          </a:xfrm>
        </p:grpSpPr>
        <p:cxnSp>
          <p:nvCxnSpPr>
            <p:cNvPr id="158" name="AutoShape 2"/>
            <p:cNvCxnSpPr>
              <a:cxnSpLocks noChangeShapeType="1"/>
              <a:stCxn id="162" idx="2"/>
              <a:endCxn id="165" idx="0"/>
            </p:cNvCxnSpPr>
            <p:nvPr/>
          </p:nvCxnSpPr>
          <p:spPr bwMode="auto">
            <a:xfrm>
              <a:off x="2614041" y="2583619"/>
              <a:ext cx="1647467" cy="72306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AutoShape 3"/>
            <p:cNvCxnSpPr>
              <a:cxnSpLocks noChangeShapeType="1"/>
              <a:stCxn id="162" idx="2"/>
              <a:endCxn id="164" idx="0"/>
            </p:cNvCxnSpPr>
            <p:nvPr/>
          </p:nvCxnSpPr>
          <p:spPr bwMode="auto">
            <a:xfrm flipH="1">
              <a:off x="799217" y="2583619"/>
              <a:ext cx="1814824" cy="58662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7060388" y="1127295"/>
              <a:ext cx="2357837" cy="6341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Распределение активов </a:t>
              </a:r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2821444" y="1260668"/>
              <a:ext cx="3442255" cy="3925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000" b="1" kern="0" dirty="0">
                  <a:solidFill>
                    <a:prstClr val="black"/>
                  </a:solidFill>
                  <a:latin typeface="Myriad Pro"/>
                </a:rPr>
                <a:t>Совокупный портфель</a:t>
              </a:r>
            </a:p>
          </p:txBody>
        </p:sp>
        <p:sp>
          <p:nvSpPr>
            <p:cNvPr id="162" name="Rectangle 7"/>
            <p:cNvSpPr>
              <a:spLocks noChangeArrowheads="1"/>
            </p:cNvSpPr>
            <p:nvPr/>
          </p:nvSpPr>
          <p:spPr bwMode="auto">
            <a:xfrm>
              <a:off x="2125664" y="2147795"/>
              <a:ext cx="976753" cy="4358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Акции</a:t>
              </a:r>
            </a:p>
          </p:txBody>
        </p:sp>
        <p:sp>
          <p:nvSpPr>
            <p:cNvPr id="163" name="Rectangle 8"/>
            <p:cNvSpPr>
              <a:spLocks noChangeArrowheads="1"/>
            </p:cNvSpPr>
            <p:nvPr/>
          </p:nvSpPr>
          <p:spPr bwMode="auto">
            <a:xfrm>
              <a:off x="6220602" y="2147795"/>
              <a:ext cx="1580441" cy="4358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Облигации</a:t>
              </a:r>
            </a:p>
          </p:txBody>
        </p:sp>
        <p:sp>
          <p:nvSpPr>
            <p:cNvPr id="164" name="Rectangle 9"/>
            <p:cNvSpPr>
              <a:spLocks noChangeArrowheads="1"/>
            </p:cNvSpPr>
            <p:nvPr/>
          </p:nvSpPr>
          <p:spPr bwMode="auto">
            <a:xfrm>
              <a:off x="-84472" y="3170241"/>
              <a:ext cx="1767377" cy="481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Нефтегазовый</a:t>
              </a:r>
              <a:b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</a:b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комплекс</a:t>
              </a:r>
            </a:p>
          </p:txBody>
        </p:sp>
        <p:sp>
          <p:nvSpPr>
            <p:cNvPr id="165" name="Rectangle 10"/>
            <p:cNvSpPr>
              <a:spLocks noChangeArrowheads="1"/>
            </p:cNvSpPr>
            <p:nvPr/>
          </p:nvSpPr>
          <p:spPr bwMode="auto">
            <a:xfrm>
              <a:off x="3573799" y="3306684"/>
              <a:ext cx="1375417" cy="312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Энергетика</a:t>
              </a:r>
            </a:p>
          </p:txBody>
        </p:sp>
        <p:sp>
          <p:nvSpPr>
            <p:cNvPr id="166" name="Rectangle 11"/>
            <p:cNvSpPr>
              <a:spLocks noChangeArrowheads="1"/>
            </p:cNvSpPr>
            <p:nvPr/>
          </p:nvSpPr>
          <p:spPr bwMode="auto">
            <a:xfrm>
              <a:off x="1966413" y="3153370"/>
              <a:ext cx="1333421" cy="5544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Телеком-</a:t>
              </a:r>
            </a:p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муникации</a:t>
              </a:r>
              <a:endParaRPr lang="ru-RU" altLang="ru-RU" sz="1600" b="1" kern="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67" name="Rectangle 12"/>
            <p:cNvSpPr>
              <a:spLocks noChangeArrowheads="1"/>
            </p:cNvSpPr>
            <p:nvPr/>
          </p:nvSpPr>
          <p:spPr bwMode="auto">
            <a:xfrm>
              <a:off x="5185598" y="3297053"/>
              <a:ext cx="2178587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Государственные </a:t>
              </a:r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7539304" y="3284213"/>
              <a:ext cx="1896866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Корпоративные</a:t>
              </a:r>
            </a:p>
          </p:txBody>
        </p:sp>
        <p:cxnSp>
          <p:nvCxnSpPr>
            <p:cNvPr id="169" name="AutoShape 14"/>
            <p:cNvCxnSpPr>
              <a:cxnSpLocks noChangeShapeType="1"/>
              <a:stCxn id="161" idx="2"/>
              <a:endCxn id="162" idx="0"/>
            </p:cNvCxnSpPr>
            <p:nvPr/>
          </p:nvCxnSpPr>
          <p:spPr bwMode="auto">
            <a:xfrm flipH="1">
              <a:off x="2614041" y="1653219"/>
              <a:ext cx="1928530" cy="49457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AutoShape 15"/>
            <p:cNvCxnSpPr>
              <a:cxnSpLocks noChangeShapeType="1"/>
              <a:stCxn id="161" idx="2"/>
              <a:endCxn id="163" idx="0"/>
            </p:cNvCxnSpPr>
            <p:nvPr/>
          </p:nvCxnSpPr>
          <p:spPr bwMode="auto">
            <a:xfrm>
              <a:off x="4542571" y="1653219"/>
              <a:ext cx="2468252" cy="49457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AutoShape 16"/>
            <p:cNvCxnSpPr>
              <a:cxnSpLocks noChangeShapeType="1"/>
              <a:stCxn id="162" idx="2"/>
              <a:endCxn id="166" idx="0"/>
            </p:cNvCxnSpPr>
            <p:nvPr/>
          </p:nvCxnSpPr>
          <p:spPr bwMode="auto">
            <a:xfrm>
              <a:off x="2614041" y="2583619"/>
              <a:ext cx="19083" cy="56975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AutoShape 17"/>
            <p:cNvCxnSpPr>
              <a:cxnSpLocks noChangeShapeType="1"/>
              <a:stCxn id="163" idx="2"/>
              <a:endCxn id="167" idx="0"/>
            </p:cNvCxnSpPr>
            <p:nvPr/>
          </p:nvCxnSpPr>
          <p:spPr bwMode="auto">
            <a:xfrm flipH="1">
              <a:off x="6274892" y="2583619"/>
              <a:ext cx="735931" cy="71343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AutoShape 18"/>
            <p:cNvCxnSpPr>
              <a:cxnSpLocks noChangeShapeType="1"/>
              <a:stCxn id="163" idx="2"/>
              <a:endCxn id="168" idx="0"/>
            </p:cNvCxnSpPr>
            <p:nvPr/>
          </p:nvCxnSpPr>
          <p:spPr bwMode="auto">
            <a:xfrm>
              <a:off x="7010822" y="2583619"/>
              <a:ext cx="1476916" cy="70059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-388480" y="4618527"/>
              <a:ext cx="1139486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Газпром</a:t>
              </a:r>
            </a:p>
          </p:txBody>
        </p:sp>
        <p:sp>
          <p:nvSpPr>
            <p:cNvPr id="175" name="Rectangle 20"/>
            <p:cNvSpPr>
              <a:spLocks noChangeArrowheads="1"/>
            </p:cNvSpPr>
            <p:nvPr/>
          </p:nvSpPr>
          <p:spPr bwMode="auto">
            <a:xfrm>
              <a:off x="408448" y="4859946"/>
              <a:ext cx="112077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ЛУКОЙЛ</a:t>
              </a:r>
            </a:p>
          </p:txBody>
        </p:sp>
        <p:sp>
          <p:nvSpPr>
            <p:cNvPr id="176" name="Rectangle 21"/>
            <p:cNvSpPr>
              <a:spLocks noChangeArrowheads="1"/>
            </p:cNvSpPr>
            <p:nvPr/>
          </p:nvSpPr>
          <p:spPr bwMode="auto">
            <a:xfrm>
              <a:off x="1353435" y="4618526"/>
              <a:ext cx="1437343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Башнефть</a:t>
              </a:r>
            </a:p>
          </p:txBody>
        </p:sp>
        <p:cxnSp>
          <p:nvCxnSpPr>
            <p:cNvPr id="177" name="AutoShape 22"/>
            <p:cNvCxnSpPr>
              <a:cxnSpLocks noChangeShapeType="1"/>
              <a:stCxn id="164" idx="2"/>
              <a:endCxn id="174" idx="0"/>
            </p:cNvCxnSpPr>
            <p:nvPr/>
          </p:nvCxnSpPr>
          <p:spPr bwMode="auto">
            <a:xfrm flipH="1">
              <a:off x="181263" y="3652239"/>
              <a:ext cx="617954" cy="96628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AutoShape 23"/>
            <p:cNvCxnSpPr>
              <a:cxnSpLocks noChangeShapeType="1"/>
              <a:stCxn id="164" idx="2"/>
              <a:endCxn id="175" idx="0"/>
            </p:cNvCxnSpPr>
            <p:nvPr/>
          </p:nvCxnSpPr>
          <p:spPr bwMode="auto">
            <a:xfrm>
              <a:off x="799217" y="3652239"/>
              <a:ext cx="169619" cy="120770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AutoShape 24"/>
            <p:cNvCxnSpPr>
              <a:cxnSpLocks noChangeShapeType="1"/>
              <a:stCxn id="164" idx="2"/>
              <a:endCxn id="176" idx="0"/>
            </p:cNvCxnSpPr>
            <p:nvPr/>
          </p:nvCxnSpPr>
          <p:spPr bwMode="auto">
            <a:xfrm>
              <a:off x="799217" y="3652239"/>
              <a:ext cx="1272889" cy="96628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Rectangle 25"/>
            <p:cNvSpPr>
              <a:spLocks noChangeArrowheads="1"/>
            </p:cNvSpPr>
            <p:nvPr/>
          </p:nvSpPr>
          <p:spPr bwMode="auto">
            <a:xfrm>
              <a:off x="1932496" y="5491770"/>
              <a:ext cx="15261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Ростелеком</a:t>
              </a:r>
            </a:p>
          </p:txBody>
        </p:sp>
        <p:sp>
          <p:nvSpPr>
            <p:cNvPr id="181" name="Rectangle 26"/>
            <p:cNvSpPr>
              <a:spLocks noChangeArrowheads="1"/>
            </p:cNvSpPr>
            <p:nvPr/>
          </p:nvSpPr>
          <p:spPr bwMode="auto">
            <a:xfrm>
              <a:off x="3529521" y="5491770"/>
              <a:ext cx="686281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МТС</a:t>
              </a:r>
            </a:p>
          </p:txBody>
        </p:sp>
        <p:cxnSp>
          <p:nvCxnSpPr>
            <p:cNvPr id="182" name="AutoShape 27"/>
            <p:cNvCxnSpPr>
              <a:cxnSpLocks noChangeShapeType="1"/>
              <a:stCxn id="166" idx="2"/>
              <a:endCxn id="180" idx="0"/>
            </p:cNvCxnSpPr>
            <p:nvPr/>
          </p:nvCxnSpPr>
          <p:spPr bwMode="auto">
            <a:xfrm>
              <a:off x="2633125" y="3707839"/>
              <a:ext cx="62470" cy="178393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AutoShape 28"/>
            <p:cNvCxnSpPr>
              <a:cxnSpLocks noChangeShapeType="1"/>
              <a:stCxn id="166" idx="2"/>
              <a:endCxn id="181" idx="0"/>
            </p:cNvCxnSpPr>
            <p:nvPr/>
          </p:nvCxnSpPr>
          <p:spPr bwMode="auto">
            <a:xfrm>
              <a:off x="2633125" y="3707839"/>
              <a:ext cx="1239537" cy="178393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Rectangle 29"/>
            <p:cNvSpPr>
              <a:spLocks noChangeArrowheads="1"/>
            </p:cNvSpPr>
            <p:nvPr/>
          </p:nvSpPr>
          <p:spPr bwMode="auto">
            <a:xfrm>
              <a:off x="3387119" y="4153507"/>
              <a:ext cx="13214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ГидроОГК</a:t>
              </a:r>
            </a:p>
          </p:txBody>
        </p:sp>
        <p:sp>
          <p:nvSpPr>
            <p:cNvPr id="185" name="Rectangle 30"/>
            <p:cNvSpPr>
              <a:spLocks noChangeArrowheads="1"/>
            </p:cNvSpPr>
            <p:nvPr/>
          </p:nvSpPr>
          <p:spPr bwMode="auto">
            <a:xfrm>
              <a:off x="4629903" y="4154304"/>
              <a:ext cx="801770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ТГК-5</a:t>
              </a:r>
            </a:p>
          </p:txBody>
        </p:sp>
        <p:cxnSp>
          <p:nvCxnSpPr>
            <p:cNvPr id="186" name="AutoShape 31"/>
            <p:cNvCxnSpPr>
              <a:cxnSpLocks noChangeShapeType="1"/>
              <a:stCxn id="165" idx="2"/>
              <a:endCxn id="184" idx="0"/>
            </p:cNvCxnSpPr>
            <p:nvPr/>
          </p:nvCxnSpPr>
          <p:spPr bwMode="auto">
            <a:xfrm flipH="1">
              <a:off x="4047852" y="3619583"/>
              <a:ext cx="213656" cy="53392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AutoShape 32"/>
            <p:cNvCxnSpPr>
              <a:cxnSpLocks noChangeShapeType="1"/>
              <a:stCxn id="165" idx="2"/>
              <a:endCxn id="185" idx="0"/>
            </p:cNvCxnSpPr>
            <p:nvPr/>
          </p:nvCxnSpPr>
          <p:spPr bwMode="auto">
            <a:xfrm>
              <a:off x="4261508" y="3619583"/>
              <a:ext cx="769279" cy="53472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Text Box 33"/>
            <p:cNvSpPr txBox="1">
              <a:spLocks noChangeArrowheads="1"/>
            </p:cNvSpPr>
            <p:nvPr/>
          </p:nvSpPr>
          <p:spPr bwMode="auto">
            <a:xfrm>
              <a:off x="5522913" y="4484687"/>
              <a:ext cx="640786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ГКО</a:t>
              </a:r>
            </a:p>
          </p:txBody>
        </p:sp>
        <p:sp>
          <p:nvSpPr>
            <p:cNvPr id="189" name="Text Box 34"/>
            <p:cNvSpPr txBox="1">
              <a:spLocks noChangeArrowheads="1"/>
            </p:cNvSpPr>
            <p:nvPr/>
          </p:nvSpPr>
          <p:spPr bwMode="auto">
            <a:xfrm>
              <a:off x="6529389" y="4484687"/>
              <a:ext cx="70727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ОФЗ</a:t>
              </a:r>
            </a:p>
          </p:txBody>
        </p:sp>
        <p:cxnSp>
          <p:nvCxnSpPr>
            <p:cNvPr id="190" name="AutoShape 35"/>
            <p:cNvCxnSpPr>
              <a:cxnSpLocks noChangeShapeType="1"/>
              <a:stCxn id="167" idx="2"/>
            </p:cNvCxnSpPr>
            <p:nvPr/>
          </p:nvCxnSpPr>
          <p:spPr bwMode="auto">
            <a:xfrm flipH="1">
              <a:off x="5597723" y="3629211"/>
              <a:ext cx="677169" cy="81102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AutoShape 36"/>
            <p:cNvCxnSpPr>
              <a:cxnSpLocks noChangeShapeType="1"/>
              <a:stCxn id="167" idx="2"/>
              <a:endCxn id="189" idx="0"/>
            </p:cNvCxnSpPr>
            <p:nvPr/>
          </p:nvCxnSpPr>
          <p:spPr bwMode="auto">
            <a:xfrm>
              <a:off x="6274892" y="3629211"/>
              <a:ext cx="608137" cy="85547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 Box 37"/>
            <p:cNvSpPr txBox="1">
              <a:spLocks noChangeArrowheads="1"/>
            </p:cNvSpPr>
            <p:nvPr/>
          </p:nvSpPr>
          <p:spPr bwMode="auto">
            <a:xfrm>
              <a:off x="7696831" y="4484762"/>
              <a:ext cx="833392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ТНК</a:t>
              </a:r>
            </a:p>
          </p:txBody>
        </p:sp>
        <p:sp>
          <p:nvSpPr>
            <p:cNvPr id="193" name="Text Box 38"/>
            <p:cNvSpPr txBox="1">
              <a:spLocks noChangeArrowheads="1"/>
            </p:cNvSpPr>
            <p:nvPr/>
          </p:nvSpPr>
          <p:spPr bwMode="auto">
            <a:xfrm>
              <a:off x="8454603" y="4484687"/>
              <a:ext cx="1165733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 smtClean="0">
                  <a:solidFill>
                    <a:srgbClr val="000000"/>
                  </a:solidFill>
                  <a:latin typeface="Myriad Pro"/>
                </a:rPr>
                <a:t>АЛРОСА</a:t>
              </a:r>
            </a:p>
          </p:txBody>
        </p:sp>
        <p:cxnSp>
          <p:nvCxnSpPr>
            <p:cNvPr id="194" name="AutoShape 39"/>
            <p:cNvCxnSpPr>
              <a:cxnSpLocks noChangeShapeType="1"/>
              <a:stCxn id="168" idx="2"/>
              <a:endCxn id="192" idx="0"/>
            </p:cNvCxnSpPr>
            <p:nvPr/>
          </p:nvCxnSpPr>
          <p:spPr bwMode="auto">
            <a:xfrm flipH="1">
              <a:off x="8113527" y="3616371"/>
              <a:ext cx="374211" cy="86839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AutoShape 40"/>
            <p:cNvCxnSpPr>
              <a:cxnSpLocks noChangeShapeType="1"/>
              <a:stCxn id="168" idx="2"/>
              <a:endCxn id="193" idx="0"/>
            </p:cNvCxnSpPr>
            <p:nvPr/>
          </p:nvCxnSpPr>
          <p:spPr bwMode="auto">
            <a:xfrm>
              <a:off x="8487738" y="3616370"/>
              <a:ext cx="549732" cy="86831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Rectangle 41"/>
            <p:cNvSpPr>
              <a:spLocks noChangeArrowheads="1"/>
            </p:cNvSpPr>
            <p:nvPr/>
          </p:nvSpPr>
          <p:spPr bwMode="auto">
            <a:xfrm>
              <a:off x="7078333" y="5823928"/>
              <a:ext cx="2357837" cy="634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Выбор ценных бумаг</a:t>
              </a:r>
            </a:p>
          </p:txBody>
        </p:sp>
        <p:sp>
          <p:nvSpPr>
            <p:cNvPr id="197" name="Text Box 42"/>
            <p:cNvSpPr txBox="1">
              <a:spLocks noChangeArrowheads="1"/>
            </p:cNvSpPr>
            <p:nvPr/>
          </p:nvSpPr>
          <p:spPr bwMode="auto">
            <a:xfrm>
              <a:off x="2339591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75%</a:t>
              </a:r>
            </a:p>
          </p:txBody>
        </p:sp>
        <p:sp>
          <p:nvSpPr>
            <p:cNvPr id="198" name="Text Box 43"/>
            <p:cNvSpPr txBox="1">
              <a:spLocks noChangeArrowheads="1"/>
            </p:cNvSpPr>
            <p:nvPr/>
          </p:nvSpPr>
          <p:spPr bwMode="auto">
            <a:xfrm>
              <a:off x="6773192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199" name="Text Box 44"/>
            <p:cNvSpPr txBox="1">
              <a:spLocks noChangeArrowheads="1"/>
            </p:cNvSpPr>
            <p:nvPr/>
          </p:nvSpPr>
          <p:spPr bwMode="auto">
            <a:xfrm>
              <a:off x="4059051" y="2940336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0" name="Text Box 45"/>
            <p:cNvSpPr txBox="1">
              <a:spLocks noChangeArrowheads="1"/>
            </p:cNvSpPr>
            <p:nvPr/>
          </p:nvSpPr>
          <p:spPr bwMode="auto">
            <a:xfrm>
              <a:off x="2072107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15%</a:t>
              </a:r>
            </a:p>
          </p:txBody>
        </p:sp>
        <p:sp>
          <p:nvSpPr>
            <p:cNvPr id="201" name="Text Box 46"/>
            <p:cNvSpPr txBox="1">
              <a:spLocks noChangeArrowheads="1"/>
            </p:cNvSpPr>
            <p:nvPr/>
          </p:nvSpPr>
          <p:spPr bwMode="auto">
            <a:xfrm>
              <a:off x="508498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02" name="Text Box 47"/>
            <p:cNvSpPr txBox="1">
              <a:spLocks noChangeArrowheads="1"/>
            </p:cNvSpPr>
            <p:nvPr/>
          </p:nvSpPr>
          <p:spPr bwMode="auto">
            <a:xfrm>
              <a:off x="5805693" y="2927158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3" name="Text Box 48"/>
            <p:cNvSpPr txBox="1">
              <a:spLocks noChangeArrowheads="1"/>
            </p:cNvSpPr>
            <p:nvPr/>
          </p:nvSpPr>
          <p:spPr bwMode="auto">
            <a:xfrm>
              <a:off x="8300632" y="2922309"/>
              <a:ext cx="65722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04" name="Text Box 49"/>
            <p:cNvSpPr txBox="1">
              <a:spLocks noChangeArrowheads="1"/>
            </p:cNvSpPr>
            <p:nvPr/>
          </p:nvSpPr>
          <p:spPr bwMode="auto">
            <a:xfrm>
              <a:off x="-328269" y="4859946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5" name="Text Box 50"/>
            <p:cNvSpPr txBox="1">
              <a:spLocks noChangeArrowheads="1"/>
            </p:cNvSpPr>
            <p:nvPr/>
          </p:nvSpPr>
          <p:spPr bwMode="auto">
            <a:xfrm>
              <a:off x="539970" y="5094119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11,8%</a:t>
              </a:r>
            </a:p>
          </p:txBody>
        </p:sp>
        <p:sp>
          <p:nvSpPr>
            <p:cNvPr id="206" name="Text Box 51"/>
            <p:cNvSpPr txBox="1">
              <a:spLocks noChangeArrowheads="1"/>
            </p:cNvSpPr>
            <p:nvPr/>
          </p:nvSpPr>
          <p:spPr bwMode="auto">
            <a:xfrm>
              <a:off x="1658555" y="4836768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8,4%</a:t>
              </a:r>
            </a:p>
          </p:txBody>
        </p:sp>
        <p:sp>
          <p:nvSpPr>
            <p:cNvPr id="207" name="Text Box 52"/>
            <p:cNvSpPr txBox="1">
              <a:spLocks noChangeArrowheads="1"/>
            </p:cNvSpPr>
            <p:nvPr/>
          </p:nvSpPr>
          <p:spPr bwMode="auto">
            <a:xfrm>
              <a:off x="3666216" y="4382808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16,5%</a:t>
              </a:r>
            </a:p>
          </p:txBody>
        </p:sp>
        <p:sp>
          <p:nvSpPr>
            <p:cNvPr id="208" name="Text Box 53"/>
            <p:cNvSpPr txBox="1">
              <a:spLocks noChangeArrowheads="1"/>
            </p:cNvSpPr>
            <p:nvPr/>
          </p:nvSpPr>
          <p:spPr bwMode="auto">
            <a:xfrm>
              <a:off x="4668445" y="4368055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9" name="Text Box 54"/>
            <p:cNvSpPr txBox="1">
              <a:spLocks noChangeArrowheads="1"/>
            </p:cNvSpPr>
            <p:nvPr/>
          </p:nvSpPr>
          <p:spPr bwMode="auto">
            <a:xfrm>
              <a:off x="2250776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6,8%</a:t>
              </a:r>
            </a:p>
          </p:txBody>
        </p:sp>
        <p:sp>
          <p:nvSpPr>
            <p:cNvPr id="210" name="Text Box 55"/>
            <p:cNvSpPr txBox="1">
              <a:spLocks noChangeArrowheads="1"/>
            </p:cNvSpPr>
            <p:nvPr/>
          </p:nvSpPr>
          <p:spPr bwMode="auto">
            <a:xfrm>
              <a:off x="3556172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4,5%</a:t>
              </a:r>
            </a:p>
          </p:txBody>
        </p:sp>
        <p:sp>
          <p:nvSpPr>
            <p:cNvPr id="211" name="Text Box 56"/>
            <p:cNvSpPr txBox="1">
              <a:spLocks noChangeArrowheads="1"/>
            </p:cNvSpPr>
            <p:nvPr/>
          </p:nvSpPr>
          <p:spPr bwMode="auto">
            <a:xfrm>
              <a:off x="5580657" y="4739313"/>
              <a:ext cx="5252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7%</a:t>
              </a:r>
            </a:p>
          </p:txBody>
        </p:sp>
        <p:sp>
          <p:nvSpPr>
            <p:cNvPr id="212" name="Text Box 57"/>
            <p:cNvSpPr txBox="1">
              <a:spLocks noChangeArrowheads="1"/>
            </p:cNvSpPr>
            <p:nvPr/>
          </p:nvSpPr>
          <p:spPr bwMode="auto">
            <a:xfrm>
              <a:off x="6621085" y="4758035"/>
              <a:ext cx="5252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3%</a:t>
              </a:r>
            </a:p>
          </p:txBody>
        </p:sp>
        <p:sp>
          <p:nvSpPr>
            <p:cNvPr id="213" name="Text Box 58"/>
            <p:cNvSpPr txBox="1">
              <a:spLocks noChangeArrowheads="1"/>
            </p:cNvSpPr>
            <p:nvPr/>
          </p:nvSpPr>
          <p:spPr bwMode="auto">
            <a:xfrm>
              <a:off x="7650342" y="472220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4" name="Text Box 59"/>
            <p:cNvSpPr txBox="1">
              <a:spLocks noChangeArrowheads="1"/>
            </p:cNvSpPr>
            <p:nvPr/>
          </p:nvSpPr>
          <p:spPr bwMode="auto">
            <a:xfrm>
              <a:off x="8715957" y="4739313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5" name="Line 60"/>
            <p:cNvSpPr>
              <a:spLocks noChangeShapeType="1"/>
            </p:cNvSpPr>
            <p:nvPr/>
          </p:nvSpPr>
          <p:spPr bwMode="auto">
            <a:xfrm>
              <a:off x="-251950" y="3752850"/>
              <a:ext cx="952887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Text Box 61"/>
            <p:cNvSpPr txBox="1">
              <a:spLocks noChangeArrowheads="1"/>
            </p:cNvSpPr>
            <p:nvPr/>
          </p:nvSpPr>
          <p:spPr bwMode="auto">
            <a:xfrm>
              <a:off x="-42262" y="37623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17" name="Text Box 62"/>
            <p:cNvSpPr txBox="1">
              <a:spLocks noChangeArrowheads="1"/>
            </p:cNvSpPr>
            <p:nvPr/>
          </p:nvSpPr>
          <p:spPr bwMode="auto">
            <a:xfrm>
              <a:off x="867730" y="3983361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35%</a:t>
              </a:r>
            </a:p>
          </p:txBody>
        </p:sp>
        <p:sp>
          <p:nvSpPr>
            <p:cNvPr id="218" name="Text Box 63"/>
            <p:cNvSpPr txBox="1">
              <a:spLocks noChangeArrowheads="1"/>
            </p:cNvSpPr>
            <p:nvPr/>
          </p:nvSpPr>
          <p:spPr bwMode="auto">
            <a:xfrm>
              <a:off x="1325560" y="3776654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219" name="Text Box 64"/>
            <p:cNvSpPr txBox="1">
              <a:spLocks noChangeArrowheads="1"/>
            </p:cNvSpPr>
            <p:nvPr/>
          </p:nvSpPr>
          <p:spPr bwMode="auto">
            <a:xfrm>
              <a:off x="2014820" y="3758375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20" name="Text Box 65"/>
            <p:cNvSpPr txBox="1">
              <a:spLocks noChangeArrowheads="1"/>
            </p:cNvSpPr>
            <p:nvPr/>
          </p:nvSpPr>
          <p:spPr bwMode="auto">
            <a:xfrm>
              <a:off x="2821444" y="3758375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21" name="Text Box 66"/>
            <p:cNvSpPr txBox="1">
              <a:spLocks noChangeArrowheads="1"/>
            </p:cNvSpPr>
            <p:nvPr/>
          </p:nvSpPr>
          <p:spPr bwMode="auto">
            <a:xfrm>
              <a:off x="4706019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22" name="Text Box 67"/>
            <p:cNvSpPr txBox="1">
              <a:spLocks noChangeArrowheads="1"/>
            </p:cNvSpPr>
            <p:nvPr/>
          </p:nvSpPr>
          <p:spPr bwMode="auto">
            <a:xfrm>
              <a:off x="3529521" y="3754601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55%</a:t>
              </a:r>
            </a:p>
          </p:txBody>
        </p:sp>
        <p:sp>
          <p:nvSpPr>
            <p:cNvPr id="223" name="Text Box 68"/>
            <p:cNvSpPr txBox="1">
              <a:spLocks noChangeArrowheads="1"/>
            </p:cNvSpPr>
            <p:nvPr/>
          </p:nvSpPr>
          <p:spPr bwMode="auto">
            <a:xfrm>
              <a:off x="5395154" y="3746434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70%</a:t>
              </a:r>
            </a:p>
          </p:txBody>
        </p:sp>
        <p:sp>
          <p:nvSpPr>
            <p:cNvPr id="224" name="Text Box 69"/>
            <p:cNvSpPr txBox="1">
              <a:spLocks noChangeArrowheads="1"/>
            </p:cNvSpPr>
            <p:nvPr/>
          </p:nvSpPr>
          <p:spPr bwMode="auto">
            <a:xfrm>
              <a:off x="6513119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30%</a:t>
              </a:r>
            </a:p>
          </p:txBody>
        </p:sp>
        <p:sp>
          <p:nvSpPr>
            <p:cNvPr id="225" name="Text Box 70"/>
            <p:cNvSpPr txBox="1">
              <a:spLocks noChangeArrowheads="1"/>
            </p:cNvSpPr>
            <p:nvPr/>
          </p:nvSpPr>
          <p:spPr bwMode="auto">
            <a:xfrm>
              <a:off x="871595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  <p:sp>
          <p:nvSpPr>
            <p:cNvPr id="226" name="Text Box 71"/>
            <p:cNvSpPr txBox="1">
              <a:spLocks noChangeArrowheads="1"/>
            </p:cNvSpPr>
            <p:nvPr/>
          </p:nvSpPr>
          <p:spPr bwMode="auto">
            <a:xfrm>
              <a:off x="765109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3844" y="-8333"/>
            <a:ext cx="9157844" cy="68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диверсификации портфеля из 20 акций американских компаний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0808" y="-8333"/>
            <a:ext cx="6512960" cy="6069241"/>
            <a:chOff x="196312" y="-6251"/>
            <a:chExt cx="6512960" cy="455193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6312" y="-6251"/>
              <a:ext cx="6512960" cy="4551931"/>
              <a:chOff x="194657" y="-6251"/>
              <a:chExt cx="7789241" cy="4551931"/>
            </a:xfrm>
          </p:grpSpPr>
          <p:grpSp>
            <p:nvGrpSpPr>
              <p:cNvPr id="121" name="Group 3"/>
              <p:cNvGrpSpPr>
                <a:grpSpLocks/>
              </p:cNvGrpSpPr>
              <p:nvPr/>
            </p:nvGrpSpPr>
            <p:grpSpPr bwMode="auto">
              <a:xfrm>
                <a:off x="194657" y="1213892"/>
                <a:ext cx="7362886" cy="3331788"/>
                <a:chOff x="-33" y="727"/>
                <a:chExt cx="6562" cy="3422"/>
              </a:xfrm>
            </p:grpSpPr>
            <p:sp>
              <p:nvSpPr>
                <p:cNvPr id="122" name="Line 4"/>
                <p:cNvSpPr>
                  <a:spLocks noChangeShapeType="1"/>
                </p:cNvSpPr>
                <p:nvPr/>
              </p:nvSpPr>
              <p:spPr bwMode="auto">
                <a:xfrm>
                  <a:off x="798" y="3834"/>
                  <a:ext cx="4784" cy="0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>
                  <a:off x="806" y="2760"/>
                  <a:ext cx="1893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-33" y="727"/>
                  <a:ext cx="831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Риск 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  <a:cs typeface="Arial" charset="0"/>
                    </a:rPr>
                    <a:t>σ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, %</a:t>
                  </a: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72" y="3144"/>
                  <a:ext cx="1663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C00000"/>
                      </a:solidFill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Myriad Pro"/>
                    </a:rPr>
                    <a:t>Рыночный риск</a:t>
                  </a:r>
                </a:p>
              </p:txBody>
            </p:sp>
            <p:sp>
              <p:nvSpPr>
                <p:cNvPr id="12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98" y="3865"/>
                  <a:ext cx="183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Число акций</a:t>
                  </a:r>
                </a:p>
              </p:txBody>
            </p: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3918" y="2905"/>
                  <a:ext cx="0" cy="912"/>
                </a:xfrm>
                <a:prstGeom prst="line">
                  <a:avLst/>
                </a:prstGeom>
                <a:ln>
                  <a:headEnd type="triangle" w="med" len="lg"/>
                  <a:tailEnd type="triangle" w="med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98" y="759"/>
                  <a:ext cx="0" cy="3075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806" y="1702"/>
                  <a:ext cx="27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" y="1543"/>
                  <a:ext cx="70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 smtClean="0">
                      <a:solidFill>
                        <a:srgbClr val="000000"/>
                      </a:solidFill>
                      <a:latin typeface="Myriad Pro"/>
                    </a:rPr>
                    <a:t>100</a:t>
                  </a:r>
                </a:p>
              </p:txBody>
            </p:sp>
            <p:sp>
              <p:nvSpPr>
                <p:cNvPr id="1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1" y="2601"/>
                  <a:ext cx="49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>
                      <a:solidFill>
                        <a:srgbClr val="000000"/>
                      </a:solidFill>
                      <a:latin typeface="Myriad Pro"/>
                    </a:rPr>
                    <a:t>27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1288654" y="-6251"/>
                <a:ext cx="6695244" cy="3333140"/>
                <a:chOff x="1288654" y="-6251"/>
                <a:chExt cx="6695244" cy="3333140"/>
              </a:xfrm>
            </p:grpSpPr>
            <p:sp>
              <p:nvSpPr>
                <p:cNvPr id="138" name="Дуга 137"/>
                <p:cNvSpPr/>
                <p:nvPr/>
              </p:nvSpPr>
              <p:spPr>
                <a:xfrm rot="10800000">
                  <a:off x="1288654" y="-6251"/>
                  <a:ext cx="6695244" cy="3332862"/>
                </a:xfrm>
                <a:prstGeom prst="arc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4627873" y="3326889"/>
                  <a:ext cx="821032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flipV="1">
                <a:off x="3260638" y="3193295"/>
                <a:ext cx="0" cy="10291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154436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249741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142" name="Text Box 16"/>
            <p:cNvSpPr txBox="1">
              <a:spLocks noChangeArrowheads="1"/>
            </p:cNvSpPr>
            <p:nvPr/>
          </p:nvSpPr>
          <p:spPr bwMode="auto">
            <a:xfrm>
              <a:off x="3611858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Демографические тенденции</a:t>
            </a:r>
            <a:br>
              <a:rPr lang="ru-RU" sz="2800" b="1">
                <a:solidFill>
                  <a:srgbClr val="003F82"/>
                </a:solidFill>
                <a:latin typeface="Myriad Pro"/>
              </a:rPr>
            </a:br>
            <a:r>
              <a:rPr lang="ru-RU" sz="2400">
                <a:solidFill>
                  <a:srgbClr val="003F82"/>
                </a:solidFill>
                <a:latin typeface="Myriad Pro"/>
              </a:rPr>
              <a:t>(Численность населения в 1995 г. = 100%)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53312" y="5133242"/>
            <a:ext cx="6184969" cy="1200329"/>
            <a:chOff x="1730733" y="4874478"/>
            <a:chExt cx="6184969" cy="120032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040969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>
                  <a:solidFill>
                    <a:srgbClr val="003F82"/>
                  </a:solidFill>
                  <a:latin typeface="Myriad Pro"/>
                </a:rPr>
                <a:t>Демографическая нагрузка определяется как соотношение численности населения в возрасте 65 лет и старше к </a:t>
              </a: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численности населения </a:t>
              </a:r>
              <a:r>
                <a:rPr lang="ru-RU" altLang="ru-RU" sz="1800">
                  <a:solidFill>
                    <a:srgbClr val="003F82"/>
                  </a:solidFill>
                  <a:latin typeface="Myriad Pro"/>
                </a:rPr>
                <a:t>в возрасте 15-64 </a:t>
              </a: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лет.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(Источник: МВФ)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58870"/>
              </p:ext>
            </p:extLst>
          </p:nvPr>
        </p:nvGraphicFramePr>
        <p:xfrm>
          <a:off x="554232" y="1412792"/>
          <a:ext cx="7992888" cy="352646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74638"/>
                <a:gridCol w="1326977"/>
                <a:gridCol w="1326977"/>
                <a:gridCol w="1188864"/>
                <a:gridCol w="1475432"/>
              </a:tblGrid>
              <a:tr h="813773">
                <a:tc rowSpan="2">
                  <a:txBody>
                    <a:bodyPr/>
                    <a:lstStyle/>
                    <a:p>
                      <a:pPr algn="ctr"/>
                      <a:endParaRPr lang="ru-RU" b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Страна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исленность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населения, 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Коэффициент демографической нагрузки, %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5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3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53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3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3"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01">
                <a:tc>
                  <a:txBody>
                    <a:bodyPr/>
                    <a:lstStyle/>
                    <a:p>
                      <a:r>
                        <a:rPr lang="ru-RU" dirty="0" smtClean="0"/>
                        <a:t>Швеция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3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Прогноз демографических показателей России (на конец года)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66805" y="5328888"/>
            <a:ext cx="6040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i="1">
                <a:solidFill>
                  <a:srgbClr val="003F82"/>
                </a:solidFill>
                <a:latin typeface="Myriad Pro"/>
              </a:rPr>
              <a:t>Расчеты Экспертной экономической группы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81154"/>
              </p:ext>
            </p:extLst>
          </p:nvPr>
        </p:nvGraphicFramePr>
        <p:xfrm>
          <a:off x="711609" y="1691181"/>
          <a:ext cx="7733248" cy="3514231"/>
        </p:xfrm>
        <a:graphic>
          <a:graphicData uri="http://schemas.openxmlformats.org/drawingml/2006/table">
            <a:tbl>
              <a:tblPr/>
              <a:tblGrid>
                <a:gridCol w="4702758"/>
                <a:gridCol w="910717"/>
                <a:gridCol w="926420"/>
                <a:gridCol w="1193353"/>
              </a:tblGrid>
              <a:tr h="75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 год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 год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Измене-ние</a:t>
                      </a: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04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-21%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лиц пенсионного возраста,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+20</a:t>
                      </a:r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 в трудоспособном возрасте,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-37%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Коэффициент демографической нагрузки, % 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9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7553" y="0"/>
            <a:ext cx="9151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ЦЕЛИ ФИНАНСОВОГО ПЛАНИРОВАНИЯ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36977" y="1343597"/>
            <a:ext cx="7794902" cy="4139235"/>
            <a:chOff x="736977" y="1464642"/>
            <a:chExt cx="7794902" cy="413923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736977" y="1464642"/>
              <a:ext cx="7788472" cy="1260000"/>
              <a:chOff x="736977" y="1464642"/>
              <a:chExt cx="7788472" cy="1260000"/>
            </a:xfrm>
          </p:grpSpPr>
          <p:grpSp>
            <p:nvGrpSpPr>
              <p:cNvPr id="29" name="Группа 63"/>
              <p:cNvGrpSpPr/>
              <p:nvPr/>
            </p:nvGrpSpPr>
            <p:grpSpPr>
              <a:xfrm>
                <a:off x="736977" y="1464642"/>
                <a:ext cx="2662227" cy="1260000"/>
                <a:chOff x="7296394" y="3048000"/>
                <a:chExt cx="1619006" cy="128016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296394" y="3048000"/>
                  <a:ext cx="1619006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7" name="Текст 3"/>
                <p:cNvSpPr txBox="1">
                  <a:spLocks/>
                </p:cNvSpPr>
                <p:nvPr/>
              </p:nvSpPr>
              <p:spPr>
                <a:xfrm>
                  <a:off x="7337873" y="3174510"/>
                  <a:ext cx="1524000" cy="1034192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Краткосрочныецели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(до </a:t>
                  </a: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1 года</a:t>
                  </a: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1" name="Группа 63"/>
              <p:cNvGrpSpPr/>
              <p:nvPr/>
            </p:nvGrpSpPr>
            <p:grpSpPr>
              <a:xfrm>
                <a:off x="3485448" y="1464642"/>
                <a:ext cx="5040001" cy="1260000"/>
                <a:chOff x="7391400" y="3029198"/>
                <a:chExt cx="1537135" cy="1691027"/>
              </a:xfrm>
            </p:grpSpPr>
            <p:sp>
              <p:nvSpPr>
                <p:cNvPr id="32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29198"/>
                  <a:ext cx="1537135" cy="1691027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3" name="Текст 3"/>
                <p:cNvSpPr txBox="1">
                  <a:spLocks/>
                </p:cNvSpPr>
                <p:nvPr/>
              </p:nvSpPr>
              <p:spPr>
                <a:xfrm>
                  <a:off x="7450280" y="3134797"/>
                  <a:ext cx="1419375" cy="1479828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Направлены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текущих финансовых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задач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балансировкой доходов и расходов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47" name="Овал 46"/>
              <p:cNvSpPr/>
              <p:nvPr/>
            </p:nvSpPr>
            <p:spPr bwMode="auto">
              <a:xfrm>
                <a:off x="3599247" y="1662259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 bwMode="auto">
              <a:xfrm>
                <a:off x="3599247" y="222067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36977" y="2910268"/>
              <a:ext cx="7788471" cy="1260000"/>
              <a:chOff x="736977" y="2910268"/>
              <a:chExt cx="7788471" cy="1260000"/>
            </a:xfrm>
          </p:grpSpPr>
          <p:grpSp>
            <p:nvGrpSpPr>
              <p:cNvPr id="28" name="Группа 63"/>
              <p:cNvGrpSpPr/>
              <p:nvPr/>
            </p:nvGrpSpPr>
            <p:grpSpPr>
              <a:xfrm>
                <a:off x="736977" y="2910268"/>
                <a:ext cx="2662226" cy="1260000"/>
                <a:chOff x="7302696" y="3047999"/>
                <a:chExt cx="1660382" cy="1570294"/>
              </a:xfrm>
            </p:grpSpPr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02696" y="3047999"/>
                  <a:ext cx="1660382" cy="1570294"/>
                </a:xfrm>
                <a:prstGeom prst="rect">
                  <a:avLst/>
                </a:prstGeom>
                <a:solidFill>
                  <a:srgbClr val="004DA2">
                    <a:alpha val="5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9" name="Текст 3"/>
                <p:cNvSpPr txBox="1">
                  <a:spLocks/>
                </p:cNvSpPr>
                <p:nvPr/>
              </p:nvSpPr>
              <p:spPr>
                <a:xfrm>
                  <a:off x="7302697" y="3209718"/>
                  <a:ext cx="1613980" cy="117356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>
                      <a:solidFill>
                        <a:sysClr val="windowText" lastClr="000000"/>
                      </a:solidFill>
                      <a:latin typeface="Myriad Pro"/>
                    </a:rPr>
                    <a:t>Среднесрочные цели </a:t>
                  </a:r>
                  <a:endParaRPr lang="ru-RU" sz="2300" b="1" kern="0" smtClean="0">
                    <a:solidFill>
                      <a:sysClr val="windowText" lastClr="000000"/>
                    </a:solidFill>
                    <a:latin typeface="Myriad Pro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(1-10 лет)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0" name="Группа 63"/>
              <p:cNvGrpSpPr/>
              <p:nvPr/>
            </p:nvGrpSpPr>
            <p:grpSpPr>
              <a:xfrm>
                <a:off x="3485449" y="2910268"/>
                <a:ext cx="5039999" cy="1260000"/>
                <a:chOff x="7376729" y="3048000"/>
                <a:chExt cx="1558837" cy="1280160"/>
              </a:xfrm>
            </p:grpSpPr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76729" y="3048000"/>
                  <a:ext cx="1558837" cy="1280160"/>
                </a:xfrm>
                <a:prstGeom prst="rect">
                  <a:avLst/>
                </a:prstGeom>
                <a:solidFill>
                  <a:srgbClr val="004DA2">
                    <a:alpha val="2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5" name="Текст 3"/>
                <p:cNvSpPr txBox="1">
                  <a:spLocks/>
                </p:cNvSpPr>
                <p:nvPr/>
              </p:nvSpPr>
              <p:spPr>
                <a:xfrm>
                  <a:off x="7434195" y="3092912"/>
                  <a:ext cx="1488052" cy="113058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финансовых задач, связанных с крупными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приобретениями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умением формировать сбережения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50" name="Овал 49"/>
              <p:cNvSpPr/>
              <p:nvPr/>
            </p:nvSpPr>
            <p:spPr bwMode="auto">
              <a:xfrm>
                <a:off x="3598704" y="361628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 bwMode="auto">
              <a:xfrm>
                <a:off x="3599247" y="304751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36979" y="4343876"/>
              <a:ext cx="7794900" cy="1260000"/>
              <a:chOff x="736979" y="4343876"/>
              <a:chExt cx="7794900" cy="1260000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invGray">
              <a:xfrm>
                <a:off x="736979" y="4343876"/>
                <a:ext cx="2653426" cy="1260000"/>
              </a:xfrm>
              <a:prstGeom prst="rect">
                <a:avLst/>
              </a:prstGeom>
              <a:solidFill>
                <a:srgbClr val="FFBA81"/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Текст 3"/>
              <p:cNvSpPr txBox="1">
                <a:spLocks/>
              </p:cNvSpPr>
              <p:nvPr/>
            </p:nvSpPr>
            <p:spPr>
              <a:xfrm>
                <a:off x="815088" y="4464923"/>
                <a:ext cx="2506003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300" b="1" kern="0" smtClean="0">
                    <a:solidFill>
                      <a:sysClr val="windowText" lastClr="000000"/>
                    </a:solidFill>
                    <a:latin typeface="Myriad Pro"/>
                  </a:rPr>
                  <a:t>Долгосрочные цели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smtClean="0">
                    <a:solidFill>
                      <a:sysClr val="windowText" lastClr="000000"/>
                    </a:solidFill>
                    <a:latin typeface="Myriad Pro"/>
                  </a:rPr>
                  <a:t>(более 10 лет)</a:t>
                </a:r>
                <a:endParaRPr lang="ru-RU" sz="2000" kern="0" dirty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44" name="AutoShape 32"/>
              <p:cNvSpPr>
                <a:spLocks noChangeArrowheads="1"/>
              </p:cNvSpPr>
              <p:nvPr/>
            </p:nvSpPr>
            <p:spPr bwMode="invGray">
              <a:xfrm>
                <a:off x="3491879" y="4343876"/>
                <a:ext cx="5040000" cy="1260000"/>
              </a:xfrm>
              <a:prstGeom prst="rect">
                <a:avLst/>
              </a:prstGeom>
              <a:solidFill>
                <a:srgbClr val="FFBA81">
                  <a:alpha val="65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Текст 3"/>
              <p:cNvSpPr txBox="1">
                <a:spLocks/>
              </p:cNvSpPr>
              <p:nvPr/>
            </p:nvSpPr>
            <p:spPr>
              <a:xfrm>
                <a:off x="3671248" y="4464923"/>
                <a:ext cx="4789001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аправлены </a:t>
                </a: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на создание накоплений, обеспечивающих финансовое благополучие и финансовую независимость в 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старости</a:t>
                </a:r>
                <a:endParaRPr lang="ru-RU" sz="1600" b="1" kern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 bwMode="auto">
              <a:xfrm>
                <a:off x="3598704" y="4555128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</p:grpSp>
      <p:pic>
        <p:nvPicPr>
          <p:cNvPr id="4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Отношение средней трудовой пенсии к средней зарплате,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(%)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2123" y="6155674"/>
            <a:ext cx="5476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i="1">
                <a:solidFill>
                  <a:srgbClr val="003F82"/>
                </a:solidFill>
                <a:latin typeface="Myriad Pro"/>
              </a:rPr>
              <a:t>Расчеты Экспертной экономической группы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495867"/>
              </p:ext>
            </p:extLst>
          </p:nvPr>
        </p:nvGraphicFramePr>
        <p:xfrm>
          <a:off x="965202" y="1396561"/>
          <a:ext cx="4115246" cy="46937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05868"/>
                <a:gridCol w="2209378"/>
              </a:tblGrid>
              <a:tr h="670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 целом по стране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5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252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7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8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21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76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9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495151" y="2076143"/>
            <a:ext cx="3359882" cy="2990562"/>
            <a:chOff x="5495151" y="2076143"/>
            <a:chExt cx="3359882" cy="29905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495151" y="2076143"/>
              <a:ext cx="3359882" cy="2990562"/>
              <a:chOff x="1730733" y="4874478"/>
              <a:chExt cx="3359882" cy="2990562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874734" y="4874478"/>
                <a:ext cx="3215881" cy="2990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u="sng" smtClean="0">
                    <a:solidFill>
                      <a:srgbClr val="003F82"/>
                    </a:solidFill>
                    <a:latin typeface="Myriad Pro"/>
                  </a:rPr>
                  <a:t>Справочно</a:t>
                </a: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: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Международная организация труда (МОТ) рекомендует индекс замещения поддерживать на уровне не ниже 40%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Индекс </a:t>
                </a:r>
                <a:r>
                  <a:rPr lang="ru-RU" altLang="ru-RU" sz="1800">
                    <a:solidFill>
                      <a:srgbClr val="003F82"/>
                    </a:solidFill>
                    <a:latin typeface="Myriad Pro"/>
                  </a:rPr>
                  <a:t>замещения по странам ОЭСР и Восточной Европы в 2002г. составил 56% </a:t>
                </a:r>
              </a:p>
            </p:txBody>
          </p:sp>
          <p:sp>
            <p:nvSpPr>
              <p:cNvPr id="10" name="Овал 9"/>
              <p:cNvSpPr/>
              <p:nvPr/>
            </p:nvSpPr>
            <p:spPr bwMode="auto">
              <a:xfrm>
                <a:off x="1730733" y="5320118"/>
                <a:ext cx="144000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 bwMode="auto">
            <a:xfrm>
              <a:off x="5495151" y="396160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потребления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6582" y="1367231"/>
            <a:ext cx="7747416" cy="4812199"/>
            <a:chOff x="516582" y="1487606"/>
            <a:chExt cx="7747416" cy="4812199"/>
          </a:xfrm>
        </p:grpSpPr>
        <p:pic>
          <p:nvPicPr>
            <p:cNvPr id="32774" name="Picture 6" descr="C:\Компьютер\Фондовый рынок\Проекты\Курсера\1 - Новое, on demand\Слайды к лекциям\Картинки\money-pl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36" y="3474064"/>
              <a:ext cx="894108" cy="5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16582" y="1570739"/>
              <a:ext cx="7651881" cy="2949119"/>
              <a:chOff x="516582" y="1642378"/>
              <a:chExt cx="7651881" cy="3229873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892321" y="4322634"/>
                <a:ext cx="3616518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Инвестиции + доход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16200000">
                <a:off x="5346203" y="2759176"/>
                <a:ext cx="164561" cy="931518"/>
              </a:xfrm>
              <a:prstGeom prst="upDownArrow">
                <a:avLst>
                  <a:gd name="adj1" fmla="val 34153"/>
                  <a:gd name="adj2" fmla="val 84349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2225" cap="flat" cmpd="sng" algn="ctr">
                <a:solidFill>
                  <a:schemeClr val="tx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>
                  <a:lnSpc>
                    <a:spcPct val="80000"/>
                  </a:lnSpc>
                </a:pPr>
                <a:endParaRPr lang="ru-RU" altLang="ru-RU" sz="1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56580" y="1642378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smtClean="0">
                    <a:solidFill>
                      <a:prstClr val="black"/>
                    </a:solidFill>
                    <a:latin typeface="Myriad Pro"/>
                  </a:rPr>
                  <a:t>Доход</a:t>
                </a:r>
                <a:endParaRPr lang="ru-RU" sz="2400" b="1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16582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Сбережения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80138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497746" y="2442860"/>
                <a:ext cx="818734" cy="360888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080794" y="2446485"/>
                <a:ext cx="881606" cy="357263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560582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572001" y="4574383"/>
                <a:ext cx="1322242" cy="0"/>
              </a:xfrm>
              <a:prstGeom prst="line">
                <a:avLst/>
              </a:prstGeom>
              <a:ln w="31750">
                <a:prstDash val="sysDash"/>
                <a:headEnd/>
                <a:tailEnd type="triangle" w="lg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5894243" y="4322634"/>
                <a:ext cx="2274220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Накопления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98513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 flipV="1">
                <a:off x="7436669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578601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Работоспособный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954898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Пенсионный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pic>
          <p:nvPicPr>
            <p:cNvPr id="32770" name="Picture 2" descr="C:\Компьютер\Фондовый рынок\Проекты\Курсера\1 - Новое, on demand\Слайды к лекциям\Картинки\dd94de3ea43df2cdc17ace2bf8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7" y="4779617"/>
              <a:ext cx="1188000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3" descr="C:\Компьютер\Фондовый рынок\Проекты\Курсера\1 - Новое, on demand\Слайды к лекциям\Картинки\2baefa0bec44435e6b768ddd1e28103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32" y="4800349"/>
              <a:ext cx="1329851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C:\Компьютер\Фондовый рынок\Проекты\Курсера\1 - Новое, on demand\Слайды к лекциям\Картинки\image1395210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2" y="3481254"/>
              <a:ext cx="456742" cy="5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5428484" y="1487606"/>
              <a:ext cx="0" cy="431269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(неизменного) потребления и человеческий капитал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62249" y="1612663"/>
            <a:ext cx="7045994" cy="3895938"/>
            <a:chOff x="1132807" y="1421594"/>
            <a:chExt cx="7045994" cy="3895938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32807" y="1421594"/>
              <a:ext cx="7045994" cy="389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 smtClean="0">
                  <a:solidFill>
                    <a:srgbClr val="003F82"/>
                  </a:solidFill>
                  <a:latin typeface="Myriad Pro"/>
                </a:rPr>
                <a:t>Исходные данные</a:t>
              </a:r>
              <a:r>
                <a:rPr lang="ru-RU" altLang="ru-RU" dirty="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dirty="0">
                <a:solidFill>
                  <a:srgbClr val="003F82"/>
                </a:solidFill>
                <a:latin typeface="Myriad Pro"/>
              </a:endParaRP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Возраст – 35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Выход на пенсию – 65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Продолжительность жизни – 80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Месячный доход=50 </a:t>
              </a:r>
              <a:r>
                <a:rPr lang="ru-RU" altLang="ru-RU" sz="1800" b="0" dirty="0" err="1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т.р</a:t>
              </a: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.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Годовой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доход =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600 тыс.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руб.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u="sng" dirty="0">
                  <a:solidFill>
                    <a:srgbClr val="003F82"/>
                  </a:solidFill>
                  <a:latin typeface="Myriad Pro"/>
                </a:rPr>
                <a:t>Реальная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 доходность инвестиций = 7%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Цель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сохранить постоянный уровень потребления в течение всей жизни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Задача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определить, сколько 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тратить на потребление и сколько направлять на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сбережения</a:t>
              </a:r>
              <a:endParaRPr lang="ru-RU" altLang="ru-RU" sz="1800" dirty="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345990" y="1973070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345990" y="2301657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345990" y="2627019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345990" y="2983902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354153" y="3326806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50494"/>
            <a:ext cx="70459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Если на потребление человек будет направлять сумму, равную «С», то сумма годовых инвестиций будет составлять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– С), т.е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.: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5202" y="208832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1</a:t>
            </a:r>
            <a:endParaRPr lang="ru-RU" sz="2400" b="1" dirty="0">
              <a:solidFill>
                <a:srgbClr val="003F8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5202" y="3325963"/>
            <a:ext cx="7633262" cy="902308"/>
            <a:chOff x="965202" y="3088132"/>
            <a:chExt cx="7633262" cy="9023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80580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prstClr val="black"/>
                  </a:solidFill>
                  <a:latin typeface="Myriad Pro"/>
                </a:rPr>
                <a:t>Годовой доход</a:t>
              </a:r>
              <a:endParaRPr lang="ru-RU" sz="2400" b="1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65202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Инвестиции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38464" y="3088132"/>
              <a:ext cx="2160000" cy="9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Потребление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24986" y="3248052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prstClr val="black"/>
                  </a:solidFill>
                  <a:latin typeface="Myriad Pro"/>
                </a:rPr>
                <a:t>=</a:t>
              </a:r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3348" y="3248052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prstClr val="black"/>
                  </a:solidFill>
                </a:rPr>
                <a:t>-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8"/>
            <a:ext cx="7337783" cy="2990562"/>
            <a:chOff x="1070460" y="1612663"/>
            <a:chExt cx="7337783" cy="2990562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299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Инвестиции будут в течение 30 лет будут приносить реальную годовую доходность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Таким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образом, мы имеем 30-летний аннуитет с доходностью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18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Пользуясь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таблицей будущей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находим, что будущая стоимость 30-летнего аннуитета при доходности 7% в расчете на 1 руб. = 94,461 руб. 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Стрелка вниз 20"/>
            <p:cNvSpPr/>
            <p:nvPr/>
          </p:nvSpPr>
          <p:spPr bwMode="auto">
            <a:xfrm rot="16200000">
              <a:off x="1122644" y="3327959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Будущая оценка аннуитета (будущая стоимость равновеликих платежей)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1" name="Group 4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035"/>
              </p:ext>
            </p:extLst>
          </p:nvPr>
        </p:nvGraphicFramePr>
        <p:xfrm>
          <a:off x="627797" y="1278673"/>
          <a:ext cx="7997588" cy="44805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37230"/>
                <a:gridCol w="777922"/>
                <a:gridCol w="887105"/>
                <a:gridCol w="818865"/>
                <a:gridCol w="395785"/>
                <a:gridCol w="832514"/>
                <a:gridCol w="818866"/>
                <a:gridCol w="395785"/>
                <a:gridCol w="846161"/>
                <a:gridCol w="770181"/>
                <a:gridCol w="417174"/>
              </a:tblGrid>
              <a:tr h="3387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2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2,020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2,150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3,030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3,091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3,184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3,215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4,184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4,375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4,993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5,101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5,204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5,309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5,637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5,751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6,742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10,462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10,950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11,464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13,181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13,816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19,337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20,304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16,097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17,293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18,599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23,276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25,129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43,842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24,297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26,870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36,786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40,995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91,025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102,44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28,243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36,459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54,865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63,249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181,87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212,79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34,785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40,568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79,058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94,461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356,79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434,75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</a:tbl>
          </a:graphicData>
        </a:graphic>
      </p:graphicFrame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8"/>
            <a:ext cx="7337783" cy="707886"/>
            <a:chOff x="1070460" y="1612663"/>
            <a:chExt cx="7337783" cy="707886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Будущая сумма накопленных инвестиций с учетом дохода  определяется по формуле: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1579" y="4636560"/>
            <a:ext cx="7198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Полученные средства составят личный пенсионный фонд человека к моменту достижения им пенсионного возраста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4339" y="2842472"/>
            <a:ext cx="7015324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Инвестиции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94,46 = 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(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6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00 000 - С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)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 94,461</a:t>
            </a:r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06517" y="4002686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31427"/>
            <a:ext cx="68165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при выходе на пенсию человек каждый год в течение 15 лет будет снимать на потребление со своего пенсионного счета сумму, равную «С», то надо определить, какая сумма у него должна быть на начало этого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периода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Для этого необходимо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определить текущую (приведенную) стоимость 15-летнего аннуитета, при котором остающиеся средства инвестируются с годовой доходностью 7%</a:t>
            </a:r>
          </a:p>
        </p:txBody>
      </p:sp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2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230858" y="3679777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96302" y="1831427"/>
            <a:ext cx="6982499" cy="2964914"/>
            <a:chOff x="1196302" y="1831427"/>
            <a:chExt cx="6982499" cy="2964914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831427"/>
              <a:ext cx="6816552" cy="2964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Пользуясь таблицей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текущей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находим: 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приведенная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15-летнего аннуитета при доходности 7% в расчете на 1 руб. = 9,108 руб., </a:t>
              </a: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Ч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тобы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получать в течение 15 лет каждый год 1 руб., на начало этого периода надо иметь 9,108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руб.</a:t>
              </a:r>
            </a:p>
          </p:txBody>
        </p:sp>
        <p:sp>
          <p:nvSpPr>
            <p:cNvPr id="9" name="Стрелка вниз 8"/>
            <p:cNvSpPr/>
            <p:nvPr/>
          </p:nvSpPr>
          <p:spPr bwMode="auto">
            <a:xfrm>
              <a:off x="4230858" y="3510884"/>
              <a:ext cx="730967" cy="48742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1196302" y="2669106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96302" y="4172634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4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Текущая оценка аннуитета (приведенная стоимость будущих денежных потоков)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04842"/>
              </p:ext>
            </p:extLst>
          </p:nvPr>
        </p:nvGraphicFramePr>
        <p:xfrm>
          <a:off x="758346" y="1555844"/>
          <a:ext cx="7627310" cy="384906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91821"/>
                <a:gridCol w="777922"/>
                <a:gridCol w="818866"/>
                <a:gridCol w="764275"/>
                <a:gridCol w="409433"/>
                <a:gridCol w="696035"/>
                <a:gridCol w="736980"/>
                <a:gridCol w="395785"/>
                <a:gridCol w="805218"/>
                <a:gridCol w="764274"/>
                <a:gridCol w="366701"/>
              </a:tblGrid>
              <a:tr h="435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2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0,990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0,935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41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1,626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02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2,941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2,624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2,322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2,283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8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3,902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3,717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3,465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2,855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59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4,853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4,713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4,100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3,352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3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1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9,471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8,983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8,530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7,360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7,024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5,216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0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12,85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11,94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9,712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9,108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6,142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5,847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28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18,05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16,35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14,88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6,623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6,259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СОВОКУПНЫЙ КАПИТАЛ ЧЕЛОВЕКА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454773" y="2062165"/>
            <a:ext cx="0" cy="360363"/>
          </a:xfrm>
          <a:prstGeom prst="line">
            <a:avLst/>
          </a:prstGeom>
          <a:ln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Стрелка вниз 92"/>
          <p:cNvSpPr/>
          <p:nvPr/>
        </p:nvSpPr>
        <p:spPr bwMode="auto">
          <a:xfrm>
            <a:off x="4354557" y="3070468"/>
            <a:ext cx="200432" cy="396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33161" y="1512106"/>
            <a:ext cx="8075708" cy="4301842"/>
            <a:chOff x="833160" y="1512103"/>
            <a:chExt cx="8075708" cy="4301843"/>
          </a:xfrm>
        </p:grpSpPr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>
              <a:off x="1718899" y="2062163"/>
              <a:ext cx="2022231" cy="358775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5102473" y="2062163"/>
              <a:ext cx="1944566" cy="360363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7" name="AutoShape 48"/>
            <p:cNvCxnSpPr>
              <a:cxnSpLocks noChangeShapeType="1"/>
            </p:cNvCxnSpPr>
            <p:nvPr/>
          </p:nvCxnSpPr>
          <p:spPr bwMode="auto">
            <a:xfrm rot="10800000">
              <a:off x="874838" y="2708276"/>
              <a:ext cx="1852247" cy="2630488"/>
            </a:xfrm>
            <a:prstGeom prst="bentConnector3">
              <a:avLst>
                <a:gd name="adj1" fmla="val 110917"/>
              </a:avLst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557695" y="1512103"/>
              <a:ext cx="372089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Myriad Pro"/>
                </a:rPr>
                <a:t>Совокупный капитал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yriad Pro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857253" y="2502198"/>
              <a:ext cx="1462260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Текущий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3468200" y="2502198"/>
              <a:ext cx="1794081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Резервный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827558" y="2502198"/>
              <a:ext cx="2694969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Инвестиционный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833160" y="3518351"/>
              <a:ext cx="1514889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Текущее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потребление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698806" y="3524835"/>
              <a:ext cx="1562979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Компенсация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потерь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543687" y="3519815"/>
              <a:ext cx="1577405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Обеспечение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будущего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2727084" y="4977186"/>
              <a:ext cx="3455378" cy="836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>
                  <a:latin typeface="Myriad Pro"/>
                </a:rPr>
                <a:t>Если потери = 0, </a:t>
              </a:r>
            </a:p>
            <a:p>
              <a:pPr algn="ctr"/>
              <a:r>
                <a:rPr lang="ru-RU" altLang="ru-RU" sz="2000">
                  <a:latin typeface="Myriad Pro"/>
                </a:rPr>
                <a:t>то дополнительный доход</a:t>
              </a: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182461" y="5348488"/>
              <a:ext cx="2726407" cy="0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8908868" y="2770472"/>
              <a:ext cx="0" cy="2586467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 flipH="1">
              <a:off x="8681224" y="2770472"/>
              <a:ext cx="227644" cy="0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1490388" y="3077591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7254391" y="3070468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Стрелка вниз 94"/>
            <p:cNvSpPr/>
            <p:nvPr/>
          </p:nvSpPr>
          <p:spPr bwMode="auto">
            <a:xfrm rot="16200000">
              <a:off x="5781700" y="361798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4371914" y="4358252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 rot="5400000">
              <a:off x="2916293" y="362300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Если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человек каждый год будет расходовать на потребление сумму «С», то на начало периода надо иметь сумму = 9,108</a:t>
            </a:r>
            <a:r>
              <a:rPr lang="ru-RU" altLang="ru-RU" sz="200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120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Таким должен быть личный пенсионный фонд человека в момент выхода на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пенсию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34156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196302" y="3502355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46609" y="3654254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3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2883555" y="4576281"/>
            <a:ext cx="286274" cy="61170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62633" y="2729951"/>
            <a:ext cx="2815784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06996" y="4079395"/>
            <a:ext cx="1527058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0118" y="5146463"/>
            <a:ext cx="4299233" cy="67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17629" y="2276800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35222"/>
            <a:ext cx="6816552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Таким образом, величина пенсионного фонда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 1   была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определена в размере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94,461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(600 000 - С)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Величина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пенсионного фонда, определенная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2 ,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составляет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можно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записать, что: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              94,461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 (600 000 - С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) =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567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332544" y="2784542"/>
            <a:ext cx="2815784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476834" y="3504484"/>
            <a:ext cx="587382" cy="53475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Решая уравнение относительно С,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получим: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=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то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сумма, направляемая на годовое потребление человека в течение всей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жизни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1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6130" y="2763104"/>
            <a:ext cx="6168790" cy="9677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>
                <a:solidFill>
                  <a:srgbClr val="003F82"/>
                </a:solidFill>
                <a:latin typeface="Myriad Pro"/>
              </a:rPr>
              <a:t>Сумма ежегодных накоплений:</a:t>
            </a: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600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000 –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52 765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4302001" y="1543190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4</a:t>
            </a:r>
            <a:endParaRPr lang="ru-RU" sz="24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400" b="1" smtClean="0">
                <a:solidFill>
                  <a:srgbClr val="003F82"/>
                </a:solidFill>
                <a:latin typeface="Myriad Pro"/>
              </a:rPr>
            </a:b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на протяжении жизни (при постоянном потреблении)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504493"/>
              </p:ext>
            </p:extLst>
          </p:nvPr>
        </p:nvGraphicFramePr>
        <p:xfrm>
          <a:off x="650632" y="1596791"/>
          <a:ext cx="7842738" cy="36052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13434"/>
                <a:gridCol w="1483854"/>
                <a:gridCol w="1666864"/>
                <a:gridCol w="1767348"/>
                <a:gridCol w="1611238"/>
              </a:tblGrid>
              <a:tr h="101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Возраст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Доход, </a:t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Потребление, тыс. руб.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Сбережения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Расходы (-),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Пенсионный фонд,  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/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729,5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2 164,5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4 987,5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2 744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1140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График накоплений и постоянного потребления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39843" y="1361146"/>
            <a:ext cx="7806357" cy="4872175"/>
            <a:chOff x="677703" y="1337481"/>
            <a:chExt cx="7806357" cy="487217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810144" y="1337481"/>
              <a:ext cx="0" cy="3629212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10143" y="4966694"/>
              <a:ext cx="7439204" cy="0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98489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738580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Rectangle 14" descr="Светлый диагональный 2"/>
            <p:cNvSpPr>
              <a:spLocks noChangeArrowheads="1"/>
            </p:cNvSpPr>
            <p:nvPr/>
          </p:nvSpPr>
          <p:spPr bwMode="auto">
            <a:xfrm>
              <a:off x="826943" y="4753463"/>
              <a:ext cx="4423384" cy="19117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19" name="Rectangle 15" descr="Светлый диагональный 1"/>
            <p:cNvSpPr>
              <a:spLocks noChangeArrowheads="1"/>
            </p:cNvSpPr>
            <p:nvPr/>
          </p:nvSpPr>
          <p:spPr bwMode="auto">
            <a:xfrm>
              <a:off x="5250327" y="4982625"/>
              <a:ext cx="2378474" cy="4497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14957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90325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73613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29411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877047" y="4335582"/>
              <a:ext cx="16466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52,8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тыс. руб.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603141" y="1526827"/>
              <a:ext cx="2135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4 987,5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</a:t>
              </a: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. руб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.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250327" y="1849123"/>
              <a:ext cx="0" cy="2900276"/>
            </a:xfrm>
            <a:prstGeom prst="line">
              <a:avLst/>
            </a:prstGeom>
            <a:ln w="19050">
              <a:prstDash val="sysDot"/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826943" y="1836867"/>
              <a:ext cx="4417922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rc 25"/>
            <p:cNvSpPr>
              <a:spLocks/>
            </p:cNvSpPr>
            <p:nvPr/>
          </p:nvSpPr>
          <p:spPr bwMode="auto">
            <a:xfrm flipV="1">
              <a:off x="812193" y="1818484"/>
              <a:ext cx="4419020" cy="293497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rgbClr val="FFBA8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5244865" y="1836867"/>
              <a:ext cx="2383935" cy="3107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756176" y="4211497"/>
              <a:ext cx="1507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E294F"/>
                  </a:solidFill>
                  <a:latin typeface="Myriad Pro"/>
                </a:rPr>
                <a:t>Сбережения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462286" y="4441236"/>
              <a:ext cx="343389" cy="24454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323235" y="5624881"/>
              <a:ext cx="35813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Потребление = </a:t>
              </a:r>
              <a:r>
                <a:rPr lang="ru-RU" altLang="ru-RU" sz="1600" b="1" dirty="0" smtClean="0">
                  <a:solidFill>
                    <a:srgbClr val="0E294F"/>
                  </a:solidFill>
                  <a:latin typeface="Myriad Pro"/>
                </a:rPr>
                <a:t>547,2 </a:t>
              </a: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тыс. руб. ежегодно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5154068" y="5502059"/>
              <a:ext cx="439648" cy="18271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957055" y="4982625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714835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15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553172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350548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25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061906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30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815590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35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570639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407611" y="4987526"/>
              <a:ext cx="10764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45 </a:t>
              </a:r>
              <a:r>
                <a:rPr lang="en-US" altLang="ru-RU" sz="1600" b="1" i="1">
                  <a:solidFill>
                    <a:srgbClr val="0E294F"/>
                  </a:solidFill>
                  <a:latin typeface="Myriad Pro"/>
                </a:rPr>
                <a:t>t, </a:t>
              </a:r>
              <a:r>
                <a:rPr lang="ru-RU" altLang="ru-RU" sz="1600" b="1" i="1">
                  <a:solidFill>
                    <a:srgbClr val="0E294F"/>
                  </a:solidFill>
                  <a:latin typeface="Myriad Pro"/>
                </a:rPr>
                <a:t>лет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677703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1342638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5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1476444" y="4838020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Изменения предпочтений человека на различных этапах жизненного цикла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188857" y="1733159"/>
            <a:ext cx="7165900" cy="3876549"/>
            <a:chOff x="1364564" y="1884183"/>
            <a:chExt cx="7165900" cy="38765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4564" y="1884183"/>
              <a:ext cx="704367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200">
                  <a:solidFill>
                    <a:srgbClr val="003F82"/>
                  </a:solidFill>
                  <a:latin typeface="Myriad Pro"/>
                </a:rPr>
                <a:t>С возрастом предпочтения человека меняются</a:t>
              </a:r>
              <a:r>
                <a:rPr lang="ru-RU" altLang="ru-RU" sz="220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sz="2200">
                <a:solidFill>
                  <a:srgbClr val="003F82"/>
                </a:solidFill>
                <a:latin typeface="Myriad Pr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379031" y="2412440"/>
              <a:ext cx="7151433" cy="1009934"/>
              <a:chOff x="1379031" y="2412440"/>
              <a:chExt cx="7151433" cy="1009934"/>
            </a:xfrm>
          </p:grpSpPr>
          <p:sp>
            <p:nvSpPr>
              <p:cNvPr id="7" name="Стрелка вниз 6"/>
              <p:cNvSpPr/>
              <p:nvPr/>
            </p:nvSpPr>
            <p:spPr bwMode="auto">
              <a:xfrm rot="16200000">
                <a:off x="1391167" y="2773407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523031" y="2412440"/>
                <a:ext cx="6497555" cy="1009934"/>
              </a:xfrm>
              <a:prstGeom prst="rect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716481" y="2573507"/>
                <a:ext cx="681398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Изменение инвестиционной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стратегии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5" name="Picture 5" descr="C:\Компьютер\Фондовый рынок\Проекты\Курсера\1 - Новое, on demand\Слайды к лекциям\Картинки\cdvrxurd vyawhb aetcv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213" y="2495114"/>
                <a:ext cx="1283006" cy="8445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1383971" y="3574774"/>
              <a:ext cx="6663912" cy="1009934"/>
              <a:chOff x="1383971" y="3574774"/>
              <a:chExt cx="6663912" cy="100993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550328" y="3574774"/>
                <a:ext cx="6497555" cy="1009934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1716481" y="3694656"/>
                <a:ext cx="529331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Изменения в структуре 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потребления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3" name="Picture 3" descr="C:\Компьютер\Фондовый рынок\Проекты\Курсера\1 - Новое, on demand\Слайды к лекциям\Картинки\потреб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1784" y="3683212"/>
                <a:ext cx="1296984" cy="7930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низ 19"/>
              <p:cNvSpPr/>
              <p:nvPr/>
            </p:nvSpPr>
            <p:spPr bwMode="auto">
              <a:xfrm rot="16200000">
                <a:off x="1396107" y="3935740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406328" y="4750798"/>
              <a:ext cx="7124135" cy="1009934"/>
              <a:chOff x="1406328" y="4750798"/>
              <a:chExt cx="7124135" cy="10099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50328" y="4750798"/>
                <a:ext cx="6497555" cy="1009934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716480" y="4901822"/>
                <a:ext cx="681398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Изменения </a:t>
                </a: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в индустрии отдыха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 развлечений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4" name="Picture 4" descr="C:\Компьютер\Фондовый рынок\Проекты\Курсера\1 - Новое, on demand\Слайды к лекциям\Картинки\отдых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91" y="4821826"/>
                <a:ext cx="1283006" cy="8678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Стрелка вниз 20"/>
              <p:cNvSpPr/>
              <p:nvPr/>
            </p:nvSpPr>
            <p:spPr bwMode="auto">
              <a:xfrm rot="16200000">
                <a:off x="1418464" y="5111765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Группа 14339"/>
          <p:cNvGrpSpPr/>
          <p:nvPr/>
        </p:nvGrpSpPr>
        <p:grpSpPr>
          <a:xfrm>
            <a:off x="1584602" y="1615018"/>
            <a:ext cx="5974799" cy="4859814"/>
            <a:chOff x="363632" y="1211263"/>
            <a:chExt cx="5974799" cy="3644861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4289797" y="1211263"/>
              <a:ext cx="2048634" cy="1426326"/>
              <a:chOff x="4367" y="1699"/>
              <a:chExt cx="1858" cy="1002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4367" y="1701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4367" y="203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4367" y="237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922" y="1699"/>
                <a:ext cx="6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Акции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922" y="2036"/>
                <a:ext cx="10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Облигации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4922" y="2301"/>
                <a:ext cx="130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Инструменты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денежного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рынка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3632" y="1211263"/>
              <a:ext cx="874266" cy="3644861"/>
              <a:chOff x="363632" y="1211263"/>
              <a:chExt cx="874266" cy="3644861"/>
            </a:xfrm>
          </p:grpSpPr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503683" y="1211263"/>
                <a:ext cx="600217" cy="3228455"/>
                <a:chOff x="716" y="1253"/>
                <a:chExt cx="544" cy="2268"/>
              </a:xfrm>
            </p:grpSpPr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716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Rectangle 13"/>
                <p:cNvSpPr>
                  <a:spLocks noChangeArrowheads="1"/>
                </p:cNvSpPr>
                <p:nvPr/>
              </p:nvSpPr>
              <p:spPr bwMode="auto">
                <a:xfrm>
                  <a:off x="716" y="3294"/>
                  <a:ext cx="544" cy="2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2954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09733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75%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4302" y="4116588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10%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9733" y="3677667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363632" y="4510548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до 30 лет</a:t>
                </a:r>
              </a:p>
            </p:txBody>
          </p:sp>
        </p:grpSp>
        <p:grpSp>
          <p:nvGrpSpPr>
            <p:cNvPr id="14336" name="Группа 14335"/>
            <p:cNvGrpSpPr/>
            <p:nvPr/>
          </p:nvGrpSpPr>
          <p:grpSpPr>
            <a:xfrm>
              <a:off x="2239134" y="1211263"/>
              <a:ext cx="874266" cy="3624863"/>
              <a:chOff x="3331169" y="1211263"/>
              <a:chExt cx="874266" cy="3624863"/>
            </a:xfrm>
          </p:grpSpPr>
          <p:grpSp>
            <p:nvGrpSpPr>
              <p:cNvPr id="78" name="Group 29"/>
              <p:cNvGrpSpPr>
                <a:grpSpLocks/>
              </p:cNvGrpSpPr>
              <p:nvPr/>
            </p:nvGrpSpPr>
            <p:grpSpPr bwMode="auto">
              <a:xfrm>
                <a:off x="3464882" y="1211263"/>
                <a:ext cx="600506" cy="3228455"/>
                <a:chOff x="2395" y="1253"/>
                <a:chExt cx="544" cy="2268"/>
              </a:xfrm>
            </p:grpSpPr>
            <p:sp>
              <p:nvSpPr>
                <p:cNvPr id="8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5" y="3158"/>
                  <a:ext cx="544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5" y="2614"/>
                  <a:ext cx="544" cy="5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471219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0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71219" y="401306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71219" y="34112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Text Box 27"/>
              <p:cNvSpPr txBox="1">
                <a:spLocks noChangeArrowheads="1"/>
              </p:cNvSpPr>
              <p:nvPr/>
            </p:nvSpPr>
            <p:spPr bwMode="auto">
              <a:xfrm>
                <a:off x="3331169" y="4490550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40 до 50 лет</a:t>
                </a: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174473" y="1211263"/>
              <a:ext cx="874266" cy="3626727"/>
              <a:chOff x="4802720" y="1211263"/>
              <a:chExt cx="874266" cy="3626727"/>
            </a:xfrm>
          </p:grpSpPr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4936943" y="1211263"/>
                <a:ext cx="599995" cy="3228455"/>
                <a:chOff x="3234" y="1253"/>
                <a:chExt cx="544" cy="2268"/>
              </a:xfrm>
            </p:grpSpPr>
            <p:sp>
              <p:nvSpPr>
                <p:cNvPr id="8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4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234" y="306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" name="Rectangle 41"/>
                <p:cNvSpPr>
                  <a:spLocks noChangeArrowheads="1"/>
                </p:cNvSpPr>
                <p:nvPr/>
              </p:nvSpPr>
              <p:spPr bwMode="auto">
                <a:xfrm>
                  <a:off x="3234" y="2160"/>
                  <a:ext cx="544" cy="90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942770" y="39375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36942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36941" y="2963955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4802720" y="4492414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>
                    <a:solidFill>
                      <a:srgbClr val="000000"/>
                    </a:solidFill>
                    <a:latin typeface="Calibri"/>
                  </a:rPr>
                  <a:t>с</a:t>
                </a: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выше 50 лет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2129" y="1211263"/>
              <a:ext cx="874266" cy="3624864"/>
              <a:chOff x="1797515" y="1211263"/>
              <a:chExt cx="874266" cy="3624864"/>
            </a:xfrm>
          </p:grpSpPr>
          <p:grpSp>
            <p:nvGrpSpPr>
              <p:cNvPr id="69" name="Group 20"/>
              <p:cNvGrpSpPr>
                <a:grpSpLocks/>
              </p:cNvGrpSpPr>
              <p:nvPr/>
            </p:nvGrpSpPr>
            <p:grpSpPr bwMode="auto">
              <a:xfrm>
                <a:off x="1937707" y="1211263"/>
                <a:ext cx="600506" cy="3228455"/>
                <a:chOff x="1555" y="1253"/>
                <a:chExt cx="544" cy="2268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55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5" y="3181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5" y="272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944044" y="403691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37705" y="3471269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37705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Text Box 27"/>
              <p:cNvSpPr txBox="1">
                <a:spLocks noChangeArrowheads="1"/>
              </p:cNvSpPr>
              <p:nvPr/>
            </p:nvSpPr>
            <p:spPr bwMode="auto">
              <a:xfrm>
                <a:off x="1797515" y="4490551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30 до 40 лет</a:t>
                </a: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ДИВЕРСИФИКАЦИЯ ИНВЕСТИЦИЙ В ЗАВИСИМОСТИ ОТ ВОЗРАСТА ИНДИВИДУАЛЬНОГО ИНВЕСТОРА (США)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>
                <a:solidFill>
                  <a:srgbClr val="003F82"/>
                </a:solidFill>
                <a:latin typeface="Myriad Pro"/>
              </a:rPr>
              <a:t>(при снижении доходности)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73151" y="1996465"/>
            <a:ext cx="7005650" cy="2400657"/>
            <a:chOff x="1173151" y="1790485"/>
            <a:chExt cx="7005650" cy="2400657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790485"/>
              <a:ext cx="6816552" cy="240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При достижении пенсионного возраста человек меняет свою инвестиционную стратегию на более консервативную, которая приносит доходность всего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3%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В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этом случае человеку придется сократить свое потребление в пенсионном возрасте до 1391,6 тыс. руб. в год.</a:t>
              </a: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73151" y="1924465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173151" y="3297809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>
                <a:solidFill>
                  <a:srgbClr val="003F82"/>
                </a:solidFill>
                <a:latin typeface="Myriad Pro"/>
              </a:rPr>
              <a:t>при снижении доходности</a:t>
            </a:r>
            <a:r>
              <a:rPr lang="ru-RU" sz="240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7802030"/>
              </p:ext>
            </p:extLst>
          </p:nvPr>
        </p:nvGraphicFramePr>
        <p:xfrm>
          <a:off x="550254" y="1973618"/>
          <a:ext cx="8043494" cy="343206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47055"/>
                <a:gridCol w="1521837"/>
                <a:gridCol w="1726060"/>
                <a:gridCol w="1842448"/>
                <a:gridCol w="1606094"/>
              </a:tblGrid>
              <a:tr h="871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Возраст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Доход,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Потребление,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Сбережения (+)</a:t>
                      </a:r>
                      <a:endParaRPr lang="ru-RU" sz="1600" b="1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Расходы (-),  </a:t>
                      </a:r>
                      <a:r>
                        <a:rPr lang="ru-RU" sz="16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Пенсионный фонд,  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35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45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729,5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55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2 164,5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65</a:t>
                      </a:r>
                    </a:p>
                  </a:txBody>
                  <a:tcPr marL="91447" marR="91447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4 987,5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70</a:t>
                      </a:r>
                    </a:p>
                  </a:txBody>
                  <a:tcPr marL="91447" marR="91447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3 074,5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1 424,5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80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48755" y="1364777"/>
            <a:ext cx="7793353" cy="4218325"/>
            <a:chOff x="848749" y="1364777"/>
            <a:chExt cx="7793353" cy="42183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26442" y="1364777"/>
              <a:ext cx="2655146" cy="92804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Процентные ставки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67782" y="2704533"/>
              <a:ext cx="2655146" cy="7347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Номинальная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387337" y="2704533"/>
              <a:ext cx="2655146" cy="7347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Реальная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395353" y="2317972"/>
              <a:ext cx="1327574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5387337" y="2317972"/>
              <a:ext cx="1327572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Текст 3"/>
            <p:cNvSpPr txBox="1">
              <a:spLocks/>
            </p:cNvSpPr>
            <p:nvPr/>
          </p:nvSpPr>
          <p:spPr>
            <a:xfrm>
              <a:off x="965202" y="3715102"/>
              <a:ext cx="3067490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показывает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доходность на вложенный </a:t>
              </a: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капитал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рассчитывается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как отношение суммы годового дохода к сумме инвестирования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2" name="Текст 3"/>
            <p:cNvSpPr txBox="1">
              <a:spLocks/>
            </p:cNvSpPr>
            <p:nvPr/>
          </p:nvSpPr>
          <p:spPr>
            <a:xfrm>
              <a:off x="5387335" y="3715102"/>
              <a:ext cx="3254767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процентная ставка в постоянных ценах (при отсутствии инфляции)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848749" y="3874367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848749" y="4502419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5276568" y="3875871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8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2" y="1173706"/>
            <a:ext cx="7213599" cy="1410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FFC000"/>
                </a:solidFill>
                <a:latin typeface="Myriad Pro"/>
              </a:rPr>
              <a:t>Сложные проценты </a:t>
            </a:r>
            <a:r>
              <a:rPr lang="ru-RU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– </a:t>
            </a:r>
            <a:r>
              <a:rPr lang="ru-RU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это проценты, выплачиваемые на основную сумму, взятую или отданную в долг, а также на все промежуточные процентные платежи, т.е. с учетом реинвестирования процентных доходов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35" y="2761566"/>
            <a:ext cx="6198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Будущая стоимость при начислении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методу сложных </a:t>
            </a:r>
            <a:r>
              <a:rPr lang="ru-RU" altLang="ru-RU" sz="1800" smtClean="0">
                <a:solidFill>
                  <a:srgbClr val="003E82"/>
                </a:solidFill>
                <a:latin typeface="Myriad Pro"/>
              </a:rPr>
              <a:t>процентов при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инвестировании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на n лет и начислении процентов 1 раз в течение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года:</a:t>
            </a:r>
            <a:endParaRPr lang="ru-RU" altLang="ru-RU" sz="18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72127" y="5214370"/>
            <a:ext cx="254569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E82"/>
                </a:solidFill>
                <a:latin typeface="Myriad Pro"/>
              </a:rPr>
              <a:t>Если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18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 … = </a:t>
            </a:r>
            <a:r>
              <a:rPr lang="en-US" altLang="ru-RU" i="1" smtClean="0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 smtClean="0">
                <a:solidFill>
                  <a:srgbClr val="003E82"/>
                </a:solidFill>
                <a:latin typeface="Myriad Pro"/>
              </a:rPr>
              <a:t>n</a:t>
            </a:r>
            <a:endParaRPr lang="ru-RU" altLang="ru-RU" sz="1800">
              <a:solidFill>
                <a:srgbClr val="003E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5" y="3776701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97492" y="3969937"/>
            <a:ext cx="5152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 = PV (1 + 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)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 * 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(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1+r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*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… 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* (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1+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n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</a:t>
            </a:r>
            <a:endParaRPr lang="ru-RU" altLang="ru-RU" sz="2400" b="1" i="1">
              <a:solidFill>
                <a:srgbClr val="003E82"/>
              </a:solidFill>
              <a:latin typeface="Myriad Pro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59926" y="4953023"/>
            <a:ext cx="3701461" cy="846161"/>
            <a:chOff x="1166482" y="4953023"/>
            <a:chExt cx="3701461" cy="84616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66482" y="5147503"/>
              <a:ext cx="626782" cy="540000"/>
              <a:chOff x="5774969" y="5293037"/>
              <a:chExt cx="626782" cy="54000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5800298" y="5293037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774969" y="5439546"/>
                <a:ext cx="626782" cy="301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4F4C06"/>
                  </a:buClr>
                </a:pPr>
                <a:r>
                  <a:rPr lang="ru-RU" altLang="ru-RU" sz="1600">
                    <a:solidFill>
                      <a:srgbClr val="003E82"/>
                    </a:solidFill>
                    <a:latin typeface="Myriad Pro"/>
                  </a:rPr>
                  <a:t>Или</a:t>
                </a:r>
                <a:endParaRPr lang="ru-RU" altLang="ru-RU" sz="1600" dirty="0">
                  <a:solidFill>
                    <a:srgbClr val="003E82"/>
                  </a:solidFill>
                  <a:latin typeface="Myriad Pro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1985254" y="4953023"/>
              <a:ext cx="2882689" cy="8461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prstClr val="black"/>
                </a:solidFill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197493" y="5147503"/>
              <a:ext cx="2670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FV =PV </a:t>
              </a:r>
              <a:r>
                <a:rPr lang="ru-RU" altLang="ru-RU" sz="2400" b="1" i="1" smtClean="0">
                  <a:solidFill>
                    <a:srgbClr val="003E82"/>
                  </a:solidFill>
                  <a:latin typeface="Myriad Pro"/>
                </a:rPr>
                <a:t>* </a:t>
              </a:r>
              <a:r>
                <a:rPr lang="en-US" altLang="ru-RU" sz="2400" b="1" i="1" smtClean="0">
                  <a:solidFill>
                    <a:srgbClr val="003E82"/>
                  </a:solidFill>
                  <a:latin typeface="Myriad Pro"/>
                </a:rPr>
                <a:t>(</a:t>
              </a:r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1 + r)</a:t>
              </a:r>
              <a:r>
                <a:rPr lang="en-US" altLang="ru-RU" sz="2400" b="1" i="1" baseline="30000">
                  <a:solidFill>
                    <a:srgbClr val="003E82"/>
                  </a:solidFill>
                  <a:latin typeface="Myriad Pro"/>
                </a:rPr>
                <a:t>n</a:t>
              </a:r>
              <a:endParaRPr lang="ru-RU" altLang="ru-RU" sz="2400" b="1" i="1" baseline="30000">
                <a:solidFill>
                  <a:srgbClr val="003E82"/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09404" y="1901757"/>
            <a:ext cx="6198839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4F4C06"/>
              </a:buClr>
            </a:pPr>
            <a:r>
              <a:rPr lang="ru-RU" altLang="ru-RU">
                <a:solidFill>
                  <a:srgbClr val="003F82"/>
                </a:solidFill>
                <a:latin typeface="Myriad Pro"/>
              </a:rPr>
              <a:t>Пример: </a:t>
            </a:r>
            <a:endParaRPr lang="ru-RU" altLang="ru-RU" smtClean="0">
              <a:solidFill>
                <a:srgbClr val="003F82"/>
              </a:solidFill>
              <a:latin typeface="Myriad Pro"/>
            </a:endParaRP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PV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млн.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руб.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10%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n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лет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5" y="3952560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47939" y="4144807"/>
            <a:ext cx="4502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</a:t>
            </a:r>
            <a:r>
              <a:rPr lang="en-US" altLang="ru-RU" sz="2000" b="1">
                <a:solidFill>
                  <a:srgbClr val="003E82"/>
                </a:solidFill>
                <a:latin typeface="Myriad Pro"/>
              </a:rPr>
              <a:t> = 10 (1+0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,1)</a:t>
            </a:r>
            <a:r>
              <a:rPr lang="ru-RU" altLang="ru-RU" sz="2000" b="1" baseline="30000">
                <a:solidFill>
                  <a:srgbClr val="003E82"/>
                </a:solidFill>
                <a:latin typeface="Myriad Pro"/>
              </a:rPr>
              <a:t>10 </a:t>
            </a:r>
            <a:r>
              <a:rPr lang="ru-RU" altLang="ru-RU" sz="2000" b="1" baseline="30000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= 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25,94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 млн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. руб.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367939" y="2532308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2367939" y="2987793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367939" y="3432679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>
            <a:off x="2245785" y="5408951"/>
            <a:ext cx="4777183" cy="1077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Рост инвестиций при простом и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сложном проценте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2570289" y="5447688"/>
            <a:ext cx="407060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ru-RU" altLang="ru-RU" b="1">
                <a:solidFill>
                  <a:srgbClr val="0E294F"/>
                </a:solidFill>
                <a:latin typeface="Myriad Pro"/>
              </a:rPr>
              <a:t>Кривая роста тем круче,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чем: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выше ставка процента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длиннее </a:t>
            </a:r>
            <a:r>
              <a:rPr lang="ru-RU" altLang="ru-RU" b="1">
                <a:solidFill>
                  <a:srgbClr val="0E294F"/>
                </a:solidFill>
                <a:latin typeface="Myriad Pro"/>
              </a:rPr>
              <a:t>срок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инвестирования</a:t>
            </a:r>
            <a:endParaRPr lang="ru-RU" altLang="ru-RU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1490301" y="1450185"/>
            <a:ext cx="0" cy="3384550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1490301" y="4834735"/>
            <a:ext cx="5761893" cy="0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68978" y="1448597"/>
            <a:ext cx="60080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E294F"/>
                </a:solidFill>
                <a:latin typeface="Myriad Pro"/>
              </a:rPr>
              <a:t>Руб.</a:t>
            </a: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>
            <a:off x="1777517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>
            <a:off x="2208340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>
            <a:off x="2568824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2929309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H="1">
            <a:off x="3289794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3648813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>
            <a:off x="4007832" y="4833147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4440121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4875340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H="1">
            <a:off x="5306163" y="4833147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978167" y="4866345"/>
            <a:ext cx="24911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i="1">
                <a:solidFill>
                  <a:srgbClr val="0E294F"/>
                </a:solidFill>
                <a:latin typeface="Myriad Pro"/>
              </a:rPr>
              <a:t>t</a:t>
            </a:r>
            <a:endParaRPr lang="ru-RU" altLang="ru-RU" i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11928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045682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2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403236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3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763721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4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122740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5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3506671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6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867155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7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274532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8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4708286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9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5086356" y="4906172"/>
            <a:ext cx="41177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10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 flipV="1">
            <a:off x="5309094" y="1617664"/>
            <a:ext cx="0" cy="31440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989033" y="2594772"/>
            <a:ext cx="2643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СЛОЖНЫЙ ПРОЦЕНТ</a:t>
            </a: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6100402" y="3857906"/>
            <a:ext cx="2515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ПРОСТОЙ ПРОЦЕНТ</a:t>
            </a: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 flipH="1">
            <a:off x="5379433" y="4042572"/>
            <a:ext cx="647700" cy="0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 flipH="1" flipV="1">
            <a:off x="5391156" y="2385222"/>
            <a:ext cx="663819" cy="433387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H="1">
            <a:off x="5391156" y="2818610"/>
            <a:ext cx="663819" cy="430212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8" name="Text Box 46"/>
          <p:cNvSpPr txBox="1">
            <a:spLocks noChangeArrowheads="1"/>
          </p:cNvSpPr>
          <p:nvPr/>
        </p:nvSpPr>
        <p:spPr bwMode="auto">
          <a:xfrm>
            <a:off x="5263667" y="3313910"/>
            <a:ext cx="6462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E294F"/>
                </a:solidFill>
                <a:latin typeface="Myriad Pro"/>
              </a:rPr>
              <a:t>10%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4733198" y="2096297"/>
            <a:ext cx="79130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E294F"/>
                </a:solidFill>
                <a:latin typeface="Myriad Pro"/>
              </a:rPr>
              <a:t>15%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90301" y="4042572"/>
            <a:ext cx="3801941" cy="79216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1487606" y="3316406"/>
            <a:ext cx="3821373" cy="1514901"/>
          </a:xfrm>
          <a:custGeom>
            <a:avLst/>
            <a:gdLst>
              <a:gd name="connsiteX0" fmla="*/ 0 w 3821373"/>
              <a:gd name="connsiteY0" fmla="*/ 1514901 h 1514901"/>
              <a:gd name="connsiteX1" fmla="*/ 1596788 w 3821373"/>
              <a:gd name="connsiteY1" fmla="*/ 1009934 h 1514901"/>
              <a:gd name="connsiteX2" fmla="*/ 2442949 w 3821373"/>
              <a:gd name="connsiteY2" fmla="*/ 723331 h 1514901"/>
              <a:gd name="connsiteX3" fmla="*/ 3152633 w 3821373"/>
              <a:gd name="connsiteY3" fmla="*/ 409433 h 1514901"/>
              <a:gd name="connsiteX4" fmla="*/ 3548418 w 3821373"/>
              <a:gd name="connsiteY4" fmla="*/ 177421 h 1514901"/>
              <a:gd name="connsiteX5" fmla="*/ 3821373 w 3821373"/>
              <a:gd name="connsiteY5" fmla="*/ 0 h 1514901"/>
              <a:gd name="connsiteX6" fmla="*/ 3821373 w 3821373"/>
              <a:gd name="connsiteY6" fmla="*/ 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373" h="1514901">
                <a:moveTo>
                  <a:pt x="0" y="1514901"/>
                </a:moveTo>
                <a:lnTo>
                  <a:pt x="1596788" y="1009934"/>
                </a:lnTo>
                <a:cubicBezTo>
                  <a:pt x="2003946" y="878006"/>
                  <a:pt x="2183642" y="823414"/>
                  <a:pt x="2442949" y="723331"/>
                </a:cubicBezTo>
                <a:cubicBezTo>
                  <a:pt x="2702257" y="623247"/>
                  <a:pt x="2968388" y="500418"/>
                  <a:pt x="3152633" y="409433"/>
                </a:cubicBezTo>
                <a:cubicBezTo>
                  <a:pt x="3336878" y="318448"/>
                  <a:pt x="3436961" y="245660"/>
                  <a:pt x="3548418" y="177421"/>
                </a:cubicBezTo>
                <a:cubicBezTo>
                  <a:pt x="3659875" y="109182"/>
                  <a:pt x="3821373" y="0"/>
                  <a:pt x="3821373" y="0"/>
                </a:cubicBezTo>
                <a:lnTo>
                  <a:pt x="3821373" y="0"/>
                </a:ln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01254" y="2374710"/>
            <a:ext cx="3794077" cy="2456597"/>
          </a:xfrm>
          <a:custGeom>
            <a:avLst/>
            <a:gdLst>
              <a:gd name="connsiteX0" fmla="*/ 0 w 3794077"/>
              <a:gd name="connsiteY0" fmla="*/ 2456597 h 2456597"/>
              <a:gd name="connsiteX1" fmla="*/ 1146412 w 3794077"/>
              <a:gd name="connsiteY1" fmla="*/ 1924335 h 2456597"/>
              <a:gd name="connsiteX2" fmla="*/ 1774209 w 3794077"/>
              <a:gd name="connsiteY2" fmla="*/ 1583141 h 2456597"/>
              <a:gd name="connsiteX3" fmla="*/ 2347415 w 3794077"/>
              <a:gd name="connsiteY3" fmla="*/ 1214651 h 2456597"/>
              <a:gd name="connsiteX4" fmla="*/ 2906973 w 3794077"/>
              <a:gd name="connsiteY4" fmla="*/ 805218 h 2456597"/>
              <a:gd name="connsiteX5" fmla="*/ 3370997 w 3794077"/>
              <a:gd name="connsiteY5" fmla="*/ 423081 h 2456597"/>
              <a:gd name="connsiteX6" fmla="*/ 3684895 w 3794077"/>
              <a:gd name="connsiteY6" fmla="*/ 136478 h 2456597"/>
              <a:gd name="connsiteX7" fmla="*/ 3794077 w 3794077"/>
              <a:gd name="connsiteY7" fmla="*/ 0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077" h="2456597">
                <a:moveTo>
                  <a:pt x="0" y="2456597"/>
                </a:moveTo>
                <a:lnTo>
                  <a:pt x="1146412" y="1924335"/>
                </a:lnTo>
                <a:cubicBezTo>
                  <a:pt x="1442113" y="1778759"/>
                  <a:pt x="1574042" y="1701422"/>
                  <a:pt x="1774209" y="1583141"/>
                </a:cubicBezTo>
                <a:cubicBezTo>
                  <a:pt x="1974376" y="1464860"/>
                  <a:pt x="2158621" y="1344305"/>
                  <a:pt x="2347415" y="1214651"/>
                </a:cubicBezTo>
                <a:cubicBezTo>
                  <a:pt x="2536209" y="1084997"/>
                  <a:pt x="2736376" y="937146"/>
                  <a:pt x="2906973" y="805218"/>
                </a:cubicBezTo>
                <a:cubicBezTo>
                  <a:pt x="3077570" y="673290"/>
                  <a:pt x="3241343" y="534538"/>
                  <a:pt x="3370997" y="423081"/>
                </a:cubicBezTo>
                <a:cubicBezTo>
                  <a:pt x="3500651" y="311624"/>
                  <a:pt x="3614382" y="206991"/>
                  <a:pt x="3684895" y="136478"/>
                </a:cubicBezTo>
                <a:cubicBezTo>
                  <a:pt x="3755408" y="65965"/>
                  <a:pt x="3774742" y="32982"/>
                  <a:pt x="3794077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2808819" y="588482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 bwMode="auto">
          <a:xfrm>
            <a:off x="2808346" y="620260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Эффект сложных процентов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63725" y="1309200"/>
            <a:ext cx="6816552" cy="967734"/>
            <a:chOff x="1362249" y="1419324"/>
            <a:chExt cx="6816552" cy="96773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86130" y="1419324"/>
              <a:ext cx="6168790" cy="9677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569048"/>
              <a:ext cx="681655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инвестиций в размере 100 долл. на конец года при ставке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10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%</a:t>
              </a:r>
            </a:p>
          </p:txBody>
        </p:sp>
      </p:grpSp>
      <p:graphicFrame>
        <p:nvGraphicFramePr>
          <p:cNvPr id="8" name="Group 14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9432030"/>
              </p:ext>
            </p:extLst>
          </p:nvPr>
        </p:nvGraphicFramePr>
        <p:xfrm>
          <a:off x="2415654" y="2562392"/>
          <a:ext cx="4449171" cy="36882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5376"/>
                <a:gridCol w="1463919"/>
                <a:gridCol w="1819876"/>
              </a:tblGrid>
              <a:tr h="67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Простой процент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Сложный процент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6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19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4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2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---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13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9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11 7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65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1 378 061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7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18 990 527 622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38308" y="3836414"/>
            <a:ext cx="7060058" cy="2381180"/>
            <a:chOff x="1362249" y="1338054"/>
            <a:chExt cx="6816552" cy="11816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62249" y="1338054"/>
              <a:ext cx="6816552" cy="1174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582697" y="1374208"/>
              <a:ext cx="6460772" cy="114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Остров Манхэттен (США) был куплен в 1626 году Питером Минуитом у местных индейцев за сумму, примерно равную 25 долларов. В настоящее время совокупная стоимость острова исчисляется миллиардами долларов. Однако, если бы Питер вложил свои 25 долларов в банк под 7% годовых, то в настоящее время он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получил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бы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3,6 триллиона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долларов США, что существенно больше нынешней стоимости острова со всеми сооружениями на нем. Вот к чему приводит принятие однажды неправильного решения. </a:t>
              </a:r>
            </a:p>
          </p:txBody>
        </p:sp>
      </p:grpSp>
      <p:pic>
        <p:nvPicPr>
          <p:cNvPr id="9" name="Picture 3" descr="картинка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"/>
          <a:stretch/>
        </p:blipFill>
        <p:spPr bwMode="auto">
          <a:xfrm>
            <a:off x="1540044" y="568112"/>
            <a:ext cx="5884338" cy="307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26962"/>
            <a:ext cx="681655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>
                <a:solidFill>
                  <a:srgbClr val="003F82"/>
                </a:solidFill>
                <a:latin typeface="Myriad Pro"/>
              </a:rPr>
              <a:t>Метод сложных процентов всегда интриговал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людей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Известный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экономист Джон Кейнс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назвал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этот процесс магией </a:t>
            </a:r>
            <a:endParaRPr lang="ru-RU" altLang="ru-RU" sz="22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сложных процентов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Действительно,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на длительных отрезках времени первоначальные суммы, вложенные под сложный процент, увеличиваются очень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существенно</a:t>
            </a:r>
            <a:endParaRPr lang="ru-RU" altLang="ru-RU" sz="22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068844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196302" y="2982278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196302" y="420619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3794" name="Picture 2" descr="C:\Компьютер\Фондовый рынок\Проекты\Курсера\1 - Новое, on demand\Слайды к лекциям\Картинки\Key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6" y="2453232"/>
            <a:ext cx="1328619" cy="171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1" y="1926962"/>
            <a:ext cx="4888426" cy="27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Английский астроном Френсис Бейли в 1810 году подсчитал, что если в год рождения Христа положить 1 пенс под 5% годовых, то за эти годы он превратился бы в такое количество золота, которого хватило бы для заполнения 357 млн. земных шаров.     </a:t>
            </a:r>
          </a:p>
        </p:txBody>
      </p:sp>
      <p:pic>
        <p:nvPicPr>
          <p:cNvPr id="32770" name="Picture 2" descr="C:\Компьютер\Фондовый рынок\Проекты\Курсера\1 - Новое, on demand\Слайды к лекциям\Картинки\s8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7049" r="3696" b="5196"/>
          <a:stretch/>
        </p:blipFill>
        <p:spPr bwMode="auto">
          <a:xfrm>
            <a:off x="6605170" y="1951449"/>
            <a:ext cx="2223896" cy="275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 bwMode="auto">
          <a:xfrm>
            <a:off x="1414261" y="2040266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0" y="1926962"/>
            <a:ext cx="501090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Американский президент Бенджамин Франклин был более практичен. После своей смерти в 1790 г. он оставил 1000 фунтов стерлингов (4600 долл.) г. Бостону с условием, что они не будут трогать эти деньги в течение 100 лет. К 1890 г. эти средства увеличились более чем в 72 раза и составили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332 000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долл.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1414261" y="2040266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4818" name="Picture 2" descr="C:\Компьютер\Фондовый рынок\Проекты\Курсера\1 - Новое, on demand\Слайды к лекциям\Картинки\708423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640" y="2149367"/>
            <a:ext cx="2218479" cy="26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8" y="1446029"/>
            <a:ext cx="7213599" cy="1275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Зависимость между реальными и номинальными процентными ставками в упрощенном виде определяют как разницу между номинальной доходностью и инфляцией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2873733"/>
            <a:ext cx="6198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dirty="0">
                <a:solidFill>
                  <a:srgbClr val="003F82"/>
                </a:solidFill>
                <a:latin typeface="Myriad Pro"/>
              </a:rPr>
              <a:t>Более правильно при определении реальной доходности пользоваться формулой Фишера: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63295" y="4997735"/>
            <a:ext cx="4209309" cy="8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p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реальная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номинальная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i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инфляция (коэффициент)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75366" y="3671252"/>
            <a:ext cx="3373695" cy="1131649"/>
            <a:chOff x="5238042" y="3930555"/>
            <a:chExt cx="3373695" cy="113164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38042" y="39305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2291945"/>
                </p:ext>
              </p:extLst>
            </p:nvPr>
          </p:nvGraphicFramePr>
          <p:xfrm>
            <a:off x="5449308" y="4098591"/>
            <a:ext cx="2951162" cy="96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" name="Формула" r:id="rId3" imgW="1066680" imgH="863280" progId="Equation.3">
                    <p:embed/>
                  </p:oleObj>
                </mc:Choice>
                <mc:Fallback>
                  <p:oleObj name="Формула" r:id="rId3" imgW="1066680" imgH="863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308" y="4098591"/>
                          <a:ext cx="2951162" cy="963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5037124" y="3668955"/>
            <a:ext cx="3373695" cy="1295229"/>
            <a:chOff x="4805106" y="3668955"/>
            <a:chExt cx="3373695" cy="129522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05106" y="36689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369716"/>
                </p:ext>
              </p:extLst>
            </p:nvPr>
          </p:nvGraphicFramePr>
          <p:xfrm>
            <a:off x="5195759" y="3956122"/>
            <a:ext cx="259238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0" name="Формула" r:id="rId5" imgW="1028520" imgH="457200" progId="Equation.3">
                    <p:embed/>
                  </p:oleObj>
                </mc:Choice>
                <mc:Fallback>
                  <p:oleObj name="Формула" r:id="rId5" imgW="1028520" imgH="457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759" y="3956122"/>
                          <a:ext cx="2592387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4327945" y="3905017"/>
            <a:ext cx="626782" cy="540000"/>
            <a:chOff x="5800298" y="5293037"/>
            <a:chExt cx="626782" cy="540000"/>
          </a:xfrm>
        </p:grpSpPr>
        <p:sp>
          <p:nvSpPr>
            <p:cNvPr id="8" name="Овал 7"/>
            <p:cNvSpPr/>
            <p:nvPr/>
          </p:nvSpPr>
          <p:spPr>
            <a:xfrm>
              <a:off x="5800298" y="5293037"/>
              <a:ext cx="540000" cy="54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schemeClr val="dk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800298" y="5412226"/>
              <a:ext cx="626782" cy="30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F4C06"/>
                </a:buClr>
              </a:pPr>
              <a:r>
                <a:rPr lang="ru-RU" altLang="ru-RU" sz="1600" smtClean="0">
                  <a:solidFill>
                    <a:srgbClr val="003F82"/>
                  </a:solidFill>
                  <a:latin typeface="+mn-lt"/>
                </a:rPr>
                <a:t>Или</a:t>
              </a:r>
              <a:endParaRPr lang="ru-RU" altLang="ru-RU" sz="1600" b="0" dirty="0">
                <a:solidFill>
                  <a:srgbClr val="003F82"/>
                </a:solidFill>
                <a:latin typeface="+mn-lt"/>
              </a:endParaRPr>
            </a:p>
          </p:txBody>
        </p:sp>
      </p:grpSp>
      <p:pic>
        <p:nvPicPr>
          <p:cNvPr id="20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инвестиций (пример)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1752389"/>
            <a:ext cx="6198839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u="sng">
                <a:solidFill>
                  <a:srgbClr val="003F82"/>
                </a:solidFill>
                <a:latin typeface="Myriad Pro"/>
              </a:rPr>
              <a:t>Исходные данные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Номинальная доходность по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инвестициям составляет 15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%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годовых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Годовая ин</a:t>
            </a:r>
            <a:r>
              <a:rPr lang="ru-RU" altLang="ru-RU" sz="1800" b="0" smtClean="0">
                <a:solidFill>
                  <a:srgbClr val="003E82"/>
                </a:solidFill>
                <a:latin typeface="Myriad Pro"/>
              </a:rPr>
              <a:t>фля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ция (i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) составляет 10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%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 bwMode="auto">
          <a:xfrm>
            <a:off x="1424357" y="2181003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424357" y="2804796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392073" y="3266365"/>
            <a:ext cx="6196082" cy="868907"/>
            <a:chOff x="1392073" y="3266365"/>
            <a:chExt cx="6196082" cy="86890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62065" y="3266365"/>
              <a:ext cx="4026090" cy="86890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1+0,15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) / 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1+0,1) - 1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0,0455 или 4,55%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392073" y="3266366"/>
              <a:ext cx="2088000" cy="86890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Реальная 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92073" y="5051113"/>
            <a:ext cx="6196082" cy="868907"/>
            <a:chOff x="1392073" y="4289943"/>
            <a:chExt cx="6196082" cy="86890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562065" y="4289943"/>
              <a:ext cx="4026090" cy="8689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 + i + 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*i </a:t>
              </a:r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4,55 + 10 + 4,55 * 0,1 = 15% 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392073" y="4289944"/>
              <a:ext cx="2088000" cy="868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Номинальная 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141197" y="4284151"/>
            <a:ext cx="6757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От показателя реальной доходности можно перейти к показателю номинальной доходности 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33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11661</TotalTime>
  <Words>3697</Words>
  <Application>Microsoft Office PowerPoint</Application>
  <PresentationFormat>Экран (4:3)</PresentationFormat>
  <Paragraphs>1148</Paragraphs>
  <Slides>77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1" baseType="lpstr">
      <vt:lpstr>Тема Office</vt:lpstr>
      <vt:lpstr>1_Тема Office</vt:lpstr>
      <vt:lpstr>Формула</vt:lpstr>
      <vt:lpstr>Диаграмма</vt:lpstr>
      <vt:lpstr>ПОВЫШЕНИЕ ФИНАНСОВОЙ ГРАМОТНОСТИ – НАЦИОНАЛЬНЫЙ ПРОЕКТ</vt:lpstr>
      <vt:lpstr>УПРАВЛЕНИЕ ЛИЧНЫМИ ФИНАНСАМИ  Н.И.Берзон  Заслуженный экономист Российской Федерации, доктор экономических наук, профессор Национального исследовательского университета «Высшая школа экономики»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РТС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Николай</cp:lastModifiedBy>
  <cp:revision>362</cp:revision>
  <dcterms:created xsi:type="dcterms:W3CDTF">2010-09-30T06:45:29Z</dcterms:created>
  <dcterms:modified xsi:type="dcterms:W3CDTF">2017-02-17T22:58:51Z</dcterms:modified>
</cp:coreProperties>
</file>