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4137" r:id="rId2"/>
  </p:sldMasterIdLst>
  <p:notesMasterIdLst>
    <p:notesMasterId r:id="rId89"/>
  </p:notesMasterIdLst>
  <p:handoutMasterIdLst>
    <p:handoutMasterId r:id="rId90"/>
  </p:handoutMasterIdLst>
  <p:sldIdLst>
    <p:sldId id="281" r:id="rId3"/>
    <p:sldId id="283" r:id="rId4"/>
    <p:sldId id="624" r:id="rId5"/>
    <p:sldId id="625" r:id="rId6"/>
    <p:sldId id="569" r:id="rId7"/>
    <p:sldId id="621" r:id="rId8"/>
    <p:sldId id="622" r:id="rId9"/>
    <p:sldId id="626" r:id="rId10"/>
    <p:sldId id="623" r:id="rId11"/>
    <p:sldId id="707" r:id="rId12"/>
    <p:sldId id="620" r:id="rId13"/>
    <p:sldId id="287" r:id="rId14"/>
    <p:sldId id="619" r:id="rId15"/>
    <p:sldId id="304" r:id="rId16"/>
    <p:sldId id="381" r:id="rId17"/>
    <p:sldId id="351" r:id="rId18"/>
    <p:sldId id="291" r:id="rId19"/>
    <p:sldId id="386" r:id="rId20"/>
    <p:sldId id="389" r:id="rId21"/>
    <p:sldId id="309" r:id="rId22"/>
    <p:sldId id="396" r:id="rId23"/>
    <p:sldId id="307" r:id="rId24"/>
    <p:sldId id="605" r:id="rId25"/>
    <p:sldId id="311" r:id="rId26"/>
    <p:sldId id="413" r:id="rId27"/>
    <p:sldId id="421" r:id="rId28"/>
    <p:sldId id="708" r:id="rId29"/>
    <p:sldId id="312" r:id="rId30"/>
    <p:sldId id="705" r:id="rId31"/>
    <p:sldId id="628" r:id="rId32"/>
    <p:sldId id="711" r:id="rId33"/>
    <p:sldId id="712" r:id="rId34"/>
    <p:sldId id="631" r:id="rId35"/>
    <p:sldId id="713" r:id="rId36"/>
    <p:sldId id="633" r:id="rId37"/>
    <p:sldId id="635" r:id="rId38"/>
    <p:sldId id="636" r:id="rId39"/>
    <p:sldId id="714" r:id="rId40"/>
    <p:sldId id="639" r:id="rId41"/>
    <p:sldId id="640" r:id="rId42"/>
    <p:sldId id="641" r:id="rId43"/>
    <p:sldId id="642" r:id="rId44"/>
    <p:sldId id="643" r:id="rId45"/>
    <p:sldId id="644" r:id="rId46"/>
    <p:sldId id="645" r:id="rId47"/>
    <p:sldId id="646" r:id="rId48"/>
    <p:sldId id="648" r:id="rId49"/>
    <p:sldId id="650" r:id="rId50"/>
    <p:sldId id="715" r:id="rId51"/>
    <p:sldId id="654" r:id="rId52"/>
    <p:sldId id="706" r:id="rId53"/>
    <p:sldId id="656" r:id="rId54"/>
    <p:sldId id="657" r:id="rId55"/>
    <p:sldId id="716" r:id="rId56"/>
    <p:sldId id="659" r:id="rId57"/>
    <p:sldId id="717" r:id="rId58"/>
    <p:sldId id="709" r:id="rId59"/>
    <p:sldId id="710" r:id="rId60"/>
    <p:sldId id="661" r:id="rId61"/>
    <p:sldId id="718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4" r:id="rId70"/>
    <p:sldId id="675" r:id="rId71"/>
    <p:sldId id="719" r:id="rId72"/>
    <p:sldId id="677" r:id="rId73"/>
    <p:sldId id="678" r:id="rId74"/>
    <p:sldId id="679" r:id="rId75"/>
    <p:sldId id="720" r:id="rId76"/>
    <p:sldId id="686" r:id="rId77"/>
    <p:sldId id="687" r:id="rId78"/>
    <p:sldId id="688" r:id="rId79"/>
    <p:sldId id="689" r:id="rId80"/>
    <p:sldId id="691" r:id="rId81"/>
    <p:sldId id="698" r:id="rId82"/>
    <p:sldId id="699" r:id="rId83"/>
    <p:sldId id="700" r:id="rId84"/>
    <p:sldId id="701" r:id="rId85"/>
    <p:sldId id="702" r:id="rId86"/>
    <p:sldId id="721" r:id="rId87"/>
    <p:sldId id="722" r:id="rId88"/>
  </p:sldIdLst>
  <p:sldSz cx="9906000" cy="6858000" type="A4"/>
  <p:notesSz cx="9144000" cy="6858000"/>
  <p:defaultTextStyle>
    <a:defPPr>
      <a:defRPr lang="ru-RU"/>
    </a:defPPr>
    <a:lvl1pPr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525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-1146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1C86D-7FF8-454A-9CAA-AAC9A79D79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7EC31-D491-4E2D-AD0C-317C0CE5D2E8}">
      <dgm:prSet phldrT="[Текст]" custT="1"/>
      <dgm:spPr/>
      <dgm:t>
        <a:bodyPr/>
        <a:lstStyle/>
        <a:p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Организации</a:t>
          </a:r>
        </a:p>
      </dgm:t>
    </dgm:pt>
    <dgm:pt modelId="{3A7AE309-D52F-4FC9-9C81-D1925DA301A8}" type="parTrans" cxnId="{E636FAC0-CE6D-47E9-9216-92CA58130A53}">
      <dgm:prSet/>
      <dgm:spPr/>
      <dgm:t>
        <a:bodyPr/>
        <a:lstStyle/>
        <a:p>
          <a:endParaRPr lang="ru-RU"/>
        </a:p>
      </dgm:t>
    </dgm:pt>
    <dgm:pt modelId="{CB423FAB-06CA-439E-9091-9CCBE26A26E3}" type="sibTrans" cxnId="{E636FAC0-CE6D-47E9-9216-92CA58130A53}">
      <dgm:prSet/>
      <dgm:spPr/>
      <dgm:t>
        <a:bodyPr/>
        <a:lstStyle/>
        <a:p>
          <a:endParaRPr lang="ru-RU"/>
        </a:p>
      </dgm:t>
    </dgm:pt>
    <dgm:pt modelId="{36A1CFBB-6B50-4DFE-A1E5-C3E5068F159E}">
      <dgm:prSet phldrT="[Текст]" custT="1"/>
      <dgm:spPr/>
      <dgm:t>
        <a:bodyPr/>
        <a:lstStyle/>
        <a:p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Нефинансовые</a:t>
          </a:r>
          <a:r>
            <a:rPr lang="ru-RU" sz="1100" kern="1200" dirty="0"/>
            <a:t> </a:t>
          </a:r>
        </a:p>
      </dgm:t>
    </dgm:pt>
    <dgm:pt modelId="{5CE23684-E7EF-4480-B8AA-81B448E548C1}" type="parTrans" cxnId="{8AA48A7B-7608-4535-95BD-B87A54D744B4}">
      <dgm:prSet/>
      <dgm:spPr/>
      <dgm:t>
        <a:bodyPr/>
        <a:lstStyle/>
        <a:p>
          <a:endParaRPr lang="ru-RU"/>
        </a:p>
      </dgm:t>
    </dgm:pt>
    <dgm:pt modelId="{60BE4AEA-9D1D-4BAF-9EFC-E54E2E63D620}" type="sibTrans" cxnId="{8AA48A7B-7608-4535-95BD-B87A54D744B4}">
      <dgm:prSet/>
      <dgm:spPr/>
      <dgm:t>
        <a:bodyPr/>
        <a:lstStyle/>
        <a:p>
          <a:endParaRPr lang="ru-RU"/>
        </a:p>
      </dgm:t>
    </dgm:pt>
    <dgm:pt modelId="{8CB8D39E-890B-4C27-AF7D-07AB649493F7}">
      <dgm:prSet phldrT="[Текст]" custT="1"/>
      <dgm:spPr/>
      <dgm:t>
        <a:bodyPr/>
        <a:lstStyle/>
        <a:p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Финансовые</a:t>
          </a:r>
        </a:p>
      </dgm:t>
    </dgm:pt>
    <dgm:pt modelId="{73C00C37-8CBE-482C-8C52-8FA7B0F5C0D6}" type="parTrans" cxnId="{72123875-0A1A-42C1-BBE3-27F42E2718D0}">
      <dgm:prSet/>
      <dgm:spPr/>
      <dgm:t>
        <a:bodyPr/>
        <a:lstStyle/>
        <a:p>
          <a:endParaRPr lang="ru-RU"/>
        </a:p>
      </dgm:t>
    </dgm:pt>
    <dgm:pt modelId="{4B2E4026-00BA-43A6-B6EB-CB1751A1FF73}" type="sibTrans" cxnId="{72123875-0A1A-42C1-BBE3-27F42E2718D0}">
      <dgm:prSet/>
      <dgm:spPr/>
      <dgm:t>
        <a:bodyPr/>
        <a:lstStyle/>
        <a:p>
          <a:endParaRPr lang="ru-RU"/>
        </a:p>
      </dgm:t>
    </dgm:pt>
    <dgm:pt modelId="{F07832C6-3811-40E3-9C28-E6F528F51F96}">
      <dgm:prSet custT="1"/>
      <dgm:spPr/>
      <dgm:t>
        <a:bodyPr/>
        <a:lstStyle/>
        <a:p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Некредитные</a:t>
          </a:r>
        </a:p>
      </dgm:t>
    </dgm:pt>
    <dgm:pt modelId="{7D2CB1E8-5B42-4489-B60A-655405A43FB9}" type="parTrans" cxnId="{4858B76E-37DD-405B-A543-B18F383DB76D}">
      <dgm:prSet/>
      <dgm:spPr/>
      <dgm:t>
        <a:bodyPr/>
        <a:lstStyle/>
        <a:p>
          <a:endParaRPr lang="ru-RU"/>
        </a:p>
      </dgm:t>
    </dgm:pt>
    <dgm:pt modelId="{8DFC8D5E-54C6-4412-B73E-021A079F8A35}" type="sibTrans" cxnId="{4858B76E-37DD-405B-A543-B18F383DB76D}">
      <dgm:prSet/>
      <dgm:spPr/>
      <dgm:t>
        <a:bodyPr/>
        <a:lstStyle/>
        <a:p>
          <a:endParaRPr lang="ru-RU"/>
        </a:p>
      </dgm:t>
    </dgm:pt>
    <dgm:pt modelId="{C10739A5-18FC-423D-9AB8-AFB707B17144}">
      <dgm:prSet custT="1"/>
      <dgm:spPr/>
      <dgm:t>
        <a:bodyPr/>
        <a:lstStyle/>
        <a:p>
          <a:r>
            <a:rPr lang="ru-RU" sz="2400" kern="1200" dirty="0">
              <a:solidFill>
                <a:srgbClr val="0070C0"/>
              </a:solidFill>
              <a:latin typeface="Myriad Pro" pitchFamily="34" charset="0"/>
              <a:ea typeface="+mn-ea"/>
              <a:cs typeface="Times New Roman" pitchFamily="18" charset="0"/>
            </a:rPr>
            <a:t>Кредитные</a:t>
          </a:r>
        </a:p>
      </dgm:t>
    </dgm:pt>
    <dgm:pt modelId="{12867241-9BC5-4F91-A30E-DB924FC23A0C}" type="parTrans" cxnId="{9F4A6613-9F14-44C4-918B-E18620A86DD4}">
      <dgm:prSet/>
      <dgm:spPr/>
      <dgm:t>
        <a:bodyPr/>
        <a:lstStyle/>
        <a:p>
          <a:endParaRPr lang="ru-RU"/>
        </a:p>
      </dgm:t>
    </dgm:pt>
    <dgm:pt modelId="{2E61A1A4-6570-4A20-8846-43CFB61AA557}" type="sibTrans" cxnId="{9F4A6613-9F14-44C4-918B-E18620A86DD4}">
      <dgm:prSet/>
      <dgm:spPr/>
      <dgm:t>
        <a:bodyPr/>
        <a:lstStyle/>
        <a:p>
          <a:endParaRPr lang="ru-RU"/>
        </a:p>
      </dgm:t>
    </dgm:pt>
    <dgm:pt modelId="{2DD018D5-0387-4E4B-A0E0-14C571BEA9FB}">
      <dgm:prSet custT="1"/>
      <dgm:spPr/>
      <dgm:t>
        <a:bodyPr/>
        <a:lstStyle/>
        <a:p>
          <a:r>
            <a:rPr lang="ru-RU" sz="2400" kern="1200" dirty="0">
              <a:solidFill>
                <a:srgbClr val="92D050"/>
              </a:solidFill>
              <a:latin typeface="Myriad Pro" pitchFamily="34" charset="0"/>
              <a:ea typeface="+mn-ea"/>
              <a:cs typeface="Times New Roman" pitchFamily="18" charset="0"/>
            </a:rPr>
            <a:t>Банки</a:t>
          </a:r>
        </a:p>
      </dgm:t>
    </dgm:pt>
    <dgm:pt modelId="{A4110142-8CFD-456D-8CF6-FF62A0A39ED4}" type="parTrans" cxnId="{8400ADCB-5A4C-47AD-9AAE-DCFD9F8EA72D}">
      <dgm:prSet/>
      <dgm:spPr/>
      <dgm:t>
        <a:bodyPr/>
        <a:lstStyle/>
        <a:p>
          <a:endParaRPr lang="ru-RU"/>
        </a:p>
      </dgm:t>
    </dgm:pt>
    <dgm:pt modelId="{78A3E74B-734C-4929-ACF2-682308AE50A3}" type="sibTrans" cxnId="{8400ADCB-5A4C-47AD-9AAE-DCFD9F8EA72D}">
      <dgm:prSet/>
      <dgm:spPr/>
      <dgm:t>
        <a:bodyPr/>
        <a:lstStyle/>
        <a:p>
          <a:endParaRPr lang="ru-RU"/>
        </a:p>
      </dgm:t>
    </dgm:pt>
    <dgm:pt modelId="{B2483C05-00B7-4650-98A3-F572A63EED58}">
      <dgm:prSet custT="1"/>
      <dgm:spPr/>
      <dgm:t>
        <a:bodyPr/>
        <a:lstStyle/>
        <a:p>
          <a:r>
            <a:rPr lang="ru-RU" sz="2400" kern="1200" dirty="0">
              <a:solidFill>
                <a:srgbClr val="92D050"/>
              </a:solidFill>
              <a:latin typeface="Myriad Pro" pitchFamily="34" charset="0"/>
              <a:ea typeface="+mn-ea"/>
              <a:cs typeface="Times New Roman" pitchFamily="18" charset="0"/>
            </a:rPr>
            <a:t>Небанковские кредитные организации </a:t>
          </a:r>
        </a:p>
      </dgm:t>
    </dgm:pt>
    <dgm:pt modelId="{E93E305D-6C1C-421C-B68A-0378ECF34188}" type="parTrans" cxnId="{F7FF8B5A-FC34-4B99-908B-98F21E71BD74}">
      <dgm:prSet/>
      <dgm:spPr/>
      <dgm:t>
        <a:bodyPr/>
        <a:lstStyle/>
        <a:p>
          <a:endParaRPr lang="ru-RU"/>
        </a:p>
      </dgm:t>
    </dgm:pt>
    <dgm:pt modelId="{8D657965-928C-4076-92AB-6B04425F1B82}" type="sibTrans" cxnId="{F7FF8B5A-FC34-4B99-908B-98F21E71BD74}">
      <dgm:prSet/>
      <dgm:spPr/>
      <dgm:t>
        <a:bodyPr/>
        <a:lstStyle/>
        <a:p>
          <a:endParaRPr lang="ru-RU"/>
        </a:p>
      </dgm:t>
    </dgm:pt>
    <dgm:pt modelId="{602A3D50-EC5E-446B-A0FE-876A46A46572}" type="pres">
      <dgm:prSet presAssocID="{EC01C86D-7FF8-454A-9CAA-AAC9A79D79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AD756C-C090-400A-8B2F-6F9D73D4C92F}" type="pres">
      <dgm:prSet presAssocID="{2B17EC31-D491-4E2D-AD0C-317C0CE5D2E8}" presName="hierRoot1" presStyleCnt="0">
        <dgm:presLayoutVars>
          <dgm:hierBranch val="init"/>
        </dgm:presLayoutVars>
      </dgm:prSet>
      <dgm:spPr/>
    </dgm:pt>
    <dgm:pt modelId="{65AE39C6-6BB3-4078-A8FA-92B4287078BB}" type="pres">
      <dgm:prSet presAssocID="{2B17EC31-D491-4E2D-AD0C-317C0CE5D2E8}" presName="rootComposite1" presStyleCnt="0"/>
      <dgm:spPr/>
    </dgm:pt>
    <dgm:pt modelId="{7CD1BBDF-056E-42A3-A128-3509674328DE}" type="pres">
      <dgm:prSet presAssocID="{2B17EC31-D491-4E2D-AD0C-317C0CE5D2E8}" presName="rootText1" presStyleLbl="node0" presStyleIdx="0" presStyleCnt="1" custScaleX="386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D5257-2621-4D0D-BC53-F71F47A6DD9E}" type="pres">
      <dgm:prSet presAssocID="{2B17EC31-D491-4E2D-AD0C-317C0CE5D2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B9C9870-59EF-4336-876E-6E3E72085FA8}" type="pres">
      <dgm:prSet presAssocID="{2B17EC31-D491-4E2D-AD0C-317C0CE5D2E8}" presName="hierChild2" presStyleCnt="0"/>
      <dgm:spPr/>
    </dgm:pt>
    <dgm:pt modelId="{B43944CD-A053-4A44-8851-A7E47C57AB81}" type="pres">
      <dgm:prSet presAssocID="{5CE23684-E7EF-4480-B8AA-81B448E548C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631108D-85C9-4624-9909-08C541C4E2CB}" type="pres">
      <dgm:prSet presAssocID="{36A1CFBB-6B50-4DFE-A1E5-C3E5068F159E}" presName="hierRoot2" presStyleCnt="0">
        <dgm:presLayoutVars>
          <dgm:hierBranch val="init"/>
        </dgm:presLayoutVars>
      </dgm:prSet>
      <dgm:spPr/>
    </dgm:pt>
    <dgm:pt modelId="{97B0A560-3B43-47C9-A83B-82B19F14F6DB}" type="pres">
      <dgm:prSet presAssocID="{36A1CFBB-6B50-4DFE-A1E5-C3E5068F159E}" presName="rootComposite" presStyleCnt="0"/>
      <dgm:spPr/>
    </dgm:pt>
    <dgm:pt modelId="{8BEB8E72-6090-4D02-B0BA-5EA888AE89DC}" type="pres">
      <dgm:prSet presAssocID="{36A1CFBB-6B50-4DFE-A1E5-C3E5068F159E}" presName="rootText" presStyleLbl="node2" presStyleIdx="0" presStyleCnt="2" custScaleX="166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CA726-C755-4DA5-A50A-44685B85A770}" type="pres">
      <dgm:prSet presAssocID="{36A1CFBB-6B50-4DFE-A1E5-C3E5068F15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0972D29-994F-4811-A27B-54F3B91F4249}" type="pres">
      <dgm:prSet presAssocID="{36A1CFBB-6B50-4DFE-A1E5-C3E5068F159E}" presName="hierChild4" presStyleCnt="0"/>
      <dgm:spPr/>
    </dgm:pt>
    <dgm:pt modelId="{71395C4A-37EE-4A29-A7D4-9E50AE988345}" type="pres">
      <dgm:prSet presAssocID="{36A1CFBB-6B50-4DFE-A1E5-C3E5068F159E}" presName="hierChild5" presStyleCnt="0"/>
      <dgm:spPr/>
    </dgm:pt>
    <dgm:pt modelId="{10CDB03F-135B-4E29-B565-A984A3A685C6}" type="pres">
      <dgm:prSet presAssocID="{73C00C37-8CBE-482C-8C52-8FA7B0F5C0D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3FDD4CC-34BE-4CC0-8D3F-A849CF5D6BB9}" type="pres">
      <dgm:prSet presAssocID="{8CB8D39E-890B-4C27-AF7D-07AB649493F7}" presName="hierRoot2" presStyleCnt="0">
        <dgm:presLayoutVars>
          <dgm:hierBranch val="init"/>
        </dgm:presLayoutVars>
      </dgm:prSet>
      <dgm:spPr/>
    </dgm:pt>
    <dgm:pt modelId="{96ED8660-0BFC-4E6F-8346-C07FC47B39A1}" type="pres">
      <dgm:prSet presAssocID="{8CB8D39E-890B-4C27-AF7D-07AB649493F7}" presName="rootComposite" presStyleCnt="0"/>
      <dgm:spPr/>
    </dgm:pt>
    <dgm:pt modelId="{55BF1CC6-6809-4461-ABAE-9083BF75AD81}" type="pres">
      <dgm:prSet presAssocID="{8CB8D39E-890B-4C27-AF7D-07AB649493F7}" presName="rootText" presStyleLbl="node2" presStyleIdx="1" presStyleCnt="2" custScaleX="222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EBBCF6-585D-4F50-9897-FBEF52C4E24E}" type="pres">
      <dgm:prSet presAssocID="{8CB8D39E-890B-4C27-AF7D-07AB649493F7}" presName="rootConnector" presStyleLbl="node2" presStyleIdx="1" presStyleCnt="2"/>
      <dgm:spPr/>
      <dgm:t>
        <a:bodyPr/>
        <a:lstStyle/>
        <a:p>
          <a:endParaRPr lang="ru-RU"/>
        </a:p>
      </dgm:t>
    </dgm:pt>
    <dgm:pt modelId="{B30EBAF4-3DC7-471A-BBB1-D39EEDBDC061}" type="pres">
      <dgm:prSet presAssocID="{8CB8D39E-890B-4C27-AF7D-07AB649493F7}" presName="hierChild4" presStyleCnt="0"/>
      <dgm:spPr/>
    </dgm:pt>
    <dgm:pt modelId="{9D3129D8-E641-4AB0-8C1D-97A2049209F2}" type="pres">
      <dgm:prSet presAssocID="{7D2CB1E8-5B42-4489-B60A-655405A43FB9}" presName="Name37" presStyleLbl="parChTrans1D3" presStyleIdx="0" presStyleCnt="2"/>
      <dgm:spPr/>
      <dgm:t>
        <a:bodyPr/>
        <a:lstStyle/>
        <a:p>
          <a:endParaRPr lang="ru-RU"/>
        </a:p>
      </dgm:t>
    </dgm:pt>
    <dgm:pt modelId="{942C0278-BF76-4B9F-92C3-5A61283D0395}" type="pres">
      <dgm:prSet presAssocID="{F07832C6-3811-40E3-9C28-E6F528F51F96}" presName="hierRoot2" presStyleCnt="0">
        <dgm:presLayoutVars>
          <dgm:hierBranch val="init"/>
        </dgm:presLayoutVars>
      </dgm:prSet>
      <dgm:spPr/>
    </dgm:pt>
    <dgm:pt modelId="{9B580D59-ED34-44DB-AABA-E77E5F7AA40A}" type="pres">
      <dgm:prSet presAssocID="{F07832C6-3811-40E3-9C28-E6F528F51F96}" presName="rootComposite" presStyleCnt="0"/>
      <dgm:spPr/>
    </dgm:pt>
    <dgm:pt modelId="{1725ABB9-2B58-4710-82BF-24130F1898D7}" type="pres">
      <dgm:prSet presAssocID="{F07832C6-3811-40E3-9C28-E6F528F51F96}" presName="rootText" presStyleLbl="node3" presStyleIdx="0" presStyleCnt="2" custScaleX="145393" custScaleY="201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FA782A-6691-403F-BF16-00F0D9B2E07C}" type="pres">
      <dgm:prSet presAssocID="{F07832C6-3811-40E3-9C28-E6F528F51F96}" presName="rootConnector" presStyleLbl="node3" presStyleIdx="0" presStyleCnt="2"/>
      <dgm:spPr/>
      <dgm:t>
        <a:bodyPr/>
        <a:lstStyle/>
        <a:p>
          <a:endParaRPr lang="ru-RU"/>
        </a:p>
      </dgm:t>
    </dgm:pt>
    <dgm:pt modelId="{699E26ED-9D3C-4993-8E35-34A1CB47C010}" type="pres">
      <dgm:prSet presAssocID="{F07832C6-3811-40E3-9C28-E6F528F51F96}" presName="hierChild4" presStyleCnt="0"/>
      <dgm:spPr/>
    </dgm:pt>
    <dgm:pt modelId="{DA8297A6-CE2F-47E2-8A90-C70E6E58F793}" type="pres">
      <dgm:prSet presAssocID="{F07832C6-3811-40E3-9C28-E6F528F51F96}" presName="hierChild5" presStyleCnt="0"/>
      <dgm:spPr/>
    </dgm:pt>
    <dgm:pt modelId="{C749BD0F-DDD0-455A-B843-2ECFF84D81E4}" type="pres">
      <dgm:prSet presAssocID="{12867241-9BC5-4F91-A30E-DB924FC23A0C}" presName="Name37" presStyleLbl="parChTrans1D3" presStyleIdx="1" presStyleCnt="2"/>
      <dgm:spPr/>
      <dgm:t>
        <a:bodyPr/>
        <a:lstStyle/>
        <a:p>
          <a:endParaRPr lang="ru-RU"/>
        </a:p>
      </dgm:t>
    </dgm:pt>
    <dgm:pt modelId="{84624757-EB94-4634-B60A-755379B735D6}" type="pres">
      <dgm:prSet presAssocID="{C10739A5-18FC-423D-9AB8-AFB707B17144}" presName="hierRoot2" presStyleCnt="0">
        <dgm:presLayoutVars>
          <dgm:hierBranch val="init"/>
        </dgm:presLayoutVars>
      </dgm:prSet>
      <dgm:spPr/>
    </dgm:pt>
    <dgm:pt modelId="{75588608-00BE-4BA7-BA6D-03A7679D27FD}" type="pres">
      <dgm:prSet presAssocID="{C10739A5-18FC-423D-9AB8-AFB707B17144}" presName="rootComposite" presStyleCnt="0"/>
      <dgm:spPr/>
    </dgm:pt>
    <dgm:pt modelId="{D26CCD99-CEE4-4A93-988C-2E6977415A1F}" type="pres">
      <dgm:prSet presAssocID="{C10739A5-18FC-423D-9AB8-AFB707B17144}" presName="rootText" presStyleLbl="node3" presStyleIdx="1" presStyleCnt="2" custScaleX="255103" custScaleY="209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A1804B-EB92-4509-9B0F-4D8441EF7C50}" type="pres">
      <dgm:prSet presAssocID="{C10739A5-18FC-423D-9AB8-AFB707B17144}" presName="rootConnector" presStyleLbl="node3" presStyleIdx="1" presStyleCnt="2"/>
      <dgm:spPr/>
      <dgm:t>
        <a:bodyPr/>
        <a:lstStyle/>
        <a:p>
          <a:endParaRPr lang="ru-RU"/>
        </a:p>
      </dgm:t>
    </dgm:pt>
    <dgm:pt modelId="{36F2EDFA-047C-427D-B20B-42690E28A833}" type="pres">
      <dgm:prSet presAssocID="{C10739A5-18FC-423D-9AB8-AFB707B17144}" presName="hierChild4" presStyleCnt="0"/>
      <dgm:spPr/>
    </dgm:pt>
    <dgm:pt modelId="{9561D6C1-5E76-4B8A-AC3B-29142A25A0C4}" type="pres">
      <dgm:prSet presAssocID="{A4110142-8CFD-456D-8CF6-FF62A0A39ED4}" presName="Name37" presStyleLbl="parChTrans1D4" presStyleIdx="0" presStyleCnt="2"/>
      <dgm:spPr/>
      <dgm:t>
        <a:bodyPr/>
        <a:lstStyle/>
        <a:p>
          <a:endParaRPr lang="ru-RU"/>
        </a:p>
      </dgm:t>
    </dgm:pt>
    <dgm:pt modelId="{2315AD45-EEA7-4378-AB95-C7D2840071E6}" type="pres">
      <dgm:prSet presAssocID="{2DD018D5-0387-4E4B-A0E0-14C571BEA9FB}" presName="hierRoot2" presStyleCnt="0">
        <dgm:presLayoutVars>
          <dgm:hierBranch val="init"/>
        </dgm:presLayoutVars>
      </dgm:prSet>
      <dgm:spPr/>
    </dgm:pt>
    <dgm:pt modelId="{13393CE0-4D66-46C0-8E60-42F4FC1BA18E}" type="pres">
      <dgm:prSet presAssocID="{2DD018D5-0387-4E4B-A0E0-14C571BEA9FB}" presName="rootComposite" presStyleCnt="0"/>
      <dgm:spPr/>
    </dgm:pt>
    <dgm:pt modelId="{66C563F9-59E6-46AD-B888-5CF68DD95B85}" type="pres">
      <dgm:prSet presAssocID="{2DD018D5-0387-4E4B-A0E0-14C571BEA9FB}" presName="rootText" presStyleLbl="node4" presStyleIdx="0" presStyleCnt="2" custScaleX="207863" custScaleY="239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AB45CB-717C-4DBE-999E-0E19FA5E6228}" type="pres">
      <dgm:prSet presAssocID="{2DD018D5-0387-4E4B-A0E0-14C571BEA9FB}" presName="rootConnector" presStyleLbl="node4" presStyleIdx="0" presStyleCnt="2"/>
      <dgm:spPr/>
      <dgm:t>
        <a:bodyPr/>
        <a:lstStyle/>
        <a:p>
          <a:endParaRPr lang="ru-RU"/>
        </a:p>
      </dgm:t>
    </dgm:pt>
    <dgm:pt modelId="{0C8E2CE8-376F-4FB8-B083-062C7B9C1D81}" type="pres">
      <dgm:prSet presAssocID="{2DD018D5-0387-4E4B-A0E0-14C571BEA9FB}" presName="hierChild4" presStyleCnt="0"/>
      <dgm:spPr/>
    </dgm:pt>
    <dgm:pt modelId="{57B194AC-6B35-4DD0-B8D5-1CAB7A2A8C33}" type="pres">
      <dgm:prSet presAssocID="{2DD018D5-0387-4E4B-A0E0-14C571BEA9FB}" presName="hierChild5" presStyleCnt="0"/>
      <dgm:spPr/>
    </dgm:pt>
    <dgm:pt modelId="{64550BB3-3FA6-4381-9AD9-E65170443049}" type="pres">
      <dgm:prSet presAssocID="{E93E305D-6C1C-421C-B68A-0378ECF34188}" presName="Name37" presStyleLbl="parChTrans1D4" presStyleIdx="1" presStyleCnt="2"/>
      <dgm:spPr/>
      <dgm:t>
        <a:bodyPr/>
        <a:lstStyle/>
        <a:p>
          <a:endParaRPr lang="ru-RU"/>
        </a:p>
      </dgm:t>
    </dgm:pt>
    <dgm:pt modelId="{6C43DC6D-8041-4FC8-AC58-99C65A6C171F}" type="pres">
      <dgm:prSet presAssocID="{B2483C05-00B7-4650-98A3-F572A63EED58}" presName="hierRoot2" presStyleCnt="0">
        <dgm:presLayoutVars>
          <dgm:hierBranch val="init"/>
        </dgm:presLayoutVars>
      </dgm:prSet>
      <dgm:spPr/>
    </dgm:pt>
    <dgm:pt modelId="{72875F20-D63F-4131-AD1F-CC3065A690E2}" type="pres">
      <dgm:prSet presAssocID="{B2483C05-00B7-4650-98A3-F572A63EED58}" presName="rootComposite" presStyleCnt="0"/>
      <dgm:spPr/>
    </dgm:pt>
    <dgm:pt modelId="{578EC962-DFF6-4436-ADEA-67C42138906E}" type="pres">
      <dgm:prSet presAssocID="{B2483C05-00B7-4650-98A3-F572A63EED58}" presName="rootText" presStyleLbl="node4" presStyleIdx="1" presStyleCnt="2" custScaleX="265387" custScaleY="252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FAF04-FC5D-4000-B430-2279F39BCB22}" type="pres">
      <dgm:prSet presAssocID="{B2483C05-00B7-4650-98A3-F572A63EED58}" presName="rootConnector" presStyleLbl="node4" presStyleIdx="1" presStyleCnt="2"/>
      <dgm:spPr/>
      <dgm:t>
        <a:bodyPr/>
        <a:lstStyle/>
        <a:p>
          <a:endParaRPr lang="ru-RU"/>
        </a:p>
      </dgm:t>
    </dgm:pt>
    <dgm:pt modelId="{2B11B43E-45BA-478F-B838-44382422246C}" type="pres">
      <dgm:prSet presAssocID="{B2483C05-00B7-4650-98A3-F572A63EED58}" presName="hierChild4" presStyleCnt="0"/>
      <dgm:spPr/>
    </dgm:pt>
    <dgm:pt modelId="{AF34C394-C201-4F8C-A29F-A42E74959E05}" type="pres">
      <dgm:prSet presAssocID="{B2483C05-00B7-4650-98A3-F572A63EED58}" presName="hierChild5" presStyleCnt="0"/>
      <dgm:spPr/>
    </dgm:pt>
    <dgm:pt modelId="{6F9AF70D-C34E-4134-9ECE-96BCAE94C1A0}" type="pres">
      <dgm:prSet presAssocID="{C10739A5-18FC-423D-9AB8-AFB707B17144}" presName="hierChild5" presStyleCnt="0"/>
      <dgm:spPr/>
    </dgm:pt>
    <dgm:pt modelId="{CD1A9CB0-0FF5-4BB2-AA0E-9F47E79177D2}" type="pres">
      <dgm:prSet presAssocID="{8CB8D39E-890B-4C27-AF7D-07AB649493F7}" presName="hierChild5" presStyleCnt="0"/>
      <dgm:spPr/>
    </dgm:pt>
    <dgm:pt modelId="{14184830-A503-4152-9CFB-1A20719E16AE}" type="pres">
      <dgm:prSet presAssocID="{2B17EC31-D491-4E2D-AD0C-317C0CE5D2E8}" presName="hierChild3" presStyleCnt="0"/>
      <dgm:spPr/>
    </dgm:pt>
  </dgm:ptLst>
  <dgm:cxnLst>
    <dgm:cxn modelId="{72123875-0A1A-42C1-BBE3-27F42E2718D0}" srcId="{2B17EC31-D491-4E2D-AD0C-317C0CE5D2E8}" destId="{8CB8D39E-890B-4C27-AF7D-07AB649493F7}" srcOrd="1" destOrd="0" parTransId="{73C00C37-8CBE-482C-8C52-8FA7B0F5C0D6}" sibTransId="{4B2E4026-00BA-43A6-B6EB-CB1751A1FF73}"/>
    <dgm:cxn modelId="{7443CB7D-E098-4767-9479-25138B867D99}" type="presOf" srcId="{36A1CFBB-6B50-4DFE-A1E5-C3E5068F159E}" destId="{234CA726-C755-4DA5-A50A-44685B85A770}" srcOrd="1" destOrd="0" presId="urn:microsoft.com/office/officeart/2005/8/layout/orgChart1"/>
    <dgm:cxn modelId="{C6F43796-8D1E-4FDB-BDB7-75E1CFABF92E}" type="presOf" srcId="{36A1CFBB-6B50-4DFE-A1E5-C3E5068F159E}" destId="{8BEB8E72-6090-4D02-B0BA-5EA888AE89DC}" srcOrd="0" destOrd="0" presId="urn:microsoft.com/office/officeart/2005/8/layout/orgChart1"/>
    <dgm:cxn modelId="{ADFD8BAB-9B62-4AF5-AAEA-A4632C4BF062}" type="presOf" srcId="{F07832C6-3811-40E3-9C28-E6F528F51F96}" destId="{EDFA782A-6691-403F-BF16-00F0D9B2E07C}" srcOrd="1" destOrd="0" presId="urn:microsoft.com/office/officeart/2005/8/layout/orgChart1"/>
    <dgm:cxn modelId="{F7FF8B5A-FC34-4B99-908B-98F21E71BD74}" srcId="{C10739A5-18FC-423D-9AB8-AFB707B17144}" destId="{B2483C05-00B7-4650-98A3-F572A63EED58}" srcOrd="1" destOrd="0" parTransId="{E93E305D-6C1C-421C-B68A-0378ECF34188}" sibTransId="{8D657965-928C-4076-92AB-6B04425F1B82}"/>
    <dgm:cxn modelId="{299A4C1A-A5D1-4B44-B284-B16511F3408A}" type="presOf" srcId="{2B17EC31-D491-4E2D-AD0C-317C0CE5D2E8}" destId="{DB7D5257-2621-4D0D-BC53-F71F47A6DD9E}" srcOrd="1" destOrd="0" presId="urn:microsoft.com/office/officeart/2005/8/layout/orgChart1"/>
    <dgm:cxn modelId="{97C22925-B3E1-4F82-AC11-87BA1B76086B}" type="presOf" srcId="{B2483C05-00B7-4650-98A3-F572A63EED58}" destId="{578EC962-DFF6-4436-ADEA-67C42138906E}" srcOrd="0" destOrd="0" presId="urn:microsoft.com/office/officeart/2005/8/layout/orgChart1"/>
    <dgm:cxn modelId="{03A07A5C-DE4E-4131-AD25-6C56E68F7A6A}" type="presOf" srcId="{F07832C6-3811-40E3-9C28-E6F528F51F96}" destId="{1725ABB9-2B58-4710-82BF-24130F1898D7}" srcOrd="0" destOrd="0" presId="urn:microsoft.com/office/officeart/2005/8/layout/orgChart1"/>
    <dgm:cxn modelId="{C9B1F14D-B2AE-40BA-A612-C8C68C600978}" type="presOf" srcId="{5CE23684-E7EF-4480-B8AA-81B448E548C1}" destId="{B43944CD-A053-4A44-8851-A7E47C57AB81}" srcOrd="0" destOrd="0" presId="urn:microsoft.com/office/officeart/2005/8/layout/orgChart1"/>
    <dgm:cxn modelId="{DB507830-4786-4748-9106-2FF2A7B8E6DE}" type="presOf" srcId="{8CB8D39E-890B-4C27-AF7D-07AB649493F7}" destId="{55BF1CC6-6809-4461-ABAE-9083BF75AD81}" srcOrd="0" destOrd="0" presId="urn:microsoft.com/office/officeart/2005/8/layout/orgChart1"/>
    <dgm:cxn modelId="{0AE6AEAC-D1AF-4028-88A2-5971BFD2BC18}" type="presOf" srcId="{B2483C05-00B7-4650-98A3-F572A63EED58}" destId="{2C1FAF04-FC5D-4000-B430-2279F39BCB22}" srcOrd="1" destOrd="0" presId="urn:microsoft.com/office/officeart/2005/8/layout/orgChart1"/>
    <dgm:cxn modelId="{A9556BA9-6FA1-4C92-A08C-5A6BF96F5CDA}" type="presOf" srcId="{73C00C37-8CBE-482C-8C52-8FA7B0F5C0D6}" destId="{10CDB03F-135B-4E29-B565-A984A3A685C6}" srcOrd="0" destOrd="0" presId="urn:microsoft.com/office/officeart/2005/8/layout/orgChart1"/>
    <dgm:cxn modelId="{776558DF-31DF-4465-AD5F-4D3864AEAD3D}" type="presOf" srcId="{2DD018D5-0387-4E4B-A0E0-14C571BEA9FB}" destId="{74AB45CB-717C-4DBE-999E-0E19FA5E6228}" srcOrd="1" destOrd="0" presId="urn:microsoft.com/office/officeart/2005/8/layout/orgChart1"/>
    <dgm:cxn modelId="{265851CF-4954-4EFD-BE69-C55FC892D18E}" type="presOf" srcId="{C10739A5-18FC-423D-9AB8-AFB707B17144}" destId="{D26CCD99-CEE4-4A93-988C-2E6977415A1F}" srcOrd="0" destOrd="0" presId="urn:microsoft.com/office/officeart/2005/8/layout/orgChart1"/>
    <dgm:cxn modelId="{FFAA9415-BBDC-4F4C-9191-FECE2BAC8B27}" type="presOf" srcId="{2DD018D5-0387-4E4B-A0E0-14C571BEA9FB}" destId="{66C563F9-59E6-46AD-B888-5CF68DD95B85}" srcOrd="0" destOrd="0" presId="urn:microsoft.com/office/officeart/2005/8/layout/orgChart1"/>
    <dgm:cxn modelId="{41DDB0E1-4051-48A8-8F9C-81966C8702F5}" type="presOf" srcId="{A4110142-8CFD-456D-8CF6-FF62A0A39ED4}" destId="{9561D6C1-5E76-4B8A-AC3B-29142A25A0C4}" srcOrd="0" destOrd="0" presId="urn:microsoft.com/office/officeart/2005/8/layout/orgChart1"/>
    <dgm:cxn modelId="{E636FAC0-CE6D-47E9-9216-92CA58130A53}" srcId="{EC01C86D-7FF8-454A-9CAA-AAC9A79D794A}" destId="{2B17EC31-D491-4E2D-AD0C-317C0CE5D2E8}" srcOrd="0" destOrd="0" parTransId="{3A7AE309-D52F-4FC9-9C81-D1925DA301A8}" sibTransId="{CB423FAB-06CA-439E-9091-9CCBE26A26E3}"/>
    <dgm:cxn modelId="{1E960F98-5A37-4B18-8507-EB1C15C504A0}" type="presOf" srcId="{EC01C86D-7FF8-454A-9CAA-AAC9A79D794A}" destId="{602A3D50-EC5E-446B-A0FE-876A46A46572}" srcOrd="0" destOrd="0" presId="urn:microsoft.com/office/officeart/2005/8/layout/orgChart1"/>
    <dgm:cxn modelId="{1A844614-7B5D-4349-9869-9A28F5A449FC}" type="presOf" srcId="{2B17EC31-D491-4E2D-AD0C-317C0CE5D2E8}" destId="{7CD1BBDF-056E-42A3-A128-3509674328DE}" srcOrd="0" destOrd="0" presId="urn:microsoft.com/office/officeart/2005/8/layout/orgChart1"/>
    <dgm:cxn modelId="{C4E880C3-83C0-4FD6-AF88-879DEF75C20A}" type="presOf" srcId="{8CB8D39E-890B-4C27-AF7D-07AB649493F7}" destId="{35EBBCF6-585D-4F50-9897-FBEF52C4E24E}" srcOrd="1" destOrd="0" presId="urn:microsoft.com/office/officeart/2005/8/layout/orgChart1"/>
    <dgm:cxn modelId="{DCB8DFAF-B2B8-43BD-834E-DD4D75A0C012}" type="presOf" srcId="{E93E305D-6C1C-421C-B68A-0378ECF34188}" destId="{64550BB3-3FA6-4381-9AD9-E65170443049}" srcOrd="0" destOrd="0" presId="urn:microsoft.com/office/officeart/2005/8/layout/orgChart1"/>
    <dgm:cxn modelId="{8AA48A7B-7608-4535-95BD-B87A54D744B4}" srcId="{2B17EC31-D491-4E2D-AD0C-317C0CE5D2E8}" destId="{36A1CFBB-6B50-4DFE-A1E5-C3E5068F159E}" srcOrd="0" destOrd="0" parTransId="{5CE23684-E7EF-4480-B8AA-81B448E548C1}" sibTransId="{60BE4AEA-9D1D-4BAF-9EFC-E54E2E63D620}"/>
    <dgm:cxn modelId="{35BEF45F-D611-4642-ACAF-2AA22E77EAB6}" type="presOf" srcId="{7D2CB1E8-5B42-4489-B60A-655405A43FB9}" destId="{9D3129D8-E641-4AB0-8C1D-97A2049209F2}" srcOrd="0" destOrd="0" presId="urn:microsoft.com/office/officeart/2005/8/layout/orgChart1"/>
    <dgm:cxn modelId="{719D001A-A611-43AB-B5B9-1B1D748EEF83}" type="presOf" srcId="{C10739A5-18FC-423D-9AB8-AFB707B17144}" destId="{2DA1804B-EB92-4509-9B0F-4D8441EF7C50}" srcOrd="1" destOrd="0" presId="urn:microsoft.com/office/officeart/2005/8/layout/orgChart1"/>
    <dgm:cxn modelId="{9F4A6613-9F14-44C4-918B-E18620A86DD4}" srcId="{8CB8D39E-890B-4C27-AF7D-07AB649493F7}" destId="{C10739A5-18FC-423D-9AB8-AFB707B17144}" srcOrd="1" destOrd="0" parTransId="{12867241-9BC5-4F91-A30E-DB924FC23A0C}" sibTransId="{2E61A1A4-6570-4A20-8846-43CFB61AA557}"/>
    <dgm:cxn modelId="{4858B76E-37DD-405B-A543-B18F383DB76D}" srcId="{8CB8D39E-890B-4C27-AF7D-07AB649493F7}" destId="{F07832C6-3811-40E3-9C28-E6F528F51F96}" srcOrd="0" destOrd="0" parTransId="{7D2CB1E8-5B42-4489-B60A-655405A43FB9}" sibTransId="{8DFC8D5E-54C6-4412-B73E-021A079F8A35}"/>
    <dgm:cxn modelId="{8400ADCB-5A4C-47AD-9AAE-DCFD9F8EA72D}" srcId="{C10739A5-18FC-423D-9AB8-AFB707B17144}" destId="{2DD018D5-0387-4E4B-A0E0-14C571BEA9FB}" srcOrd="0" destOrd="0" parTransId="{A4110142-8CFD-456D-8CF6-FF62A0A39ED4}" sibTransId="{78A3E74B-734C-4929-ACF2-682308AE50A3}"/>
    <dgm:cxn modelId="{2C1CFDE5-1BEC-4987-92EC-538B87DC18E2}" type="presOf" srcId="{12867241-9BC5-4F91-A30E-DB924FC23A0C}" destId="{C749BD0F-DDD0-455A-B843-2ECFF84D81E4}" srcOrd="0" destOrd="0" presId="urn:microsoft.com/office/officeart/2005/8/layout/orgChart1"/>
    <dgm:cxn modelId="{0DC7255D-018B-46C6-AD72-179703AB5D2B}" type="presParOf" srcId="{602A3D50-EC5E-446B-A0FE-876A46A46572}" destId="{B5AD756C-C090-400A-8B2F-6F9D73D4C92F}" srcOrd="0" destOrd="0" presId="urn:microsoft.com/office/officeart/2005/8/layout/orgChart1"/>
    <dgm:cxn modelId="{7DEDD04B-DDF1-4B7B-AC8B-18A87EE7AC8B}" type="presParOf" srcId="{B5AD756C-C090-400A-8B2F-6F9D73D4C92F}" destId="{65AE39C6-6BB3-4078-A8FA-92B4287078BB}" srcOrd="0" destOrd="0" presId="urn:microsoft.com/office/officeart/2005/8/layout/orgChart1"/>
    <dgm:cxn modelId="{CB528517-3265-4DEC-8234-6B8E1C1C74C5}" type="presParOf" srcId="{65AE39C6-6BB3-4078-A8FA-92B4287078BB}" destId="{7CD1BBDF-056E-42A3-A128-3509674328DE}" srcOrd="0" destOrd="0" presId="urn:microsoft.com/office/officeart/2005/8/layout/orgChart1"/>
    <dgm:cxn modelId="{90A457C4-2A2E-4FFF-A736-1B296518695E}" type="presParOf" srcId="{65AE39C6-6BB3-4078-A8FA-92B4287078BB}" destId="{DB7D5257-2621-4D0D-BC53-F71F47A6DD9E}" srcOrd="1" destOrd="0" presId="urn:microsoft.com/office/officeart/2005/8/layout/orgChart1"/>
    <dgm:cxn modelId="{11AC4661-7A31-4CE5-9983-2A9FBA93CDE7}" type="presParOf" srcId="{B5AD756C-C090-400A-8B2F-6F9D73D4C92F}" destId="{CB9C9870-59EF-4336-876E-6E3E72085FA8}" srcOrd="1" destOrd="0" presId="urn:microsoft.com/office/officeart/2005/8/layout/orgChart1"/>
    <dgm:cxn modelId="{9132CE97-1D8E-4570-9CDB-4C6B6C73E236}" type="presParOf" srcId="{CB9C9870-59EF-4336-876E-6E3E72085FA8}" destId="{B43944CD-A053-4A44-8851-A7E47C57AB81}" srcOrd="0" destOrd="0" presId="urn:microsoft.com/office/officeart/2005/8/layout/orgChart1"/>
    <dgm:cxn modelId="{84920965-E6AC-4B5F-BCF8-80FE5B252482}" type="presParOf" srcId="{CB9C9870-59EF-4336-876E-6E3E72085FA8}" destId="{3631108D-85C9-4624-9909-08C541C4E2CB}" srcOrd="1" destOrd="0" presId="urn:microsoft.com/office/officeart/2005/8/layout/orgChart1"/>
    <dgm:cxn modelId="{DB824917-7974-46B4-AFFB-B347D7E05EF4}" type="presParOf" srcId="{3631108D-85C9-4624-9909-08C541C4E2CB}" destId="{97B0A560-3B43-47C9-A83B-82B19F14F6DB}" srcOrd="0" destOrd="0" presId="urn:microsoft.com/office/officeart/2005/8/layout/orgChart1"/>
    <dgm:cxn modelId="{6F62957F-2E1A-42A4-88DB-566D3E84DF31}" type="presParOf" srcId="{97B0A560-3B43-47C9-A83B-82B19F14F6DB}" destId="{8BEB8E72-6090-4D02-B0BA-5EA888AE89DC}" srcOrd="0" destOrd="0" presId="urn:microsoft.com/office/officeart/2005/8/layout/orgChart1"/>
    <dgm:cxn modelId="{B5ACD9FD-C4FF-426E-8174-F145015E29A5}" type="presParOf" srcId="{97B0A560-3B43-47C9-A83B-82B19F14F6DB}" destId="{234CA726-C755-4DA5-A50A-44685B85A770}" srcOrd="1" destOrd="0" presId="urn:microsoft.com/office/officeart/2005/8/layout/orgChart1"/>
    <dgm:cxn modelId="{D2C0027E-BDBC-426E-BD37-76B672A6BD04}" type="presParOf" srcId="{3631108D-85C9-4624-9909-08C541C4E2CB}" destId="{A0972D29-994F-4811-A27B-54F3B91F4249}" srcOrd="1" destOrd="0" presId="urn:microsoft.com/office/officeart/2005/8/layout/orgChart1"/>
    <dgm:cxn modelId="{9E9C1B54-4759-43A9-9696-77E8D7C0B2B8}" type="presParOf" srcId="{3631108D-85C9-4624-9909-08C541C4E2CB}" destId="{71395C4A-37EE-4A29-A7D4-9E50AE988345}" srcOrd="2" destOrd="0" presId="urn:microsoft.com/office/officeart/2005/8/layout/orgChart1"/>
    <dgm:cxn modelId="{C43BD135-D3A6-4B51-BF65-715BE0DAB689}" type="presParOf" srcId="{CB9C9870-59EF-4336-876E-6E3E72085FA8}" destId="{10CDB03F-135B-4E29-B565-A984A3A685C6}" srcOrd="2" destOrd="0" presId="urn:microsoft.com/office/officeart/2005/8/layout/orgChart1"/>
    <dgm:cxn modelId="{E9E1618C-3155-47D7-87A5-EF6519084A49}" type="presParOf" srcId="{CB9C9870-59EF-4336-876E-6E3E72085FA8}" destId="{13FDD4CC-34BE-4CC0-8D3F-A849CF5D6BB9}" srcOrd="3" destOrd="0" presId="urn:microsoft.com/office/officeart/2005/8/layout/orgChart1"/>
    <dgm:cxn modelId="{711AEBD8-6835-4940-89B2-B5996F2D23D3}" type="presParOf" srcId="{13FDD4CC-34BE-4CC0-8D3F-A849CF5D6BB9}" destId="{96ED8660-0BFC-4E6F-8346-C07FC47B39A1}" srcOrd="0" destOrd="0" presId="urn:microsoft.com/office/officeart/2005/8/layout/orgChart1"/>
    <dgm:cxn modelId="{C04BD825-AF94-4A4C-A3B2-FD3BA6AA3611}" type="presParOf" srcId="{96ED8660-0BFC-4E6F-8346-C07FC47B39A1}" destId="{55BF1CC6-6809-4461-ABAE-9083BF75AD81}" srcOrd="0" destOrd="0" presId="urn:microsoft.com/office/officeart/2005/8/layout/orgChart1"/>
    <dgm:cxn modelId="{8154E910-77A3-4749-8D15-039F7711C153}" type="presParOf" srcId="{96ED8660-0BFC-4E6F-8346-C07FC47B39A1}" destId="{35EBBCF6-585D-4F50-9897-FBEF52C4E24E}" srcOrd="1" destOrd="0" presId="urn:microsoft.com/office/officeart/2005/8/layout/orgChart1"/>
    <dgm:cxn modelId="{FBABB8C4-76C5-4559-BF91-B2FF19EC90BD}" type="presParOf" srcId="{13FDD4CC-34BE-4CC0-8D3F-A849CF5D6BB9}" destId="{B30EBAF4-3DC7-471A-BBB1-D39EEDBDC061}" srcOrd="1" destOrd="0" presId="urn:microsoft.com/office/officeart/2005/8/layout/orgChart1"/>
    <dgm:cxn modelId="{B2CDA04D-29F7-4B43-A3E0-9C114CBC4D28}" type="presParOf" srcId="{B30EBAF4-3DC7-471A-BBB1-D39EEDBDC061}" destId="{9D3129D8-E641-4AB0-8C1D-97A2049209F2}" srcOrd="0" destOrd="0" presId="urn:microsoft.com/office/officeart/2005/8/layout/orgChart1"/>
    <dgm:cxn modelId="{756A83E7-26C1-47DE-A6F5-8163A5C4078A}" type="presParOf" srcId="{B30EBAF4-3DC7-471A-BBB1-D39EEDBDC061}" destId="{942C0278-BF76-4B9F-92C3-5A61283D0395}" srcOrd="1" destOrd="0" presId="urn:microsoft.com/office/officeart/2005/8/layout/orgChart1"/>
    <dgm:cxn modelId="{3632DCFB-90C3-4CB1-AE64-31A2A139353C}" type="presParOf" srcId="{942C0278-BF76-4B9F-92C3-5A61283D0395}" destId="{9B580D59-ED34-44DB-AABA-E77E5F7AA40A}" srcOrd="0" destOrd="0" presId="urn:microsoft.com/office/officeart/2005/8/layout/orgChart1"/>
    <dgm:cxn modelId="{670E7A20-5DB6-4610-8686-7262FE7F24A1}" type="presParOf" srcId="{9B580D59-ED34-44DB-AABA-E77E5F7AA40A}" destId="{1725ABB9-2B58-4710-82BF-24130F1898D7}" srcOrd="0" destOrd="0" presId="urn:microsoft.com/office/officeart/2005/8/layout/orgChart1"/>
    <dgm:cxn modelId="{4D93860F-78DB-4A0B-93D3-4EDE7B4633DC}" type="presParOf" srcId="{9B580D59-ED34-44DB-AABA-E77E5F7AA40A}" destId="{EDFA782A-6691-403F-BF16-00F0D9B2E07C}" srcOrd="1" destOrd="0" presId="urn:microsoft.com/office/officeart/2005/8/layout/orgChart1"/>
    <dgm:cxn modelId="{46516D8C-99A2-4B35-8C1D-A4C850517330}" type="presParOf" srcId="{942C0278-BF76-4B9F-92C3-5A61283D0395}" destId="{699E26ED-9D3C-4993-8E35-34A1CB47C010}" srcOrd="1" destOrd="0" presId="urn:microsoft.com/office/officeart/2005/8/layout/orgChart1"/>
    <dgm:cxn modelId="{C96A0976-9235-4FB5-9EC7-ED837C7E1ECE}" type="presParOf" srcId="{942C0278-BF76-4B9F-92C3-5A61283D0395}" destId="{DA8297A6-CE2F-47E2-8A90-C70E6E58F793}" srcOrd="2" destOrd="0" presId="urn:microsoft.com/office/officeart/2005/8/layout/orgChart1"/>
    <dgm:cxn modelId="{88E797D8-E379-4FA0-99F8-DB77DE3368F6}" type="presParOf" srcId="{B30EBAF4-3DC7-471A-BBB1-D39EEDBDC061}" destId="{C749BD0F-DDD0-455A-B843-2ECFF84D81E4}" srcOrd="2" destOrd="0" presId="urn:microsoft.com/office/officeart/2005/8/layout/orgChart1"/>
    <dgm:cxn modelId="{9E5E3DEE-022E-4A73-8B36-41F04587315D}" type="presParOf" srcId="{B30EBAF4-3DC7-471A-BBB1-D39EEDBDC061}" destId="{84624757-EB94-4634-B60A-755379B735D6}" srcOrd="3" destOrd="0" presId="urn:microsoft.com/office/officeart/2005/8/layout/orgChart1"/>
    <dgm:cxn modelId="{DCE4F43A-BF52-4DC9-A82A-D6382120DD7B}" type="presParOf" srcId="{84624757-EB94-4634-B60A-755379B735D6}" destId="{75588608-00BE-4BA7-BA6D-03A7679D27FD}" srcOrd="0" destOrd="0" presId="urn:microsoft.com/office/officeart/2005/8/layout/orgChart1"/>
    <dgm:cxn modelId="{5777DCC8-5C05-4820-B90F-34E2ED260892}" type="presParOf" srcId="{75588608-00BE-4BA7-BA6D-03A7679D27FD}" destId="{D26CCD99-CEE4-4A93-988C-2E6977415A1F}" srcOrd="0" destOrd="0" presId="urn:microsoft.com/office/officeart/2005/8/layout/orgChart1"/>
    <dgm:cxn modelId="{D39CE172-5B8D-469E-93A5-20961883756D}" type="presParOf" srcId="{75588608-00BE-4BA7-BA6D-03A7679D27FD}" destId="{2DA1804B-EB92-4509-9B0F-4D8441EF7C50}" srcOrd="1" destOrd="0" presId="urn:microsoft.com/office/officeart/2005/8/layout/orgChart1"/>
    <dgm:cxn modelId="{05BE4468-D4D9-4F05-AFC3-E9A6607EF766}" type="presParOf" srcId="{84624757-EB94-4634-B60A-755379B735D6}" destId="{36F2EDFA-047C-427D-B20B-42690E28A833}" srcOrd="1" destOrd="0" presId="urn:microsoft.com/office/officeart/2005/8/layout/orgChart1"/>
    <dgm:cxn modelId="{A8C2702F-883F-4315-907C-8206723775C2}" type="presParOf" srcId="{36F2EDFA-047C-427D-B20B-42690E28A833}" destId="{9561D6C1-5E76-4B8A-AC3B-29142A25A0C4}" srcOrd="0" destOrd="0" presId="urn:microsoft.com/office/officeart/2005/8/layout/orgChart1"/>
    <dgm:cxn modelId="{40C1BAC5-9238-4487-9990-3E2D4F8A25A7}" type="presParOf" srcId="{36F2EDFA-047C-427D-B20B-42690E28A833}" destId="{2315AD45-EEA7-4378-AB95-C7D2840071E6}" srcOrd="1" destOrd="0" presId="urn:microsoft.com/office/officeart/2005/8/layout/orgChart1"/>
    <dgm:cxn modelId="{79281DD8-A448-46CC-A640-73CDA1425A1A}" type="presParOf" srcId="{2315AD45-EEA7-4378-AB95-C7D2840071E6}" destId="{13393CE0-4D66-46C0-8E60-42F4FC1BA18E}" srcOrd="0" destOrd="0" presId="urn:microsoft.com/office/officeart/2005/8/layout/orgChart1"/>
    <dgm:cxn modelId="{09DC2211-AB7D-43D6-8E52-CA17BE664CF2}" type="presParOf" srcId="{13393CE0-4D66-46C0-8E60-42F4FC1BA18E}" destId="{66C563F9-59E6-46AD-B888-5CF68DD95B85}" srcOrd="0" destOrd="0" presId="urn:microsoft.com/office/officeart/2005/8/layout/orgChart1"/>
    <dgm:cxn modelId="{8BDDBE5F-A802-4234-A695-ED7111E0819F}" type="presParOf" srcId="{13393CE0-4D66-46C0-8E60-42F4FC1BA18E}" destId="{74AB45CB-717C-4DBE-999E-0E19FA5E6228}" srcOrd="1" destOrd="0" presId="urn:microsoft.com/office/officeart/2005/8/layout/orgChart1"/>
    <dgm:cxn modelId="{6A9B826D-CBAF-48EE-823D-8ED4877DE038}" type="presParOf" srcId="{2315AD45-EEA7-4378-AB95-C7D2840071E6}" destId="{0C8E2CE8-376F-4FB8-B083-062C7B9C1D81}" srcOrd="1" destOrd="0" presId="urn:microsoft.com/office/officeart/2005/8/layout/orgChart1"/>
    <dgm:cxn modelId="{ABE4D466-7A04-4E14-A8A1-C0B46960F313}" type="presParOf" srcId="{2315AD45-EEA7-4378-AB95-C7D2840071E6}" destId="{57B194AC-6B35-4DD0-B8D5-1CAB7A2A8C33}" srcOrd="2" destOrd="0" presId="urn:microsoft.com/office/officeart/2005/8/layout/orgChart1"/>
    <dgm:cxn modelId="{1A95B789-E3E8-46AA-A4C1-3CE72E5860E8}" type="presParOf" srcId="{36F2EDFA-047C-427D-B20B-42690E28A833}" destId="{64550BB3-3FA6-4381-9AD9-E65170443049}" srcOrd="2" destOrd="0" presId="urn:microsoft.com/office/officeart/2005/8/layout/orgChart1"/>
    <dgm:cxn modelId="{3B520DF7-68E4-4E32-A0CA-DF86A8B7BFF1}" type="presParOf" srcId="{36F2EDFA-047C-427D-B20B-42690E28A833}" destId="{6C43DC6D-8041-4FC8-AC58-99C65A6C171F}" srcOrd="3" destOrd="0" presId="urn:microsoft.com/office/officeart/2005/8/layout/orgChart1"/>
    <dgm:cxn modelId="{417BFBB4-A5E8-4299-848A-DBAB09F53ECE}" type="presParOf" srcId="{6C43DC6D-8041-4FC8-AC58-99C65A6C171F}" destId="{72875F20-D63F-4131-AD1F-CC3065A690E2}" srcOrd="0" destOrd="0" presId="urn:microsoft.com/office/officeart/2005/8/layout/orgChart1"/>
    <dgm:cxn modelId="{B5383963-AF7F-40E3-A4AD-625ECE8CB65A}" type="presParOf" srcId="{72875F20-D63F-4131-AD1F-CC3065A690E2}" destId="{578EC962-DFF6-4436-ADEA-67C42138906E}" srcOrd="0" destOrd="0" presId="urn:microsoft.com/office/officeart/2005/8/layout/orgChart1"/>
    <dgm:cxn modelId="{09C48D3C-6783-4F9E-B6BD-61CA9F9C4074}" type="presParOf" srcId="{72875F20-D63F-4131-AD1F-CC3065A690E2}" destId="{2C1FAF04-FC5D-4000-B430-2279F39BCB22}" srcOrd="1" destOrd="0" presId="urn:microsoft.com/office/officeart/2005/8/layout/orgChart1"/>
    <dgm:cxn modelId="{75790225-A459-49D1-A700-5D66A899C010}" type="presParOf" srcId="{6C43DC6D-8041-4FC8-AC58-99C65A6C171F}" destId="{2B11B43E-45BA-478F-B838-44382422246C}" srcOrd="1" destOrd="0" presId="urn:microsoft.com/office/officeart/2005/8/layout/orgChart1"/>
    <dgm:cxn modelId="{830F37FB-63BD-44F0-81E8-54CFD865A35A}" type="presParOf" srcId="{6C43DC6D-8041-4FC8-AC58-99C65A6C171F}" destId="{AF34C394-C201-4F8C-A29F-A42E74959E05}" srcOrd="2" destOrd="0" presId="urn:microsoft.com/office/officeart/2005/8/layout/orgChart1"/>
    <dgm:cxn modelId="{C616CFD1-0C86-4494-B547-8CF001EFF937}" type="presParOf" srcId="{84624757-EB94-4634-B60A-755379B735D6}" destId="{6F9AF70D-C34E-4134-9ECE-96BCAE94C1A0}" srcOrd="2" destOrd="0" presId="urn:microsoft.com/office/officeart/2005/8/layout/orgChart1"/>
    <dgm:cxn modelId="{0AB75AE6-C5C3-4A2B-92F4-8131172F55C3}" type="presParOf" srcId="{13FDD4CC-34BE-4CC0-8D3F-A849CF5D6BB9}" destId="{CD1A9CB0-0FF5-4BB2-AA0E-9F47E79177D2}" srcOrd="2" destOrd="0" presId="urn:microsoft.com/office/officeart/2005/8/layout/orgChart1"/>
    <dgm:cxn modelId="{E553BA1F-A05E-4125-A3A8-F3EF431C65E8}" type="presParOf" srcId="{B5AD756C-C090-400A-8B2F-6F9D73D4C92F}" destId="{14184830-A503-4152-9CFB-1A20719E16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97261-FB37-446E-A51D-662E990EA81A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/>
      <dgm:spPr/>
    </dgm:pt>
    <dgm:pt modelId="{6B106188-0FCF-4914-9623-1A03B94AB8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банковских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счетов</a:t>
          </a:r>
        </a:p>
      </dgm:t>
    </dgm:pt>
    <dgm:pt modelId="{2D3B66A7-33A5-45D0-AB45-925DBDC422F8}" type="parTrans" cxnId="{AE6A54EB-826A-4003-B8CB-6D0DDCC13FFC}">
      <dgm:prSet/>
      <dgm:spPr/>
      <dgm:t>
        <a:bodyPr/>
        <a:lstStyle/>
        <a:p>
          <a:endParaRPr lang="ru-RU"/>
        </a:p>
      </dgm:t>
    </dgm:pt>
    <dgm:pt modelId="{71393166-4ACA-490B-9A6F-97310C7ECD4D}" type="sibTrans" cxnId="{AE6A54EB-826A-4003-B8CB-6D0DDCC13FFC}">
      <dgm:prSet/>
      <dgm:spPr/>
      <dgm:t>
        <a:bodyPr/>
        <a:lstStyle/>
        <a:p>
          <a:endParaRPr lang="ru-RU"/>
        </a:p>
      </dgm:t>
    </dgm:pt>
    <dgm:pt modelId="{1F694744-1D01-4941-902F-C043547D9A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текущие счета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B852492-34E2-417B-8A9B-91B27469D9EF}" type="parTrans" cxnId="{F71FEC77-03B4-4FFB-A7F1-75E267EDADD2}">
      <dgm:prSet/>
      <dgm:spPr/>
      <dgm:t>
        <a:bodyPr/>
        <a:lstStyle/>
        <a:p>
          <a:endParaRPr lang="ru-RU" dirty="0"/>
        </a:p>
      </dgm:t>
    </dgm:pt>
    <dgm:pt modelId="{73145D1A-D045-448B-9593-FCC41A143581}" type="sibTrans" cxnId="{F71FEC77-03B4-4FFB-A7F1-75E267EDADD2}">
      <dgm:prSet/>
      <dgm:spPr/>
      <dgm:t>
        <a:bodyPr/>
        <a:lstStyle/>
        <a:p>
          <a:endParaRPr lang="ru-RU"/>
        </a:p>
      </dgm:t>
    </dgm:pt>
    <dgm:pt modelId="{FC973C70-9AB9-45DF-8684-8B40D196B3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расчетные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</a:t>
          </a:r>
        </a:p>
      </dgm:t>
    </dgm:pt>
    <dgm:pt modelId="{531E6AFE-C050-4F95-A714-3652A0C050AF}" type="parTrans" cxnId="{9FE315A1-B404-43BA-97CE-CE09BDFEFAC2}">
      <dgm:prSet/>
      <dgm:spPr/>
      <dgm:t>
        <a:bodyPr/>
        <a:lstStyle/>
        <a:p>
          <a:endParaRPr lang="ru-RU" dirty="0"/>
        </a:p>
      </dgm:t>
    </dgm:pt>
    <dgm:pt modelId="{24848ABE-1C2E-4C33-BFC6-90D282198843}" type="sibTrans" cxnId="{9FE315A1-B404-43BA-97CE-CE09BDFEFAC2}">
      <dgm:prSet/>
      <dgm:spPr/>
      <dgm:t>
        <a:bodyPr/>
        <a:lstStyle/>
        <a:p>
          <a:endParaRPr lang="ru-RU"/>
        </a:p>
      </dgm:t>
    </dgm:pt>
    <dgm:pt modelId="{4B9E4EA3-D06B-4376-AB42-F2AEA226CC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бюджетные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B60317A5-E560-4E35-9E1F-B50C78AD6C6F}" type="parTrans" cxnId="{8CF3E174-D3C0-4191-ACE0-2987C813CBFC}">
      <dgm:prSet/>
      <dgm:spPr/>
      <dgm:t>
        <a:bodyPr/>
        <a:lstStyle/>
        <a:p>
          <a:endParaRPr lang="ru-RU" dirty="0"/>
        </a:p>
      </dgm:t>
    </dgm:pt>
    <dgm:pt modelId="{EADE2749-971C-4790-9346-FFB166A1751D}" type="sibTrans" cxnId="{8CF3E174-D3C0-4191-ACE0-2987C813CBFC}">
      <dgm:prSet/>
      <dgm:spPr/>
      <dgm:t>
        <a:bodyPr/>
        <a:lstStyle/>
        <a:p>
          <a:endParaRPr lang="ru-RU"/>
        </a:p>
      </dgm:t>
    </dgm:pt>
    <dgm:pt modelId="{C63FA81D-ECBC-479A-B791-CC55F6F285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корреспондентские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6090326-E98A-4ED7-ABF2-79363E3EEFB4}" type="parTrans" cxnId="{8946B54B-4513-4AA0-B211-28AB4D8B7317}">
      <dgm:prSet/>
      <dgm:spPr/>
      <dgm:t>
        <a:bodyPr/>
        <a:lstStyle/>
        <a:p>
          <a:endParaRPr lang="ru-RU" dirty="0"/>
        </a:p>
      </dgm:t>
    </dgm:pt>
    <dgm:pt modelId="{BC2A0D9B-447D-405D-8AAE-B11E78D28A24}" type="sibTrans" cxnId="{8946B54B-4513-4AA0-B211-28AB4D8B7317}">
      <dgm:prSet/>
      <dgm:spPr/>
      <dgm:t>
        <a:bodyPr/>
        <a:lstStyle/>
        <a:p>
          <a:endParaRPr lang="ru-RU"/>
        </a:p>
      </dgm:t>
    </dgm:pt>
    <dgm:pt modelId="{9879EC91-27B6-44EF-B921-1FD9CF3E27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корреспондентские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субсчета</a:t>
          </a:r>
        </a:p>
      </dgm:t>
    </dgm:pt>
    <dgm:pt modelId="{528B6EED-DA98-4622-84C8-A4FB7160008F}" type="parTrans" cxnId="{689BBE77-DDE7-4B07-9993-98D6C871BA1F}">
      <dgm:prSet/>
      <dgm:spPr/>
      <dgm:t>
        <a:bodyPr/>
        <a:lstStyle/>
        <a:p>
          <a:endParaRPr lang="ru-RU" dirty="0"/>
        </a:p>
      </dgm:t>
    </dgm:pt>
    <dgm:pt modelId="{B59C70B5-7599-4B36-B9E8-4CA6F94CC288}" type="sibTrans" cxnId="{689BBE77-DDE7-4B07-9993-98D6C871BA1F}">
      <dgm:prSet/>
      <dgm:spPr/>
      <dgm:t>
        <a:bodyPr/>
        <a:lstStyle/>
        <a:p>
          <a:endParaRPr lang="ru-RU"/>
        </a:p>
      </dgm:t>
    </dgm:pt>
    <dgm:pt modelId="{332C32F2-9A19-4850-8ED3-BFFEC850DB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доверительного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управления</a:t>
          </a:r>
        </a:p>
      </dgm:t>
    </dgm:pt>
    <dgm:pt modelId="{2F2A7CFA-7DBC-41CC-874A-0A9BDC078452}" type="parTrans" cxnId="{701862B1-ED52-4A91-9FAA-E9D7BE56FFB9}">
      <dgm:prSet/>
      <dgm:spPr/>
      <dgm:t>
        <a:bodyPr/>
        <a:lstStyle/>
        <a:p>
          <a:endParaRPr lang="ru-RU" dirty="0"/>
        </a:p>
      </dgm:t>
    </dgm:pt>
    <dgm:pt modelId="{17B39A45-8D91-4E15-BF5D-E1F84D4B01F0}" type="sibTrans" cxnId="{701862B1-ED52-4A91-9FAA-E9D7BE56FFB9}">
      <dgm:prSet/>
      <dgm:spPr/>
      <dgm:t>
        <a:bodyPr/>
        <a:lstStyle/>
        <a:p>
          <a:endParaRPr lang="ru-RU"/>
        </a:p>
      </dgm:t>
    </dgm:pt>
    <dgm:pt modelId="{5C929D55-824A-4E4E-8ADD-E6F3ACDD1D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специальные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банковские счета</a:t>
          </a:r>
        </a:p>
      </dgm:t>
    </dgm:pt>
    <dgm:pt modelId="{0450D431-F321-4DE0-BE0A-CBA7601C6403}" type="parTrans" cxnId="{966F7052-8C8B-42EE-A995-AAD21A73B6D1}">
      <dgm:prSet/>
      <dgm:spPr/>
      <dgm:t>
        <a:bodyPr/>
        <a:lstStyle/>
        <a:p>
          <a:endParaRPr lang="ru-RU" dirty="0"/>
        </a:p>
      </dgm:t>
    </dgm:pt>
    <dgm:pt modelId="{2991F0F8-5C8B-4B91-9627-5053858B3A18}" type="sibTrans" cxnId="{966F7052-8C8B-42EE-A995-AAD21A73B6D1}">
      <dgm:prSet/>
      <dgm:spPr/>
      <dgm:t>
        <a:bodyPr/>
        <a:lstStyle/>
        <a:p>
          <a:endParaRPr lang="ru-RU"/>
        </a:p>
      </dgm:t>
    </dgm:pt>
    <dgm:pt modelId="{B1DAC272-45A9-4E32-B153-1C9CA67A36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депозитные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 судов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 других органов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власти</a:t>
          </a:r>
        </a:p>
      </dgm:t>
    </dgm:pt>
    <dgm:pt modelId="{613E1C12-7770-4197-B9D0-7A2560714A7B}" type="parTrans" cxnId="{18517E92-AC5D-4AAB-8D47-706C57A74D8E}">
      <dgm:prSet/>
      <dgm:spPr/>
      <dgm:t>
        <a:bodyPr/>
        <a:lstStyle/>
        <a:p>
          <a:endParaRPr lang="ru-RU" dirty="0"/>
        </a:p>
      </dgm:t>
    </dgm:pt>
    <dgm:pt modelId="{AA7FA5B6-C3AE-46E4-97CF-D078929F7628}" type="sibTrans" cxnId="{18517E92-AC5D-4AAB-8D47-706C57A74D8E}">
      <dgm:prSet/>
      <dgm:spPr/>
      <dgm:t>
        <a:bodyPr/>
        <a:lstStyle/>
        <a:p>
          <a:endParaRPr lang="ru-RU"/>
        </a:p>
      </dgm:t>
    </dgm:pt>
    <dgm:pt modelId="{05C481C1-20BB-4E91-9B48-89CC1E0A5B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 по вкладам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(депозитам)</a:t>
          </a:r>
        </a:p>
      </dgm:t>
    </dgm:pt>
    <dgm:pt modelId="{BE4FFCA4-5314-4308-AA28-9302E576A3D1}" type="parTrans" cxnId="{FA8EFCCE-00D8-4925-82A8-822B464E194C}">
      <dgm:prSet/>
      <dgm:spPr/>
      <dgm:t>
        <a:bodyPr/>
        <a:lstStyle/>
        <a:p>
          <a:endParaRPr lang="ru-RU" dirty="0"/>
        </a:p>
      </dgm:t>
    </dgm:pt>
    <dgm:pt modelId="{FEEDDCA6-D582-460D-8B4D-5CA35831022D}" type="sibTrans" cxnId="{FA8EFCCE-00D8-4925-82A8-822B464E194C}">
      <dgm:prSet/>
      <dgm:spPr/>
      <dgm:t>
        <a:bodyPr/>
        <a:lstStyle/>
        <a:p>
          <a:endParaRPr lang="ru-RU"/>
        </a:p>
      </dgm:t>
    </dgm:pt>
    <dgm:pt modelId="{4B75589F-1E07-4617-9694-7B4CEB980F9F}" type="pres">
      <dgm:prSet presAssocID="{92797261-FB37-446E-A51D-662E990EA8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BB1D36-6E3C-4B16-9EA6-3B40D979122A}" type="pres">
      <dgm:prSet presAssocID="{6B106188-0FCF-4914-9623-1A03B94AB8CB}" presName="centerShape" presStyleLbl="node0" presStyleIdx="0" presStyleCnt="1"/>
      <dgm:spPr/>
      <dgm:t>
        <a:bodyPr/>
        <a:lstStyle/>
        <a:p>
          <a:endParaRPr lang="ru-RU"/>
        </a:p>
      </dgm:t>
    </dgm:pt>
    <dgm:pt modelId="{73645ADC-11AB-45EF-AAE5-7D1C2AD9DF5C}" type="pres">
      <dgm:prSet presAssocID="{1B852492-34E2-417B-8A9B-91B27469D9EF}" presName="Name9" presStyleLbl="parChTrans1D2" presStyleIdx="0" presStyleCnt="9"/>
      <dgm:spPr/>
      <dgm:t>
        <a:bodyPr/>
        <a:lstStyle/>
        <a:p>
          <a:endParaRPr lang="ru-RU"/>
        </a:p>
      </dgm:t>
    </dgm:pt>
    <dgm:pt modelId="{07848A90-3EEC-44BF-BBFC-5587F9C9572E}" type="pres">
      <dgm:prSet presAssocID="{1B852492-34E2-417B-8A9B-91B27469D9E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16043695-2C24-4184-9245-C44B0E16010A}" type="pres">
      <dgm:prSet presAssocID="{1F694744-1D01-4941-902F-C043547D9AF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775D-1086-4A63-B6EC-E27F8A95F617}" type="pres">
      <dgm:prSet presAssocID="{531E6AFE-C050-4F95-A714-3652A0C050AF}" presName="Name9" presStyleLbl="parChTrans1D2" presStyleIdx="1" presStyleCnt="9"/>
      <dgm:spPr/>
      <dgm:t>
        <a:bodyPr/>
        <a:lstStyle/>
        <a:p>
          <a:endParaRPr lang="ru-RU"/>
        </a:p>
      </dgm:t>
    </dgm:pt>
    <dgm:pt modelId="{3B61ABBB-9095-4904-B687-7DDBD2977903}" type="pres">
      <dgm:prSet presAssocID="{531E6AFE-C050-4F95-A714-3652A0C050AF}" presName="connTx" presStyleLbl="parChTrans1D2" presStyleIdx="1" presStyleCnt="9"/>
      <dgm:spPr/>
      <dgm:t>
        <a:bodyPr/>
        <a:lstStyle/>
        <a:p>
          <a:endParaRPr lang="ru-RU"/>
        </a:p>
      </dgm:t>
    </dgm:pt>
    <dgm:pt modelId="{328E7CCD-A94A-4EBD-A6EC-A179DB304149}" type="pres">
      <dgm:prSet presAssocID="{FC973C70-9AB9-45DF-8684-8B40D196B3F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A016B-3BBB-4FB0-8EFE-2FE9548A7662}" type="pres">
      <dgm:prSet presAssocID="{B60317A5-E560-4E35-9E1F-B50C78AD6C6F}" presName="Name9" presStyleLbl="parChTrans1D2" presStyleIdx="2" presStyleCnt="9"/>
      <dgm:spPr/>
      <dgm:t>
        <a:bodyPr/>
        <a:lstStyle/>
        <a:p>
          <a:endParaRPr lang="ru-RU"/>
        </a:p>
      </dgm:t>
    </dgm:pt>
    <dgm:pt modelId="{37DC7D7B-E5F9-4C63-AB81-6C4A5FB31322}" type="pres">
      <dgm:prSet presAssocID="{B60317A5-E560-4E35-9E1F-B50C78AD6C6F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DC1D2BD-DD44-4B85-8E84-AEB2A3466588}" type="pres">
      <dgm:prSet presAssocID="{4B9E4EA3-D06B-4376-AB42-F2AEA226CC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338A-22FB-4468-9705-CB0A24DDAD80}" type="pres">
      <dgm:prSet presAssocID="{C6090326-E98A-4ED7-ABF2-79363E3EEFB4}" presName="Name9" presStyleLbl="parChTrans1D2" presStyleIdx="3" presStyleCnt="9"/>
      <dgm:spPr/>
      <dgm:t>
        <a:bodyPr/>
        <a:lstStyle/>
        <a:p>
          <a:endParaRPr lang="ru-RU"/>
        </a:p>
      </dgm:t>
    </dgm:pt>
    <dgm:pt modelId="{2CF26256-9EB6-4E42-9A0E-ED206F8D6E2B}" type="pres">
      <dgm:prSet presAssocID="{C6090326-E98A-4ED7-ABF2-79363E3EEFB4}" presName="connTx" presStyleLbl="parChTrans1D2" presStyleIdx="3" presStyleCnt="9"/>
      <dgm:spPr/>
      <dgm:t>
        <a:bodyPr/>
        <a:lstStyle/>
        <a:p>
          <a:endParaRPr lang="ru-RU"/>
        </a:p>
      </dgm:t>
    </dgm:pt>
    <dgm:pt modelId="{B90A22F5-3A47-4249-BF08-853155C8DBB8}" type="pres">
      <dgm:prSet presAssocID="{C63FA81D-ECBC-479A-B791-CC55F6F2854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BAAC1-4538-4FE4-B0B2-0EFF77289B18}" type="pres">
      <dgm:prSet presAssocID="{528B6EED-DA98-4622-84C8-A4FB7160008F}" presName="Name9" presStyleLbl="parChTrans1D2" presStyleIdx="4" presStyleCnt="9"/>
      <dgm:spPr/>
      <dgm:t>
        <a:bodyPr/>
        <a:lstStyle/>
        <a:p>
          <a:endParaRPr lang="ru-RU"/>
        </a:p>
      </dgm:t>
    </dgm:pt>
    <dgm:pt modelId="{65209D3B-D3E0-42C8-85A5-85C8EE654DEA}" type="pres">
      <dgm:prSet presAssocID="{528B6EED-DA98-4622-84C8-A4FB7160008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8B4DDB70-2347-4F49-8CAE-35B32551A38D}" type="pres">
      <dgm:prSet presAssocID="{9879EC91-27B6-44EF-B921-1FD9CF3E27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A30F1-B158-4A27-BF09-67FFF99BB270}" type="pres">
      <dgm:prSet presAssocID="{2F2A7CFA-7DBC-41CC-874A-0A9BDC078452}" presName="Name9" presStyleLbl="parChTrans1D2" presStyleIdx="5" presStyleCnt="9"/>
      <dgm:spPr/>
      <dgm:t>
        <a:bodyPr/>
        <a:lstStyle/>
        <a:p>
          <a:endParaRPr lang="ru-RU"/>
        </a:p>
      </dgm:t>
    </dgm:pt>
    <dgm:pt modelId="{B5279D3E-9D73-45FA-888B-A0263685F51A}" type="pres">
      <dgm:prSet presAssocID="{2F2A7CFA-7DBC-41CC-874A-0A9BDC078452}" presName="connTx" presStyleLbl="parChTrans1D2" presStyleIdx="5" presStyleCnt="9"/>
      <dgm:spPr/>
      <dgm:t>
        <a:bodyPr/>
        <a:lstStyle/>
        <a:p>
          <a:endParaRPr lang="ru-RU"/>
        </a:p>
      </dgm:t>
    </dgm:pt>
    <dgm:pt modelId="{D0EABF55-B2DE-441E-889E-1C812C91E133}" type="pres">
      <dgm:prSet presAssocID="{332C32F2-9A19-4850-8ED3-BFFEC850DB7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128B1-54A4-4F9D-BEBE-00EFEDAC0F08}" type="pres">
      <dgm:prSet presAssocID="{0450D431-F321-4DE0-BE0A-CBA7601C6403}" presName="Name9" presStyleLbl="parChTrans1D2" presStyleIdx="6" presStyleCnt="9"/>
      <dgm:spPr/>
      <dgm:t>
        <a:bodyPr/>
        <a:lstStyle/>
        <a:p>
          <a:endParaRPr lang="ru-RU"/>
        </a:p>
      </dgm:t>
    </dgm:pt>
    <dgm:pt modelId="{68B71599-51A8-4165-85B1-5D36EE1FA40D}" type="pres">
      <dgm:prSet presAssocID="{0450D431-F321-4DE0-BE0A-CBA7601C6403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09200B9-3E28-4794-8060-9B41CE0693D9}" type="pres">
      <dgm:prSet presAssocID="{5C929D55-824A-4E4E-8ADD-E6F3ACDD1D8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B8B-AEE0-48C3-B6B7-D5A8AC6A9EE0}" type="pres">
      <dgm:prSet presAssocID="{613E1C12-7770-4197-B9D0-7A2560714A7B}" presName="Name9" presStyleLbl="parChTrans1D2" presStyleIdx="7" presStyleCnt="9"/>
      <dgm:spPr/>
      <dgm:t>
        <a:bodyPr/>
        <a:lstStyle/>
        <a:p>
          <a:endParaRPr lang="ru-RU"/>
        </a:p>
      </dgm:t>
    </dgm:pt>
    <dgm:pt modelId="{DF97A67A-B7C7-4AD8-8854-BCF11B551431}" type="pres">
      <dgm:prSet presAssocID="{613E1C12-7770-4197-B9D0-7A2560714A7B}" presName="connTx" presStyleLbl="parChTrans1D2" presStyleIdx="7" presStyleCnt="9"/>
      <dgm:spPr/>
      <dgm:t>
        <a:bodyPr/>
        <a:lstStyle/>
        <a:p>
          <a:endParaRPr lang="ru-RU"/>
        </a:p>
      </dgm:t>
    </dgm:pt>
    <dgm:pt modelId="{AC969C0C-F52E-45B6-8315-C5FD188776B4}" type="pres">
      <dgm:prSet presAssocID="{B1DAC272-45A9-4E32-B153-1C9CA67A36D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5313C-ACF4-437B-99DA-0F288C4F8360}" type="pres">
      <dgm:prSet presAssocID="{BE4FFCA4-5314-4308-AA28-9302E576A3D1}" presName="Name9" presStyleLbl="parChTrans1D2" presStyleIdx="8" presStyleCnt="9"/>
      <dgm:spPr/>
      <dgm:t>
        <a:bodyPr/>
        <a:lstStyle/>
        <a:p>
          <a:endParaRPr lang="ru-RU"/>
        </a:p>
      </dgm:t>
    </dgm:pt>
    <dgm:pt modelId="{8E3D8F4E-E4B6-4B2A-BDF6-60645E9DCED8}" type="pres">
      <dgm:prSet presAssocID="{BE4FFCA4-5314-4308-AA28-9302E576A3D1}" presName="connTx" presStyleLbl="parChTrans1D2" presStyleIdx="8" presStyleCnt="9"/>
      <dgm:spPr/>
      <dgm:t>
        <a:bodyPr/>
        <a:lstStyle/>
        <a:p>
          <a:endParaRPr lang="ru-RU"/>
        </a:p>
      </dgm:t>
    </dgm:pt>
    <dgm:pt modelId="{D755BD44-55AB-4BD3-8DDF-C2190C576972}" type="pres">
      <dgm:prSet presAssocID="{05C481C1-20BB-4E91-9B48-89CC1E0A5BD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0670F-E505-4439-A54D-618FA403E946}" type="presOf" srcId="{6B106188-0FCF-4914-9623-1A03B94AB8CB}" destId="{C9BB1D36-6E3C-4B16-9EA6-3B40D979122A}" srcOrd="0" destOrd="0" presId="urn:microsoft.com/office/officeart/2005/8/layout/radial1"/>
    <dgm:cxn modelId="{18517E92-AC5D-4AAB-8D47-706C57A74D8E}" srcId="{6B106188-0FCF-4914-9623-1A03B94AB8CB}" destId="{B1DAC272-45A9-4E32-B153-1C9CA67A36DA}" srcOrd="7" destOrd="0" parTransId="{613E1C12-7770-4197-B9D0-7A2560714A7B}" sibTransId="{AA7FA5B6-C3AE-46E4-97CF-D078929F7628}"/>
    <dgm:cxn modelId="{20277C37-5B76-4BD5-ACA2-F7C4DF757CC5}" type="presOf" srcId="{B1DAC272-45A9-4E32-B153-1C9CA67A36DA}" destId="{AC969C0C-F52E-45B6-8315-C5FD188776B4}" srcOrd="0" destOrd="0" presId="urn:microsoft.com/office/officeart/2005/8/layout/radial1"/>
    <dgm:cxn modelId="{689BBE77-DDE7-4B07-9993-98D6C871BA1F}" srcId="{6B106188-0FCF-4914-9623-1A03B94AB8CB}" destId="{9879EC91-27B6-44EF-B921-1FD9CF3E2734}" srcOrd="4" destOrd="0" parTransId="{528B6EED-DA98-4622-84C8-A4FB7160008F}" sibTransId="{B59C70B5-7599-4B36-B9E8-4CA6F94CC288}"/>
    <dgm:cxn modelId="{45DC5BF5-4483-49C6-BA19-BC5462887703}" type="presOf" srcId="{BE4FFCA4-5314-4308-AA28-9302E576A3D1}" destId="{7125313C-ACF4-437B-99DA-0F288C4F8360}" srcOrd="0" destOrd="0" presId="urn:microsoft.com/office/officeart/2005/8/layout/radial1"/>
    <dgm:cxn modelId="{8946B54B-4513-4AA0-B211-28AB4D8B7317}" srcId="{6B106188-0FCF-4914-9623-1A03B94AB8CB}" destId="{C63FA81D-ECBC-479A-B791-CC55F6F2854F}" srcOrd="3" destOrd="0" parTransId="{C6090326-E98A-4ED7-ABF2-79363E3EEFB4}" sibTransId="{BC2A0D9B-447D-405D-8AAE-B11E78D28A24}"/>
    <dgm:cxn modelId="{409EF3EC-D638-45A8-9FA9-B7BAE6E8E069}" type="presOf" srcId="{531E6AFE-C050-4F95-A714-3652A0C050AF}" destId="{9428775D-1086-4A63-B6EC-E27F8A95F617}" srcOrd="0" destOrd="0" presId="urn:microsoft.com/office/officeart/2005/8/layout/radial1"/>
    <dgm:cxn modelId="{573BB258-FD1C-4085-A717-984410A4F953}" type="presOf" srcId="{332C32F2-9A19-4850-8ED3-BFFEC850DB75}" destId="{D0EABF55-B2DE-441E-889E-1C812C91E133}" srcOrd="0" destOrd="0" presId="urn:microsoft.com/office/officeart/2005/8/layout/radial1"/>
    <dgm:cxn modelId="{F71FEC77-03B4-4FFB-A7F1-75E267EDADD2}" srcId="{6B106188-0FCF-4914-9623-1A03B94AB8CB}" destId="{1F694744-1D01-4941-902F-C043547D9AFC}" srcOrd="0" destOrd="0" parTransId="{1B852492-34E2-417B-8A9B-91B27469D9EF}" sibTransId="{73145D1A-D045-448B-9593-FCC41A143581}"/>
    <dgm:cxn modelId="{A8A7AEEA-F4E4-41CB-879D-3E3A0F00B418}" type="presOf" srcId="{528B6EED-DA98-4622-84C8-A4FB7160008F}" destId="{65209D3B-D3E0-42C8-85A5-85C8EE654DEA}" srcOrd="1" destOrd="0" presId="urn:microsoft.com/office/officeart/2005/8/layout/radial1"/>
    <dgm:cxn modelId="{208CEA41-0DB9-439B-A7BF-5559209D51F6}" type="presOf" srcId="{C63FA81D-ECBC-479A-B791-CC55F6F2854F}" destId="{B90A22F5-3A47-4249-BF08-853155C8DBB8}" srcOrd="0" destOrd="0" presId="urn:microsoft.com/office/officeart/2005/8/layout/radial1"/>
    <dgm:cxn modelId="{822AA759-3AF0-4EBE-8688-1C7B89BC8DEB}" type="presOf" srcId="{0450D431-F321-4DE0-BE0A-CBA7601C6403}" destId="{68B71599-51A8-4165-85B1-5D36EE1FA40D}" srcOrd="1" destOrd="0" presId="urn:microsoft.com/office/officeart/2005/8/layout/radial1"/>
    <dgm:cxn modelId="{8CF3E174-D3C0-4191-ACE0-2987C813CBFC}" srcId="{6B106188-0FCF-4914-9623-1A03B94AB8CB}" destId="{4B9E4EA3-D06B-4376-AB42-F2AEA226CCCD}" srcOrd="2" destOrd="0" parTransId="{B60317A5-E560-4E35-9E1F-B50C78AD6C6F}" sibTransId="{EADE2749-971C-4790-9346-FFB166A1751D}"/>
    <dgm:cxn modelId="{9FE315A1-B404-43BA-97CE-CE09BDFEFAC2}" srcId="{6B106188-0FCF-4914-9623-1A03B94AB8CB}" destId="{FC973C70-9AB9-45DF-8684-8B40D196B3FA}" srcOrd="1" destOrd="0" parTransId="{531E6AFE-C050-4F95-A714-3652A0C050AF}" sibTransId="{24848ABE-1C2E-4C33-BFC6-90D282198843}"/>
    <dgm:cxn modelId="{BBCE4396-EF47-4BB3-B63E-50053AFFC457}" type="presOf" srcId="{613E1C12-7770-4197-B9D0-7A2560714A7B}" destId="{DF97A67A-B7C7-4AD8-8854-BCF11B551431}" srcOrd="1" destOrd="0" presId="urn:microsoft.com/office/officeart/2005/8/layout/radial1"/>
    <dgm:cxn modelId="{FC3F8A3F-AEFA-400F-A9E0-13E07F779AAA}" type="presOf" srcId="{5C929D55-824A-4E4E-8ADD-E6F3ACDD1D8F}" destId="{409200B9-3E28-4794-8060-9B41CE0693D9}" srcOrd="0" destOrd="0" presId="urn:microsoft.com/office/officeart/2005/8/layout/radial1"/>
    <dgm:cxn modelId="{9BB6D0EE-150D-46E0-80C2-87A1CFC0A32C}" type="presOf" srcId="{531E6AFE-C050-4F95-A714-3652A0C050AF}" destId="{3B61ABBB-9095-4904-B687-7DDBD2977903}" srcOrd="1" destOrd="0" presId="urn:microsoft.com/office/officeart/2005/8/layout/radial1"/>
    <dgm:cxn modelId="{B7D1F98A-BD06-49A1-B961-309C6248EE7A}" type="presOf" srcId="{528B6EED-DA98-4622-84C8-A4FB7160008F}" destId="{B3EBAAC1-4538-4FE4-B0B2-0EFF77289B18}" srcOrd="0" destOrd="0" presId="urn:microsoft.com/office/officeart/2005/8/layout/radial1"/>
    <dgm:cxn modelId="{A315A214-5A29-426C-9F31-3EE4C147D83B}" type="presOf" srcId="{1F694744-1D01-4941-902F-C043547D9AFC}" destId="{16043695-2C24-4184-9245-C44B0E16010A}" srcOrd="0" destOrd="0" presId="urn:microsoft.com/office/officeart/2005/8/layout/radial1"/>
    <dgm:cxn modelId="{1515A6F8-DC1F-4594-BBB9-8BDBEBB7C9BD}" type="presOf" srcId="{FC973C70-9AB9-45DF-8684-8B40D196B3FA}" destId="{328E7CCD-A94A-4EBD-A6EC-A179DB304149}" srcOrd="0" destOrd="0" presId="urn:microsoft.com/office/officeart/2005/8/layout/radial1"/>
    <dgm:cxn modelId="{E27F7144-8ABE-4B27-9D7C-4CA7ECC2539D}" type="presOf" srcId="{1B852492-34E2-417B-8A9B-91B27469D9EF}" destId="{73645ADC-11AB-45EF-AAE5-7D1C2AD9DF5C}" srcOrd="0" destOrd="0" presId="urn:microsoft.com/office/officeart/2005/8/layout/radial1"/>
    <dgm:cxn modelId="{2BD74375-7B7E-45E4-8006-78B197A899D2}" type="presOf" srcId="{C6090326-E98A-4ED7-ABF2-79363E3EEFB4}" destId="{2CF26256-9EB6-4E42-9A0E-ED206F8D6E2B}" srcOrd="1" destOrd="0" presId="urn:microsoft.com/office/officeart/2005/8/layout/radial1"/>
    <dgm:cxn modelId="{08375EEA-1777-40A4-B1D0-D8F6B9F13808}" type="presOf" srcId="{2F2A7CFA-7DBC-41CC-874A-0A9BDC078452}" destId="{B5279D3E-9D73-45FA-888B-A0263685F51A}" srcOrd="1" destOrd="0" presId="urn:microsoft.com/office/officeart/2005/8/layout/radial1"/>
    <dgm:cxn modelId="{BACD04D8-8B2B-460D-ADF3-DFE14F6B03F4}" type="presOf" srcId="{1B852492-34E2-417B-8A9B-91B27469D9EF}" destId="{07848A90-3EEC-44BF-BBFC-5587F9C9572E}" srcOrd="1" destOrd="0" presId="urn:microsoft.com/office/officeart/2005/8/layout/radial1"/>
    <dgm:cxn modelId="{32EBE398-2199-4770-BC2C-BB7DDB85D4F6}" type="presOf" srcId="{2F2A7CFA-7DBC-41CC-874A-0A9BDC078452}" destId="{8F6A30F1-B158-4A27-BF09-67FFF99BB270}" srcOrd="0" destOrd="0" presId="urn:microsoft.com/office/officeart/2005/8/layout/radial1"/>
    <dgm:cxn modelId="{45EC187D-6C15-4190-95D2-D3FAAF6F257C}" type="presOf" srcId="{0450D431-F321-4DE0-BE0A-CBA7601C6403}" destId="{CFA128B1-54A4-4F9D-BEBE-00EFEDAC0F08}" srcOrd="0" destOrd="0" presId="urn:microsoft.com/office/officeart/2005/8/layout/radial1"/>
    <dgm:cxn modelId="{529EF8C4-66AD-4EB6-808D-AC0C77F5099D}" type="presOf" srcId="{BE4FFCA4-5314-4308-AA28-9302E576A3D1}" destId="{8E3D8F4E-E4B6-4B2A-BDF6-60645E9DCED8}" srcOrd="1" destOrd="0" presId="urn:microsoft.com/office/officeart/2005/8/layout/radial1"/>
    <dgm:cxn modelId="{3A5CB4AD-7428-4F69-8C5A-ABA8B4D97253}" type="presOf" srcId="{B60317A5-E560-4E35-9E1F-B50C78AD6C6F}" destId="{37DC7D7B-E5F9-4C63-AB81-6C4A5FB31322}" srcOrd="1" destOrd="0" presId="urn:microsoft.com/office/officeart/2005/8/layout/radial1"/>
    <dgm:cxn modelId="{268E82AE-54F8-41BA-A145-75E32575A331}" type="presOf" srcId="{C6090326-E98A-4ED7-ABF2-79363E3EEFB4}" destId="{C6A5338A-22FB-4468-9705-CB0A24DDAD80}" srcOrd="0" destOrd="0" presId="urn:microsoft.com/office/officeart/2005/8/layout/radial1"/>
    <dgm:cxn modelId="{966F7052-8C8B-42EE-A995-AAD21A73B6D1}" srcId="{6B106188-0FCF-4914-9623-1A03B94AB8CB}" destId="{5C929D55-824A-4E4E-8ADD-E6F3ACDD1D8F}" srcOrd="6" destOrd="0" parTransId="{0450D431-F321-4DE0-BE0A-CBA7601C6403}" sibTransId="{2991F0F8-5C8B-4B91-9627-5053858B3A18}"/>
    <dgm:cxn modelId="{701862B1-ED52-4A91-9FAA-E9D7BE56FFB9}" srcId="{6B106188-0FCF-4914-9623-1A03B94AB8CB}" destId="{332C32F2-9A19-4850-8ED3-BFFEC850DB75}" srcOrd="5" destOrd="0" parTransId="{2F2A7CFA-7DBC-41CC-874A-0A9BDC078452}" sibTransId="{17B39A45-8D91-4E15-BF5D-E1F84D4B01F0}"/>
    <dgm:cxn modelId="{AE6A54EB-826A-4003-B8CB-6D0DDCC13FFC}" srcId="{92797261-FB37-446E-A51D-662E990EA81A}" destId="{6B106188-0FCF-4914-9623-1A03B94AB8CB}" srcOrd="0" destOrd="0" parTransId="{2D3B66A7-33A5-45D0-AB45-925DBDC422F8}" sibTransId="{71393166-4ACA-490B-9A6F-97310C7ECD4D}"/>
    <dgm:cxn modelId="{2BC551D4-1499-47AE-AF92-D68CE2ED215A}" type="presOf" srcId="{4B9E4EA3-D06B-4376-AB42-F2AEA226CCCD}" destId="{DDC1D2BD-DD44-4B85-8E84-AEB2A3466588}" srcOrd="0" destOrd="0" presId="urn:microsoft.com/office/officeart/2005/8/layout/radial1"/>
    <dgm:cxn modelId="{FA8EFCCE-00D8-4925-82A8-822B464E194C}" srcId="{6B106188-0FCF-4914-9623-1A03B94AB8CB}" destId="{05C481C1-20BB-4E91-9B48-89CC1E0A5BDF}" srcOrd="8" destOrd="0" parTransId="{BE4FFCA4-5314-4308-AA28-9302E576A3D1}" sibTransId="{FEEDDCA6-D582-460D-8B4D-5CA35831022D}"/>
    <dgm:cxn modelId="{3CA1D263-923F-41E2-86EE-5F0124F4EFC3}" type="presOf" srcId="{05C481C1-20BB-4E91-9B48-89CC1E0A5BDF}" destId="{D755BD44-55AB-4BD3-8DDF-C2190C576972}" srcOrd="0" destOrd="0" presId="urn:microsoft.com/office/officeart/2005/8/layout/radial1"/>
    <dgm:cxn modelId="{104BD3FF-63A6-468E-8C66-AC4C191BB622}" type="presOf" srcId="{9879EC91-27B6-44EF-B921-1FD9CF3E2734}" destId="{8B4DDB70-2347-4F49-8CAE-35B32551A38D}" srcOrd="0" destOrd="0" presId="urn:microsoft.com/office/officeart/2005/8/layout/radial1"/>
    <dgm:cxn modelId="{ABEF2333-5F05-48D9-82A1-A562B36DB886}" type="presOf" srcId="{92797261-FB37-446E-A51D-662E990EA81A}" destId="{4B75589F-1E07-4617-9694-7B4CEB980F9F}" srcOrd="0" destOrd="0" presId="urn:microsoft.com/office/officeart/2005/8/layout/radial1"/>
    <dgm:cxn modelId="{E0D07EE4-1E36-49A2-A398-09754E006FE5}" type="presOf" srcId="{B60317A5-E560-4E35-9E1F-B50C78AD6C6F}" destId="{B69A016B-3BBB-4FB0-8EFE-2FE9548A7662}" srcOrd="0" destOrd="0" presId="urn:microsoft.com/office/officeart/2005/8/layout/radial1"/>
    <dgm:cxn modelId="{C66E0472-BBBE-4C8B-988F-81FF89D908A7}" type="presOf" srcId="{613E1C12-7770-4197-B9D0-7A2560714A7B}" destId="{304DEB8B-AEE0-48C3-B6B7-D5A8AC6A9EE0}" srcOrd="0" destOrd="0" presId="urn:microsoft.com/office/officeart/2005/8/layout/radial1"/>
    <dgm:cxn modelId="{7A62D328-1F86-4D3C-A6CC-F264213169EA}" type="presParOf" srcId="{4B75589F-1E07-4617-9694-7B4CEB980F9F}" destId="{C9BB1D36-6E3C-4B16-9EA6-3B40D979122A}" srcOrd="0" destOrd="0" presId="urn:microsoft.com/office/officeart/2005/8/layout/radial1"/>
    <dgm:cxn modelId="{37A2FCAE-0E30-4A2B-BCFF-6C8C3765BCF1}" type="presParOf" srcId="{4B75589F-1E07-4617-9694-7B4CEB980F9F}" destId="{73645ADC-11AB-45EF-AAE5-7D1C2AD9DF5C}" srcOrd="1" destOrd="0" presId="urn:microsoft.com/office/officeart/2005/8/layout/radial1"/>
    <dgm:cxn modelId="{C647F0CB-ECB4-4DF6-937F-6D1F1987F63E}" type="presParOf" srcId="{73645ADC-11AB-45EF-AAE5-7D1C2AD9DF5C}" destId="{07848A90-3EEC-44BF-BBFC-5587F9C9572E}" srcOrd="0" destOrd="0" presId="urn:microsoft.com/office/officeart/2005/8/layout/radial1"/>
    <dgm:cxn modelId="{AEB6D261-D955-4FA7-8927-4F7B0A99477E}" type="presParOf" srcId="{4B75589F-1E07-4617-9694-7B4CEB980F9F}" destId="{16043695-2C24-4184-9245-C44B0E16010A}" srcOrd="2" destOrd="0" presId="urn:microsoft.com/office/officeart/2005/8/layout/radial1"/>
    <dgm:cxn modelId="{F0994F39-BE5E-48F1-AE2F-D20CEA370D78}" type="presParOf" srcId="{4B75589F-1E07-4617-9694-7B4CEB980F9F}" destId="{9428775D-1086-4A63-B6EC-E27F8A95F617}" srcOrd="3" destOrd="0" presId="urn:microsoft.com/office/officeart/2005/8/layout/radial1"/>
    <dgm:cxn modelId="{7E21C22D-83ED-42A3-A722-3272ED784312}" type="presParOf" srcId="{9428775D-1086-4A63-B6EC-E27F8A95F617}" destId="{3B61ABBB-9095-4904-B687-7DDBD2977903}" srcOrd="0" destOrd="0" presId="urn:microsoft.com/office/officeart/2005/8/layout/radial1"/>
    <dgm:cxn modelId="{AA752319-6979-4B33-B7AB-5C3A1E8A7A6F}" type="presParOf" srcId="{4B75589F-1E07-4617-9694-7B4CEB980F9F}" destId="{328E7CCD-A94A-4EBD-A6EC-A179DB304149}" srcOrd="4" destOrd="0" presId="urn:microsoft.com/office/officeart/2005/8/layout/radial1"/>
    <dgm:cxn modelId="{6C3712F3-1C40-4717-8272-8DDE5B8A17E9}" type="presParOf" srcId="{4B75589F-1E07-4617-9694-7B4CEB980F9F}" destId="{B69A016B-3BBB-4FB0-8EFE-2FE9548A7662}" srcOrd="5" destOrd="0" presId="urn:microsoft.com/office/officeart/2005/8/layout/radial1"/>
    <dgm:cxn modelId="{74A1E0C7-649B-4B48-91C9-A6E72ACB4692}" type="presParOf" srcId="{B69A016B-3BBB-4FB0-8EFE-2FE9548A7662}" destId="{37DC7D7B-E5F9-4C63-AB81-6C4A5FB31322}" srcOrd="0" destOrd="0" presId="urn:microsoft.com/office/officeart/2005/8/layout/radial1"/>
    <dgm:cxn modelId="{21BC160D-FF48-4B3E-9EA8-A0421F3204A3}" type="presParOf" srcId="{4B75589F-1E07-4617-9694-7B4CEB980F9F}" destId="{DDC1D2BD-DD44-4B85-8E84-AEB2A3466588}" srcOrd="6" destOrd="0" presId="urn:microsoft.com/office/officeart/2005/8/layout/radial1"/>
    <dgm:cxn modelId="{8E15C515-6276-44AE-8CF4-34615BF4DDA9}" type="presParOf" srcId="{4B75589F-1E07-4617-9694-7B4CEB980F9F}" destId="{C6A5338A-22FB-4468-9705-CB0A24DDAD80}" srcOrd="7" destOrd="0" presId="urn:microsoft.com/office/officeart/2005/8/layout/radial1"/>
    <dgm:cxn modelId="{993AF2B4-5471-40B6-8A92-A910FE1F14D5}" type="presParOf" srcId="{C6A5338A-22FB-4468-9705-CB0A24DDAD80}" destId="{2CF26256-9EB6-4E42-9A0E-ED206F8D6E2B}" srcOrd="0" destOrd="0" presId="urn:microsoft.com/office/officeart/2005/8/layout/radial1"/>
    <dgm:cxn modelId="{23C1D2CB-FBD3-49CF-B689-555CB887E58B}" type="presParOf" srcId="{4B75589F-1E07-4617-9694-7B4CEB980F9F}" destId="{B90A22F5-3A47-4249-BF08-853155C8DBB8}" srcOrd="8" destOrd="0" presId="urn:microsoft.com/office/officeart/2005/8/layout/radial1"/>
    <dgm:cxn modelId="{C19FA992-4E7B-4F6D-A730-5A6CCA311941}" type="presParOf" srcId="{4B75589F-1E07-4617-9694-7B4CEB980F9F}" destId="{B3EBAAC1-4538-4FE4-B0B2-0EFF77289B18}" srcOrd="9" destOrd="0" presId="urn:microsoft.com/office/officeart/2005/8/layout/radial1"/>
    <dgm:cxn modelId="{9A8CF5F4-8E1B-4BC3-BF8D-8471627E447F}" type="presParOf" srcId="{B3EBAAC1-4538-4FE4-B0B2-0EFF77289B18}" destId="{65209D3B-D3E0-42C8-85A5-85C8EE654DEA}" srcOrd="0" destOrd="0" presId="urn:microsoft.com/office/officeart/2005/8/layout/radial1"/>
    <dgm:cxn modelId="{F0CDE131-3FCD-4FE7-A2C2-5E7B9C3AEA99}" type="presParOf" srcId="{4B75589F-1E07-4617-9694-7B4CEB980F9F}" destId="{8B4DDB70-2347-4F49-8CAE-35B32551A38D}" srcOrd="10" destOrd="0" presId="urn:microsoft.com/office/officeart/2005/8/layout/radial1"/>
    <dgm:cxn modelId="{CE86E3C0-65C6-400A-8992-5DAC4A101200}" type="presParOf" srcId="{4B75589F-1E07-4617-9694-7B4CEB980F9F}" destId="{8F6A30F1-B158-4A27-BF09-67FFF99BB270}" srcOrd="11" destOrd="0" presId="urn:microsoft.com/office/officeart/2005/8/layout/radial1"/>
    <dgm:cxn modelId="{09D65366-E01A-4961-AACC-0729657A344B}" type="presParOf" srcId="{8F6A30F1-B158-4A27-BF09-67FFF99BB270}" destId="{B5279D3E-9D73-45FA-888B-A0263685F51A}" srcOrd="0" destOrd="0" presId="urn:microsoft.com/office/officeart/2005/8/layout/radial1"/>
    <dgm:cxn modelId="{6BBEDC32-F5B3-449E-8BFD-12BC2EF5EBDC}" type="presParOf" srcId="{4B75589F-1E07-4617-9694-7B4CEB980F9F}" destId="{D0EABF55-B2DE-441E-889E-1C812C91E133}" srcOrd="12" destOrd="0" presId="urn:microsoft.com/office/officeart/2005/8/layout/radial1"/>
    <dgm:cxn modelId="{24AF57EF-BAB5-41F0-99F2-5A55DBF8E2F6}" type="presParOf" srcId="{4B75589F-1E07-4617-9694-7B4CEB980F9F}" destId="{CFA128B1-54A4-4F9D-BEBE-00EFEDAC0F08}" srcOrd="13" destOrd="0" presId="urn:microsoft.com/office/officeart/2005/8/layout/radial1"/>
    <dgm:cxn modelId="{D8E23754-F80F-4A21-B85A-AD3AAC1AA297}" type="presParOf" srcId="{CFA128B1-54A4-4F9D-BEBE-00EFEDAC0F08}" destId="{68B71599-51A8-4165-85B1-5D36EE1FA40D}" srcOrd="0" destOrd="0" presId="urn:microsoft.com/office/officeart/2005/8/layout/radial1"/>
    <dgm:cxn modelId="{6AF5E5BC-95AB-430A-A903-8149B6C6AFD8}" type="presParOf" srcId="{4B75589F-1E07-4617-9694-7B4CEB980F9F}" destId="{409200B9-3E28-4794-8060-9B41CE0693D9}" srcOrd="14" destOrd="0" presId="urn:microsoft.com/office/officeart/2005/8/layout/radial1"/>
    <dgm:cxn modelId="{C3B28A44-60F7-4DD5-89DE-CA38D54A80BB}" type="presParOf" srcId="{4B75589F-1E07-4617-9694-7B4CEB980F9F}" destId="{304DEB8B-AEE0-48C3-B6B7-D5A8AC6A9EE0}" srcOrd="15" destOrd="0" presId="urn:microsoft.com/office/officeart/2005/8/layout/radial1"/>
    <dgm:cxn modelId="{6F7CB4E2-20B2-4B39-AA97-B5B6DB81D4F0}" type="presParOf" srcId="{304DEB8B-AEE0-48C3-B6B7-D5A8AC6A9EE0}" destId="{DF97A67A-B7C7-4AD8-8854-BCF11B551431}" srcOrd="0" destOrd="0" presId="urn:microsoft.com/office/officeart/2005/8/layout/radial1"/>
    <dgm:cxn modelId="{FF188050-F0F6-4062-8C4D-074BB3349C19}" type="presParOf" srcId="{4B75589F-1E07-4617-9694-7B4CEB980F9F}" destId="{AC969C0C-F52E-45B6-8315-C5FD188776B4}" srcOrd="16" destOrd="0" presId="urn:microsoft.com/office/officeart/2005/8/layout/radial1"/>
    <dgm:cxn modelId="{A88E7C68-CD7F-40E8-8EFF-12A06FB8D1FC}" type="presParOf" srcId="{4B75589F-1E07-4617-9694-7B4CEB980F9F}" destId="{7125313C-ACF4-437B-99DA-0F288C4F8360}" srcOrd="17" destOrd="0" presId="urn:microsoft.com/office/officeart/2005/8/layout/radial1"/>
    <dgm:cxn modelId="{B49D4172-5808-4C17-B1BC-55EBFB75841D}" type="presParOf" srcId="{7125313C-ACF4-437B-99DA-0F288C4F8360}" destId="{8E3D8F4E-E4B6-4B2A-BDF6-60645E9DCED8}" srcOrd="0" destOrd="0" presId="urn:microsoft.com/office/officeart/2005/8/layout/radial1"/>
    <dgm:cxn modelId="{F123B610-9933-47D1-B5CF-FB6C6DD77591}" type="presParOf" srcId="{4B75589F-1E07-4617-9694-7B4CEB980F9F}" destId="{D755BD44-55AB-4BD3-8DDF-C2190C576972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8F071-90D2-44E2-8693-53789F69B947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/>
      <dgm:spPr/>
    </dgm:pt>
    <dgm:pt modelId="{373117EA-74FC-4712-98F2-DA3564E5E2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Допустимые для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операции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с использованием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банковской карты </a:t>
          </a:r>
        </a:p>
      </dgm:t>
    </dgm:pt>
    <dgm:pt modelId="{77C23CFA-77EA-4C5E-83EA-2B98B5AE1DC8}" type="parTrans" cxnId="{6A5D624C-0336-440C-B082-D98CAF173404}">
      <dgm:prSet/>
      <dgm:spPr/>
      <dgm:t>
        <a:bodyPr/>
        <a:lstStyle/>
        <a:p>
          <a:endParaRPr lang="ru-RU"/>
        </a:p>
      </dgm:t>
    </dgm:pt>
    <dgm:pt modelId="{4CEF81D6-2ED0-4D2A-87D4-11589D3750F5}" type="sibTrans" cxnId="{6A5D624C-0336-440C-B082-D98CAF173404}">
      <dgm:prSet/>
      <dgm:spPr/>
      <dgm:t>
        <a:bodyPr/>
        <a:lstStyle/>
        <a:p>
          <a:endParaRPr lang="ru-RU"/>
        </a:p>
      </dgm:t>
    </dgm:pt>
    <dgm:pt modelId="{F3BBD0DA-285E-4D8C-B528-D45D04EB1C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получение наличных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денежных средств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рублях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или иностранной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валюте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 территории РФ</a:t>
          </a:r>
        </a:p>
      </dgm:t>
    </dgm:pt>
    <dgm:pt modelId="{73B4A25F-3CD1-4366-B72A-9C9E9FDC40D0}" type="parTrans" cxnId="{D55CB872-C00A-498F-87DC-ACA3B886FCC8}">
      <dgm:prSet/>
      <dgm:spPr/>
      <dgm:t>
        <a:bodyPr/>
        <a:lstStyle/>
        <a:p>
          <a:endParaRPr lang="ru-RU"/>
        </a:p>
      </dgm:t>
    </dgm:pt>
    <dgm:pt modelId="{4F540EF8-75B4-4E42-8BA0-6E75C5B5B016}" type="sibTrans" cxnId="{D55CB872-C00A-498F-87DC-ACA3B886FCC8}">
      <dgm:prSet/>
      <dgm:spPr/>
      <dgm:t>
        <a:bodyPr/>
        <a:lstStyle/>
        <a:p>
          <a:endParaRPr lang="ru-RU"/>
        </a:p>
      </dgm:t>
    </dgm:pt>
    <dgm:pt modelId="{97B281D0-1364-4B2B-B4AF-EAE77D47A4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получение наличных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денежных средств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иностранной валюте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за пределами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территории РФ</a:t>
          </a:r>
        </a:p>
      </dgm:t>
    </dgm:pt>
    <dgm:pt modelId="{68C5685D-7175-4652-9964-0573415D6E89}" type="parTrans" cxnId="{DC93641A-A219-4D1B-8DC9-612D553CFE95}">
      <dgm:prSet/>
      <dgm:spPr/>
      <dgm:t>
        <a:bodyPr/>
        <a:lstStyle/>
        <a:p>
          <a:endParaRPr lang="ru-RU"/>
        </a:p>
      </dgm:t>
    </dgm:pt>
    <dgm:pt modelId="{85305406-860D-4E6F-9343-5C5848EDC598}" type="sibTrans" cxnId="{DC93641A-A219-4D1B-8DC9-612D553CFE95}">
      <dgm:prSet/>
      <dgm:spPr/>
      <dgm:t>
        <a:bodyPr/>
        <a:lstStyle/>
        <a:p>
          <a:endParaRPr lang="ru-RU"/>
        </a:p>
      </dgm:t>
    </dgm:pt>
    <dgm:pt modelId="{B2843DAD-A110-4624-B302-88230604B2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оплата товаров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 услуг в рублях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 территории РФ,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а также в иностранной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валюте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- за пределами РФ</a:t>
          </a:r>
        </a:p>
      </dgm:t>
    </dgm:pt>
    <dgm:pt modelId="{4928B4C3-95A8-4393-BC30-F8559068270E}" type="parTrans" cxnId="{C14B4774-A988-45AA-9611-DCDA8DD55E6A}">
      <dgm:prSet/>
      <dgm:spPr/>
      <dgm:t>
        <a:bodyPr/>
        <a:lstStyle/>
        <a:p>
          <a:endParaRPr lang="ru-RU"/>
        </a:p>
      </dgm:t>
    </dgm:pt>
    <dgm:pt modelId="{FEFBCB0F-3D1B-4CE7-B3EB-E47A59FCE7FF}" type="sibTrans" cxnId="{C14B4774-A988-45AA-9611-DCDA8DD55E6A}">
      <dgm:prSet/>
      <dgm:spPr/>
      <dgm:t>
        <a:bodyPr/>
        <a:lstStyle/>
        <a:p>
          <a:endParaRPr lang="ru-RU"/>
        </a:p>
      </dgm:t>
    </dgm:pt>
    <dgm:pt modelId="{E83B08B2-A352-4A50-BA50-F5E141443C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иные операции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рублях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 иностранной валюте,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отношении которых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законодательством РФ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не установлен запрет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 их совершение</a:t>
          </a:r>
        </a:p>
      </dgm:t>
    </dgm:pt>
    <dgm:pt modelId="{997BD913-15F2-4DFA-B7F6-416059B91364}" type="parTrans" cxnId="{01D71A00-6EB9-460B-A466-4365033DAD2A}">
      <dgm:prSet/>
      <dgm:spPr/>
      <dgm:t>
        <a:bodyPr/>
        <a:lstStyle/>
        <a:p>
          <a:endParaRPr lang="ru-RU"/>
        </a:p>
      </dgm:t>
    </dgm:pt>
    <dgm:pt modelId="{1EDE9E90-428B-4C1B-A85C-C342540BBCB6}" type="sibTrans" cxnId="{01D71A00-6EB9-460B-A466-4365033DAD2A}">
      <dgm:prSet/>
      <dgm:spPr/>
      <dgm:t>
        <a:bodyPr/>
        <a:lstStyle/>
        <a:p>
          <a:endParaRPr lang="ru-RU"/>
        </a:p>
      </dgm:t>
    </dgm:pt>
    <dgm:pt modelId="{032D89E8-1300-4691-ADD3-A3DB33FA5BB1}" type="pres">
      <dgm:prSet presAssocID="{C878F071-90D2-44E2-8693-53789F69B9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B2310F-46C4-4679-B89F-C2CD3E9B5245}" type="pres">
      <dgm:prSet presAssocID="{373117EA-74FC-4712-98F2-DA3564E5E21D}" presName="hierRoot1" presStyleCnt="0">
        <dgm:presLayoutVars>
          <dgm:hierBranch/>
        </dgm:presLayoutVars>
      </dgm:prSet>
      <dgm:spPr/>
    </dgm:pt>
    <dgm:pt modelId="{58BFC96F-5B14-4C92-B317-B8242490EE3B}" type="pres">
      <dgm:prSet presAssocID="{373117EA-74FC-4712-98F2-DA3564E5E21D}" presName="rootComposite1" presStyleCnt="0"/>
      <dgm:spPr/>
    </dgm:pt>
    <dgm:pt modelId="{0C18EA00-BEFF-4522-A8A0-F921D12F0662}" type="pres">
      <dgm:prSet presAssocID="{373117EA-74FC-4712-98F2-DA3564E5E21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2A619-C114-4693-8AE2-C885F97789A8}" type="pres">
      <dgm:prSet presAssocID="{373117EA-74FC-4712-98F2-DA3564E5E2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519917-87BD-45C7-961F-28C54CFBB3DF}" type="pres">
      <dgm:prSet presAssocID="{373117EA-74FC-4712-98F2-DA3564E5E21D}" presName="hierChild2" presStyleCnt="0"/>
      <dgm:spPr/>
    </dgm:pt>
    <dgm:pt modelId="{9A2CDA91-4020-496B-8CAE-E93E998CAF92}" type="pres">
      <dgm:prSet presAssocID="{73B4A25F-3CD1-4366-B72A-9C9E9FDC40D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AF5BD02-6450-44E1-B1FE-84D3BF4120B7}" type="pres">
      <dgm:prSet presAssocID="{F3BBD0DA-285E-4D8C-B528-D45D04EB1C9E}" presName="hierRoot2" presStyleCnt="0">
        <dgm:presLayoutVars>
          <dgm:hierBranch/>
        </dgm:presLayoutVars>
      </dgm:prSet>
      <dgm:spPr/>
    </dgm:pt>
    <dgm:pt modelId="{FE347DB5-FF92-4433-B05A-8386A3B4779C}" type="pres">
      <dgm:prSet presAssocID="{F3BBD0DA-285E-4D8C-B528-D45D04EB1C9E}" presName="rootComposite" presStyleCnt="0"/>
      <dgm:spPr/>
    </dgm:pt>
    <dgm:pt modelId="{5D3116DA-B960-4DD2-8868-790140D9F38B}" type="pres">
      <dgm:prSet presAssocID="{F3BBD0DA-285E-4D8C-B528-D45D04EB1C9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DD79A5-47FA-4BF2-A32E-48BAD547F6B0}" type="pres">
      <dgm:prSet presAssocID="{F3BBD0DA-285E-4D8C-B528-D45D04EB1C9E}" presName="rootConnector" presStyleLbl="node2" presStyleIdx="0" presStyleCnt="4"/>
      <dgm:spPr/>
      <dgm:t>
        <a:bodyPr/>
        <a:lstStyle/>
        <a:p>
          <a:endParaRPr lang="ru-RU"/>
        </a:p>
      </dgm:t>
    </dgm:pt>
    <dgm:pt modelId="{0FC0F4A9-FEB2-4B58-B599-9816978EA171}" type="pres">
      <dgm:prSet presAssocID="{F3BBD0DA-285E-4D8C-B528-D45D04EB1C9E}" presName="hierChild4" presStyleCnt="0"/>
      <dgm:spPr/>
    </dgm:pt>
    <dgm:pt modelId="{5B8FADF6-2397-4525-9A9D-09D59D2E03A6}" type="pres">
      <dgm:prSet presAssocID="{F3BBD0DA-285E-4D8C-B528-D45D04EB1C9E}" presName="hierChild5" presStyleCnt="0"/>
      <dgm:spPr/>
    </dgm:pt>
    <dgm:pt modelId="{D2960863-B512-4350-8CCA-E0A2CB2EE6B6}" type="pres">
      <dgm:prSet presAssocID="{68C5685D-7175-4652-9964-0573415D6E8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6CA99133-B3D1-4425-B23F-E3EE3A4F78E7}" type="pres">
      <dgm:prSet presAssocID="{97B281D0-1364-4B2B-B4AF-EAE77D47A489}" presName="hierRoot2" presStyleCnt="0">
        <dgm:presLayoutVars>
          <dgm:hierBranch/>
        </dgm:presLayoutVars>
      </dgm:prSet>
      <dgm:spPr/>
    </dgm:pt>
    <dgm:pt modelId="{BE8571CA-337B-471B-B106-1B78AC1874FD}" type="pres">
      <dgm:prSet presAssocID="{97B281D0-1364-4B2B-B4AF-EAE77D47A489}" presName="rootComposite" presStyleCnt="0"/>
      <dgm:spPr/>
    </dgm:pt>
    <dgm:pt modelId="{E52B229F-6893-49E2-ADBF-84D6ED65DE5B}" type="pres">
      <dgm:prSet presAssocID="{97B281D0-1364-4B2B-B4AF-EAE77D47A48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C2A58C-703F-4F84-9EAE-85F3B7D99BCB}" type="pres">
      <dgm:prSet presAssocID="{97B281D0-1364-4B2B-B4AF-EAE77D47A489}" presName="rootConnector" presStyleLbl="node2" presStyleIdx="1" presStyleCnt="4"/>
      <dgm:spPr/>
      <dgm:t>
        <a:bodyPr/>
        <a:lstStyle/>
        <a:p>
          <a:endParaRPr lang="ru-RU"/>
        </a:p>
      </dgm:t>
    </dgm:pt>
    <dgm:pt modelId="{72C6DF8A-6162-45BB-B657-D8E5F620794C}" type="pres">
      <dgm:prSet presAssocID="{97B281D0-1364-4B2B-B4AF-EAE77D47A489}" presName="hierChild4" presStyleCnt="0"/>
      <dgm:spPr/>
    </dgm:pt>
    <dgm:pt modelId="{CB1AEB32-4753-410D-954A-2EAB5DACBC07}" type="pres">
      <dgm:prSet presAssocID="{97B281D0-1364-4B2B-B4AF-EAE77D47A489}" presName="hierChild5" presStyleCnt="0"/>
      <dgm:spPr/>
    </dgm:pt>
    <dgm:pt modelId="{55B38A03-E9CC-4239-933D-C0DE5B41ECB9}" type="pres">
      <dgm:prSet presAssocID="{4928B4C3-95A8-4393-BC30-F8559068270E}" presName="Name35" presStyleLbl="parChTrans1D2" presStyleIdx="2" presStyleCnt="4"/>
      <dgm:spPr/>
      <dgm:t>
        <a:bodyPr/>
        <a:lstStyle/>
        <a:p>
          <a:endParaRPr lang="ru-RU"/>
        </a:p>
      </dgm:t>
    </dgm:pt>
    <dgm:pt modelId="{54B48876-A92F-4993-8A96-ABFFA18A5FBB}" type="pres">
      <dgm:prSet presAssocID="{B2843DAD-A110-4624-B302-88230604B21D}" presName="hierRoot2" presStyleCnt="0">
        <dgm:presLayoutVars>
          <dgm:hierBranch/>
        </dgm:presLayoutVars>
      </dgm:prSet>
      <dgm:spPr/>
    </dgm:pt>
    <dgm:pt modelId="{6EF93FF2-9C67-4F05-A9D8-790D09532C3F}" type="pres">
      <dgm:prSet presAssocID="{B2843DAD-A110-4624-B302-88230604B21D}" presName="rootComposite" presStyleCnt="0"/>
      <dgm:spPr/>
    </dgm:pt>
    <dgm:pt modelId="{8ACAAE76-807C-4169-B99C-C3910B4FCDCB}" type="pres">
      <dgm:prSet presAssocID="{B2843DAD-A110-4624-B302-88230604B21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9FB06-D057-4D6B-B86B-228FEA59AA4E}" type="pres">
      <dgm:prSet presAssocID="{B2843DAD-A110-4624-B302-88230604B21D}" presName="rootConnector" presStyleLbl="node2" presStyleIdx="2" presStyleCnt="4"/>
      <dgm:spPr/>
      <dgm:t>
        <a:bodyPr/>
        <a:lstStyle/>
        <a:p>
          <a:endParaRPr lang="ru-RU"/>
        </a:p>
      </dgm:t>
    </dgm:pt>
    <dgm:pt modelId="{81DCE89D-9F1E-4782-BFBE-3CC0467EBD98}" type="pres">
      <dgm:prSet presAssocID="{B2843DAD-A110-4624-B302-88230604B21D}" presName="hierChild4" presStyleCnt="0"/>
      <dgm:spPr/>
    </dgm:pt>
    <dgm:pt modelId="{43D726AD-04B6-4029-9BE7-B324F81FBB99}" type="pres">
      <dgm:prSet presAssocID="{B2843DAD-A110-4624-B302-88230604B21D}" presName="hierChild5" presStyleCnt="0"/>
      <dgm:spPr/>
    </dgm:pt>
    <dgm:pt modelId="{8EC24B87-56FB-4401-B64F-30CCECE87FDD}" type="pres">
      <dgm:prSet presAssocID="{997BD913-15F2-4DFA-B7F6-416059B91364}" presName="Name35" presStyleLbl="parChTrans1D2" presStyleIdx="3" presStyleCnt="4"/>
      <dgm:spPr/>
      <dgm:t>
        <a:bodyPr/>
        <a:lstStyle/>
        <a:p>
          <a:endParaRPr lang="ru-RU"/>
        </a:p>
      </dgm:t>
    </dgm:pt>
    <dgm:pt modelId="{96A386E5-F7B0-482E-B0E9-AE60F5097AAB}" type="pres">
      <dgm:prSet presAssocID="{E83B08B2-A352-4A50-BA50-F5E141443C89}" presName="hierRoot2" presStyleCnt="0">
        <dgm:presLayoutVars>
          <dgm:hierBranch/>
        </dgm:presLayoutVars>
      </dgm:prSet>
      <dgm:spPr/>
    </dgm:pt>
    <dgm:pt modelId="{A7858EB9-406C-406C-9F63-0DFF928AAFE6}" type="pres">
      <dgm:prSet presAssocID="{E83B08B2-A352-4A50-BA50-F5E141443C89}" presName="rootComposite" presStyleCnt="0"/>
      <dgm:spPr/>
    </dgm:pt>
    <dgm:pt modelId="{D033DBEF-1101-46B7-B602-AAACADABC36B}" type="pres">
      <dgm:prSet presAssocID="{E83B08B2-A352-4A50-BA50-F5E141443C8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04A77-D442-4481-BA9E-B8E1C50A5418}" type="pres">
      <dgm:prSet presAssocID="{E83B08B2-A352-4A50-BA50-F5E141443C89}" presName="rootConnector" presStyleLbl="node2" presStyleIdx="3" presStyleCnt="4"/>
      <dgm:spPr/>
      <dgm:t>
        <a:bodyPr/>
        <a:lstStyle/>
        <a:p>
          <a:endParaRPr lang="ru-RU"/>
        </a:p>
      </dgm:t>
    </dgm:pt>
    <dgm:pt modelId="{B62F4B2C-189E-4096-8DFD-B8664932902F}" type="pres">
      <dgm:prSet presAssocID="{E83B08B2-A352-4A50-BA50-F5E141443C89}" presName="hierChild4" presStyleCnt="0"/>
      <dgm:spPr/>
    </dgm:pt>
    <dgm:pt modelId="{D638285A-80B3-40FA-8C14-98101EEAF5C9}" type="pres">
      <dgm:prSet presAssocID="{E83B08B2-A352-4A50-BA50-F5E141443C89}" presName="hierChild5" presStyleCnt="0"/>
      <dgm:spPr/>
    </dgm:pt>
    <dgm:pt modelId="{F48C9D75-9403-4337-8938-04474C4554E3}" type="pres">
      <dgm:prSet presAssocID="{373117EA-74FC-4712-98F2-DA3564E5E21D}" presName="hierChild3" presStyleCnt="0"/>
      <dgm:spPr/>
    </dgm:pt>
  </dgm:ptLst>
  <dgm:cxnLst>
    <dgm:cxn modelId="{C14B4774-A988-45AA-9611-DCDA8DD55E6A}" srcId="{373117EA-74FC-4712-98F2-DA3564E5E21D}" destId="{B2843DAD-A110-4624-B302-88230604B21D}" srcOrd="2" destOrd="0" parTransId="{4928B4C3-95A8-4393-BC30-F8559068270E}" sibTransId="{FEFBCB0F-3D1B-4CE7-B3EB-E47A59FCE7FF}"/>
    <dgm:cxn modelId="{F8B96B97-4345-471A-B764-5385A65D70E6}" type="presOf" srcId="{97B281D0-1364-4B2B-B4AF-EAE77D47A489}" destId="{E52B229F-6893-49E2-ADBF-84D6ED65DE5B}" srcOrd="0" destOrd="0" presId="urn:microsoft.com/office/officeart/2005/8/layout/orgChart1"/>
    <dgm:cxn modelId="{D487FD98-C953-4636-92C9-F5476FB4F9EB}" type="presOf" srcId="{997BD913-15F2-4DFA-B7F6-416059B91364}" destId="{8EC24B87-56FB-4401-B64F-30CCECE87FDD}" srcOrd="0" destOrd="0" presId="urn:microsoft.com/office/officeart/2005/8/layout/orgChart1"/>
    <dgm:cxn modelId="{DC93641A-A219-4D1B-8DC9-612D553CFE95}" srcId="{373117EA-74FC-4712-98F2-DA3564E5E21D}" destId="{97B281D0-1364-4B2B-B4AF-EAE77D47A489}" srcOrd="1" destOrd="0" parTransId="{68C5685D-7175-4652-9964-0573415D6E89}" sibTransId="{85305406-860D-4E6F-9343-5C5848EDC598}"/>
    <dgm:cxn modelId="{BFD307B5-0A45-4C9C-B30F-9699C7D63F44}" type="presOf" srcId="{C878F071-90D2-44E2-8693-53789F69B947}" destId="{032D89E8-1300-4691-ADD3-A3DB33FA5BB1}" srcOrd="0" destOrd="0" presId="urn:microsoft.com/office/officeart/2005/8/layout/orgChart1"/>
    <dgm:cxn modelId="{942EF65F-A22C-42C1-924C-40CD82242BFE}" type="presOf" srcId="{E83B08B2-A352-4A50-BA50-F5E141443C89}" destId="{91B04A77-D442-4481-BA9E-B8E1C50A5418}" srcOrd="1" destOrd="0" presId="urn:microsoft.com/office/officeart/2005/8/layout/orgChart1"/>
    <dgm:cxn modelId="{D55CB872-C00A-498F-87DC-ACA3B886FCC8}" srcId="{373117EA-74FC-4712-98F2-DA3564E5E21D}" destId="{F3BBD0DA-285E-4D8C-B528-D45D04EB1C9E}" srcOrd="0" destOrd="0" parTransId="{73B4A25F-3CD1-4366-B72A-9C9E9FDC40D0}" sibTransId="{4F540EF8-75B4-4E42-8BA0-6E75C5B5B016}"/>
    <dgm:cxn modelId="{2B1F2D2E-99FC-4A49-A2B7-E609DAF89355}" type="presOf" srcId="{373117EA-74FC-4712-98F2-DA3564E5E21D}" destId="{CE02A619-C114-4693-8AE2-C885F97789A8}" srcOrd="1" destOrd="0" presId="urn:microsoft.com/office/officeart/2005/8/layout/orgChart1"/>
    <dgm:cxn modelId="{DCC36F87-7DE0-40F7-A478-B82FA094D8A4}" type="presOf" srcId="{97B281D0-1364-4B2B-B4AF-EAE77D47A489}" destId="{D2C2A58C-703F-4F84-9EAE-85F3B7D99BCB}" srcOrd="1" destOrd="0" presId="urn:microsoft.com/office/officeart/2005/8/layout/orgChart1"/>
    <dgm:cxn modelId="{755E6DC6-0226-4B34-A321-11E590FB28CD}" type="presOf" srcId="{B2843DAD-A110-4624-B302-88230604B21D}" destId="{8ACAAE76-807C-4169-B99C-C3910B4FCDCB}" srcOrd="0" destOrd="0" presId="urn:microsoft.com/office/officeart/2005/8/layout/orgChart1"/>
    <dgm:cxn modelId="{A5D8AF33-8CBB-4371-A99E-476E235457BA}" type="presOf" srcId="{E83B08B2-A352-4A50-BA50-F5E141443C89}" destId="{D033DBEF-1101-46B7-B602-AAACADABC36B}" srcOrd="0" destOrd="0" presId="urn:microsoft.com/office/officeart/2005/8/layout/orgChart1"/>
    <dgm:cxn modelId="{01D71A00-6EB9-460B-A466-4365033DAD2A}" srcId="{373117EA-74FC-4712-98F2-DA3564E5E21D}" destId="{E83B08B2-A352-4A50-BA50-F5E141443C89}" srcOrd="3" destOrd="0" parTransId="{997BD913-15F2-4DFA-B7F6-416059B91364}" sibTransId="{1EDE9E90-428B-4C1B-A85C-C342540BBCB6}"/>
    <dgm:cxn modelId="{89ED5EFE-E7F3-42F8-A25C-54870F128D10}" type="presOf" srcId="{F3BBD0DA-285E-4D8C-B528-D45D04EB1C9E}" destId="{5D3116DA-B960-4DD2-8868-790140D9F38B}" srcOrd="0" destOrd="0" presId="urn:microsoft.com/office/officeart/2005/8/layout/orgChart1"/>
    <dgm:cxn modelId="{B4253D3A-25D9-4415-96EC-E70CC01E9CF1}" type="presOf" srcId="{4928B4C3-95A8-4393-BC30-F8559068270E}" destId="{55B38A03-E9CC-4239-933D-C0DE5B41ECB9}" srcOrd="0" destOrd="0" presId="urn:microsoft.com/office/officeart/2005/8/layout/orgChart1"/>
    <dgm:cxn modelId="{AE8BFD20-DBBC-4725-9899-115F5B88F87C}" type="presOf" srcId="{F3BBD0DA-285E-4D8C-B528-D45D04EB1C9E}" destId="{9CDD79A5-47FA-4BF2-A32E-48BAD547F6B0}" srcOrd="1" destOrd="0" presId="urn:microsoft.com/office/officeart/2005/8/layout/orgChart1"/>
    <dgm:cxn modelId="{7589B71E-B364-4527-A419-6B2816BF3AD2}" type="presOf" srcId="{68C5685D-7175-4652-9964-0573415D6E89}" destId="{D2960863-B512-4350-8CCA-E0A2CB2EE6B6}" srcOrd="0" destOrd="0" presId="urn:microsoft.com/office/officeart/2005/8/layout/orgChart1"/>
    <dgm:cxn modelId="{6A5D624C-0336-440C-B082-D98CAF173404}" srcId="{C878F071-90D2-44E2-8693-53789F69B947}" destId="{373117EA-74FC-4712-98F2-DA3564E5E21D}" srcOrd="0" destOrd="0" parTransId="{77C23CFA-77EA-4C5E-83EA-2B98B5AE1DC8}" sibTransId="{4CEF81D6-2ED0-4D2A-87D4-11589D3750F5}"/>
    <dgm:cxn modelId="{3A842233-2EC3-48AE-843E-46FEEF3FA707}" type="presOf" srcId="{373117EA-74FC-4712-98F2-DA3564E5E21D}" destId="{0C18EA00-BEFF-4522-A8A0-F921D12F0662}" srcOrd="0" destOrd="0" presId="urn:microsoft.com/office/officeart/2005/8/layout/orgChart1"/>
    <dgm:cxn modelId="{F7A670B0-C1FF-4E7E-9947-48F1F89BCB51}" type="presOf" srcId="{B2843DAD-A110-4624-B302-88230604B21D}" destId="{AE89FB06-D057-4D6B-B86B-228FEA59AA4E}" srcOrd="1" destOrd="0" presId="urn:microsoft.com/office/officeart/2005/8/layout/orgChart1"/>
    <dgm:cxn modelId="{63A77AA2-1E20-4C9E-993A-C90093F17E86}" type="presOf" srcId="{73B4A25F-3CD1-4366-B72A-9C9E9FDC40D0}" destId="{9A2CDA91-4020-496B-8CAE-E93E998CAF92}" srcOrd="0" destOrd="0" presId="urn:microsoft.com/office/officeart/2005/8/layout/orgChart1"/>
    <dgm:cxn modelId="{62253F21-9896-4FA3-8D38-CB1C186F791B}" type="presParOf" srcId="{032D89E8-1300-4691-ADD3-A3DB33FA5BB1}" destId="{4BB2310F-46C4-4679-B89F-C2CD3E9B5245}" srcOrd="0" destOrd="0" presId="urn:microsoft.com/office/officeart/2005/8/layout/orgChart1"/>
    <dgm:cxn modelId="{802783BE-7AA4-47EC-B71A-CA027FE2F698}" type="presParOf" srcId="{4BB2310F-46C4-4679-B89F-C2CD3E9B5245}" destId="{58BFC96F-5B14-4C92-B317-B8242490EE3B}" srcOrd="0" destOrd="0" presId="urn:microsoft.com/office/officeart/2005/8/layout/orgChart1"/>
    <dgm:cxn modelId="{A7497327-780E-449D-9BE1-7D3FFC6ECF3D}" type="presParOf" srcId="{58BFC96F-5B14-4C92-B317-B8242490EE3B}" destId="{0C18EA00-BEFF-4522-A8A0-F921D12F0662}" srcOrd="0" destOrd="0" presId="urn:microsoft.com/office/officeart/2005/8/layout/orgChart1"/>
    <dgm:cxn modelId="{E9BEEBC5-A122-443A-8A55-374B90449D67}" type="presParOf" srcId="{58BFC96F-5B14-4C92-B317-B8242490EE3B}" destId="{CE02A619-C114-4693-8AE2-C885F97789A8}" srcOrd="1" destOrd="0" presId="urn:microsoft.com/office/officeart/2005/8/layout/orgChart1"/>
    <dgm:cxn modelId="{3D353012-6A97-4FEE-8286-D4748568EB96}" type="presParOf" srcId="{4BB2310F-46C4-4679-B89F-C2CD3E9B5245}" destId="{5B519917-87BD-45C7-961F-28C54CFBB3DF}" srcOrd="1" destOrd="0" presId="urn:microsoft.com/office/officeart/2005/8/layout/orgChart1"/>
    <dgm:cxn modelId="{8886D3F2-7758-4ED9-B790-E25C3673246A}" type="presParOf" srcId="{5B519917-87BD-45C7-961F-28C54CFBB3DF}" destId="{9A2CDA91-4020-496B-8CAE-E93E998CAF92}" srcOrd="0" destOrd="0" presId="urn:microsoft.com/office/officeart/2005/8/layout/orgChart1"/>
    <dgm:cxn modelId="{2BEC4A88-2658-4160-9943-62AA90197E24}" type="presParOf" srcId="{5B519917-87BD-45C7-961F-28C54CFBB3DF}" destId="{FAF5BD02-6450-44E1-B1FE-84D3BF4120B7}" srcOrd="1" destOrd="0" presId="urn:microsoft.com/office/officeart/2005/8/layout/orgChart1"/>
    <dgm:cxn modelId="{9F3D2BC5-71ED-48B0-AD1C-29E0DEC9AC49}" type="presParOf" srcId="{FAF5BD02-6450-44E1-B1FE-84D3BF4120B7}" destId="{FE347DB5-FF92-4433-B05A-8386A3B4779C}" srcOrd="0" destOrd="0" presId="urn:microsoft.com/office/officeart/2005/8/layout/orgChart1"/>
    <dgm:cxn modelId="{06A941DE-7AE2-4A15-8EF0-17E1063D4A0F}" type="presParOf" srcId="{FE347DB5-FF92-4433-B05A-8386A3B4779C}" destId="{5D3116DA-B960-4DD2-8868-790140D9F38B}" srcOrd="0" destOrd="0" presId="urn:microsoft.com/office/officeart/2005/8/layout/orgChart1"/>
    <dgm:cxn modelId="{637884B8-945B-4F57-9BF0-77688FFA8299}" type="presParOf" srcId="{FE347DB5-FF92-4433-B05A-8386A3B4779C}" destId="{9CDD79A5-47FA-4BF2-A32E-48BAD547F6B0}" srcOrd="1" destOrd="0" presId="urn:microsoft.com/office/officeart/2005/8/layout/orgChart1"/>
    <dgm:cxn modelId="{A9BD8AB6-C2B3-4A4B-BAAC-A30CD4398A99}" type="presParOf" srcId="{FAF5BD02-6450-44E1-B1FE-84D3BF4120B7}" destId="{0FC0F4A9-FEB2-4B58-B599-9816978EA171}" srcOrd="1" destOrd="0" presId="urn:microsoft.com/office/officeart/2005/8/layout/orgChart1"/>
    <dgm:cxn modelId="{F6726C6E-FCE4-4630-8263-3F752F0CC40A}" type="presParOf" srcId="{FAF5BD02-6450-44E1-B1FE-84D3BF4120B7}" destId="{5B8FADF6-2397-4525-9A9D-09D59D2E03A6}" srcOrd="2" destOrd="0" presId="urn:microsoft.com/office/officeart/2005/8/layout/orgChart1"/>
    <dgm:cxn modelId="{E780A9E5-96DB-4917-90D9-5E8A196F2063}" type="presParOf" srcId="{5B519917-87BD-45C7-961F-28C54CFBB3DF}" destId="{D2960863-B512-4350-8CCA-E0A2CB2EE6B6}" srcOrd="2" destOrd="0" presId="urn:microsoft.com/office/officeart/2005/8/layout/orgChart1"/>
    <dgm:cxn modelId="{78A7334A-4756-472B-8A02-471A014AB00B}" type="presParOf" srcId="{5B519917-87BD-45C7-961F-28C54CFBB3DF}" destId="{6CA99133-B3D1-4425-B23F-E3EE3A4F78E7}" srcOrd="3" destOrd="0" presId="urn:microsoft.com/office/officeart/2005/8/layout/orgChart1"/>
    <dgm:cxn modelId="{2D8295A7-1FA7-43E0-9AC8-C0A879234EDB}" type="presParOf" srcId="{6CA99133-B3D1-4425-B23F-E3EE3A4F78E7}" destId="{BE8571CA-337B-471B-B106-1B78AC1874FD}" srcOrd="0" destOrd="0" presId="urn:microsoft.com/office/officeart/2005/8/layout/orgChart1"/>
    <dgm:cxn modelId="{6CF6D9FB-B11D-4372-A797-960CD2F6C1B2}" type="presParOf" srcId="{BE8571CA-337B-471B-B106-1B78AC1874FD}" destId="{E52B229F-6893-49E2-ADBF-84D6ED65DE5B}" srcOrd="0" destOrd="0" presId="urn:microsoft.com/office/officeart/2005/8/layout/orgChart1"/>
    <dgm:cxn modelId="{1A502242-2D37-43E0-84DB-F65A0C2E2229}" type="presParOf" srcId="{BE8571CA-337B-471B-B106-1B78AC1874FD}" destId="{D2C2A58C-703F-4F84-9EAE-85F3B7D99BCB}" srcOrd="1" destOrd="0" presId="urn:microsoft.com/office/officeart/2005/8/layout/orgChart1"/>
    <dgm:cxn modelId="{E7E40472-6E2D-48CE-B4F8-21FB87F338BD}" type="presParOf" srcId="{6CA99133-B3D1-4425-B23F-E3EE3A4F78E7}" destId="{72C6DF8A-6162-45BB-B657-D8E5F620794C}" srcOrd="1" destOrd="0" presId="urn:microsoft.com/office/officeart/2005/8/layout/orgChart1"/>
    <dgm:cxn modelId="{A9136535-44E2-454A-BACB-8DA4BC3A99DE}" type="presParOf" srcId="{6CA99133-B3D1-4425-B23F-E3EE3A4F78E7}" destId="{CB1AEB32-4753-410D-954A-2EAB5DACBC07}" srcOrd="2" destOrd="0" presId="urn:microsoft.com/office/officeart/2005/8/layout/orgChart1"/>
    <dgm:cxn modelId="{FEC730C7-5160-4D66-89D6-2EE12A1FB5A5}" type="presParOf" srcId="{5B519917-87BD-45C7-961F-28C54CFBB3DF}" destId="{55B38A03-E9CC-4239-933D-C0DE5B41ECB9}" srcOrd="4" destOrd="0" presId="urn:microsoft.com/office/officeart/2005/8/layout/orgChart1"/>
    <dgm:cxn modelId="{7B37D752-2ACD-4EC3-868E-9548ED244E66}" type="presParOf" srcId="{5B519917-87BD-45C7-961F-28C54CFBB3DF}" destId="{54B48876-A92F-4993-8A96-ABFFA18A5FBB}" srcOrd="5" destOrd="0" presId="urn:microsoft.com/office/officeart/2005/8/layout/orgChart1"/>
    <dgm:cxn modelId="{EE51BD65-2C53-48B3-858F-DA222433051A}" type="presParOf" srcId="{54B48876-A92F-4993-8A96-ABFFA18A5FBB}" destId="{6EF93FF2-9C67-4F05-A9D8-790D09532C3F}" srcOrd="0" destOrd="0" presId="urn:microsoft.com/office/officeart/2005/8/layout/orgChart1"/>
    <dgm:cxn modelId="{2A553083-81D2-4D0D-82EC-E1A2F8652EDC}" type="presParOf" srcId="{6EF93FF2-9C67-4F05-A9D8-790D09532C3F}" destId="{8ACAAE76-807C-4169-B99C-C3910B4FCDCB}" srcOrd="0" destOrd="0" presId="urn:microsoft.com/office/officeart/2005/8/layout/orgChart1"/>
    <dgm:cxn modelId="{31B3236D-63F5-4FDC-928C-397D007D37D0}" type="presParOf" srcId="{6EF93FF2-9C67-4F05-A9D8-790D09532C3F}" destId="{AE89FB06-D057-4D6B-B86B-228FEA59AA4E}" srcOrd="1" destOrd="0" presId="urn:microsoft.com/office/officeart/2005/8/layout/orgChart1"/>
    <dgm:cxn modelId="{F4262E4B-76AD-49FA-9915-18A86ED2EE14}" type="presParOf" srcId="{54B48876-A92F-4993-8A96-ABFFA18A5FBB}" destId="{81DCE89D-9F1E-4782-BFBE-3CC0467EBD98}" srcOrd="1" destOrd="0" presId="urn:microsoft.com/office/officeart/2005/8/layout/orgChart1"/>
    <dgm:cxn modelId="{DF7EF7A4-B7FA-4D52-B89E-614572EE6C83}" type="presParOf" srcId="{54B48876-A92F-4993-8A96-ABFFA18A5FBB}" destId="{43D726AD-04B6-4029-9BE7-B324F81FBB99}" srcOrd="2" destOrd="0" presId="urn:microsoft.com/office/officeart/2005/8/layout/orgChart1"/>
    <dgm:cxn modelId="{E8FFC1A7-DEBC-4B70-B38E-A0ABBF1B0AC6}" type="presParOf" srcId="{5B519917-87BD-45C7-961F-28C54CFBB3DF}" destId="{8EC24B87-56FB-4401-B64F-30CCECE87FDD}" srcOrd="6" destOrd="0" presId="urn:microsoft.com/office/officeart/2005/8/layout/orgChart1"/>
    <dgm:cxn modelId="{76CED7EA-AEEC-4909-B56D-A4C616DEB290}" type="presParOf" srcId="{5B519917-87BD-45C7-961F-28C54CFBB3DF}" destId="{96A386E5-F7B0-482E-B0E9-AE60F5097AAB}" srcOrd="7" destOrd="0" presId="urn:microsoft.com/office/officeart/2005/8/layout/orgChart1"/>
    <dgm:cxn modelId="{1C3A145D-B959-4695-8E86-DE87024A85E8}" type="presParOf" srcId="{96A386E5-F7B0-482E-B0E9-AE60F5097AAB}" destId="{A7858EB9-406C-406C-9F63-0DFF928AAFE6}" srcOrd="0" destOrd="0" presId="urn:microsoft.com/office/officeart/2005/8/layout/orgChart1"/>
    <dgm:cxn modelId="{7242A4E6-E69D-49B1-9907-DA716F51A7A8}" type="presParOf" srcId="{A7858EB9-406C-406C-9F63-0DFF928AAFE6}" destId="{D033DBEF-1101-46B7-B602-AAACADABC36B}" srcOrd="0" destOrd="0" presId="urn:microsoft.com/office/officeart/2005/8/layout/orgChart1"/>
    <dgm:cxn modelId="{29548212-02FF-41BB-8DDE-AF4F2FFEBF7A}" type="presParOf" srcId="{A7858EB9-406C-406C-9F63-0DFF928AAFE6}" destId="{91B04A77-D442-4481-BA9E-B8E1C50A5418}" srcOrd="1" destOrd="0" presId="urn:microsoft.com/office/officeart/2005/8/layout/orgChart1"/>
    <dgm:cxn modelId="{A90E3F2B-1CF6-42AC-AFFD-F32A8034EA11}" type="presParOf" srcId="{96A386E5-F7B0-482E-B0E9-AE60F5097AAB}" destId="{B62F4B2C-189E-4096-8DFD-B8664932902F}" srcOrd="1" destOrd="0" presId="urn:microsoft.com/office/officeart/2005/8/layout/orgChart1"/>
    <dgm:cxn modelId="{5E5687BD-E080-44E4-A4CE-BEC2FC06DFCE}" type="presParOf" srcId="{96A386E5-F7B0-482E-B0E9-AE60F5097AAB}" destId="{D638285A-80B3-40FA-8C14-98101EEAF5C9}" srcOrd="2" destOrd="0" presId="urn:microsoft.com/office/officeart/2005/8/layout/orgChart1"/>
    <dgm:cxn modelId="{81C9E8CB-5637-42F5-9A18-A8E25F78B27B}" type="presParOf" srcId="{4BB2310F-46C4-4679-B89F-C2CD3E9B5245}" destId="{F48C9D75-9403-4337-8938-04474C4554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550BB3-3FA6-4381-9AD9-E65170443049}">
      <dsp:nvSpPr>
        <dsp:cNvPr id="0" name=""/>
        <dsp:cNvSpPr/>
      </dsp:nvSpPr>
      <dsp:spPr>
        <a:xfrm>
          <a:off x="3889431" y="2415346"/>
          <a:ext cx="374701" cy="219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258"/>
              </a:lnTo>
              <a:lnTo>
                <a:pt x="374701" y="2199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1D6C1-5E76-4B8A-AC3B-29142A25A0C4}">
      <dsp:nvSpPr>
        <dsp:cNvPr id="0" name=""/>
        <dsp:cNvSpPr/>
      </dsp:nvSpPr>
      <dsp:spPr>
        <a:xfrm>
          <a:off x="3889431" y="2415346"/>
          <a:ext cx="374701" cy="79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957"/>
              </a:lnTo>
              <a:lnTo>
                <a:pt x="374701" y="7909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9BD0F-DDD0-455A-B843-2ECFF84D81E4}">
      <dsp:nvSpPr>
        <dsp:cNvPr id="0" name=""/>
        <dsp:cNvSpPr/>
      </dsp:nvSpPr>
      <dsp:spPr>
        <a:xfrm>
          <a:off x="4073961" y="1186086"/>
          <a:ext cx="814674" cy="20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17"/>
              </a:lnTo>
              <a:lnTo>
                <a:pt x="814674" y="102817"/>
              </a:lnTo>
              <a:lnTo>
                <a:pt x="814674" y="20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129D8-E641-4AB0-8C1D-97A2049209F2}">
      <dsp:nvSpPr>
        <dsp:cNvPr id="0" name=""/>
        <dsp:cNvSpPr/>
      </dsp:nvSpPr>
      <dsp:spPr>
        <a:xfrm>
          <a:off x="2722138" y="1186086"/>
          <a:ext cx="1351823" cy="205635"/>
        </a:xfrm>
        <a:custGeom>
          <a:avLst/>
          <a:gdLst/>
          <a:ahLst/>
          <a:cxnLst/>
          <a:rect l="0" t="0" r="0" b="0"/>
          <a:pathLst>
            <a:path>
              <a:moveTo>
                <a:pt x="1351823" y="0"/>
              </a:moveTo>
              <a:lnTo>
                <a:pt x="1351823" y="102817"/>
              </a:lnTo>
              <a:lnTo>
                <a:pt x="0" y="102817"/>
              </a:lnTo>
              <a:lnTo>
                <a:pt x="0" y="2056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DB03F-135B-4E29-B565-A984A3A685C6}">
      <dsp:nvSpPr>
        <dsp:cNvPr id="0" name=""/>
        <dsp:cNvSpPr/>
      </dsp:nvSpPr>
      <dsp:spPr>
        <a:xfrm>
          <a:off x="3156866" y="490842"/>
          <a:ext cx="917095" cy="20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17"/>
              </a:lnTo>
              <a:lnTo>
                <a:pt x="917095" y="102817"/>
              </a:lnTo>
              <a:lnTo>
                <a:pt x="917095" y="205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944CD-A053-4A44-8851-A7E47C57AB81}">
      <dsp:nvSpPr>
        <dsp:cNvPr id="0" name=""/>
        <dsp:cNvSpPr/>
      </dsp:nvSpPr>
      <dsp:spPr>
        <a:xfrm>
          <a:off x="1963161" y="490842"/>
          <a:ext cx="1193704" cy="205635"/>
        </a:xfrm>
        <a:custGeom>
          <a:avLst/>
          <a:gdLst/>
          <a:ahLst/>
          <a:cxnLst/>
          <a:rect l="0" t="0" r="0" b="0"/>
          <a:pathLst>
            <a:path>
              <a:moveTo>
                <a:pt x="1193704" y="0"/>
              </a:moveTo>
              <a:lnTo>
                <a:pt x="1193704" y="102817"/>
              </a:lnTo>
              <a:lnTo>
                <a:pt x="0" y="102817"/>
              </a:lnTo>
              <a:lnTo>
                <a:pt x="0" y="205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1BBDF-056E-42A3-A128-3509674328DE}">
      <dsp:nvSpPr>
        <dsp:cNvPr id="0" name=""/>
        <dsp:cNvSpPr/>
      </dsp:nvSpPr>
      <dsp:spPr>
        <a:xfrm>
          <a:off x="1265963" y="1233"/>
          <a:ext cx="3781805" cy="48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Организации</a:t>
          </a:r>
        </a:p>
      </dsp:txBody>
      <dsp:txXfrm>
        <a:off x="1265963" y="1233"/>
        <a:ext cx="3781805" cy="489608"/>
      </dsp:txXfrm>
    </dsp:sp>
    <dsp:sp modelId="{8BEB8E72-6090-4D02-B0BA-5EA888AE89DC}">
      <dsp:nvSpPr>
        <dsp:cNvPr id="0" name=""/>
        <dsp:cNvSpPr/>
      </dsp:nvSpPr>
      <dsp:spPr>
        <a:xfrm>
          <a:off x="1148883" y="696477"/>
          <a:ext cx="1628555" cy="48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Нефинансовые</a:t>
          </a:r>
          <a:r>
            <a:rPr lang="ru-RU" sz="1100" kern="1200" dirty="0"/>
            <a:t> </a:t>
          </a:r>
        </a:p>
      </dsp:txBody>
      <dsp:txXfrm>
        <a:off x="1148883" y="696477"/>
        <a:ext cx="1628555" cy="489608"/>
      </dsp:txXfrm>
    </dsp:sp>
    <dsp:sp modelId="{55BF1CC6-6809-4461-ABAE-9083BF75AD81}">
      <dsp:nvSpPr>
        <dsp:cNvPr id="0" name=""/>
        <dsp:cNvSpPr/>
      </dsp:nvSpPr>
      <dsp:spPr>
        <a:xfrm>
          <a:off x="2983074" y="696477"/>
          <a:ext cx="2181774" cy="48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Финансовые</a:t>
          </a:r>
        </a:p>
      </dsp:txBody>
      <dsp:txXfrm>
        <a:off x="2983074" y="696477"/>
        <a:ext cx="2181774" cy="489608"/>
      </dsp:txXfrm>
    </dsp:sp>
    <dsp:sp modelId="{1725ABB9-2B58-4710-82BF-24130F1898D7}">
      <dsp:nvSpPr>
        <dsp:cNvPr id="0" name=""/>
        <dsp:cNvSpPr/>
      </dsp:nvSpPr>
      <dsp:spPr>
        <a:xfrm>
          <a:off x="2010281" y="1391722"/>
          <a:ext cx="1423713" cy="98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rPr>
            <a:t>Некредитные</a:t>
          </a:r>
        </a:p>
      </dsp:txBody>
      <dsp:txXfrm>
        <a:off x="2010281" y="1391722"/>
        <a:ext cx="1423713" cy="987667"/>
      </dsp:txXfrm>
    </dsp:sp>
    <dsp:sp modelId="{D26CCD99-CEE4-4A93-988C-2E6977415A1F}">
      <dsp:nvSpPr>
        <dsp:cNvPr id="0" name=""/>
        <dsp:cNvSpPr/>
      </dsp:nvSpPr>
      <dsp:spPr>
        <a:xfrm>
          <a:off x="3639630" y="1391722"/>
          <a:ext cx="2498012" cy="1023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70C0"/>
              </a:solidFill>
              <a:latin typeface="Myriad Pro" pitchFamily="34" charset="0"/>
              <a:ea typeface="+mn-ea"/>
              <a:cs typeface="Times New Roman" pitchFamily="18" charset="0"/>
            </a:rPr>
            <a:t>Кредитные</a:t>
          </a:r>
        </a:p>
      </dsp:txBody>
      <dsp:txXfrm>
        <a:off x="3639630" y="1391722"/>
        <a:ext cx="2498012" cy="1023624"/>
      </dsp:txXfrm>
    </dsp:sp>
    <dsp:sp modelId="{66C563F9-59E6-46AD-B888-5CF68DD95B85}">
      <dsp:nvSpPr>
        <dsp:cNvPr id="0" name=""/>
        <dsp:cNvSpPr/>
      </dsp:nvSpPr>
      <dsp:spPr>
        <a:xfrm>
          <a:off x="4264133" y="2620982"/>
          <a:ext cx="2035430" cy="117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92D050"/>
              </a:solidFill>
              <a:latin typeface="Myriad Pro" pitchFamily="34" charset="0"/>
              <a:ea typeface="+mn-ea"/>
              <a:cs typeface="Times New Roman" pitchFamily="18" charset="0"/>
            </a:rPr>
            <a:t>Банки</a:t>
          </a:r>
        </a:p>
      </dsp:txBody>
      <dsp:txXfrm>
        <a:off x="4264133" y="2620982"/>
        <a:ext cx="2035430" cy="1170644"/>
      </dsp:txXfrm>
    </dsp:sp>
    <dsp:sp modelId="{578EC962-DFF6-4436-ADEA-67C42138906E}">
      <dsp:nvSpPr>
        <dsp:cNvPr id="0" name=""/>
        <dsp:cNvSpPr/>
      </dsp:nvSpPr>
      <dsp:spPr>
        <a:xfrm>
          <a:off x="4264133" y="3997262"/>
          <a:ext cx="2598714" cy="123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92D050"/>
              </a:solidFill>
              <a:latin typeface="Myriad Pro" pitchFamily="34" charset="0"/>
              <a:ea typeface="+mn-ea"/>
              <a:cs typeface="Times New Roman" pitchFamily="18" charset="0"/>
            </a:rPr>
            <a:t>Небанковские кредитные организации </a:t>
          </a:r>
        </a:p>
      </dsp:txBody>
      <dsp:txXfrm>
        <a:off x="4264133" y="3997262"/>
        <a:ext cx="2598714" cy="12346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BB1D36-6E3C-4B16-9EA6-3B40D979122A}">
      <dsp:nvSpPr>
        <dsp:cNvPr id="0" name=""/>
        <dsp:cNvSpPr/>
      </dsp:nvSpPr>
      <dsp:spPr>
        <a:xfrm>
          <a:off x="8584829" y="2566292"/>
          <a:ext cx="1335828" cy="1335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банковских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счетов</a:t>
          </a:r>
        </a:p>
      </dsp:txBody>
      <dsp:txXfrm>
        <a:off x="8584829" y="2566292"/>
        <a:ext cx="1335828" cy="1335828"/>
      </dsp:txXfrm>
    </dsp:sp>
    <dsp:sp modelId="{73645ADC-11AB-45EF-AAE5-7D1C2AD9DF5C}">
      <dsp:nvSpPr>
        <dsp:cNvPr id="0" name=""/>
        <dsp:cNvSpPr/>
      </dsp:nvSpPr>
      <dsp:spPr>
        <a:xfrm rot="16200000">
          <a:off x="8649350" y="1956402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9222574" y="1932729"/>
        <a:ext cx="60339" cy="60339"/>
      </dsp:txXfrm>
    </dsp:sp>
    <dsp:sp modelId="{16043695-2C24-4184-9245-C44B0E16010A}">
      <dsp:nvSpPr>
        <dsp:cNvPr id="0" name=""/>
        <dsp:cNvSpPr/>
      </dsp:nvSpPr>
      <dsp:spPr>
        <a:xfrm>
          <a:off x="8584829" y="23677"/>
          <a:ext cx="1335828" cy="13358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текущие счета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8584829" y="23677"/>
        <a:ext cx="1335828" cy="1335828"/>
      </dsp:txXfrm>
    </dsp:sp>
    <dsp:sp modelId="{9428775D-1086-4A63-B6EC-E27F8A95F617}">
      <dsp:nvSpPr>
        <dsp:cNvPr id="0" name=""/>
        <dsp:cNvSpPr/>
      </dsp:nvSpPr>
      <dsp:spPr>
        <a:xfrm rot="18600000">
          <a:off x="9466531" y="2253831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600000">
        <a:off x="10039755" y="2230158"/>
        <a:ext cx="60339" cy="60339"/>
      </dsp:txXfrm>
    </dsp:sp>
    <dsp:sp modelId="{328E7CCD-A94A-4EBD-A6EC-A179DB304149}">
      <dsp:nvSpPr>
        <dsp:cNvPr id="0" name=""/>
        <dsp:cNvSpPr/>
      </dsp:nvSpPr>
      <dsp:spPr>
        <a:xfrm>
          <a:off x="10219191" y="618536"/>
          <a:ext cx="1335828" cy="1335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расчетные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</a:t>
          </a:r>
        </a:p>
      </dsp:txBody>
      <dsp:txXfrm>
        <a:off x="10219191" y="618536"/>
        <a:ext cx="1335828" cy="1335828"/>
      </dsp:txXfrm>
    </dsp:sp>
    <dsp:sp modelId="{B69A016B-3BBB-4FB0-8EFE-2FE9548A7662}">
      <dsp:nvSpPr>
        <dsp:cNvPr id="0" name=""/>
        <dsp:cNvSpPr/>
      </dsp:nvSpPr>
      <dsp:spPr>
        <a:xfrm rot="21000000">
          <a:off x="9901344" y="3006949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1000000">
        <a:off x="10474567" y="2983276"/>
        <a:ext cx="60339" cy="60339"/>
      </dsp:txXfrm>
    </dsp:sp>
    <dsp:sp modelId="{DDC1D2BD-DD44-4B85-8E84-AEB2A3466588}">
      <dsp:nvSpPr>
        <dsp:cNvPr id="0" name=""/>
        <dsp:cNvSpPr/>
      </dsp:nvSpPr>
      <dsp:spPr>
        <a:xfrm>
          <a:off x="11088816" y="2124772"/>
          <a:ext cx="1335828" cy="13358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бюджетные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1088816" y="2124772"/>
        <a:ext cx="1335828" cy="1335828"/>
      </dsp:txXfrm>
    </dsp:sp>
    <dsp:sp modelId="{C6A5338A-22FB-4468-9705-CB0A24DDAD80}">
      <dsp:nvSpPr>
        <dsp:cNvPr id="0" name=""/>
        <dsp:cNvSpPr/>
      </dsp:nvSpPr>
      <dsp:spPr>
        <a:xfrm rot="1800000">
          <a:off x="9750335" y="3863363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00000">
        <a:off x="10323558" y="3839690"/>
        <a:ext cx="60339" cy="60339"/>
      </dsp:txXfrm>
    </dsp:sp>
    <dsp:sp modelId="{B90A22F5-3A47-4249-BF08-853155C8DBB8}">
      <dsp:nvSpPr>
        <dsp:cNvPr id="0" name=""/>
        <dsp:cNvSpPr/>
      </dsp:nvSpPr>
      <dsp:spPr>
        <a:xfrm>
          <a:off x="10786799" y="3837600"/>
          <a:ext cx="1335828" cy="13358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корреспондентские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0786799" y="3837600"/>
        <a:ext cx="1335828" cy="1335828"/>
      </dsp:txXfrm>
    </dsp:sp>
    <dsp:sp modelId="{B3EBAAC1-4538-4FE4-B0B2-0EFF77289B18}">
      <dsp:nvSpPr>
        <dsp:cNvPr id="0" name=""/>
        <dsp:cNvSpPr/>
      </dsp:nvSpPr>
      <dsp:spPr>
        <a:xfrm rot="4200000">
          <a:off x="9084163" y="4422348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4200000">
        <a:off x="9657387" y="4398675"/>
        <a:ext cx="60339" cy="60339"/>
      </dsp:txXfrm>
    </dsp:sp>
    <dsp:sp modelId="{8B4DDB70-2347-4F49-8CAE-35B32551A38D}">
      <dsp:nvSpPr>
        <dsp:cNvPr id="0" name=""/>
        <dsp:cNvSpPr/>
      </dsp:nvSpPr>
      <dsp:spPr>
        <a:xfrm>
          <a:off x="9454455" y="4955569"/>
          <a:ext cx="1335828" cy="13358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корреспондентские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субсчета</a:t>
          </a:r>
        </a:p>
      </dsp:txBody>
      <dsp:txXfrm>
        <a:off x="9454455" y="4955569"/>
        <a:ext cx="1335828" cy="1335828"/>
      </dsp:txXfrm>
    </dsp:sp>
    <dsp:sp modelId="{8F6A30F1-B158-4A27-BF09-67FFF99BB270}">
      <dsp:nvSpPr>
        <dsp:cNvPr id="0" name=""/>
        <dsp:cNvSpPr/>
      </dsp:nvSpPr>
      <dsp:spPr>
        <a:xfrm rot="6600000">
          <a:off x="8214537" y="4422348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6600000">
        <a:off x="8787761" y="4398675"/>
        <a:ext cx="60339" cy="60339"/>
      </dsp:txXfrm>
    </dsp:sp>
    <dsp:sp modelId="{D0EABF55-B2DE-441E-889E-1C812C91E133}">
      <dsp:nvSpPr>
        <dsp:cNvPr id="0" name=""/>
        <dsp:cNvSpPr/>
      </dsp:nvSpPr>
      <dsp:spPr>
        <a:xfrm>
          <a:off x="7715204" y="4955569"/>
          <a:ext cx="1335828" cy="13358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доверительного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управления</a:t>
          </a:r>
        </a:p>
      </dsp:txBody>
      <dsp:txXfrm>
        <a:off x="7715204" y="4955569"/>
        <a:ext cx="1335828" cy="1335828"/>
      </dsp:txXfrm>
    </dsp:sp>
    <dsp:sp modelId="{CFA128B1-54A4-4F9D-BEBE-00EFEDAC0F08}">
      <dsp:nvSpPr>
        <dsp:cNvPr id="0" name=""/>
        <dsp:cNvSpPr/>
      </dsp:nvSpPr>
      <dsp:spPr>
        <a:xfrm rot="9000000">
          <a:off x="7548365" y="3863363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9000000">
        <a:off x="8121589" y="3839690"/>
        <a:ext cx="60339" cy="60339"/>
      </dsp:txXfrm>
    </dsp:sp>
    <dsp:sp modelId="{409200B9-3E28-4794-8060-9B41CE0693D9}">
      <dsp:nvSpPr>
        <dsp:cNvPr id="0" name=""/>
        <dsp:cNvSpPr/>
      </dsp:nvSpPr>
      <dsp:spPr>
        <a:xfrm>
          <a:off x="6382860" y="3837600"/>
          <a:ext cx="1335828" cy="1335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специальные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банковские счета</a:t>
          </a:r>
        </a:p>
      </dsp:txBody>
      <dsp:txXfrm>
        <a:off x="6382860" y="3837600"/>
        <a:ext cx="1335828" cy="1335828"/>
      </dsp:txXfrm>
    </dsp:sp>
    <dsp:sp modelId="{304DEB8B-AEE0-48C3-B6B7-D5A8AC6A9EE0}">
      <dsp:nvSpPr>
        <dsp:cNvPr id="0" name=""/>
        <dsp:cNvSpPr/>
      </dsp:nvSpPr>
      <dsp:spPr>
        <a:xfrm rot="11400000">
          <a:off x="7397357" y="3006949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1400000">
        <a:off x="7970580" y="2983276"/>
        <a:ext cx="60339" cy="60339"/>
      </dsp:txXfrm>
    </dsp:sp>
    <dsp:sp modelId="{AC969C0C-F52E-45B6-8315-C5FD188776B4}">
      <dsp:nvSpPr>
        <dsp:cNvPr id="0" name=""/>
        <dsp:cNvSpPr/>
      </dsp:nvSpPr>
      <dsp:spPr>
        <a:xfrm>
          <a:off x="6080842" y="2124772"/>
          <a:ext cx="1335828" cy="13358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депозитные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 судов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 других органов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власти</a:t>
          </a:r>
        </a:p>
      </dsp:txBody>
      <dsp:txXfrm>
        <a:off x="6080842" y="2124772"/>
        <a:ext cx="1335828" cy="1335828"/>
      </dsp:txXfrm>
    </dsp:sp>
    <dsp:sp modelId="{7125313C-ACF4-437B-99DA-0F288C4F8360}">
      <dsp:nvSpPr>
        <dsp:cNvPr id="0" name=""/>
        <dsp:cNvSpPr/>
      </dsp:nvSpPr>
      <dsp:spPr>
        <a:xfrm rot="13800000">
          <a:off x="7832169" y="2253831"/>
          <a:ext cx="1206786" cy="12993"/>
        </a:xfrm>
        <a:custGeom>
          <a:avLst/>
          <a:gdLst/>
          <a:ahLst/>
          <a:cxnLst/>
          <a:rect l="0" t="0" r="0" b="0"/>
          <a:pathLst>
            <a:path>
              <a:moveTo>
                <a:pt x="0" y="6496"/>
              </a:moveTo>
              <a:lnTo>
                <a:pt x="1206786" y="64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3800000">
        <a:off x="8405393" y="2230158"/>
        <a:ext cx="60339" cy="60339"/>
      </dsp:txXfrm>
    </dsp:sp>
    <dsp:sp modelId="{D755BD44-55AB-4BD3-8DDF-C2190C576972}">
      <dsp:nvSpPr>
        <dsp:cNvPr id="0" name=""/>
        <dsp:cNvSpPr/>
      </dsp:nvSpPr>
      <dsp:spPr>
        <a:xfrm>
          <a:off x="6950468" y="618536"/>
          <a:ext cx="1335828" cy="13358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счета по вкладам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(депозитам)</a:t>
          </a:r>
        </a:p>
      </dsp:txBody>
      <dsp:txXfrm>
        <a:off x="6950468" y="618536"/>
        <a:ext cx="1335828" cy="13358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C24B87-56FB-4401-B64F-30CCECE87FDD}">
      <dsp:nvSpPr>
        <dsp:cNvPr id="0" name=""/>
        <dsp:cNvSpPr/>
      </dsp:nvSpPr>
      <dsp:spPr>
        <a:xfrm>
          <a:off x="4891881" y="2316764"/>
          <a:ext cx="3831351" cy="44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48"/>
              </a:lnTo>
              <a:lnTo>
                <a:pt x="3831351" y="221648"/>
              </a:lnTo>
              <a:lnTo>
                <a:pt x="3831351" y="4432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38A03-E9CC-4239-933D-C0DE5B41ECB9}">
      <dsp:nvSpPr>
        <dsp:cNvPr id="0" name=""/>
        <dsp:cNvSpPr/>
      </dsp:nvSpPr>
      <dsp:spPr>
        <a:xfrm>
          <a:off x="4891881" y="2316764"/>
          <a:ext cx="1277117" cy="44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48"/>
              </a:lnTo>
              <a:lnTo>
                <a:pt x="1277117" y="221648"/>
              </a:lnTo>
              <a:lnTo>
                <a:pt x="1277117" y="4432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60863-B512-4350-8CCA-E0A2CB2EE6B6}">
      <dsp:nvSpPr>
        <dsp:cNvPr id="0" name=""/>
        <dsp:cNvSpPr/>
      </dsp:nvSpPr>
      <dsp:spPr>
        <a:xfrm>
          <a:off x="3614764" y="2316764"/>
          <a:ext cx="1277117" cy="443296"/>
        </a:xfrm>
        <a:custGeom>
          <a:avLst/>
          <a:gdLst/>
          <a:ahLst/>
          <a:cxnLst/>
          <a:rect l="0" t="0" r="0" b="0"/>
          <a:pathLst>
            <a:path>
              <a:moveTo>
                <a:pt x="1277117" y="0"/>
              </a:moveTo>
              <a:lnTo>
                <a:pt x="1277117" y="221648"/>
              </a:lnTo>
              <a:lnTo>
                <a:pt x="0" y="221648"/>
              </a:lnTo>
              <a:lnTo>
                <a:pt x="0" y="4432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CDA91-4020-496B-8CAE-E93E998CAF92}">
      <dsp:nvSpPr>
        <dsp:cNvPr id="0" name=""/>
        <dsp:cNvSpPr/>
      </dsp:nvSpPr>
      <dsp:spPr>
        <a:xfrm>
          <a:off x="1060529" y="2316764"/>
          <a:ext cx="3831351" cy="443296"/>
        </a:xfrm>
        <a:custGeom>
          <a:avLst/>
          <a:gdLst/>
          <a:ahLst/>
          <a:cxnLst/>
          <a:rect l="0" t="0" r="0" b="0"/>
          <a:pathLst>
            <a:path>
              <a:moveTo>
                <a:pt x="3831351" y="0"/>
              </a:moveTo>
              <a:lnTo>
                <a:pt x="3831351" y="221648"/>
              </a:lnTo>
              <a:lnTo>
                <a:pt x="0" y="221648"/>
              </a:lnTo>
              <a:lnTo>
                <a:pt x="0" y="4432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8EA00-BEFF-4522-A8A0-F921D12F0662}">
      <dsp:nvSpPr>
        <dsp:cNvPr id="0" name=""/>
        <dsp:cNvSpPr/>
      </dsp:nvSpPr>
      <dsp:spPr>
        <a:xfrm>
          <a:off x="3836412" y="1261295"/>
          <a:ext cx="2110937" cy="1055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Допустимые для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операции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с использованием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банковской карты </a:t>
          </a:r>
        </a:p>
      </dsp:txBody>
      <dsp:txXfrm>
        <a:off x="3836412" y="1261295"/>
        <a:ext cx="2110937" cy="1055468"/>
      </dsp:txXfrm>
    </dsp:sp>
    <dsp:sp modelId="{5D3116DA-B960-4DD2-8868-790140D9F38B}">
      <dsp:nvSpPr>
        <dsp:cNvPr id="0" name=""/>
        <dsp:cNvSpPr/>
      </dsp:nvSpPr>
      <dsp:spPr>
        <a:xfrm>
          <a:off x="5060" y="2760060"/>
          <a:ext cx="2110937" cy="1055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получение наличных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денежных средств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рублях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или иностранной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валюте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 территории РФ</a:t>
          </a:r>
        </a:p>
      </dsp:txBody>
      <dsp:txXfrm>
        <a:off x="5060" y="2760060"/>
        <a:ext cx="2110937" cy="1055468"/>
      </dsp:txXfrm>
    </dsp:sp>
    <dsp:sp modelId="{E52B229F-6893-49E2-ADBF-84D6ED65DE5B}">
      <dsp:nvSpPr>
        <dsp:cNvPr id="0" name=""/>
        <dsp:cNvSpPr/>
      </dsp:nvSpPr>
      <dsp:spPr>
        <a:xfrm>
          <a:off x="2559295" y="2760060"/>
          <a:ext cx="2110937" cy="1055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получение наличных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денежных средств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иностранной валюте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за пределами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территории РФ</a:t>
          </a:r>
        </a:p>
      </dsp:txBody>
      <dsp:txXfrm>
        <a:off x="2559295" y="2760060"/>
        <a:ext cx="2110937" cy="1055468"/>
      </dsp:txXfrm>
    </dsp:sp>
    <dsp:sp modelId="{8ACAAE76-807C-4169-B99C-C3910B4FCDCB}">
      <dsp:nvSpPr>
        <dsp:cNvPr id="0" name=""/>
        <dsp:cNvSpPr/>
      </dsp:nvSpPr>
      <dsp:spPr>
        <a:xfrm>
          <a:off x="5113529" y="2760060"/>
          <a:ext cx="2110937" cy="1055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оплата товаров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 услуг в рублях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 территории РФ,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а также в иностранной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валюте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- за пределами РФ</a:t>
          </a:r>
        </a:p>
      </dsp:txBody>
      <dsp:txXfrm>
        <a:off x="5113529" y="2760060"/>
        <a:ext cx="2110937" cy="1055468"/>
      </dsp:txXfrm>
    </dsp:sp>
    <dsp:sp modelId="{D033DBEF-1101-46B7-B602-AAACADABC36B}">
      <dsp:nvSpPr>
        <dsp:cNvPr id="0" name=""/>
        <dsp:cNvSpPr/>
      </dsp:nvSpPr>
      <dsp:spPr>
        <a:xfrm>
          <a:off x="7667764" y="2760060"/>
          <a:ext cx="2110937" cy="1055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иные операции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рублях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и иностранной валюте,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 отношении которых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законодательством РФ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не установлен запрет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 их совершение</a:t>
          </a:r>
        </a:p>
      </dsp:txBody>
      <dsp:txXfrm>
        <a:off x="7667764" y="2760060"/>
        <a:ext cx="2110937" cy="1055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CA1ECA-24DD-4C6E-A645-4DE882422D14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C167B5-9010-411B-90E0-7AB60B72FA7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43632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3CF149-38BF-4857-BF5E-60AE3E7B3484}" type="datetimeFigureOut">
              <a:rPr lang="en-US"/>
              <a:pPr>
                <a:defRPr/>
              </a:pPr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95F7003-2658-4C26-96A1-5560C1D3F1F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065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96838"/>
            <a:ext cx="9906000" cy="5491162"/>
          </a:xfrm>
          <a:prstGeom prst="rect">
            <a:avLst/>
          </a:prstGeom>
          <a:solidFill>
            <a:schemeClr val="accent2"/>
          </a:solidFill>
          <a:ln>
            <a:solidFill>
              <a:srgbClr val="3E96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6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2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7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7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497140-9242-442E-88E7-B801DD19543F}" type="datetime1">
              <a:rPr lang="ru-RU"/>
              <a:pPr>
                <a:defRPr/>
              </a:pPr>
              <a:t>27.03.2017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5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96838"/>
            <a:ext cx="9906000" cy="5491162"/>
          </a:xfrm>
          <a:prstGeom prst="rect">
            <a:avLst/>
          </a:prstGeom>
          <a:solidFill>
            <a:schemeClr val="accent2"/>
          </a:solidFill>
          <a:ln>
            <a:solidFill>
              <a:srgbClr val="3E96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6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2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7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7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497140-9242-442E-88E7-B801DD19543F}" type="datetime1">
              <a:rPr lang="ru-RU"/>
              <a:pPr>
                <a:defRPr/>
              </a:pPr>
              <a:t>27.03.2017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5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A78E28C-EABC-4B5F-A9CC-CDBD1B2BDFCC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0FE-EE29-416B-AA6F-814C6450B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623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E89C-E4EF-42FC-88B6-86D9433CB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565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E96DB"/>
          </a:solidFill>
          <a:ln>
            <a:solidFill>
              <a:srgbClr val="3E96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118922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0" y="4942707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4836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E89C-E4EF-42FC-88B6-86D9433CB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5653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96838"/>
            <a:ext cx="9906000" cy="5491162"/>
          </a:xfrm>
          <a:prstGeom prst="rect">
            <a:avLst/>
          </a:prstGeom>
          <a:solidFill>
            <a:schemeClr val="accent2"/>
          </a:solidFill>
          <a:ln>
            <a:solidFill>
              <a:srgbClr val="3E96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6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2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7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7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497140-9242-442E-88E7-B801DD19543F}" type="datetime1">
              <a:rPr lang="ru-RU"/>
              <a:pPr>
                <a:defRPr/>
              </a:pPr>
              <a:t>27.03.2017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535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71E6-A1FC-48BC-AA63-56D4D4590F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57402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EE83-C8C5-4063-8E4E-68436872BC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89966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E89C-E4EF-42FC-88B6-86D9433CB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5653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77581793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4192183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D1BE-803B-4895-B2EA-453B2923C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E96DB"/>
          </a:solidFill>
          <a:ln>
            <a:solidFill>
              <a:srgbClr val="3E96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669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4648409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501198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E89C-E4EF-42FC-88B6-86D9433CB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56538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96621871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6357117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6143911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4430092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0279701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7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21395143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96838"/>
            <a:ext cx="9906000" cy="5491162"/>
          </a:xfrm>
          <a:prstGeom prst="rect">
            <a:avLst/>
          </a:prstGeom>
          <a:solidFill>
            <a:schemeClr val="accent2"/>
          </a:solidFill>
          <a:ln>
            <a:solidFill>
              <a:srgbClr val="3E96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6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2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7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7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497140-9242-442E-88E7-B801DD19543F}" type="datetime1">
              <a:rPr lang="ru-RU"/>
              <a:pPr>
                <a:defRPr/>
              </a:pPr>
              <a:t>27.03.2017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535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E89C-E4EF-42FC-88B6-86D9433CB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5653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19"/>
            <a:ext cx="5360173" cy="713947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8"/>
            <a:ext cx="3268359" cy="5037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C98C-2C87-4342-AF01-90616E7115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561982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C401-95ED-483E-AFD9-9D8E77728F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93066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9" y="850901"/>
            <a:ext cx="8829675" cy="885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9" y="1736727"/>
            <a:ext cx="8829675" cy="47164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342F-8843-42C3-A707-A7D8437F1B2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45870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E89C-E4EF-42FC-88B6-86D9433CB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5653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A39D-21C1-466D-88BF-3815D5239A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282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9" y="850901"/>
            <a:ext cx="8829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9" y="1736727"/>
            <a:ext cx="8829675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8289" y="838200"/>
            <a:ext cx="390525" cy="0"/>
          </a:xfrm>
          <a:prstGeom prst="line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814" y="847725"/>
            <a:ext cx="1990725" cy="0"/>
          </a:xfrm>
          <a:prstGeom prst="line">
            <a:avLst/>
          </a:prstGeom>
          <a:ln w="28575" cmpd="sng">
            <a:solidFill>
              <a:srgbClr val="3E96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839" y="838200"/>
            <a:ext cx="6873875" cy="0"/>
          </a:xfrm>
          <a:prstGeom prst="line">
            <a:avLst/>
          </a:prstGeom>
          <a:ln w="3175" cmpd="sng">
            <a:solidFill>
              <a:srgbClr val="3E96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rgbClr val="3E96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rgbClr val="3E96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651" y="461963"/>
            <a:ext cx="1852613" cy="2460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cap="all" dirty="0">
                <a:solidFill>
                  <a:schemeClr val="accent2"/>
                </a:solidFill>
                <a:latin typeface="+mn-lt"/>
                <a:cs typeface="+mn-cs"/>
              </a:rPr>
              <a:t>Банковские услуги и отношение людей с банками</a:t>
            </a:r>
            <a:endParaRPr lang="en-US" sz="800" cap="all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950" y="344488"/>
            <a:ext cx="388938" cy="469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7777A"/>
                </a:solidFill>
              </a:defRPr>
            </a:lvl1pPr>
          </a:lstStyle>
          <a:p>
            <a:pPr>
              <a:defRPr/>
            </a:pPr>
            <a:fld id="{F83E2F6D-4A11-4659-8DCD-20497D5E06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963" r:id="rId10"/>
    <p:sldLayoutId id="2147483972" r:id="rId11"/>
    <p:sldLayoutId id="2147483975" r:id="rId12"/>
    <p:sldLayoutId id="2147483980" r:id="rId13"/>
    <p:sldLayoutId id="2147483986" r:id="rId14"/>
    <p:sldLayoutId id="2147483995" r:id="rId15"/>
    <p:sldLayoutId id="2147483997" r:id="rId16"/>
    <p:sldLayoutId id="2147484001" r:id="rId17"/>
    <p:sldLayoutId id="2147484003" r:id="rId18"/>
    <p:sldLayoutId id="2147484007" r:id="rId19"/>
    <p:sldLayoutId id="2147484013" r:id="rId20"/>
    <p:sldLayoutId id="2147484016" r:id="rId21"/>
    <p:sldLayoutId id="2147484018" r:id="rId22"/>
    <p:sldLayoutId id="2147484021" r:id="rId23"/>
    <p:sldLayoutId id="2147484040" r:id="rId24"/>
    <p:sldLayoutId id="2147484043" r:id="rId25"/>
    <p:sldLayoutId id="2147483841" r:id="rId26"/>
    <p:sldLayoutId id="2147484044" r:id="rId27"/>
    <p:sldLayoutId id="2147484127" r:id="rId28"/>
    <p:sldLayoutId id="2147484128" r:id="rId29"/>
    <p:sldLayoutId id="2147484129" r:id="rId30"/>
    <p:sldLayoutId id="2147484130" r:id="rId31"/>
    <p:sldLayoutId id="2147484131" r:id="rId32"/>
    <p:sldLayoutId id="2147484132" r:id="rId33"/>
    <p:sldLayoutId id="2147484135" r:id="rId34"/>
    <p:sldLayoutId id="2147484136" r:id="rId35"/>
    <p:sldLayoutId id="2147484098" r:id="rId36"/>
    <p:sldLayoutId id="2147484099" r:id="rId37"/>
    <p:sldLayoutId id="2147484101" r:id="rId38"/>
    <p:sldLayoutId id="2147484103" r:id="rId39"/>
    <p:sldLayoutId id="2147484104" r:id="rId40"/>
    <p:sldLayoutId id="2147484105" r:id="rId41"/>
    <p:sldLayoutId id="2147484106" r:id="rId42"/>
    <p:sldLayoutId id="2147484107" r:id="rId43"/>
    <p:sldLayoutId id="2147484108" r:id="rId44"/>
    <p:sldLayoutId id="2147484109" r:id="rId45"/>
    <p:sldLayoutId id="2147484110" r:id="rId46"/>
    <p:sldLayoutId id="2147484111" r:id="rId47"/>
    <p:sldLayoutId id="2147484112" r:id="rId48"/>
    <p:sldLayoutId id="2147484113" r:id="rId49"/>
    <p:sldLayoutId id="2147484114" r:id="rId50"/>
    <p:sldLayoutId id="2147484115" r:id="rId51"/>
    <p:sldLayoutId id="2147484116" r:id="rId52"/>
    <p:sldLayoutId id="2147484121" r:id="rId53"/>
    <p:sldLayoutId id="2147484124" r:id="rId54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87313" indent="-873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1pPr>
      <a:lvl2pPr marL="176213" indent="-873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2pPr>
      <a:lvl3pPr marL="266700" indent="-88900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355600" indent="-873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444500" indent="-873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C8C4-9B16-44EF-9AC4-E53B2FBD76C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3E2F6D-4A11-4659-8DCD-20497D5E06E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8187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  <p:sldLayoutId id="2147484157" r:id="rId20"/>
    <p:sldLayoutId id="2147484158" r:id="rId21"/>
    <p:sldLayoutId id="2147484159" r:id="rId22"/>
    <p:sldLayoutId id="2147484160" r:id="rId23"/>
    <p:sldLayoutId id="2147484161" r:id="rId24"/>
    <p:sldLayoutId id="2147484162" r:id="rId25"/>
    <p:sldLayoutId id="2147484163" r:id="rId26"/>
    <p:sldLayoutId id="2147484164" r:id="rId27"/>
    <p:sldLayoutId id="2147484165" r:id="rId28"/>
    <p:sldLayoutId id="2147484166" r:id="rId29"/>
    <p:sldLayoutId id="2147484167" r:id="rId30"/>
    <p:sldLayoutId id="2147484168" r:id="rId31"/>
    <p:sldLayoutId id="2147484169" r:id="rId32"/>
    <p:sldLayoutId id="2147484170" r:id="rId33"/>
    <p:sldLayoutId id="2147484171" r:id="rId34"/>
    <p:sldLayoutId id="2147484172" r:id="rId35"/>
    <p:sldLayoutId id="2147484173" r:id="rId36"/>
    <p:sldLayoutId id="2147484174" r:id="rId3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dz_Srv5\cvol\DBRN\UABS\common_uabs\SLAYD\JPM_BMA\JPM_BMA_AEL.xls!&#1089;&#1083;2!R8C2:R11C41" TargetMode="Externa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85.122.191\CVOL\DBRN\UABS\common_uabs\SLAYD\JPM_BMA\JPM_BMA_AEL.xls!&#1056;&#1080;&#1089;.6.1r!%5bJPM_BMA_AEL.xls%5d&#1056;&#1080;&#1089;.6.1r%20&#1044;&#1080;&#1072;&#1075;&#1088;&#1072;&#1084;&#1084;&#1072;%202" TargetMode="Externa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D22320E825044C6A96A842DC0467350B3839FA12DFE4E8D3CB1A05CB40DB50F2C3C8D845350A606i5j7Q" TargetMode="Externa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ps@cbr.ru" TargetMode="Externa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3%D0%BE%D0%B2%D0%BE%D1%80_%D1%85%D1%80%D0%B0%D0%BD%D0%B5%D0%BD%D0%B8%D1%8F" TargetMode="External"/><Relationship Id="rId2" Type="http://schemas.openxmlformats.org/officeDocument/2006/relationships/hyperlink" Target="https://ru.wikipedia.org/wiki/%D0%90%D1%80%D0%B5%D0%BD%D0%B4%D0%B0_%D1%82%D1%80%D0%B0%D0%BD%D1%81%D0%BF%D0%BE%D1%80%D1%82%D0%BD%D1%8B%D1%85_%D1%81%D1%80%D0%B5%D0%B4%D1%81%D1%82%D0%B2" TargetMode="External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60488"/>
          </a:xfrm>
        </p:spPr>
        <p:txBody>
          <a:bodyPr lIns="90000" tIns="46800" rIns="90000" bIns="46800" anchor="t"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Банковские услуги и отношение людей с банками</a:t>
            </a:r>
            <a:endParaRPr lang="en-US" altLang="ru-RU" sz="32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10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9263" y="2628902"/>
            <a:ext cx="4395788" cy="665163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Смирнова Жанна Игоревна</a:t>
            </a: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4" y="4743420"/>
            <a:ext cx="9298004" cy="1752600"/>
          </a:xfrm>
          <a:noFill/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 состоянию на 1 октября 2016 года  в России действовало 649 кредитных организаций, из них 600 – банки. 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40FE-EE29-416B-AA6F-814C6450B51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152" y="853221"/>
            <a:ext cx="9455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1. Банковская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система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000000"/>
              </a:solidFill>
              <a:latin typeface="Myriad Pro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Myriad Pro"/>
              </a:rPr>
              <a:t>Динамика </a:t>
            </a:r>
            <a:r>
              <a:rPr lang="ru-RU" sz="2400" b="1" dirty="0">
                <a:solidFill>
                  <a:srgbClr val="000000"/>
                </a:solidFill>
                <a:latin typeface="Myriad Pro"/>
              </a:rPr>
              <a:t>российского банковского сектора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262851375"/>
              </p:ext>
            </p:extLst>
          </p:nvPr>
        </p:nvGraphicFramePr>
        <p:xfrm>
          <a:off x="190501" y="2614142"/>
          <a:ext cx="9612313" cy="1487487"/>
        </p:xfrm>
        <a:graphic>
          <a:graphicData uri="http://schemas.openxmlformats.org/presentationml/2006/ole">
            <p:oleObj spid="_x0000_s14350" name="Лист" r:id="rId3" imgW="7324655" imgH="1133460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605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8829675" cy="8858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Банковская система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0290423"/>
              </p:ext>
            </p:extLst>
          </p:nvPr>
        </p:nvGraphicFramePr>
        <p:xfrm>
          <a:off x="485775" y="1206500"/>
          <a:ext cx="9436100" cy="4381500"/>
        </p:xfrm>
        <a:graphic>
          <a:graphicData uri="http://schemas.openxmlformats.org/presentationml/2006/ole">
            <p:oleObj spid="_x0000_s7243" name="Лист" r:id="rId3" imgW="7877077" imgH="3657690" progId="Excel.Sheet.8">
              <p:link updateAutomatic="1"/>
            </p:oleObj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F31A39D-21C1-466D-88BF-3815D5239A26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5685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776" y="1187450"/>
            <a:ext cx="8293100" cy="71438"/>
          </a:xfrm>
        </p:spPr>
        <p:txBody>
          <a:bodyPr rtlCol="0">
            <a:normAutofit fontScale="90000"/>
          </a:bodyPr>
          <a:lstStyle/>
          <a:p>
            <a:pPr defTabSz="914377" eaLnBrk="1" fontAlgn="auto" hangingPunct="1">
              <a:spcAft>
                <a:spcPts val="600"/>
              </a:spcAft>
              <a:defRPr/>
            </a:pPr>
            <a:r>
              <a:rPr lang="ru-RU" sz="1200" dirty="0"/>
              <a:t/>
            </a:r>
            <a:br>
              <a:rPr lang="ru-RU" sz="1200" dirty="0"/>
            </a:br>
            <a:endParaRPr lang="en-US" sz="1200" dirty="0"/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466263" y="1274468"/>
            <a:ext cx="9244896" cy="5612475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рыночной экономике </a:t>
            </a:r>
            <a:r>
              <a:rPr lang="ru-RU" altLang="ru-RU" sz="40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центральный банк </a:t>
            </a: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– это общественный, </a:t>
            </a:r>
            <a:r>
              <a:rPr lang="ru-RU" altLang="ru-RU" sz="40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некоммерческий денежно-кредитный </a:t>
            </a:r>
            <a:r>
              <a:rPr lang="ru-RU" altLang="ru-RU" sz="40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институт</a:t>
            </a:r>
            <a:r>
              <a:rPr lang="en-US" altLang="ru-RU" sz="40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</a:t>
            </a:r>
            <a:r>
              <a:rPr lang="ru-RU" altLang="ru-RU" sz="40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В России таким институтом является согласно статье 75 «Конституции Российской Федерации» такую роль  выполняет Банк России (БР). Целями его деятельности </a:t>
            </a: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БР являются: </a:t>
            </a:r>
            <a:b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1. Защита и обеспечение устойчивости рубля. </a:t>
            </a:r>
            <a:b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2. Развитие и укрепление банковской системы РФ. </a:t>
            </a:r>
            <a:b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3. Обеспечение стабильности и развитие национальной платежной системы.</a:t>
            </a:r>
            <a:b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4. Развитие финансового рынка РФ. </a:t>
            </a:r>
            <a:b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5. Обеспечение стабильности финансового рынка РФ. </a:t>
            </a:r>
            <a:r>
              <a:rPr lang="en-US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en-US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</a:t>
            </a: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России </a:t>
            </a:r>
            <a:r>
              <a:rPr lang="ru-RU" altLang="ru-RU" sz="40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юридическое лицо. Его уставный </a:t>
            </a: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капитал и иное имущество </a:t>
            </a:r>
            <a:r>
              <a:rPr lang="ru-RU" altLang="ru-RU" sz="40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являются </a:t>
            </a:r>
            <a:r>
              <a:rPr lang="ru-RU" altLang="ru-RU" sz="40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федеральной собственностью, при этом </a:t>
            </a:r>
            <a:r>
              <a:rPr lang="ru-RU" altLang="ru-RU" sz="40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России  наделен имущественной и финансовой самостоятельностью, он осуществляет свои расходы за счет собственных доходов.</a:t>
            </a:r>
            <a:br>
              <a:rPr lang="ru-RU" altLang="ru-RU" sz="40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40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ru-RU" altLang="ru-RU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99853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3. Центральный 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Российской Федерации </a:t>
            </a:r>
            <a:endParaRPr lang="ru-RU" sz="3200" b="1" cap="none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defTabSz="914377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(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России)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99853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3. Центральный 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Российской Федерации </a:t>
            </a:r>
            <a:endParaRPr lang="ru-RU" sz="3200" b="1" cap="none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defTabSz="914377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(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России)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/>
        </p:nvGraphicFramePr>
        <p:xfrm>
          <a:off x="539751" y="1027113"/>
          <a:ext cx="8645525" cy="4757737"/>
        </p:xfrm>
        <a:graphic>
          <a:graphicData uri="http://schemas.openxmlformats.org/presentationml/2006/ole">
            <p:oleObj spid="_x0000_s6246" r:id="rId3" imgW="8644877" imgH="475529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41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Объект 5"/>
          <p:cNvSpPr>
            <a:spLocks noGrp="1"/>
          </p:cNvSpPr>
          <p:nvPr>
            <p:ph idx="1"/>
          </p:nvPr>
        </p:nvSpPr>
        <p:spPr>
          <a:xfrm>
            <a:off x="488950" y="1270928"/>
            <a:ext cx="9245600" cy="399996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1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) привлечение денежных средств физических и юридических лиц во вклады (до востребования и на определенный срок);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2) размещение привлеченных средств от своего имени и за свой счет;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3) открытие и ведение банковских счетов физических и юридических лиц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4) осуществление переводов денежных средств по поручению физических и юридических лиц, в том числе банков-корреспондентов, по их банковским счетам;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5) инкассация денежных средств, векселей, платежных и расчетных документов и кассовое обслуживание физических и юридических лиц;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536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anchor="t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alt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4. Банковские </a:t>
            </a:r>
            <a:r>
              <a:rPr lang="ru-RU" alt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операции</a:t>
            </a:r>
            <a:endParaRPr lang="en-US" altLang="ru-RU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Объект 5"/>
          <p:cNvSpPr>
            <a:spLocks noGrp="1"/>
          </p:cNvSpPr>
          <p:nvPr>
            <p:ph idx="1"/>
          </p:nvPr>
        </p:nvSpPr>
        <p:spPr>
          <a:xfrm>
            <a:off x="488950" y="722470"/>
            <a:ext cx="9245600" cy="39274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6) купля-продажа иностранной валюты в наличной и безналичной формах;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7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) привлечение во вклады и размещение драгоценных металлов;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8) выдача банковских гарантий;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9) осуществление переводов денежных средств без открытия банковских счетов, в том числе электронных денежных средств (за исключением почтовых переводов).</a:t>
            </a:r>
          </a:p>
        </p:txBody>
      </p:sp>
      <p:sp>
        <p:nvSpPr>
          <p:cNvPr id="1536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anchor="t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alt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4. Банковские </a:t>
            </a:r>
            <a:r>
              <a:rPr lang="ru-RU" alt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операции</a:t>
            </a:r>
            <a:endParaRPr lang="en-US" altLang="ru-RU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1</a:t>
            </a: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4. Банковские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операции</a:t>
            </a:r>
            <a:endParaRPr lang="en-US" altLang="ru-RU" sz="32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41987" name="Объект 5"/>
          <p:cNvSpPr>
            <a:spLocks noGrp="1"/>
          </p:cNvSpPr>
          <p:nvPr>
            <p:ph idx="4294967295"/>
          </p:nvPr>
        </p:nvSpPr>
        <p:spPr>
          <a:xfrm>
            <a:off x="622300" y="-11113"/>
            <a:ext cx="9283700" cy="3854451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b="1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Другие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допустимые </a:t>
            </a:r>
            <a:r>
              <a:rPr lang="ru-RU" altLang="ru-RU" sz="2400" b="1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сделки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КО:</a:t>
            </a: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1) выдача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поручительств за третьих лиц, предусматривающих исполнение обязательств в денежной форме;</a:t>
            </a: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2) приобретение права требования от третьих лиц исполнения обязательств в денежной форме;</a:t>
            </a: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3) доверительное управление денежными средствами и иным имуществом по договору с физическими и юридическими лицами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4) осуществление операций с драгоценными металлами и драгоценными камнями в соответствии с законодательством РФ;</a:t>
            </a: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5) предоставление в аренду физическим и юридическим лицам специальных помещений или находящихся в них сейфов для хранения документов и ценностей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  <a:hlinkClick r:id="rId2"/>
              </a:rPr>
              <a:t>;</a:t>
            </a: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6)  лизинговые операции;</a:t>
            </a: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7)  оказание консультационных и информационных услуг.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  <a:hlinkClick r:id="rId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>
          <a:xfrm>
            <a:off x="438150" y="2741615"/>
            <a:ext cx="9310688" cy="119062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Микрофинансовая организация (МФО) – коммерческая или некоммерческая организация,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не являющаяся</a:t>
            </a:r>
            <a:r>
              <a:rPr lang="en-US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банком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и выдающая займы физическим и юридическим лицам.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Микрозаем – заем на сумму не более 1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млн. руб.,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предоставленный по договору займа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МФО должна быть внесена в государственный реестр, который публикуется на официальном сайте Банка России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(проверить наличие соответствующего свидетельства (копии) можно в офисе МФО).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Членство в саморегулируемой организации можно рассматривать как дополнительную гарантию надежности МФО.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6. Микрофинансовые организации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6726" y="519186"/>
            <a:ext cx="9282113" cy="3479800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Типы микрозаймов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 займы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(на личные нужды на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относительно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долгий срок);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займы «до зарплаты» (небольшие суммы на очень короткий срок);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предпринимательские займы (на поддержку и развитие малого бизнеса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).</a:t>
            </a:r>
          </a:p>
          <a:p>
            <a:pPr marL="0" indent="0"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Основные отличия микрозайма: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простота и быстрота – менее формализовано оформление займа, чем кредита в банке;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доступность – МФО часто работают там, где нет структурных подразделений банков.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существенно более высокие проценты по займу</a:t>
            </a:r>
            <a:r>
              <a:rPr lang="ru-RU" sz="2400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>!!!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сохранность средств, вложенных в МФО, </a:t>
            </a:r>
            <a:r>
              <a:rPr lang="ru-RU" sz="2400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>не гарантируется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государством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Микрофинансовые организации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9118675" y="6255392"/>
            <a:ext cx="484632" cy="392229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0851" y="2430463"/>
            <a:ext cx="9312275" cy="2592387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Среднерыночное значение ПСК публикуется на официальном сайте Банка России.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Оно не может превышать рассчитанное Банком России среднерыночное значение ПСК, применяемое в соответствующем календарном квартале, более чем на одну треть.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Заключить договор микрозайма на указанных МФО условиях в течение пяти дней после ознакомления с индивидуальными условиями договора.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6. Микрофинансовые организации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463550" y="2068515"/>
            <a:ext cx="9285288" cy="2179637"/>
          </a:xfrm>
        </p:spPr>
        <p:txBody>
          <a:bodyPr anchor="t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ru-RU" sz="2400" b="1" dirty="0">
                <a:solidFill>
                  <a:srgbClr val="FF0000"/>
                </a:solidFill>
                <a:latin typeface="Myriad Pro" pitchFamily="34" charset="0"/>
                <a:ea typeface="+mn-ea"/>
                <a:cs typeface="Times New Roman" pitchFamily="18" charset="0"/>
              </a:rPr>
              <a:t>I. </a:t>
            </a:r>
            <a:r>
              <a:rPr lang="ru-RU" altLang="ru-RU" sz="2400" b="1" dirty="0">
                <a:solidFill>
                  <a:srgbClr val="FF0000"/>
                </a:solidFill>
                <a:latin typeface="Myriad Pro" pitchFamily="34" charset="0"/>
                <a:ea typeface="+mn-ea"/>
                <a:cs typeface="Times New Roman" pitchFamily="18" charset="0"/>
              </a:rPr>
              <a:t>Банки и небанковские кредитные учреждения: </a:t>
            </a:r>
            <a:br>
              <a:rPr lang="ru-RU" altLang="ru-RU" sz="2400" b="1" dirty="0">
                <a:solidFill>
                  <a:srgbClr val="FF0000"/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Myriad Pro" pitchFamily="34" charset="0"/>
                <a:ea typeface="+mn-ea"/>
                <a:cs typeface="Times New Roman" pitchFamily="18" charset="0"/>
              </a:rPr>
              <a:t>услуги для </a:t>
            </a:r>
            <a:r>
              <a:rPr lang="ru-RU" altLang="ru-RU" sz="2400" b="1" dirty="0" smtClean="0">
                <a:solidFill>
                  <a:srgbClr val="FF0000"/>
                </a:solidFill>
                <a:latin typeface="Myriad Pro" pitchFamily="34" charset="0"/>
                <a:ea typeface="+mn-ea"/>
                <a:cs typeface="Times New Roman" pitchFamily="18" charset="0"/>
              </a:rPr>
              <a:t>населения</a:t>
            </a:r>
            <a:r>
              <a:rPr lang="ru-RU" altLang="ru-RU" sz="2400" b="1" dirty="0">
                <a:solidFill>
                  <a:srgbClr val="FF0000"/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II.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Банковские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вклады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III.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Банковские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кредиты</a:t>
            </a: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Содержание</a:t>
            </a: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темы</a:t>
            </a:r>
            <a:endParaRPr lang="en-US" alt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64" y="453867"/>
            <a:ext cx="9312275" cy="3262313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Некоторые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МФО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также предлагают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гражданам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выступить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роли инвестора – разместить деньги в МФО на определенный срок под фиксированные проценты.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Инвестиции в МФО </a:t>
            </a:r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 являются вкладом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– соответственно они не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застрахованы в государственной системе страхования вкладов, и, следовательно, их сохранность не гарантируется государством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МФО принимают </a:t>
            </a:r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от граждан средства в займы в сумме не менее 1,5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миллиона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рублей. Многие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МФО предлагают сегодня инвесторам доход в диапазоне 20-25%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годовых и выше.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МФО не обязаны досрочно возвращать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средства инвестору,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если это не предусмотрено договором.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Многие МФО предлагают застраховать средства инвесторов в одной из страховых компаний. Лучше выбрать МФО, застраховавшую свою ответственность в надежной страховой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компании.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6. Микрофинансовые организации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64" y="771049"/>
            <a:ext cx="9312275" cy="2967038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Защита прав заемщиков и инвесторов: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в Банке России действует Служба по защите прав потребителей финансовых услуг и миноритарных акционеров.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Направить письменное обращение в Службу можно по адресу: 107016, г. Москва, ул. Неглинная, д. 12 или по электронной почте: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  <a:hlinkClick r:id="rId2"/>
              </a:rPr>
              <a:t>fps@cbr.ru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обратиться также можно, заполнив электронную форму в интернет-приемной Банка России.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задать вопрос можно по телефону контактного центра Банка России (8-800-250-40-72).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6. Микрофинансовые организации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5"/>
          <p:cNvSpPr>
            <a:spLocks noGrp="1"/>
          </p:cNvSpPr>
          <p:nvPr>
            <p:ph type="title"/>
          </p:nvPr>
        </p:nvSpPr>
        <p:spPr>
          <a:xfrm>
            <a:off x="450851" y="1274847"/>
            <a:ext cx="9312275" cy="4778712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Банковский счет открывается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кредитной организацией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юридическим или физическим лицам для отражения финансовых операций клиентов и аккумулировании на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счете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безналичных денежных средств для целевого использования.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/>
              <a:t/>
            </a:r>
            <a:br>
              <a:rPr lang="ru-RU" altLang="ru-RU" sz="2400" dirty="0"/>
            </a:b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22034"/>
            <a:ext cx="9906000" cy="52228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7. Банковские счета и переводы денежных </a:t>
            </a:r>
          </a:p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средств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4025" y="1677988"/>
            <a:ext cx="9309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0" y="0"/>
            <a:ext cx="9906000" cy="5222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87313" indent="-873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fontAlgn="auto" hangingPunct="1">
              <a:spcAft>
                <a:spcPts val="0"/>
              </a:spcAft>
              <a:buNone/>
              <a:defRPr/>
            </a:pPr>
            <a:r>
              <a:rPr lang="en-US" sz="1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1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7</a:t>
            </a:r>
            <a:r>
              <a:rPr lang="ru-RU" sz="1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Банковские счета и переводы денежных </a:t>
            </a:r>
            <a:r>
              <a:rPr lang="ru-RU" sz="1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</a:t>
            </a:r>
          </a:p>
          <a:p>
            <a:pPr marL="0" indent="0" defTabSz="914377" eaLnBrk="1" fontAlgn="auto" hangingPunct="1">
              <a:spcAft>
                <a:spcPts val="0"/>
              </a:spcAft>
              <a:buNone/>
              <a:defRPr/>
            </a:pPr>
            <a:r>
              <a:rPr lang="ru-RU" sz="1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средств</a:t>
            </a:r>
            <a:endParaRPr lang="en-US" sz="128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defTabSz="914377" eaLnBrk="1" fontAlgn="auto" hangingPunct="1">
              <a:spcAft>
                <a:spcPts val="0"/>
              </a:spcAft>
              <a:buNone/>
              <a:defRPr/>
            </a:pPr>
            <a:endParaRPr lang="en-US" sz="32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293764896"/>
              </p:ext>
            </p:extLst>
          </p:nvPr>
        </p:nvGraphicFramePr>
        <p:xfrm>
          <a:off x="-4392613" y="434000"/>
          <a:ext cx="18505488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71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2"/>
          <p:cNvSpPr>
            <a:spLocks noGrp="1"/>
          </p:cNvSpPr>
          <p:nvPr>
            <p:ph idx="1"/>
          </p:nvPr>
        </p:nvSpPr>
        <p:spPr>
          <a:xfrm>
            <a:off x="419101" y="1648777"/>
            <a:ext cx="9358313" cy="27209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Текущие счета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открываются физическим лицам для совершения операций,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 связанных с предпринимательской деятельностью или частной практикой</a:t>
            </a:r>
            <a:r>
              <a:rPr lang="ru-RU" altLang="ru-RU" sz="2400" u="sng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endParaRPr lang="en-US" altLang="ru-RU" sz="2400" u="sng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ru-RU" sz="2400" u="sng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Расчетные счета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открываются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юридическим лицам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, не являющимся кредитными организациями, а также индивидуальным предпринимателям или физическим лицам, занимающимся в установленном законодательством порядке частной практикой,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для совершения операций, связанных с предпринимательской деятельностью или частной практикой.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u="sng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7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Банковские 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счета и переводы денежных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</a:t>
            </a:r>
          </a:p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средств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98475" y="1294816"/>
            <a:ext cx="9221788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Перевод денежных средств осуществляется в рамках 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форм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безналичных расчетов: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платежными поручениями;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инкассовыми поручениями;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чеками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расчетов по аккредитиву;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расчетов в форме перевода денежных средств по требованию получателя средств (прямое дебетование);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расчетов в форме перевода электронных денежных средств.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0" y="0"/>
            <a:ext cx="9906000" cy="522288"/>
          </a:xfrm>
          <a:prstGeom prst="rect">
            <a:avLst/>
          </a:prstGeom>
        </p:spPr>
        <p:txBody>
          <a:bodyPr/>
          <a:lstStyle>
            <a:lvl1pPr marL="87313" indent="-873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7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Банковские счета и переводы денежных </a:t>
            </a:r>
          </a:p>
          <a:p>
            <a:pPr marL="0" indent="0" defTabSz="914377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средств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2126" y="517773"/>
            <a:ext cx="9242425" cy="2944890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Расчетная (дебетовая) карта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как электронное средство платежа используется ее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держателем для операций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пределах расходного лимита - суммы денежных средств клиента, находящихся на его банковском счете, или кредита, предоставляемого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банком-эмитентом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клиенту при недостаточности или отсутствии на банковском счете денежных средств (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овердрафт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).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Кредитная карта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как электронное средство платежа используется для совершения ее держателем операций </a:t>
            </a:r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 счет денежных средств, предоставленных </a:t>
            </a:r>
            <a:r>
              <a:rPr lang="ru-RU" sz="2400" u="sng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банком-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эмитентом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клиенту </a:t>
            </a:r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пределах расходного лимита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соответствии с условиями кредитного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договора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Предоплаченная карта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как электронное средство платежа используется </a:t>
            </a:r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для осуществления перевода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электронных денежных средств, </a:t>
            </a:r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возврата остатка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электронных денежных средств в пределах суммы предварительно предоставленных держателем денежных средств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банку–эмитенту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 anchor="t">
            <a:normAutofit fontScale="92500" lnSpcReduction="10000"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8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Банковские карты и Интернет-банкинг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04" y="524869"/>
            <a:ext cx="8829675" cy="4716463"/>
          </a:xfrm>
        </p:spPr>
        <p:txBody>
          <a:bodyPr>
            <a:noAutofit/>
          </a:bodyPr>
          <a:lstStyle/>
          <a:p>
            <a:pPr algn="just"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Предоплаченная карта (ПК)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– это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карта,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которой размещена фикс.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сумма денег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или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определенное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к-во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товаров и услуг. Характерные примеры товаров и услуг – литраж топлива в автозаправочной сети или общее время пребывания в плавательном бассейне. Предъявитель карты имеет возможность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получения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товаров и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услуг. Нередко используется </a:t>
            </a:r>
            <a:r>
              <a:rPr lang="ru-RU" sz="2400" b="1" dirty="0" smtClean="0">
                <a:solidFill>
                  <a:srgbClr val="002060"/>
                </a:solidFill>
                <a:latin typeface="Myriad Pro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Myriad Pro"/>
              </a:rPr>
              <a:t>анонимных расчетов, используются в системах лояльности клиентов, </a:t>
            </a:r>
            <a:r>
              <a:rPr lang="ru-RU" sz="2400" b="1" dirty="0" smtClean="0">
                <a:solidFill>
                  <a:srgbClr val="002060"/>
                </a:solidFill>
                <a:latin typeface="Myriad Pro"/>
              </a:rPr>
              <a:t>как подарок.</a:t>
            </a:r>
          </a:p>
          <a:p>
            <a:pPr>
              <a:lnSpc>
                <a:spcPts val="2400"/>
              </a:lnSpc>
            </a:pPr>
            <a:endParaRPr lang="ru-RU" sz="2400" dirty="0" smtClean="0">
              <a:solidFill>
                <a:srgbClr val="002060"/>
              </a:solidFill>
              <a:latin typeface="Myriad Pro"/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Банк-эмитент обязан определенный</a:t>
            </a:r>
          </a:p>
          <a:p>
            <a:pPr>
              <a:lnSpc>
                <a:spcPts val="2400"/>
              </a:lnSpc>
            </a:pPr>
            <a:endParaRPr lang="ru-RU" sz="2400" dirty="0">
              <a:solidFill>
                <a:srgbClr val="002060"/>
              </a:solidFill>
              <a:latin typeface="Myriad Pro"/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лимит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ПК,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который не должен превышать 100 тыс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. руб.</a:t>
            </a:r>
          </a:p>
          <a:p>
            <a:pPr>
              <a:lnSpc>
                <a:spcPts val="2400"/>
              </a:lnSpc>
            </a:pPr>
            <a:endParaRPr lang="ru-RU" sz="2400" dirty="0" smtClean="0">
              <a:solidFill>
                <a:srgbClr val="002060"/>
              </a:solidFill>
              <a:latin typeface="Myriad Pro"/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Банк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имеет право выпускать </a:t>
            </a:r>
            <a:r>
              <a:rPr lang="ru-RU" sz="2400" u="sng" dirty="0">
                <a:solidFill>
                  <a:srgbClr val="002060"/>
                </a:solidFill>
                <a:latin typeface="Myriad Pro"/>
              </a:rPr>
              <a:t>пополняемые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ПК, но более </a:t>
            </a:r>
            <a:r>
              <a:rPr lang="ru-RU" sz="2400" dirty="0">
                <a:solidFill>
                  <a:srgbClr val="002060"/>
                </a:solidFill>
                <a:latin typeface="Myriad Pro"/>
              </a:rPr>
              <a:t>40 тыс. рублей в течение 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календ.мес.</a:t>
            </a:r>
            <a:endParaRPr lang="ru-RU" sz="2400" dirty="0">
              <a:solidFill>
                <a:srgbClr val="002060"/>
              </a:solidFill>
              <a:latin typeface="Myriad Pro"/>
            </a:endParaRPr>
          </a:p>
          <a:p>
            <a:pPr>
              <a:lnSpc>
                <a:spcPts val="2400"/>
              </a:lnSpc>
            </a:pPr>
            <a:endParaRPr lang="ru-RU" sz="2400" dirty="0" smtClean="0">
              <a:solidFill>
                <a:srgbClr val="002060"/>
              </a:solidFill>
              <a:latin typeface="Myriad Pro"/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ПК </a:t>
            </a:r>
            <a:r>
              <a:rPr lang="ru-RU" sz="2400" u="sng" dirty="0">
                <a:solidFill>
                  <a:srgbClr val="002060"/>
                </a:solidFill>
                <a:latin typeface="Myriad Pro"/>
              </a:rPr>
              <a:t>не требует открытия счета и оформляется банком без идентификации </a:t>
            </a:r>
            <a:r>
              <a:rPr lang="ru-RU" sz="2400" u="sng" dirty="0" smtClean="0">
                <a:solidFill>
                  <a:srgbClr val="002060"/>
                </a:solidFill>
                <a:latin typeface="Myriad Pro"/>
              </a:rPr>
              <a:t>клиента</a:t>
            </a:r>
            <a:r>
              <a:rPr lang="ru-RU" sz="2400" dirty="0" smtClean="0">
                <a:solidFill>
                  <a:srgbClr val="002060"/>
                </a:solidFill>
                <a:latin typeface="Myriad Pro"/>
              </a:rPr>
              <a:t> (не указ. ФИО).</a:t>
            </a:r>
            <a:endParaRPr lang="ru-RU" sz="2400" dirty="0">
              <a:solidFill>
                <a:srgbClr val="002060"/>
              </a:solidFill>
              <a:latin typeface="Myriad Pro"/>
            </a:endParaRPr>
          </a:p>
          <a:p>
            <a:pPr algn="just">
              <a:lnSpc>
                <a:spcPts val="2400"/>
              </a:lnSpc>
            </a:pPr>
            <a:endParaRPr lang="ru-RU" sz="2400" b="1" dirty="0">
              <a:solidFill>
                <a:srgbClr val="002060"/>
              </a:solidFill>
              <a:latin typeface="Myriad Pro"/>
            </a:endParaRPr>
          </a:p>
          <a:p>
            <a:pPr algn="just">
              <a:lnSpc>
                <a:spcPts val="2400"/>
              </a:lnSpc>
            </a:pPr>
            <a:endParaRPr lang="ru-RU" sz="2400" dirty="0">
              <a:solidFill>
                <a:srgbClr val="002060"/>
              </a:solidFill>
              <a:latin typeface="Myriad Pro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F31A39D-21C1-466D-88BF-3815D5239A26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364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 anchor="t">
            <a:normAutofit fontScale="92500" lnSpcReduction="10000"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8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Банковские карты и Интернет-банкинг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79104851"/>
              </p:ext>
            </p:extLst>
          </p:nvPr>
        </p:nvGraphicFramePr>
        <p:xfrm>
          <a:off x="47626" y="496519"/>
          <a:ext cx="9783763" cy="507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Банки и небанковские кредитные учреждения: 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услуги для населения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en-US" altLang="ru-RU" sz="2400" b="1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en-US" altLang="ru-RU" sz="2400" b="1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</a:br>
            <a:r>
              <a:rPr lang="en-US" altLang="ru-RU" sz="2400" b="1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>II. </a:t>
            </a:r>
            <a:r>
              <a:rPr lang="ru-RU" altLang="ru-RU" sz="2400" b="1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>Банковские вклады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III.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Банковские кредиты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74563" y="336379"/>
            <a:ext cx="9294471" cy="52173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Содержание</a:t>
            </a:r>
            <a:r>
              <a:rPr lang="en-US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темы</a:t>
            </a:r>
            <a:endParaRPr lang="en-US" altLang="ru-RU" sz="32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F31A39D-21C1-466D-88BF-3815D5239A26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9939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Myriad Pro"/>
              </a:rPr>
              <a:t>                       Риск и бизнес</a:t>
            </a:r>
            <a:endParaRPr lang="ru-RU" sz="3200" b="1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Риск – что это? </a:t>
            </a:r>
          </a:p>
          <a:p>
            <a:endParaRPr lang="ru-RU" sz="2400" dirty="0" smtClean="0"/>
          </a:p>
          <a:p>
            <a:r>
              <a:rPr lang="ru-RU" sz="2400" dirty="0" smtClean="0"/>
              <a:t>Хорошо это или плохо?</a:t>
            </a:r>
          </a:p>
          <a:p>
            <a:endParaRPr lang="ru-RU" sz="2400" dirty="0" smtClean="0"/>
          </a:p>
          <a:p>
            <a:r>
              <a:rPr lang="ru-RU" sz="2400" dirty="0" smtClean="0"/>
              <a:t>При чем здесь банки?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236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77838" y="2262190"/>
            <a:ext cx="9256712" cy="88582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Банковский вклад – это денежные средства, переданные банку под проценты и на условиях возврата, определенных договором банковского вклада.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II.1.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Основные характеристики банковских  </a:t>
            </a:r>
          </a:p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вкладов</a:t>
            </a:r>
            <a:endParaRPr lang="ru-RU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0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9" y="138402"/>
            <a:ext cx="8829675" cy="88582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Myriad Pro"/>
              </a:rPr>
              <a:t>II.1. </a:t>
            </a:r>
            <a:r>
              <a:rPr lang="ru-RU" sz="2800" b="1" dirty="0" smtClean="0">
                <a:solidFill>
                  <a:srgbClr val="000000"/>
                </a:solidFill>
                <a:latin typeface="Myriad Pro"/>
              </a:rPr>
              <a:t>Основные характеристики банковских</a:t>
            </a:r>
            <a:br>
              <a:rPr lang="ru-RU" sz="2800" b="1" dirty="0" smtClean="0">
                <a:solidFill>
                  <a:srgbClr val="000000"/>
                </a:solidFill>
                <a:latin typeface="Myriad Pro"/>
              </a:rPr>
            </a:br>
            <a:r>
              <a:rPr lang="ru-RU" sz="2800" b="1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Myriad Pro"/>
              </a:rPr>
              <a:t>      вкладов</a:t>
            </a:r>
            <a:endParaRPr lang="ru-RU" sz="2800" b="1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BB226-053F-43DF-B3AC-6B7F7684235F}" type="slidenum">
              <a:rPr lang="ru-RU" altLang="ru-RU" smtClean="0"/>
              <a:pPr/>
              <a:t>31</a:t>
            </a:fld>
            <a:endParaRPr lang="ru-RU" altLang="ru-RU" dirty="0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216025"/>
            <a:ext cx="76517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75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04107" y="259026"/>
            <a:ext cx="9906000" cy="926276"/>
          </a:xfrm>
        </p:spPr>
        <p:txBody>
          <a:bodyPr>
            <a:normAutofit fontScale="47500" lnSpcReduction="20000"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58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II.1.</a:t>
            </a:r>
            <a:r>
              <a:rPr lang="ru-RU" sz="58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Основные характеристики банковских  </a:t>
            </a:r>
          </a:p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58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вкладов</a:t>
            </a:r>
          </a:p>
          <a:p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BB226-053F-43DF-B3AC-6B7F7684235F}" type="slidenum">
              <a:rPr lang="ru-RU" altLang="ru-RU" smtClean="0"/>
              <a:pPr/>
              <a:t>32</a:t>
            </a:fld>
            <a:endParaRPr lang="ru-RU" altLang="ru-RU" dirty="0"/>
          </a:p>
        </p:txBody>
      </p:sp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9850"/>
            <a:ext cx="92551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9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64" y="1058440"/>
            <a:ext cx="9312275" cy="3762375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Два основных вида вклада: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1. Вклад до востребования.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 условиям вклада до востребования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срок или иное условие возврата вклада не устанавливаются.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Вклад находится в банке </a:t>
            </a:r>
            <a:r>
              <a:rPr 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 момента расторжения вкладчиком договора банковского вклада и закрытия счёта по вкладу</a:t>
            </a:r>
            <a:r>
              <a:rPr lang="ru-RU" sz="2400" u="sng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Срочный вклад.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Срочный вклад открывается на условиях возврата вклада по истечении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определённого договором срока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Срок возврата вклада может быть установлен любой, но банки, как правило, предлагают разместить у них срочные вклады на срок от 1 до 36 месяцев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II.1.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Основные характеристики банковских  </a:t>
            </a:r>
          </a:p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вкладов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5543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BB226-053F-43DF-B3AC-6B7F7684235F}" type="slidenum">
              <a:rPr lang="ru-RU" altLang="ru-RU" smtClean="0"/>
              <a:pPr/>
              <a:t>34</a:t>
            </a:fld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3286" y="150584"/>
            <a:ext cx="990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II.1.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Основные характеристики банковских  </a:t>
            </a:r>
          </a:p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вкладов</a:t>
            </a:r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25" y="1682296"/>
            <a:ext cx="818197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13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63550" y="2316165"/>
            <a:ext cx="9285288" cy="1679575"/>
          </a:xfrm>
        </p:spPr>
        <p:txBody>
          <a:bodyPr>
            <a:noAutofit/>
          </a:bodyPr>
          <a:lstStyle/>
          <a:p>
            <a:pPr marL="0" lvl="1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Договор банковского вклада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– документ, в котором определены: условия открытия вклада; сумма вклада; условия о начислении процентов; срок возврата вклада, порядок снятия денежных средств со счёта по вкладу и его пополнения; порядок досрочного возврата; иные условия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Несоблюдение письменной формы договора банковского вклада влечет н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едействительность этого договора. Такой договор является ничтожным.</a:t>
            </a:r>
            <a:b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	С условиями банковских вкладов можно ознакомиться в офисах банка, на официальном сайте банка в сети Интернет или по телефону.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7109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II.2.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Договор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банковского вклада</a:t>
            </a:r>
          </a:p>
        </p:txBody>
      </p:sp>
    </p:spTree>
    <p:extLst>
      <p:ext uri="{BB962C8B-B14F-4D97-AF65-F5344CB8AC3E}">
        <p14:creationId xmlns:p14="http://schemas.microsoft.com/office/powerpoint/2010/main" xmlns="" val="39298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795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48896" y="303216"/>
                <a:ext cx="9255125" cy="5286643"/>
              </a:xfrm>
            </p:spPr>
            <p:txBody>
              <a:bodyPr>
                <a:noAutofit/>
              </a:bodyPr>
              <a:lstStyle/>
              <a:p>
                <a:pPr marL="0" indent="0" algn="just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Начисление процентов может осуществляться по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формулам простого или сложного процента (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капитализация).</a:t>
                </a:r>
              </a:p>
              <a:p>
                <a:pPr marL="342900" indent="-342900" algn="just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ru-RU" alt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простой </a:t>
                </a:r>
                <a:r>
                  <a:rPr lang="ru-RU" altLang="ru-RU" sz="2400" b="1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процент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–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процент,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начисляемый на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сумму, определенную в договоре, исходя из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срока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операции с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определенной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периодичностью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без учёта ранее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начисленных процентов:</a:t>
                </a:r>
              </a:p>
              <a:p>
                <a:pPr marL="363538" lvl="3" indent="0" algn="just" eaLnBrk="1" hangingPunct="1">
                  <a:lnSpc>
                    <a:spcPts val="2400"/>
                  </a:lnSpc>
                  <a:spcBef>
                    <a:spcPts val="180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altLang="ru-RU" sz="24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ru-RU" altLang="ru-RU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%=</m:t>
                        </m:r>
                        <m:f>
                          <m:fPr>
                            <m:ctrlPr>
                              <a:rPr lang="ru-RU" altLang="ru-RU" sz="2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ru-RU" altLang="ru-RU" sz="2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Деньги </m:t>
                            </m:r>
                            <m:r>
                              <a:rPr lang="ru-RU" altLang="ru-RU" sz="2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× Процент × Дни</m:t>
                            </m:r>
                          </m:num>
                          <m:den>
                            <m:r>
                              <a:rPr lang="ru-RU" altLang="ru-RU" sz="2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100 </m:t>
                            </m:r>
                            <m:r>
                              <a:rPr lang="ru-RU" altLang="ru-RU" sz="2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×365(6)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,</a:t>
                </a:r>
              </a:p>
              <a:p>
                <a:pPr marL="363538" lvl="3" indent="0" algn="just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где деньги – сумма денежных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средств,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процент – годовая процентная ставка, дни –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количество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дней, за которые начисляется процент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.</a:t>
                </a:r>
              </a:p>
              <a:p>
                <a:pPr marL="342900" indent="-342900" algn="just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ru-RU" alt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сложный </a:t>
                </a:r>
                <a:r>
                  <a:rPr lang="ru-RU" altLang="ru-RU" sz="2400" b="1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процент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– процент,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начисляемый с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определённой периодичностью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на сумму, определенную в договоре, и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сумму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ранее начисленных процентов – капитализированный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(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причисленный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)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процент:</a:t>
                </a:r>
              </a:p>
              <a:p>
                <a:pPr marL="363538" lvl="3" indent="0" algn="just" eaLnBrk="1" hangingPunct="1">
                  <a:lnSpc>
                    <a:spcPts val="2400"/>
                  </a:lnSpc>
                  <a:spcBef>
                    <a:spcPts val="180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altLang="ru-RU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ru-RU" altLang="ru-RU" sz="24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%=</m:t>
                        </m:r>
                        <m:r>
                          <a:rPr lang="ru-RU" altLang="ru-RU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Деньги </m:t>
                        </m:r>
                        <m:r>
                          <a:rPr lang="ru-RU" altLang="ru-RU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ru-RU" altLang="ru-RU" sz="2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altLang="ru-RU" sz="24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altLang="ru-RU" sz="24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altLang="ru-RU" sz="2400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altLang="ru-RU" sz="2400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Процент × Дни</m:t>
                                    </m:r>
                                  </m:num>
                                  <m:den>
                                    <m:r>
                                      <a:rPr lang="ru-RU" altLang="ru-RU" sz="2400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100 × 365(6)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ru-RU" sz="24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,</a:t>
                </a:r>
              </a:p>
              <a:p>
                <a:pPr marL="363538" lvl="3" indent="0" algn="just" eaLnBrk="1" hangingPunct="1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defRPr/>
                </a:pP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где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n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– количество периодов, за которые </a:t>
                </a:r>
                <a:r>
                  <a:rPr lang="ru-RU" alt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начисляются </a:t>
                </a:r>
                <a:r>
                  <a:rPr lang="ru-RU" altLang="ru-RU" sz="2400" dirty="0">
                    <a:solidFill>
                      <a:schemeClr val="bg2">
                        <a:lumMod val="10000"/>
                      </a:schemeClr>
                    </a:solidFill>
                    <a:latin typeface="Myriad Pro" pitchFamily="34" charset="0"/>
                    <a:cs typeface="Times New Roman" pitchFamily="18" charset="0"/>
                  </a:rPr>
                  <a:t>проценты.</a:t>
                </a:r>
              </a:p>
            </p:txBody>
          </p:sp>
        </mc:Choice>
        <mc:Fallback>
          <p:sp>
            <p:nvSpPr>
              <p:cNvPr id="33795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896" y="303216"/>
                <a:ext cx="9255125" cy="5286643"/>
              </a:xfrm>
              <a:blipFill rotWithShape="1">
                <a:blip r:embed="rId2" cstate="print"/>
                <a:stretch>
                  <a:fillRect l="-1054" t="-807" r="-988" b="-27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4883" y="-7532"/>
            <a:ext cx="9483969" cy="52228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Начисление процентов (1)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7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Объект 5"/>
          <p:cNvSpPr>
            <a:spLocks noGrp="1"/>
          </p:cNvSpPr>
          <p:nvPr>
            <p:ph idx="1"/>
          </p:nvPr>
        </p:nvSpPr>
        <p:spPr>
          <a:xfrm>
            <a:off x="448896" y="576702"/>
            <a:ext cx="9255125" cy="5815307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Пример расчета сложного процента по вкладу: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000" dirty="0"/>
              <a:t>Сумма вклада – 100 000 рублей; срок вклада – 18 месяцев; ежеквартальное начисление процентов по сложной ставке; n = 6, так как за срок вклада проценты будут </a:t>
            </a:r>
            <a:r>
              <a:rPr lang="ru-RU" sz="2000" dirty="0" smtClean="0"/>
              <a:t>начислены </a:t>
            </a:r>
            <a:r>
              <a:rPr lang="ru-RU" sz="2000" dirty="0"/>
              <a:t>6 раз. </a:t>
            </a:r>
            <a:endParaRPr lang="ru-RU" sz="2000" dirty="0" smtClean="0"/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altLang="ru-RU" sz="20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5136136"/>
              </p:ext>
            </p:extLst>
          </p:nvPr>
        </p:nvGraphicFramePr>
        <p:xfrm>
          <a:off x="975945" y="2110150"/>
          <a:ext cx="7666890" cy="426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270"/>
                <a:gridCol w="1095270"/>
                <a:gridCol w="1095270"/>
                <a:gridCol w="1095270"/>
                <a:gridCol w="1095270"/>
                <a:gridCol w="1095270"/>
                <a:gridCol w="1095270"/>
              </a:tblGrid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МЕСЯЦЕВ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РУБЛИ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6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9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12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15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18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5%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1 233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1 248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1 263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1 279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1 295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1 311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вклада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101 233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102 481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103 744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105 023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106 318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107 629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6%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1 479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1 501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1 524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1 546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1 569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1 592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вклада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101 479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102 981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104 504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106 050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107 619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109 212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7%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1 726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1 756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1 786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1 817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1 848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1 880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вклада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101 726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103 482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105 268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107 085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108 933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110 813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8%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1 973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2 012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2 051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2 092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2 133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2 175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вклада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101 973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103 984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106 035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108 127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110 260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112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</a:rPr>
                        <a:t>435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9%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2 219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2 268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2 319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2 370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2 423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2 477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Σ вклада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102 219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104 488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106 806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109 177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111 599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114 076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422031" y="123092"/>
            <a:ext cx="948396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800" kern="1200" cap="all" baseline="0">
                <a:solidFill>
                  <a:srgbClr val="3E96DB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Начисление процентов (2)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FBB1-D331-422E-BC11-1D845719DC5A}" type="slidenum">
              <a:rPr lang="ru-RU" altLang="ru-RU" smtClean="0"/>
              <a:pPr/>
              <a:t>38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52" y="141445"/>
            <a:ext cx="990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II.3. </a:t>
            </a: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Проценты по вкладу</a:t>
            </a:r>
            <a:endParaRPr lang="ru-RU" altLang="ru-RU" sz="28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63" y="930728"/>
            <a:ext cx="8724900" cy="525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66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1505" y="2117725"/>
            <a:ext cx="9299575" cy="25701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Сберегательный (депозитный) сертификат является ценной бумагой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, удостоверяющей сумму вклада, внесенного в банк, и права вкладчика (держателя сертификата) на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получение по истечении установленного срока суммы вклада и обусловленных в сертификате процентов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 банке, выдавшем сертификат, или в любом филиале этого банка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Сберегательные (депозитные) сертификаты могут быть предъявительскими или именными.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случае досрочного предъявления сберегательного (депозитного) сертификата к оплате банком выплачиваются сумма вклада и проценты, выплачиваемые по вкладам до востребования, если условиями сертификата не установлен иной размер процентов.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608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II.5.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Сберегательный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сертификат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39683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179" y="340361"/>
            <a:ext cx="7030402" cy="885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Myriad Pro"/>
              </a:rPr>
              <a:t>Зачем создаются и работают банки?</a:t>
            </a:r>
            <a:endParaRPr lang="ru-RU" sz="3200" b="1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Социальная ответственность банков и банкиров. Что это?</a:t>
            </a:r>
          </a:p>
          <a:p>
            <a:endParaRPr lang="ru-RU" sz="2400" dirty="0" smtClean="0"/>
          </a:p>
          <a:p>
            <a:r>
              <a:rPr lang="ru-RU" sz="2400" dirty="0" smtClean="0"/>
              <a:t>В чем, по вашему мнению, состоит социальная ответственность банков и банкиров?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75605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Объект 2"/>
          <p:cNvSpPr>
            <a:spLocks noGrp="1"/>
          </p:cNvSpPr>
          <p:nvPr>
            <p:ph idx="4294967295"/>
          </p:nvPr>
        </p:nvSpPr>
        <p:spPr>
          <a:xfrm>
            <a:off x="579438" y="1863725"/>
            <a:ext cx="9326562" cy="29146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Средства во вкладах, удостоверенных сберегательным сертификатом на предъявителя,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 страхуются в Системе страхования вкладов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Выпуск сертификатов в иностранной валюте не допускается.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Сертификаты должны быть срочными.</a:t>
            </a:r>
          </a:p>
          <a:p>
            <a:pPr marL="0" indent="457200" algn="just" eaLnBrk="1" hangingPunct="1">
              <a:buFont typeface="Arial" pitchFamily="34" charset="0"/>
              <a:buNone/>
              <a:defRPr/>
            </a:pPr>
            <a:endParaRPr lang="ru-RU" altLang="ru-RU" b="1" dirty="0"/>
          </a:p>
        </p:txBody>
      </p:sp>
      <p:sp>
        <p:nvSpPr>
          <p:cNvPr id="4608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II.5.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Сберегательный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сертификат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6160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Объект 2"/>
          <p:cNvSpPr>
            <a:spLocks noGrp="1"/>
          </p:cNvSpPr>
          <p:nvPr>
            <p:ph idx="4294967295"/>
          </p:nvPr>
        </p:nvSpPr>
        <p:spPr>
          <a:xfrm>
            <a:off x="579438" y="993775"/>
            <a:ext cx="9326562" cy="29146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Сберегательный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сертификат может быть передан (подарен) другому лицу простым вручением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endParaRPr lang="en-US" altLang="ru-RU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Передача именного сберегательного сертификата оформляется на приложениях к нему соглашением об уступке требования (цессией).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Принятие в дар именного сберегательного сертификата по общему правилу признается доходом нового владельца и облагается НДФЛ (13%).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4608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II.5.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Сберегательный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сертификат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3940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/>
          </p:cNvSpPr>
          <p:nvPr>
            <p:ph idx="1"/>
          </p:nvPr>
        </p:nvSpPr>
        <p:spPr>
          <a:xfrm>
            <a:off x="436563" y="51993"/>
            <a:ext cx="9326562" cy="3716338"/>
          </a:xfrm>
        </p:spPr>
        <p:txBody>
          <a:bodyPr>
            <a:noAutofit/>
          </a:bodyPr>
          <a:lstStyle/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Виды вкладов в драгоценных металлах (до востребования и срочные):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золоте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-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серебре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–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платине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-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палладии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endParaRPr lang="en-US" altLang="ru-RU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Доходность по вкладу зависит от изменения рыночных котировок на драгоценный металл, взимаемого банком вознаграждения и процентов по вкладу. Драгоценный металл может как обесцениться, так и вырасти в цене на мировом рынке, поэтому доход по вкладам в драгоценных металлах не гарантирован.</a:t>
            </a: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Денежные средства, внесённые во вклад в драгоценных металлах, учитываются банком на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обезличенном металлическом счете (ОМС)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граммах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определённого договором драгоценного металла.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2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45060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II.6.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Вклад в драгоценных металлах</a:t>
            </a:r>
            <a:endParaRPr lang="ru-RU" altLang="ru-RU" sz="3200" b="1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9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/>
          </p:cNvSpPr>
          <p:nvPr>
            <p:ph idx="1"/>
          </p:nvPr>
        </p:nvSpPr>
        <p:spPr>
          <a:xfrm>
            <a:off x="436563" y="1924050"/>
            <a:ext cx="9326562" cy="3716338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Доход от роста рыночных котировок на драгоценный металл при выдаче денежных средств со вклада менее чем через 3 года после его открытия, уменьшенный на сумму имущественного налогового вычета, облагается НДФЛ (13%). Исчисляет и уплачивает налог сам клиент. 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Денежные средства на таких вкладах не страхуются в Системе страхования вкладов.</a:t>
            </a:r>
          </a:p>
          <a:p>
            <a:pPr lvl="1" algn="just" eaLnBrk="1" hangingPunct="1">
              <a:defRPr/>
            </a:pPr>
            <a:endParaRPr lang="ru-RU" altLang="ru-RU" sz="1400" b="1" dirty="0"/>
          </a:p>
          <a:p>
            <a:pPr lvl="1" algn="just" eaLnBrk="1" hangingPunct="1">
              <a:defRPr/>
            </a:pPr>
            <a:endParaRPr lang="ru-RU" altLang="ru-RU" sz="1400" dirty="0"/>
          </a:p>
          <a:p>
            <a:pPr algn="just" eaLnBrk="1" hangingPunct="1">
              <a:defRPr/>
            </a:pPr>
            <a:endParaRPr lang="ru-RU" altLang="ru-RU" sz="1400" dirty="0"/>
          </a:p>
        </p:txBody>
      </p:sp>
      <p:sp>
        <p:nvSpPr>
          <p:cNvPr id="45060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II.6.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Вклад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драгоценных металлах</a:t>
            </a:r>
          </a:p>
        </p:txBody>
      </p:sp>
    </p:spTree>
    <p:extLst>
      <p:ext uri="{BB962C8B-B14F-4D97-AF65-F5344CB8AC3E}">
        <p14:creationId xmlns:p14="http://schemas.microsoft.com/office/powerpoint/2010/main" xmlns="" val="2187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9438" y="1728788"/>
            <a:ext cx="9326562" cy="2157412"/>
          </a:xfrm>
        </p:spPr>
        <p:txBody>
          <a:bodyPr anchor="t"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Все вклады физических лиц в российских банках подлежат обязательному страхованию в государственной корпорации «Агентство по страхованию вкладов» (АСВ). </a:t>
            </a:r>
          </a:p>
        </p:txBody>
      </p:sp>
      <p:sp>
        <p:nvSpPr>
          <p:cNvPr id="52229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3175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II.7.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Государственное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страхование вкладов</a:t>
            </a:r>
          </a:p>
        </p:txBody>
      </p:sp>
      <p:pic>
        <p:nvPicPr>
          <p:cNvPr id="215044" name="Picture 6" descr="АС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371975"/>
            <a:ext cx="3097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00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9438" y="1728788"/>
            <a:ext cx="9326562" cy="2157412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Застрахованными являются денежные средства в рублях и иностранной валюте, размещаемые физическими лицами или в их пользу в банке на территории РФ на основании договора банковского вклада или договора банковского счета, включая капитализированные (причисленные) проценты на сумму вклада.</a:t>
            </a:r>
          </a:p>
        </p:txBody>
      </p:sp>
      <p:sp>
        <p:nvSpPr>
          <p:cNvPr id="52229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3175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II.7.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Государственное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страхование вкладов</a:t>
            </a:r>
          </a:p>
        </p:txBody>
      </p:sp>
      <p:pic>
        <p:nvPicPr>
          <p:cNvPr id="216068" name="Picture 6" descr="АС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371975"/>
            <a:ext cx="3097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47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Объект 2"/>
          <p:cNvSpPr>
            <a:spLocks noGrp="1"/>
          </p:cNvSpPr>
          <p:nvPr>
            <p:ph idx="4294967295"/>
          </p:nvPr>
        </p:nvSpPr>
        <p:spPr>
          <a:xfrm>
            <a:off x="635000" y="719138"/>
            <a:ext cx="9271000" cy="353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Право вкладчика на получение возмещения по вкладам возникает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со дня наступления страхового случая</a:t>
            </a:r>
            <a:r>
              <a:rPr lang="ru-RU" altLang="ru-RU" sz="2400" u="sng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u="sng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Страховым случаем является одно из следующих обстоятельств: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отзыв (аннулирование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) у банка лицензии БР на осуществление банковских операций, если не реализован план участия АСВ в урегулировании обязательств банка в соответствии с Федеральным законом от 26 октября 2002 г. № 127-ФЗ «О несостоятельности (банкротстве)»;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введение БР моратория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на удовлетворение требований кредиторов банка.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u="sng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52229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3175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II.7.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Государственное страхование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вкладов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4627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7629" y="1128713"/>
            <a:ext cx="9285287" cy="3252787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Возмещение по вкладам в банке, в отношении которого наступил страховой случай, выплачивается вкладчику в размере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100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процентов суммы вкладов в банке, но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не более 1,4 млн 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рублей.</a:t>
            </a:r>
            <a:r>
              <a:rPr lang="en-US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Вкладчик, получивший от АСВ возмещение по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вкладам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указанной сумме,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сохраняет право требования к данному банку на сумму, определяемую как разницу между размером требований вкладчика к данному банку и суммой выплаченного ему возмещения по вкладам в данном банке, в порядке, определяемом гражданским законодательством.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 bwMode="auto">
          <a:xfrm>
            <a:off x="0" y="3175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87313" indent="-873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II.7.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Государственное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страхование вкладов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0123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Объект 2"/>
          <p:cNvSpPr>
            <a:spLocks noGrp="1"/>
          </p:cNvSpPr>
          <p:nvPr>
            <p:ph idx="4294967295"/>
          </p:nvPr>
        </p:nvSpPr>
        <p:spPr>
          <a:xfrm>
            <a:off x="593725" y="2117725"/>
            <a:ext cx="9312275" cy="3530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Если банк выступал по отношению к вкладчику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также в качестве кредитора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(выдал вкладчику кредит), то размер возмещения по вкладам определяется исходя из разницы между суммой обязательств банка перед вкладчиком и суммой встречных требований этого банка к вкладчику, возникших до дня наступления страхового случая.	</a:t>
            </a:r>
          </a:p>
          <a:p>
            <a:pPr lvl="2" algn="just" eaLnBrk="1" hangingPunct="1">
              <a:spcAft>
                <a:spcPts val="200"/>
              </a:spcAft>
              <a:buFont typeface="Arial" pitchFamily="34" charset="0"/>
              <a:buNone/>
              <a:defRPr/>
            </a:pPr>
            <a:r>
              <a:rPr lang="ru-RU" altLang="ru-RU" dirty="0">
                <a:solidFill>
                  <a:schemeClr val="accent2"/>
                </a:solidFill>
              </a:rPr>
              <a:t>	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 bwMode="auto">
          <a:xfrm>
            <a:off x="0" y="3175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87313" indent="-873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II.7.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Государственное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страхование вкладов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99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2673" y="1089025"/>
            <a:ext cx="9312275" cy="1833563"/>
          </a:xfrm>
        </p:spPr>
        <p:txBody>
          <a:bodyPr anchor="t">
            <a:noAutofit/>
          </a:bodyPr>
          <a:lstStyle/>
          <a:p>
            <a:pPr marL="0" indent="0" algn="l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Доходы, полученные физическим лицом в виде процентов по вкладу в банке, подлежат налогообложению, если процентная ставка по вкладу превышает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: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1. По вкладам в рублях  -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15,0%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(ключевую ставку БР, увеличенную на 5 процентных пунктов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).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2. По вкладам в иностранной валюте - 9% годовых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Ставка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налога на процентные доходы по вкладам для лиц, являющихся налоговыми резидентами РФ и получающих такие доходы, составляет 35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%.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632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7971" y="277586"/>
            <a:ext cx="9906000" cy="522288"/>
          </a:xfrm>
        </p:spPr>
        <p:txBody>
          <a:bodyPr lIns="90000" tIns="46800" rIns="90000" bIns="46800" anchor="ctr">
            <a:normAutofit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II.8. </a:t>
            </a: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Налогообложение </a:t>
            </a: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вкладов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095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868311"/>
              </p:ext>
            </p:extLst>
          </p:nvPr>
        </p:nvGraphicFramePr>
        <p:xfrm>
          <a:off x="2015971" y="970670"/>
          <a:ext cx="8011732" cy="523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2. Банки </a:t>
            </a: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 небанковские кредитные </a:t>
            </a:r>
            <a:endParaRPr lang="ru-RU" sz="3200" b="1" cap="none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организации</a:t>
            </a:r>
            <a:endParaRPr lang="en-US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Объект 2"/>
          <p:cNvSpPr>
            <a:spLocks noGrp="1"/>
          </p:cNvSpPr>
          <p:nvPr>
            <p:ph idx="4294967295"/>
          </p:nvPr>
        </p:nvSpPr>
        <p:spPr>
          <a:xfrm>
            <a:off x="593725" y="1990725"/>
            <a:ext cx="9312275" cy="353060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 возникновении налогооблагаемой базы на доходы физических лиц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удерживает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начисленную сумму налога непосредственно из суммы процентов, причитающихся налогоплательщику, при их фактической выплате (клиент получает проценты за вычетом налога):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 ежемесячной уплате процентов по вкладу — ежемесячно, в день уплаты процентов;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 уплате процентов по вкладу в конце срока — в последний день срока вклада.</a:t>
            </a:r>
          </a:p>
          <a:p>
            <a:pPr marL="0" indent="457200" algn="just" eaLnBrk="1" hangingPunct="1"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accent2"/>
                </a:solidFill>
              </a:rPr>
              <a:t>	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  <p:sp>
        <p:nvSpPr>
          <p:cNvPr id="5632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anchor="ctr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II.8. 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Налогообложение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вкладов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5931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I.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Банки и небанковские кредитные учреждения: 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услуги для населения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en-US" altLang="ru-RU" sz="2400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en-US" altLang="ru-RU" sz="2400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</a:br>
            <a:r>
              <a:rPr lang="en-US" altLang="ru-RU" sz="2400" dirty="0">
                <a:latin typeface="Myriad Pro" pitchFamily="34" charset="0"/>
                <a:cs typeface="Times New Roman" pitchFamily="18" charset="0"/>
              </a:rPr>
              <a:t>II. </a:t>
            </a:r>
            <a:r>
              <a:rPr lang="ru-RU" altLang="ru-RU" sz="2400" dirty="0">
                <a:latin typeface="Myriad Pro" pitchFamily="34" charset="0"/>
                <a:cs typeface="Times New Roman" pitchFamily="18" charset="0"/>
              </a:rPr>
              <a:t>Банковские вклады</a:t>
            </a:r>
            <a:br>
              <a:rPr lang="ru-RU" altLang="ru-RU" sz="2400" dirty="0"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en-US" altLang="ru-RU" sz="2400" b="1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>III. </a:t>
            </a:r>
            <a:r>
              <a:rPr lang="ru-RU" altLang="ru-RU" sz="2400" b="1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>Банковские кредиты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74563" y="336379"/>
            <a:ext cx="9294471" cy="52173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Содержание</a:t>
            </a:r>
            <a:r>
              <a:rPr lang="en-US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темы</a:t>
            </a:r>
            <a:endParaRPr lang="en-US" altLang="ru-RU" sz="32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F31A39D-21C1-466D-88BF-3815D5239A26}" type="slidenum">
              <a:rPr lang="ru-RU" altLang="ru-RU" smtClean="0"/>
              <a:pPr>
                <a:defRPr/>
              </a:pPr>
              <a:t>51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9536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190446" y="336378"/>
            <a:ext cx="7970807" cy="466694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Myriad Pro"/>
              </a:rPr>
              <a:t> Кредит – ЭТО ХОРОШО ИЛИ ПЛОХО, благо или зло?</a:t>
            </a:r>
            <a:endParaRPr lang="ru-RU" sz="2400" b="1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AB0D1E2-377C-499A-8ABD-A5E68C69F287}" type="slidenum">
              <a:rPr lang="ru-RU" altLang="ru-RU" smtClean="0"/>
              <a:pPr/>
              <a:t>52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64742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AB0D1E2-377C-499A-8ABD-A5E68C69F287}" type="slidenum">
              <a:rPr lang="ru-RU" altLang="ru-RU" smtClean="0"/>
              <a:pPr/>
              <a:t>53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2643" y="2389518"/>
            <a:ext cx="8712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yriad Pro"/>
              </a:rPr>
              <a:t>«Доверие – свойство, а не сущность кредита</a:t>
            </a:r>
            <a:r>
              <a:rPr lang="ru-RU" sz="2400" b="1" dirty="0" smtClean="0">
                <a:solidFill>
                  <a:srgbClr val="000000"/>
                </a:solidFill>
                <a:latin typeface="Myriad Pro"/>
              </a:rPr>
              <a:t>»</a:t>
            </a:r>
            <a:endParaRPr lang="en-US" sz="2400" b="1" dirty="0" smtClean="0">
              <a:solidFill>
                <a:srgbClr val="000000"/>
              </a:solidFill>
              <a:latin typeface="Myriad Pro"/>
            </a:endParaRPr>
          </a:p>
          <a:p>
            <a:pPr algn="r"/>
            <a:endParaRPr lang="en-US" sz="2000" b="1" dirty="0">
              <a:solidFill>
                <a:srgbClr val="000000"/>
              </a:solidFill>
              <a:latin typeface="Myriad Pro"/>
            </a:endParaRPr>
          </a:p>
          <a:p>
            <a:pPr algn="r"/>
            <a:r>
              <a:rPr lang="ru-RU" sz="2000" b="1" dirty="0" smtClean="0">
                <a:solidFill>
                  <a:srgbClr val="000000"/>
                </a:solidFill>
                <a:latin typeface="Myriad Pro"/>
              </a:rPr>
              <a:t>Лаврушин О.И.</a:t>
            </a:r>
            <a:endParaRPr lang="ru-RU" sz="2000" b="1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261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" y="149443"/>
            <a:ext cx="9712643" cy="885825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Банковские кредиты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/>
              <a:pPr/>
              <a:t>54</a:t>
            </a:fld>
            <a:endParaRPr lang="ru-RU" alt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36650"/>
            <a:ext cx="89503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19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6765" y="914400"/>
            <a:ext cx="9297987" cy="3217863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Потребительский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кредит  –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денежные средства, предоставленные 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кредитной организацией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заёмщику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–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физическому лицу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на основании договора в целях,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не связанных с осуществлением им предпринимательской деятельности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837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 кредиты</a:t>
            </a:r>
          </a:p>
        </p:txBody>
      </p:sp>
    </p:spTree>
    <p:extLst>
      <p:ext uri="{BB962C8B-B14F-4D97-AF65-F5344CB8AC3E}">
        <p14:creationId xmlns:p14="http://schemas.microsoft.com/office/powerpoint/2010/main" xmlns="" val="20728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1249" y="498248"/>
            <a:ext cx="9297987" cy="6253615"/>
          </a:xfrm>
        </p:spPr>
        <p:txBody>
          <a:bodyPr anchor="t">
            <a:no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кредиты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выдаются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только кредитными организациями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, в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первую очередь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банками. 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 </a:t>
            </a:r>
            <a:r>
              <a:rPr lang="ru-RU" altLang="ru-RU" sz="2400" b="1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займы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выдаются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как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кредитными организациями,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так и другими финансовыми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посредниками, 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учетом установленных законами особенностей их деятельности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Среди таких организаций: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        микрофинансовые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организации;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        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	    кредитные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 кооперативы;                         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        сельскохозяйственные кооперативы; 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	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ломбарды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 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837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3478" y="81643"/>
            <a:ext cx="9906000" cy="522288"/>
          </a:xfrm>
        </p:spPr>
        <p:txBody>
          <a:bodyPr lIns="90000" tIns="46800" rIns="90000" bIns="46800">
            <a:normAutofit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 кредиты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7228" y="3809396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87228" y="4525335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87228" y="5262979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87228" y="5996113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56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240475"/>
            <a:ext cx="8829675" cy="4716463"/>
          </a:xfrm>
        </p:spPr>
        <p:txBody>
          <a:bodyPr>
            <a:noAutofit/>
          </a:bodyPr>
          <a:lstStyle/>
          <a:p>
            <a:pPr algn="just">
              <a:lnSpc>
                <a:spcPts val="2400"/>
              </a:lnSpc>
            </a:pP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С </a:t>
            </a:r>
            <a:r>
              <a:rPr lang="ru-RU" sz="2400" dirty="0" err="1" smtClean="0">
                <a:solidFill>
                  <a:srgbClr val="000000"/>
                </a:solidFill>
                <a:latin typeface="Myriad Pro"/>
              </a:rPr>
              <a:t>т.зр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. Закона заем - договор,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по которому </a:t>
            </a:r>
            <a:r>
              <a:rPr lang="ru-RU" sz="2400" b="1" dirty="0" smtClean="0">
                <a:solidFill>
                  <a:srgbClr val="000000"/>
                </a:solidFill>
                <a:latin typeface="Myriad Pro"/>
              </a:rPr>
              <a:t>Д. </a:t>
            </a:r>
            <a:r>
              <a:rPr lang="ru-RU" sz="2400" b="1" dirty="0">
                <a:solidFill>
                  <a:srgbClr val="000000"/>
                </a:solidFill>
                <a:latin typeface="Myriad Pro"/>
              </a:rPr>
              <a:t>или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Myriad Pro"/>
              </a:rPr>
              <a:t>иные вещи, определяемые родовыми признаками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, передаются займодавцем в собственность заемщику (статья 421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ГК). </a:t>
            </a:r>
            <a:endParaRPr lang="en-US" sz="2400" dirty="0" smtClean="0">
              <a:solidFill>
                <a:srgbClr val="000000"/>
              </a:solidFill>
              <a:latin typeface="Myriad Pro"/>
            </a:endParaRPr>
          </a:p>
          <a:p>
            <a:pPr algn="just">
              <a:lnSpc>
                <a:spcPts val="2400"/>
              </a:lnSpc>
            </a:pPr>
            <a:endParaRPr lang="ru-RU" sz="2400" dirty="0">
              <a:solidFill>
                <a:srgbClr val="000000"/>
              </a:solidFill>
              <a:latin typeface="Myriad Pro"/>
            </a:endParaRPr>
          </a:p>
          <a:p>
            <a:pPr algn="just">
              <a:lnSpc>
                <a:spcPts val="2400"/>
              </a:lnSpc>
            </a:pP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Договор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займа должен заключаться </a:t>
            </a:r>
            <a:r>
              <a:rPr lang="ru-RU" sz="2400" u="sng" dirty="0">
                <a:solidFill>
                  <a:srgbClr val="000000"/>
                </a:solidFill>
                <a:latin typeface="Myriad Pro"/>
              </a:rPr>
              <a:t>в письменной форме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 (между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гр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- при превышении 10-кратного минимума оплаты труда в стране). Если же займодавец -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юрлицо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, то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письм. Ф.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договора займа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обязательна.</a:t>
            </a:r>
            <a:endParaRPr lang="ru-RU" sz="2400" dirty="0">
              <a:solidFill>
                <a:srgbClr val="000000"/>
              </a:solidFill>
              <a:latin typeface="Myriad Pro"/>
            </a:endParaRPr>
          </a:p>
          <a:p>
            <a:pPr algn="just">
              <a:lnSpc>
                <a:spcPts val="24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Myriad Pro"/>
              </a:rPr>
              <a:t>И еще одна крайне интересная особенность договора </a:t>
            </a:r>
            <a:r>
              <a:rPr lang="ru-RU" sz="2400" b="1" dirty="0">
                <a:solidFill>
                  <a:srgbClr val="000000"/>
                </a:solidFill>
                <a:latin typeface="Myriad Pro"/>
              </a:rPr>
              <a:t>займа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– он принадлежит к числу реальных договоров. </a:t>
            </a:r>
            <a:r>
              <a:rPr lang="ru-RU" sz="2400" b="1" dirty="0" smtClean="0">
                <a:solidFill>
                  <a:srgbClr val="000000"/>
                </a:solidFill>
                <a:latin typeface="Myriad Pro"/>
              </a:rPr>
              <a:t>Реальный </a:t>
            </a:r>
            <a:r>
              <a:rPr lang="ru-RU" sz="2400" b="1" dirty="0" err="1" smtClean="0">
                <a:solidFill>
                  <a:srgbClr val="000000"/>
                </a:solidFill>
                <a:latin typeface="Myriad Pro"/>
              </a:rPr>
              <a:t>догово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—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признания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его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заключённым требуется передача вещи,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денег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или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др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имущества. Реальный договор вступает в силу с момента передачи объекта. </a:t>
            </a:r>
            <a:endParaRPr lang="ru-RU" sz="2400" dirty="0" smtClean="0">
              <a:solidFill>
                <a:srgbClr val="000000"/>
              </a:solidFill>
              <a:latin typeface="Myriad Pro"/>
            </a:endParaRPr>
          </a:p>
          <a:p>
            <a:pPr algn="just">
              <a:lnSpc>
                <a:spcPts val="2400"/>
              </a:lnSpc>
            </a:pP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То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есть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об-во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передать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Д.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или вещи заемщику - не в счет.</a:t>
            </a:r>
          </a:p>
          <a:p>
            <a:pPr algn="just">
              <a:lnSpc>
                <a:spcPts val="2400"/>
              </a:lnSpc>
            </a:pP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Реальными также являются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hlinkClick r:id="rId2" action="ppaction://hlinkfile" tooltip="Аренда транспортных средств"/>
              </a:rPr>
              <a:t>договор </a:t>
            </a:r>
            <a:r>
              <a:rPr lang="ru-RU" sz="2400" dirty="0">
                <a:solidFill>
                  <a:srgbClr val="000000"/>
                </a:solidFill>
                <a:latin typeface="Myriad Pro"/>
                <a:hlinkClick r:id="rId2" action="ppaction://hlinkfile" tooltip="Аренда транспортных средств"/>
              </a:rPr>
              <a:t>аренды транспортного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hlinkClick r:id="rId2" action="ppaction://hlinkfile" tooltip="Аренда транспортных средств"/>
              </a:rPr>
              <a:t>средства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; 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  <a:hlinkClick r:id="rId3" action="ppaction://hlinkfile" tooltip="Договор хранения"/>
              </a:rPr>
              <a:t>договор хранения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Myriad Pro"/>
              </a:rPr>
              <a:t>розничная купля-продажа, прокат и др.</a:t>
            </a:r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.</a:t>
            </a:r>
            <a:endParaRPr lang="ru-RU" sz="2400" dirty="0">
              <a:solidFill>
                <a:srgbClr val="000000"/>
              </a:solidFill>
              <a:latin typeface="Myriad Pro"/>
            </a:endParaRPr>
          </a:p>
          <a:p>
            <a:pPr marL="0" indent="0" algn="just">
              <a:lnSpc>
                <a:spcPts val="2400"/>
              </a:lnSpc>
              <a:buNone/>
            </a:pPr>
            <a:endParaRPr lang="ru-RU" sz="24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/>
              <a:pPr/>
              <a:t>57</a:t>
            </a:fld>
            <a:endParaRPr lang="ru-RU" alt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9120243" y="5913931"/>
            <a:ext cx="484632" cy="978408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093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81100"/>
            <a:ext cx="8829675" cy="47164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 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КРЕДИТ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- это договор, по которому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банк или иная кредитная организация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(кредитор)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обязуется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предоставить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денежные средства (кредит)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заемщику в размере и на условиях,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предусм.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договором, а заемщик обязуется возвратить полученную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Д.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сумму и уплатить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%%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за пользование ею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.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Pro"/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Кредитный договор – относ.к числу консенсуальных договоров. 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т реальных дог. они  отличаются тем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, что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считаются заключенными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с момента его подписания сторонами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. </a:t>
            </a: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/>
              <a:pPr/>
              <a:t>58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3166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9" y="142522"/>
            <a:ext cx="8829675" cy="952954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 кредиты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/>
              <a:pPr/>
              <a:t>59</a:t>
            </a:fld>
            <a:endParaRPr lang="ru-RU" alt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5944" y="1620379"/>
            <a:ext cx="9630888" cy="2736660"/>
            <a:chOff x="683341" y="2140084"/>
            <a:chExt cx="8825068" cy="2175994"/>
          </a:xfrm>
        </p:grpSpPr>
        <p:sp>
          <p:nvSpPr>
            <p:cNvPr id="9" name="Полилиния 8"/>
            <p:cNvSpPr/>
            <p:nvPr/>
          </p:nvSpPr>
          <p:spPr>
            <a:xfrm>
              <a:off x="5095875" y="3557507"/>
              <a:ext cx="3878328" cy="224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183"/>
                  </a:lnTo>
                  <a:lnTo>
                    <a:pt x="3878328" y="112183"/>
                  </a:lnTo>
                  <a:lnTo>
                    <a:pt x="3878328" y="2243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5095875" y="3557507"/>
              <a:ext cx="2585552" cy="224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183"/>
                  </a:lnTo>
                  <a:lnTo>
                    <a:pt x="2585552" y="112183"/>
                  </a:lnTo>
                  <a:lnTo>
                    <a:pt x="2585552" y="2243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095875" y="3557507"/>
              <a:ext cx="1292776" cy="224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183"/>
                  </a:lnTo>
                  <a:lnTo>
                    <a:pt x="1292776" y="112183"/>
                  </a:lnTo>
                  <a:lnTo>
                    <a:pt x="1292776" y="2243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5050155" y="3557507"/>
              <a:ext cx="91440" cy="224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43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803099" y="3557507"/>
              <a:ext cx="1292776" cy="224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2776" y="0"/>
                  </a:moveTo>
                  <a:lnTo>
                    <a:pt x="1292776" y="112183"/>
                  </a:lnTo>
                  <a:lnTo>
                    <a:pt x="0" y="112183"/>
                  </a:lnTo>
                  <a:lnTo>
                    <a:pt x="0" y="2243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510323" y="3557507"/>
              <a:ext cx="2585552" cy="224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85552" y="0"/>
                  </a:moveTo>
                  <a:lnTo>
                    <a:pt x="2585552" y="112183"/>
                  </a:lnTo>
                  <a:lnTo>
                    <a:pt x="0" y="112183"/>
                  </a:lnTo>
                  <a:lnTo>
                    <a:pt x="0" y="2243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217546" y="3557507"/>
              <a:ext cx="3878328" cy="2243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78328" y="0"/>
                  </a:moveTo>
                  <a:lnTo>
                    <a:pt x="3878328" y="112183"/>
                  </a:lnTo>
                  <a:lnTo>
                    <a:pt x="0" y="112183"/>
                  </a:lnTo>
                  <a:lnTo>
                    <a:pt x="0" y="2243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043870" y="2140084"/>
              <a:ext cx="2104009" cy="1417422"/>
            </a:xfrm>
            <a:custGeom>
              <a:avLst/>
              <a:gdLst>
                <a:gd name="connsiteX0" fmla="*/ 0 w 2104009"/>
                <a:gd name="connsiteY0" fmla="*/ 0 h 1417422"/>
                <a:gd name="connsiteX1" fmla="*/ 2104009 w 2104009"/>
                <a:gd name="connsiteY1" fmla="*/ 0 h 1417422"/>
                <a:gd name="connsiteX2" fmla="*/ 2104009 w 2104009"/>
                <a:gd name="connsiteY2" fmla="*/ 1417422 h 1417422"/>
                <a:gd name="connsiteX3" fmla="*/ 0 w 2104009"/>
                <a:gd name="connsiteY3" fmla="*/ 1417422 h 1417422"/>
                <a:gd name="connsiteX4" fmla="*/ 0 w 2104009"/>
                <a:gd name="connsiteY4" fmla="*/ 0 h 141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009" h="1417422">
                  <a:moveTo>
                    <a:pt x="0" y="0"/>
                  </a:moveTo>
                  <a:lnTo>
                    <a:pt x="2104009" y="0"/>
                  </a:lnTo>
                  <a:lnTo>
                    <a:pt x="2104009" y="1417422"/>
                  </a:lnTo>
                  <a:lnTo>
                    <a:pt x="0" y="14174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Классификация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 потребительских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кредитов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83341" y="3781873"/>
              <a:ext cx="1068410" cy="534205"/>
            </a:xfrm>
            <a:custGeom>
              <a:avLst/>
              <a:gdLst>
                <a:gd name="connsiteX0" fmla="*/ 0 w 1068410"/>
                <a:gd name="connsiteY0" fmla="*/ 0 h 534205"/>
                <a:gd name="connsiteX1" fmla="*/ 1068410 w 1068410"/>
                <a:gd name="connsiteY1" fmla="*/ 0 h 534205"/>
                <a:gd name="connsiteX2" fmla="*/ 1068410 w 1068410"/>
                <a:gd name="connsiteY2" fmla="*/ 534205 h 534205"/>
                <a:gd name="connsiteX3" fmla="*/ 0 w 1068410"/>
                <a:gd name="connsiteY3" fmla="*/ 534205 h 534205"/>
                <a:gd name="connsiteX4" fmla="*/ 0 w 1068410"/>
                <a:gd name="connsiteY4" fmla="*/ 0 h 5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10" h="534205">
                  <a:moveTo>
                    <a:pt x="0" y="0"/>
                  </a:moveTo>
                  <a:lnTo>
                    <a:pt x="1068410" y="0"/>
                  </a:lnTo>
                  <a:lnTo>
                    <a:pt x="1068410" y="534205"/>
                  </a:lnTo>
                  <a:lnTo>
                    <a:pt x="0" y="5342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 По направлениям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использования: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976118" y="3781873"/>
              <a:ext cx="1068410" cy="534205"/>
            </a:xfrm>
            <a:custGeom>
              <a:avLst/>
              <a:gdLst>
                <a:gd name="connsiteX0" fmla="*/ 0 w 1068410"/>
                <a:gd name="connsiteY0" fmla="*/ 0 h 534205"/>
                <a:gd name="connsiteX1" fmla="*/ 1068410 w 1068410"/>
                <a:gd name="connsiteY1" fmla="*/ 0 h 534205"/>
                <a:gd name="connsiteX2" fmla="*/ 1068410 w 1068410"/>
                <a:gd name="connsiteY2" fmla="*/ 534205 h 534205"/>
                <a:gd name="connsiteX3" fmla="*/ 0 w 1068410"/>
                <a:gd name="connsiteY3" fmla="*/ 534205 h 534205"/>
                <a:gd name="connsiteX4" fmla="*/ 0 w 1068410"/>
                <a:gd name="connsiteY4" fmla="*/ 0 h 5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10" h="534205">
                  <a:moveTo>
                    <a:pt x="0" y="0"/>
                  </a:moveTo>
                  <a:lnTo>
                    <a:pt x="1068410" y="0"/>
                  </a:lnTo>
                  <a:lnTo>
                    <a:pt x="1068410" y="534205"/>
                  </a:lnTo>
                  <a:lnTo>
                    <a:pt x="0" y="5342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По срокам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кредитования: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kern="1200" cap="none" normalizeH="0" baseline="0" dirty="0" smtClean="0">
                <a:ln/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268894" y="3781873"/>
              <a:ext cx="1068410" cy="534205"/>
            </a:xfrm>
            <a:custGeom>
              <a:avLst/>
              <a:gdLst>
                <a:gd name="connsiteX0" fmla="*/ 0 w 1068410"/>
                <a:gd name="connsiteY0" fmla="*/ 0 h 534205"/>
                <a:gd name="connsiteX1" fmla="*/ 1068410 w 1068410"/>
                <a:gd name="connsiteY1" fmla="*/ 0 h 534205"/>
                <a:gd name="connsiteX2" fmla="*/ 1068410 w 1068410"/>
                <a:gd name="connsiteY2" fmla="*/ 534205 h 534205"/>
                <a:gd name="connsiteX3" fmla="*/ 0 w 1068410"/>
                <a:gd name="connsiteY3" fmla="*/ 534205 h 534205"/>
                <a:gd name="connsiteX4" fmla="*/ 0 w 1068410"/>
                <a:gd name="connsiteY4" fmla="*/ 0 h 5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10" h="534205">
                  <a:moveTo>
                    <a:pt x="0" y="0"/>
                  </a:moveTo>
                  <a:lnTo>
                    <a:pt x="1068410" y="0"/>
                  </a:lnTo>
                  <a:lnTo>
                    <a:pt x="1068410" y="534205"/>
                  </a:lnTo>
                  <a:lnTo>
                    <a:pt x="0" y="5342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По способу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предоставления: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561670" y="3781873"/>
              <a:ext cx="1068410" cy="534205"/>
            </a:xfrm>
            <a:custGeom>
              <a:avLst/>
              <a:gdLst>
                <a:gd name="connsiteX0" fmla="*/ 0 w 1068410"/>
                <a:gd name="connsiteY0" fmla="*/ 0 h 534205"/>
                <a:gd name="connsiteX1" fmla="*/ 1068410 w 1068410"/>
                <a:gd name="connsiteY1" fmla="*/ 0 h 534205"/>
                <a:gd name="connsiteX2" fmla="*/ 1068410 w 1068410"/>
                <a:gd name="connsiteY2" fmla="*/ 534205 h 534205"/>
                <a:gd name="connsiteX3" fmla="*/ 0 w 1068410"/>
                <a:gd name="connsiteY3" fmla="*/ 534205 h 534205"/>
                <a:gd name="connsiteX4" fmla="*/ 0 w 1068410"/>
                <a:gd name="connsiteY4" fmla="*/ 0 h 5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10" h="534205">
                  <a:moveTo>
                    <a:pt x="0" y="0"/>
                  </a:moveTo>
                  <a:lnTo>
                    <a:pt x="1068410" y="0"/>
                  </a:lnTo>
                  <a:lnTo>
                    <a:pt x="1068410" y="534205"/>
                  </a:lnTo>
                  <a:lnTo>
                    <a:pt x="0" y="5342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По наличию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обеспечения: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854446" y="3781873"/>
              <a:ext cx="1068410" cy="534205"/>
            </a:xfrm>
            <a:custGeom>
              <a:avLst/>
              <a:gdLst>
                <a:gd name="connsiteX0" fmla="*/ 0 w 1068410"/>
                <a:gd name="connsiteY0" fmla="*/ 0 h 534205"/>
                <a:gd name="connsiteX1" fmla="*/ 1068410 w 1068410"/>
                <a:gd name="connsiteY1" fmla="*/ 0 h 534205"/>
                <a:gd name="connsiteX2" fmla="*/ 1068410 w 1068410"/>
                <a:gd name="connsiteY2" fmla="*/ 534205 h 534205"/>
                <a:gd name="connsiteX3" fmla="*/ 0 w 1068410"/>
                <a:gd name="connsiteY3" fmla="*/ 534205 h 534205"/>
                <a:gd name="connsiteX4" fmla="*/ 0 w 1068410"/>
                <a:gd name="connsiteY4" fmla="*/ 0 h 5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10" h="534205">
                  <a:moveTo>
                    <a:pt x="0" y="0"/>
                  </a:moveTo>
                  <a:lnTo>
                    <a:pt x="1068410" y="0"/>
                  </a:lnTo>
                  <a:lnTo>
                    <a:pt x="1068410" y="534205"/>
                  </a:lnTo>
                  <a:lnTo>
                    <a:pt x="0" y="5342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>
                  <a:ln/>
                  <a:latin typeface="Arial" charset="0"/>
                  <a:cs typeface="Arial" charset="0"/>
                </a:rPr>
                <a:t>П</a:t>
              </a: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о методу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погашения: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7147222" y="3781873"/>
              <a:ext cx="1068410" cy="534205"/>
            </a:xfrm>
            <a:custGeom>
              <a:avLst/>
              <a:gdLst>
                <a:gd name="connsiteX0" fmla="*/ 0 w 1068410"/>
                <a:gd name="connsiteY0" fmla="*/ 0 h 534205"/>
                <a:gd name="connsiteX1" fmla="*/ 1068410 w 1068410"/>
                <a:gd name="connsiteY1" fmla="*/ 0 h 534205"/>
                <a:gd name="connsiteX2" fmla="*/ 1068410 w 1068410"/>
                <a:gd name="connsiteY2" fmla="*/ 534205 h 534205"/>
                <a:gd name="connsiteX3" fmla="*/ 0 w 1068410"/>
                <a:gd name="connsiteY3" fmla="*/ 534205 h 534205"/>
                <a:gd name="connsiteX4" fmla="*/ 0 w 1068410"/>
                <a:gd name="connsiteY4" fmla="*/ 0 h 5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10" h="534205">
                  <a:moveTo>
                    <a:pt x="0" y="0"/>
                  </a:moveTo>
                  <a:lnTo>
                    <a:pt x="1068410" y="0"/>
                  </a:lnTo>
                  <a:lnTo>
                    <a:pt x="1068410" y="534205"/>
                  </a:lnTo>
                  <a:lnTo>
                    <a:pt x="0" y="5342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>
                  <a:ln/>
                  <a:latin typeface="Arial" charset="0"/>
                  <a:cs typeface="Arial" charset="0"/>
                </a:rPr>
                <a:t>П</a:t>
              </a: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о методу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взимания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процентов: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8439999" y="3781873"/>
              <a:ext cx="1068410" cy="534205"/>
            </a:xfrm>
            <a:custGeom>
              <a:avLst/>
              <a:gdLst>
                <a:gd name="connsiteX0" fmla="*/ 0 w 1068410"/>
                <a:gd name="connsiteY0" fmla="*/ 0 h 534205"/>
                <a:gd name="connsiteX1" fmla="*/ 1068410 w 1068410"/>
                <a:gd name="connsiteY1" fmla="*/ 0 h 534205"/>
                <a:gd name="connsiteX2" fmla="*/ 1068410 w 1068410"/>
                <a:gd name="connsiteY2" fmla="*/ 534205 h 534205"/>
                <a:gd name="connsiteX3" fmla="*/ 0 w 1068410"/>
                <a:gd name="connsiteY3" fmla="*/ 534205 h 534205"/>
                <a:gd name="connsiteX4" fmla="*/ 0 w 1068410"/>
                <a:gd name="connsiteY4" fmla="*/ 0 h 53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10" h="534205">
                  <a:moveTo>
                    <a:pt x="0" y="0"/>
                  </a:moveTo>
                  <a:lnTo>
                    <a:pt x="1068410" y="0"/>
                  </a:lnTo>
                  <a:lnTo>
                    <a:pt x="1068410" y="534205"/>
                  </a:lnTo>
                  <a:lnTo>
                    <a:pt x="0" y="5342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По характеру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kern="1200" cap="none" normalizeH="0" baseline="0" dirty="0" smtClean="0">
                  <a:ln/>
                  <a:effectLst/>
                  <a:latin typeface="Arial" charset="0"/>
                  <a:cs typeface="Arial" charset="0"/>
                </a:rPr>
                <a:t>оборота средств: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31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88963" y="222250"/>
            <a:ext cx="9317037" cy="124777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Структура банковской системы РФ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(один из взглядов) </a:t>
            </a: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43723" y="2624072"/>
            <a:ext cx="148936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766954" y="2132856"/>
            <a:ext cx="2418269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 Банк России</a:t>
            </a:r>
            <a:endParaRPr lang="ru-RU" sz="24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35290" y="2159566"/>
            <a:ext cx="2940135" cy="9093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Myriad Pro"/>
              </a:rPr>
              <a:t>Агентство по страхованию вкладов</a:t>
            </a:r>
            <a:endParaRPr lang="ru-RU" sz="20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5056" y="4293096"/>
            <a:ext cx="4017446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Myriad Pro"/>
              </a:rPr>
              <a:t>Кредитные организации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Myriad Pro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Myriad Pro"/>
              </a:rPr>
              <a:t>                </a:t>
            </a:r>
            <a:endParaRPr lang="ru-RU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01139" y="4520916"/>
            <a:ext cx="2574286" cy="70828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Myriad Pro"/>
              </a:rPr>
              <a:t>Вспомогательные организации</a:t>
            </a:r>
            <a:endParaRPr lang="ru-RU" sz="2000" dirty="0">
              <a:solidFill>
                <a:srgbClr val="000000"/>
              </a:solidFill>
              <a:latin typeface="Myriad Pro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20140" y="4883360"/>
            <a:ext cx="117013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2729753" y="3212976"/>
            <a:ext cx="468052" cy="93610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Myriad Pro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465536" y="5168988"/>
            <a:ext cx="78905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406940" y="3182335"/>
            <a:ext cx="2262252" cy="17817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566333" y="4832742"/>
            <a:ext cx="806781" cy="32403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Myriad Pro"/>
              </a:rPr>
              <a:t>НКО</a:t>
            </a:r>
            <a:endParaRPr lang="ru-RU" sz="20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84784" y="5006970"/>
            <a:ext cx="1044148" cy="32403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Myriad Pro"/>
              </a:rPr>
              <a:t>Банки</a:t>
            </a:r>
            <a:endParaRPr lang="ru-RU" sz="200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964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3683" y="-51599"/>
            <a:ext cx="7074840" cy="885825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Потребительские кредиты</a:t>
            </a: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                                   Высокие темпы роста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/>
              <a:pPr/>
              <a:t>60</a:t>
            </a:fld>
            <a:endParaRPr lang="ru-RU" altLang="ru-RU" dirty="0"/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1364570"/>
            <a:ext cx="915035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9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436564" y="2484440"/>
            <a:ext cx="9297987" cy="24399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ru-RU" sz="2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Это </a:t>
            </a: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информация, характеризующая исполнение субъектом кредитной истории </a:t>
            </a:r>
            <a:r>
              <a:rPr lang="ru-RU" altLang="ru-RU" sz="22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принятых </a:t>
            </a: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на себя обязательств по договору займа (кредита), </a:t>
            </a:r>
            <a:r>
              <a:rPr lang="ru-RU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иному 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договору или обязательству</a:t>
            </a:r>
            <a:r>
              <a:rPr lang="ru-RU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, по Закону 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№ </a:t>
            </a:r>
            <a:r>
              <a:rPr lang="ru-RU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218-ФЗ «О кредитных историях».</a:t>
            </a:r>
            <a:r>
              <a:rPr lang="en-US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С 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1 июля 2014 года кредитная история формируется</a:t>
            </a:r>
            <a:r>
              <a:rPr lang="ru-RU" altLang="ru-RU" sz="22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у каждого заемщика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, обратившегося за получением займа (кредита) в КО, МФО или кредитный кооператив</a:t>
            </a:r>
            <a:r>
              <a:rPr lang="ru-RU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r>
              <a:rPr lang="en-US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ru-RU" sz="22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Положительная кредитная история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(погашение займов без просрочек) может способствовать получению впоследствии более крупных займов МФО и кредитов в банках.</a:t>
            </a:r>
            <a:b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Отрицательная кредитная история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(просрочки, невыплаты по предыдущим займам) может существенно ограничить доступ к следующим займам в любой финансовой организации.</a:t>
            </a:r>
            <a:r>
              <a:rPr lang="en-US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en-US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Кредитные организации, МФО, кредитные кооперативы </a:t>
            </a:r>
            <a:r>
              <a:rPr lang="ru-RU" altLang="ru-RU" sz="22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обязаны 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представлять всю имеющуюся информацию, входящую в состав кредитной истории, в отношении заемщиков, поручителей, принципалов </a:t>
            </a:r>
            <a:r>
              <a:rPr lang="ru-RU" altLang="ru-RU" sz="22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хотя бы в одно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бюро кредитных историй, включенное в государственный реестр бюро кредитных историй, </a:t>
            </a:r>
            <a:r>
              <a:rPr lang="ru-RU" altLang="ru-RU" sz="22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без получения согласия на ее представление</a:t>
            </a:r>
            <a: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br>
              <a:rPr lang="ru-RU" altLang="ru-RU" sz="22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200" b="1" dirty="0"/>
              <a:t/>
            </a:r>
            <a:br>
              <a:rPr lang="ru-RU" altLang="ru-RU" sz="2200" b="1" dirty="0"/>
            </a:br>
            <a:endParaRPr lang="ru-RU" altLang="ru-RU" sz="2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 rtlCol="0" anchor="t">
            <a:noAutofit/>
          </a:bodyPr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ru-RU" sz="3200" b="1" cap="none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Кредитная </a:t>
            </a:r>
            <a:r>
              <a:rPr lang="ru-RU" sz="3200" b="1" cap="none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история</a:t>
            </a:r>
            <a:endParaRPr lang="en-US" sz="3200" b="1" cap="none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defTabSz="914377" eaLnBrk="1" fontAlgn="auto" hangingPunct="1">
              <a:spcAft>
                <a:spcPts val="0"/>
              </a:spcAft>
              <a:defRPr/>
            </a:pPr>
            <a:endParaRPr lang="ru-RU" sz="3200" b="1" cap="none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3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ъект 2"/>
          <p:cNvSpPr>
            <a:spLocks noGrp="1"/>
          </p:cNvSpPr>
          <p:nvPr>
            <p:ph idx="4294967295"/>
          </p:nvPr>
        </p:nvSpPr>
        <p:spPr>
          <a:xfrm>
            <a:off x="577850" y="620713"/>
            <a:ext cx="9328150" cy="33940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Для того, чтобы получить свою кредитную историю, субъекту кредитной истории сначала нужно узнать в каком (каких) бюро кредитных историй она хранится, направив для этого запрос в Центральный каталог кредитных историй, а затем уже обратиться в это (эти) бюро кредитных историй для получения кредитной истории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endParaRPr lang="en-US" altLang="ru-RU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ru-RU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Кредитная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история хранится в бюро кредитных историй в течение 10 лет со дня последнего изменения информации, содержащейся в кредитной истории.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ru-RU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Получение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кредитной истории один раз в год в каждом бюро кредитных историй, в котором она хранится, является бесплатным. Бюро кредитных историй вправе взимать плату за последующие (в течение года) обращения.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0" y="0"/>
            <a:ext cx="9906000" cy="522288"/>
          </a:xfrm>
          <a:prstGeom prst="rect">
            <a:avLst/>
          </a:prstGeom>
        </p:spPr>
        <p:txBody>
          <a:bodyPr lIns="90000" tIns="46800" rIns="90000" bIns="46800"/>
          <a:lstStyle>
            <a:lvl1pPr marL="87313" indent="-873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Кредитная история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18419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Объект 2"/>
          <p:cNvSpPr>
            <a:spLocks noGrp="1"/>
          </p:cNvSpPr>
          <p:nvPr>
            <p:ph idx="4294967295"/>
          </p:nvPr>
        </p:nvSpPr>
        <p:spPr>
          <a:xfrm>
            <a:off x="579438" y="704850"/>
            <a:ext cx="9326562" cy="353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Необходимая информация: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информация о кредиторе и требованиях к заёмщику;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сроки рассмотрения заявления о предоставлении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потребительского кредита;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сумма, валюта, вид, срок возврата, способ предоставления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потребительского кредита и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периодичность платежей при его возврате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процентные ставки в процентах годовых (порядок их определения) и диапазоны значений полной стоимости потребительского кредита;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виды и суммы иных платежей заёмщика по договору потребительского кредита;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способы возврата заёмщиком потребительского кредита.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62469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5222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Договор потребительского кредита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0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9" y="853632"/>
            <a:ext cx="8829675" cy="47164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Необходимая информация: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процентные ставки в процентах годовых (порядок их определения) и диапазоны значений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ПСК, - о ПСК более подробно поговорим далее в нашей лекции;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виды и суммы иных платежей заёмщика по договору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ПК;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способы возврата заёмщиком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ПК.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сроки, в течение которых заёмщик вправе отказаться от получения потребительского кредита;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способы обеспечения исполнения обязательств по договору потребительского кредита (при необходимости);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ответственность заёмщика, размеры неустойки;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/>
              <a:pPr/>
              <a:t>64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518196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9" y="345657"/>
            <a:ext cx="8829675" cy="47164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Необходимая информация: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сроки, в течение которых заёмщик вправе </a:t>
            </a:r>
            <a:r>
              <a:rPr lang="ru-RU" altLang="ru-RU" sz="2400" dirty="0">
                <a:solidFill>
                  <a:srgbClr val="C00000"/>
                </a:solidFill>
                <a:latin typeface="Myriad Pro" pitchFamily="34" charset="0"/>
                <a:cs typeface="Times New Roman" pitchFamily="18" charset="0"/>
              </a:rPr>
              <a:t>отказаться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от получения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ПК;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Myriad Pro" pitchFamily="34" charset="0"/>
                <a:cs typeface="Times New Roman" pitchFamily="18" charset="0"/>
              </a:rPr>
              <a:t>способы обеспечения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исполнения обязательств по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ДогПК (если таковое предоставляется заемщиком или третьими лицами</a:t>
            </a:r>
            <a:r>
              <a:rPr lang="ru-RU" altLang="ru-RU" sz="2400" dirty="0" smtClean="0">
                <a:solidFill>
                  <a:srgbClr val="C00000"/>
                </a:solidFill>
                <a:latin typeface="Myriad Pro" pitchFamily="34" charset="0"/>
                <a:cs typeface="Times New Roman" pitchFamily="18" charset="0"/>
              </a:rPr>
              <a:t>, например, поручителями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);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ответственность заёмщика, размеры </a:t>
            </a:r>
            <a:r>
              <a:rPr lang="ru-RU" altLang="ru-RU" sz="2400" dirty="0">
                <a:solidFill>
                  <a:srgbClr val="C00000"/>
                </a:solidFill>
                <a:latin typeface="Myriad Pro" pitchFamily="34" charset="0"/>
                <a:cs typeface="Times New Roman" pitchFamily="18" charset="0"/>
              </a:rPr>
              <a:t>неустойки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информация об иных договорах, которые заёмщик обязан заключить, и (или) иных услугах, которые обязан получить в связи с договором потребительского кредита (займа), в случае его согласия;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подсудность споров по искам кредитора к заёмщику;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формуляры или иные стандартные формы, в которых определены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общие условия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договора потребительского кредита (займа).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/>
              <a:pPr/>
              <a:t>65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78503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463551" y="686240"/>
            <a:ext cx="9313863" cy="3438525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Договор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потребительского кредита 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включает в себя общие и индивидуальные условия.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Общие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условия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– стандартные условия,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не влияющие на расходы заемщика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Индивидуальные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условия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– ключевые параметры, определяющие расходы заемщика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Все индивидуальные условия (в том числе 16 обязательных) должны быть предоставлены в таблице, форму которой установил Банк России, четким шрифтом, хорошо читаемого размера. При этом форма таблицы для всех кредиторов и всех потребительских кредитов единая. Таблица размещается на первой странице договора потребительского кредита.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87313" indent="-873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Договор потребительского кредита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04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xfrm>
            <a:off x="450850" y="774645"/>
            <a:ext cx="9283700" cy="354012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Заёмщик вправе сообщить о своем согласии заключить договор на предложенных индивидуальных условиях в течение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5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рабочих дней со дня их получения заёмщиком, если больший срок не установлен кредитором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течение этого срока заёмщик может изучить условия и сопоставить их с условиями других кредиторов. В течение срока обдумывания кредитор не вправе изменять предложенные заёмщику индивидуальные условия договора.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altLang="ru-RU" sz="2400" dirty="0" smtClean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Договор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потребительского кредита считается заключенным, если между сторонами договора достигнуто согласие по всем 16 обязательным индивидуальным условиям договора.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87313" indent="-87313" algn="l" defTabSz="91281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6213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6700" indent="-88900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56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4500" indent="-87313" algn="l" defTabSz="91281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Договор потребительского кредита</a:t>
            </a:r>
          </a:p>
        </p:txBody>
      </p:sp>
    </p:spTree>
    <p:extLst>
      <p:ext uri="{BB962C8B-B14F-4D97-AF65-F5344CB8AC3E}">
        <p14:creationId xmlns:p14="http://schemas.microsoft.com/office/powerpoint/2010/main" xmlns="" val="9329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466725" y="1173490"/>
            <a:ext cx="9296400" cy="3100388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России ежеквартально рассчитывает и опубликовывает среднерыночное значение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ПСК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 категориям потребительских кредитов (займов) отдельно для кредитных организаций, МФО, кредитных потребительских кооперативов, сельскохозяйственных кредитных потребительских кооперативов, ломбардов на основе представленных ими данных о значениях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ПСК.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554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Полная стоимость потребительского кредита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3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/>
          </p:cNvSpPr>
          <p:nvPr>
            <p:ph idx="1"/>
          </p:nvPr>
        </p:nvSpPr>
        <p:spPr>
          <a:xfrm>
            <a:off x="484189" y="666812"/>
            <a:ext cx="9264650" cy="391001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 момент заключения договора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потребительского кредита ПСК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 может превышать рассчитанное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Банком России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среднерыночное значение полной стоимости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потребительского кредита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(займа) соответствующей категории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потребительского кредита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(займа), применяемое в соответствующем календарном квартале,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более чем на одну треть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Кредитор рассчитывает и сообщает заёмщику 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ПСК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 следующих случаях: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заключение или изменение договора потребительского кредита (займа) (перед таблицей индивидуальных условий);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получение уведомления заёмщика о досрочном возврате части потребительского кредита (займа);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досрочный возврат части потребительского кредита (займа);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изменение переменной процентной ставки.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6554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Полная стоимость потребительского кредита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105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4290"/>
            <a:ext cx="9510714" cy="885825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Myriad Pro"/>
              </a:rPr>
              <a:t>Структура второго уровня банковской системы</a:t>
            </a:r>
            <a:br>
              <a:rPr lang="ru-RU" sz="3200" b="1" dirty="0" smtClean="0">
                <a:solidFill>
                  <a:srgbClr val="000000"/>
                </a:solidFill>
                <a:latin typeface="Myriad Pro"/>
              </a:rPr>
            </a:br>
            <a:r>
              <a:rPr lang="ru-RU" sz="3200" b="1" dirty="0" smtClean="0">
                <a:solidFill>
                  <a:srgbClr val="000000"/>
                </a:solidFill>
                <a:latin typeface="Myriad Pro"/>
              </a:rPr>
              <a:t>(еще один взгляд)</a:t>
            </a:r>
            <a:endParaRPr lang="ru-RU" sz="3200" b="1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423320"/>
            <a:ext cx="8915400" cy="452596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ru-RU" dirty="0" smtClean="0">
              <a:latin typeface="Myriad Pro"/>
            </a:endParaRPr>
          </a:p>
          <a:p>
            <a:endParaRPr lang="ru-RU" dirty="0">
              <a:latin typeface="Myriad Pro"/>
            </a:endParaRPr>
          </a:p>
          <a:p>
            <a:endParaRPr lang="ru-RU" dirty="0" smtClean="0">
              <a:latin typeface="Myriad Pro"/>
            </a:endParaRPr>
          </a:p>
          <a:p>
            <a:endParaRPr lang="ru-RU" dirty="0">
              <a:latin typeface="Myriad Pro"/>
            </a:endParaRPr>
          </a:p>
          <a:p>
            <a:endParaRPr lang="ru-RU" dirty="0"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6551" y="1844824"/>
            <a:ext cx="8346927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Системно значимые  кредитные организации</a:t>
            </a:r>
            <a:endParaRPr lang="ru-RU" sz="24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551" y="3378696"/>
            <a:ext cx="8346927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Прочие крупные кредитные организации</a:t>
            </a:r>
            <a:r>
              <a:rPr lang="ru-RU" dirty="0" smtClean="0">
                <a:solidFill>
                  <a:srgbClr val="000000"/>
                </a:solidFill>
                <a:latin typeface="Myriad Pro"/>
              </a:rPr>
              <a:t> </a:t>
            </a:r>
            <a:endParaRPr lang="ru-RU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6551" y="4962872"/>
            <a:ext cx="8346927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Myriad Pro"/>
            </a:endParaRPr>
          </a:p>
          <a:p>
            <a:pPr algn="ctr"/>
            <a:endParaRPr lang="ru-RU" dirty="0">
              <a:solidFill>
                <a:srgbClr val="000000"/>
              </a:solidFill>
              <a:latin typeface="Myriad Pro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Малые и средние банки</a:t>
            </a:r>
          </a:p>
          <a:p>
            <a:pPr algn="ctr"/>
            <a:endParaRPr lang="ru-RU" dirty="0">
              <a:solidFill>
                <a:srgbClr val="000000"/>
              </a:solidFill>
              <a:latin typeface="Myriad Pro"/>
            </a:endParaRPr>
          </a:p>
          <a:p>
            <a:pPr algn="ctr"/>
            <a:endParaRPr lang="ru-RU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6549" y="1844824"/>
            <a:ext cx="8346927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Myriad Pro"/>
              </a:rPr>
              <a:t>Системно значимые  кредитные организации</a:t>
            </a:r>
            <a:endParaRPr lang="ru-RU" sz="240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548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422275" y="3319465"/>
            <a:ext cx="1771650" cy="407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Пример</a:t>
            </a:r>
            <a:r>
              <a:rPr lang="ru-RU" altLang="ru-RU" sz="2000" b="1" dirty="0"/>
              <a:t> </a:t>
            </a:r>
          </a:p>
        </p:txBody>
      </p:sp>
      <p:sp>
        <p:nvSpPr>
          <p:cNvPr id="6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Полная стоимость потребительского кредита</a:t>
            </a:r>
          </a:p>
        </p:txBody>
      </p:sp>
      <p:pic>
        <p:nvPicPr>
          <p:cNvPr id="15362" name="Picture 2" descr="C:\Users\ZvorykinDB\Desktop\Сним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22289"/>
            <a:ext cx="4719637" cy="6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450851" y="2160588"/>
            <a:ext cx="9312275" cy="86995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Автокредит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– кредит для физических лиц на покупку транспортного средства (легкового автомобиля, грузового автомобиля, автобуса и других видов личного транспорта) с одновременным его использованием в качестве залога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Базовые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признаки автокредита:</a:t>
            </a:r>
            <a:b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разновидность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потребительского кредита с точки зрения выбора субъекта, т.е. предназначается исключительно физическим лицам;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 кредит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 обязательным целевым использованием для покупки предварительно заявленного заемщиком автомобиля с его идентификацией на момент предоставления;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       залоговый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кредит. Оформление приобретаемого автомобиля в залог банка - кредитора является обязательным условием кредитования в качестве гарантии его возвратности.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9637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Автокредит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554894" y="2899509"/>
            <a:ext cx="399328" cy="19542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54893" y="4028848"/>
            <a:ext cx="399328" cy="19542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4894" y="5083909"/>
            <a:ext cx="399328" cy="19542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/>
          </p:cNvSpPr>
          <p:nvPr>
            <p:ph idx="1"/>
          </p:nvPr>
        </p:nvSpPr>
        <p:spPr>
          <a:xfrm>
            <a:off x="438150" y="443580"/>
            <a:ext cx="9310688" cy="468947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Характерные особенности, обычно присущие автокредиту:</a:t>
            </a:r>
          </a:p>
          <a:p>
            <a:pPr algn="just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оплата части стоимости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автомобиля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 счет собственных денежных средств заемщика в качестве "первого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взноса« (кредит на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часть стоимости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автомобиля);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выступает, как правило, способом финансирования покупки транспортного средства потребительского (некоммерческого) использования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;</a:t>
            </a:r>
          </a:p>
          <a:p>
            <a:pPr algn="just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страхование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залога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(КАСКО обеспечивает имущественный интерес заемщика и финансовый интерес кредитора, покрывая риски полной утраты или снижения стоимости автомобиля в результате хищения, полной конструктивной гибели или повреждения);</a:t>
            </a:r>
          </a:p>
          <a:p>
            <a:pPr algn="just" eaLnBrk="1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принцип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целевого использования - безналичный перевод суммы кредитования на расчетный счет </a:t>
            </a:r>
            <a:r>
              <a:rPr lang="ru-RU" altLang="ru-RU" sz="2400" dirty="0" err="1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юрлица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- продавца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автомобиля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(предполагается, что продавец несет полную ответственность за переход права собственности на автомобиль по заключаемому с покупателем договору купли-продажи).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69637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Автокредит</a:t>
            </a:r>
          </a:p>
        </p:txBody>
      </p:sp>
    </p:spTree>
    <p:extLst>
      <p:ext uri="{BB962C8B-B14F-4D97-AF65-F5344CB8AC3E}">
        <p14:creationId xmlns:p14="http://schemas.microsoft.com/office/powerpoint/2010/main" xmlns="" val="20022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463550" y="491706"/>
            <a:ext cx="9285288" cy="3281362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Ипотека - это залог недвижимого имущества. Ипотека может использоваться как при приобретении жилья 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 (квартиры, жилого дома, жилых помещений и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т.д.) в кредит, так и по иным кредитам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Ипотека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обеспечивает уплату залогодержателю основной суммы долга и процентов по кредитному договору, возмещение убытков и затрат, связанных с использованием кредитных ресурсов, а в случае необходимости – возмещение расходов по реализации предмета ипотеки.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Ипотечный кредит оформляется как одним договором, так и двумя договорами (кредитным договором и договором об ипотеке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).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Ипотека подлежит государственной регистрации в Едином государственном реестре прав на недвижимое имущество и сделок с ним.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066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Ипотечный кредит</a:t>
            </a:r>
          </a:p>
        </p:txBody>
      </p:sp>
    </p:spTree>
    <p:extLst>
      <p:ext uri="{BB962C8B-B14F-4D97-AF65-F5344CB8AC3E}">
        <p14:creationId xmlns:p14="http://schemas.microsoft.com/office/powerpoint/2010/main" xmlns="" val="21941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409" y="137790"/>
            <a:ext cx="8829675" cy="910007"/>
          </a:xfrm>
        </p:spPr>
        <p:txBody>
          <a:bodyPr>
            <a:normAutofit/>
          </a:bodyPr>
          <a:lstStyle/>
          <a:p>
            <a:pPr defTabSz="914377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Ипотечный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6896-F5C4-47B4-B6A3-4CCA172788F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28738"/>
            <a:ext cx="8974138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3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/>
          </p:cNvSpPr>
          <p:nvPr>
            <p:ph idx="1"/>
          </p:nvPr>
        </p:nvSpPr>
        <p:spPr>
          <a:xfrm>
            <a:off x="450850" y="507223"/>
            <a:ext cx="9455150" cy="5847278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3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 отсутствии в договоре об ипотеке иных условий о страховании заложенного имущества залогодатель </a:t>
            </a:r>
            <a:r>
              <a:rPr lang="ru-RU" altLang="ru-RU" sz="3400" dirty="0">
                <a:solidFill>
                  <a:srgbClr val="FF0000"/>
                </a:solidFill>
                <a:latin typeface="Myriad Pro" pitchFamily="34" charset="0"/>
                <a:cs typeface="Times New Roman" pitchFamily="18" charset="0"/>
              </a:rPr>
              <a:t>обязан </a:t>
            </a:r>
            <a:r>
              <a:rPr lang="ru-RU" altLang="ru-RU" sz="3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застраховать за свой счет в пользу залогодержателя это имущество на его полную стоимость от рисков утраты и повреждения.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3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Если полная стоимость имущества превышает размер полученного кредита (например, когда должником внесен первоначальный взнос) — на сумму не ниже суммы кредита</a:t>
            </a:r>
            <a:r>
              <a:rPr lang="ru-RU" altLang="ru-RU" sz="3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3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Заемщику могут быть предложены иные виды страхования, например жизни и здоровья заемщика, риска ответственности заемщика перед кредитором за неисполнение или ненадлежащее исполнение его обязательства по возврату кредита.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3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Эти виды страхования не являются обязательными, предлагаются на усмотрение заемщика, и также осуществляются за его счет.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altLang="ru-RU" sz="3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ru-RU" altLang="ru-RU" dirty="0"/>
          </a:p>
        </p:txBody>
      </p:sp>
      <p:sp>
        <p:nvSpPr>
          <p:cNvPr id="74757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Ипотечное страхование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8547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450850" y="654273"/>
            <a:ext cx="9297988" cy="885825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Платежи по ипотечному кредиту состоят из платежей части суммы кредита (основного долга) и процентов за кредит, а также иных предусмотренных договором платежей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Платить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 ипотечному кредиту можно по двум схемам:</a:t>
            </a:r>
            <a:b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дифференцированными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платежами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, при которых ежемесячный платеж уменьшается со временем и состоит из ежемесячно уплачиваемой части от суммы основного долга (кредита) (размер в течение всего срока не меняется) и процентов, начисляемых на непогашенную часть суммы кредита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аннуитетными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платежами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, при которых ежемесячный платеж по кредиту уплачивается равными суммами, а доля платежа, которая направляется на погашение суммы основного долга, увеличивается с течением срока кредитования.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578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Платежи по ипотеке</a:t>
            </a:r>
          </a:p>
        </p:txBody>
      </p:sp>
    </p:spTree>
    <p:extLst>
      <p:ext uri="{BB962C8B-B14F-4D97-AF65-F5344CB8AC3E}">
        <p14:creationId xmlns:p14="http://schemas.microsoft.com/office/powerpoint/2010/main" xmlns="" val="41434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idx="1"/>
          </p:nvPr>
        </p:nvSpPr>
        <p:spPr>
          <a:xfrm>
            <a:off x="450850" y="875084"/>
            <a:ext cx="9297988" cy="393382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 одинаковых условиях кредита (сумма кредита, процентная ставка, срок кредита) в итоге будет уплачена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одна и та же сумма основного долга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(кредита), но сумма уплаченных процентов при аннуитетном способе погашения кредита будет больше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Это связано с тем, что при аннуитетных платежах в первой половине срока пользования кредитом 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погашение суммы основного долга осуществляется медленнее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, чем при дифференцированном способе погашения кредита.</a:t>
            </a:r>
          </a:p>
          <a:p>
            <a:pPr algn="just" eaLnBrk="1" hangingPunct="1">
              <a:buNone/>
              <a:defRPr/>
            </a:pPr>
            <a:endParaRPr lang="ru-RU" altLang="ru-RU" sz="2400" i="1" dirty="0"/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ru-RU" altLang="ru-RU" sz="2400" i="1" dirty="0"/>
          </a:p>
        </p:txBody>
      </p:sp>
      <p:sp>
        <p:nvSpPr>
          <p:cNvPr id="7578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Платежи по ипотеке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17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idx="1"/>
          </p:nvPr>
        </p:nvSpPr>
        <p:spPr>
          <a:xfrm>
            <a:off x="450850" y="1701802"/>
            <a:ext cx="9297988" cy="393382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 дифференцированной схеме сумма ежемесячных платежей в первые месяцы погашения кредита будет больше, чем при аннуитетных платежах.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При аннуитетных платежах нагрузка по выплате кредита неизменна в течение всего срока кредита, что способствует планированию семейного бюджета. Однако сумма основного долга при аннуитетных платежах уменьшается медленней.</a:t>
            </a:r>
          </a:p>
          <a:p>
            <a:pPr algn="just" eaLnBrk="1" hangingPunct="1">
              <a:defRPr/>
            </a:pPr>
            <a:endParaRPr lang="ru-RU" altLang="ru-RU" sz="2400" i="1" dirty="0"/>
          </a:p>
        </p:txBody>
      </p:sp>
      <p:sp>
        <p:nvSpPr>
          <p:cNvPr id="7578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Платежи по ипотеке</a:t>
            </a:r>
          </a:p>
        </p:txBody>
      </p:sp>
    </p:spTree>
    <p:extLst>
      <p:ext uri="{BB962C8B-B14F-4D97-AF65-F5344CB8AC3E}">
        <p14:creationId xmlns:p14="http://schemas.microsoft.com/office/powerpoint/2010/main" xmlns="" val="31604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430214" y="1435102"/>
            <a:ext cx="9332912" cy="2728913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 соответствии с положениями налогового законодательства при определении размера налоговой базы по налогу на доходы физических лиц налогоплательщик имеет право на получение имущественного налогового вычета в сумме, израсходованной им: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на приобретение или строительство на территории РФ жилья;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погашение процентов по целевым кредитам, полученным на приобретение или новое строительство жилья, а также на погашение процентов по кредитам, полученным от банков в целях рефинансирования кредитов (перекредитования) на новое строительство или приобретение жилья на территории РФ, но не более установленного законом размера.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  <p:sp>
        <p:nvSpPr>
          <p:cNvPr id="78853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Налоговые вычеты</a:t>
            </a:r>
          </a:p>
        </p:txBody>
      </p:sp>
    </p:spTree>
    <p:extLst>
      <p:ext uri="{BB962C8B-B14F-4D97-AF65-F5344CB8AC3E}">
        <p14:creationId xmlns:p14="http://schemas.microsoft.com/office/powerpoint/2010/main" xmlns="" val="6732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9" y="-2538"/>
            <a:ext cx="8829675" cy="885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Myriad Pro"/>
              </a:rPr>
              <a:t>Структура баланса БС РФ</a:t>
            </a:r>
            <a:br>
              <a:rPr lang="ru-RU" sz="3200" b="1" dirty="0" smtClean="0">
                <a:solidFill>
                  <a:srgbClr val="000000"/>
                </a:solidFill>
                <a:latin typeface="Myriad Pro"/>
              </a:rPr>
            </a:br>
            <a:r>
              <a:rPr lang="ru-RU" sz="2000" b="1" dirty="0" smtClean="0">
                <a:solidFill>
                  <a:srgbClr val="000000"/>
                </a:solidFill>
                <a:latin typeface="Myriad Pro"/>
              </a:rPr>
              <a:t>на 01.09.2016, трлн руб</a:t>
            </a:r>
            <a:endParaRPr lang="ru-RU" sz="2000" b="1" dirty="0">
              <a:solidFill>
                <a:srgbClr val="000000"/>
              </a:solidFill>
              <a:latin typeface="Myriad Pro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5292968"/>
              </p:ext>
            </p:extLst>
          </p:nvPr>
        </p:nvGraphicFramePr>
        <p:xfrm>
          <a:off x="681039" y="1050925"/>
          <a:ext cx="88296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622"/>
                <a:gridCol w="967739"/>
                <a:gridCol w="3429000"/>
                <a:gridCol w="97631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АКТИВЫ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ПАССИВЫ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Ден.средства,</a:t>
                      </a:r>
                      <a:r>
                        <a:rPr lang="ru-RU" baseline="0" dirty="0" smtClean="0"/>
                        <a:t> драгметаллы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 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Фонды и прибыль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 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Счета в ЦБ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Кредиты от ЦБ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Ценные бумаги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Счета других банков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Кредиты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МБК полученные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клиентов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50,7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Кредиты НФО,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В том числе просрочка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Средства на счетах орг-ий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Кредиты физ.лицам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Депозиты </a:t>
                      </a:r>
                      <a:r>
                        <a:rPr lang="ru-RU" dirty="0" err="1" smtClean="0"/>
                        <a:t>юр.лиц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В том числе просрочка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Вклады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МБК предоставленные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пассивы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ИТОГО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ПАССИВОВ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mtClean="0"/>
                        <a:t>79.7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4342F-8843-42C3-A707-A7D8437F1B28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530299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436563" y="2025650"/>
            <a:ext cx="9326562" cy="3432175"/>
          </a:xfrm>
        </p:spPr>
        <p:txBody>
          <a:bodyPr anchor="t">
            <a:noAutofit/>
          </a:bodyPr>
          <a:lstStyle/>
          <a:p>
            <a:pPr algn="just" eaLnBrk="1" hangingPunct="1"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 случаях неисполнения или ненадлежащего исполнения обязательства по ипотечному кредиту (неуплаты или несвоевременной уплаты суммы долга и процентов по кредиту полностью или частично) залогодержатель вправе обратить взыскание на жилье, заложенное по договору об ипотеке.</a:t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ea typeface="+mn-ea"/>
                <a:cs typeface="Times New Roman" pitchFamily="18" charset="0"/>
              </a:rPr>
              <a:t>Взыскание на заложенное жилое помещение, находящееся в собственности граждан, может быть обращено только в судебном порядке.</a:t>
            </a:r>
            <a:r>
              <a:rPr lang="ru-RU" altLang="ru-RU" sz="2400" b="1" dirty="0"/>
              <a:t/>
            </a:r>
            <a:br>
              <a:rPr lang="ru-RU" altLang="ru-RU" sz="2400" b="1" dirty="0"/>
            </a:br>
            <a:endParaRPr lang="ru-RU" altLang="ru-RU" sz="2400" b="1" dirty="0"/>
          </a:p>
        </p:txBody>
      </p:sp>
      <p:sp>
        <p:nvSpPr>
          <p:cNvPr id="108547" name="Rectangle 3"/>
          <p:cNvSpPr>
            <a:spLocks noGrp="1"/>
          </p:cNvSpPr>
          <p:nvPr>
            <p:ph idx="1"/>
          </p:nvPr>
        </p:nvSpPr>
        <p:spPr>
          <a:xfrm>
            <a:off x="655639" y="3505201"/>
            <a:ext cx="8829675" cy="407511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8090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Обращение взыскания на ипотеку</a:t>
            </a:r>
          </a:p>
        </p:txBody>
      </p:sp>
    </p:spTree>
    <p:extLst>
      <p:ext uri="{BB962C8B-B14F-4D97-AF65-F5344CB8AC3E}">
        <p14:creationId xmlns:p14="http://schemas.microsoft.com/office/powerpoint/2010/main" xmlns="" val="25963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Обращение взыскания на ипотеку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50851" y="1652588"/>
            <a:ext cx="93265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Обращение 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залогодержателем взыскания на заложенные жилой дом или квартиру и реализация этого имущества являются основанием для прекращения права пользования ими (</a:t>
            </a: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все проживающие в нем люди подлежат выселению).</a:t>
            </a:r>
          </a:p>
        </p:txBody>
      </p:sp>
    </p:spTree>
    <p:extLst>
      <p:ext uri="{BB962C8B-B14F-4D97-AF65-F5344CB8AC3E}">
        <p14:creationId xmlns:p14="http://schemas.microsoft.com/office/powerpoint/2010/main" xmlns="" val="584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Обращение взыскания на ипотеку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50851" y="1652588"/>
            <a:ext cx="932656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По общему правилу, если жилье (его часть), является для залогодателя и членов его семьи, совместно проживающих с ним, </a:t>
            </a:r>
            <a:r>
              <a:rPr lang="ru-RU" altLang="ru-RU" sz="2400" b="1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единственным пригодным для постоянного проживания</a:t>
            </a: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, то взыскать его за долги нельзя.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Исключением является случай, когда данное жилье находится в ипотеке по кредиту, выданному на приобретение или строительство этого или иного жилья, их капитальный ремонт или улучшение, а также на погашение ранее выданных таких кредитов. </a:t>
            </a:r>
            <a:endParaRPr lang="ru-RU" altLang="ru-RU" sz="2400" dirty="0">
              <a:solidFill>
                <a:schemeClr val="bg2">
                  <a:lumMod val="10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Обращение взыскания на ипотеку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50851" y="1652589"/>
            <a:ext cx="93265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Тогда взыскание на него может быть обращено, но </a:t>
            </a:r>
            <a:r>
              <a:rPr lang="ru-RU" altLang="ru-RU" sz="2400" b="1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только по решению суда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и только при систематическом (более трех раз в течение 12 месяцев) нарушении сроков внесения периодических платежей по кредитному договору.</a:t>
            </a:r>
          </a:p>
        </p:txBody>
      </p:sp>
    </p:spTree>
    <p:extLst>
      <p:ext uri="{BB962C8B-B14F-4D97-AF65-F5344CB8AC3E}">
        <p14:creationId xmlns:p14="http://schemas.microsoft.com/office/powerpoint/2010/main" xmlns="" val="20535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Текст 3"/>
          <p:cNvSpPr>
            <a:spLocks/>
          </p:cNvSpPr>
          <p:nvPr/>
        </p:nvSpPr>
        <p:spPr bwMode="auto">
          <a:xfrm>
            <a:off x="0" y="0"/>
            <a:ext cx="990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Обращение взыскания на ипотеку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50851" y="1652589"/>
            <a:ext cx="932656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Обращение взыскания на заложенное имущество </a:t>
            </a:r>
            <a:r>
              <a:rPr lang="ru-RU" altLang="ru-RU" sz="28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не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допускается, если </a:t>
            </a:r>
            <a:r>
              <a:rPr lang="ru-RU" altLang="ru-RU" sz="2400" u="sng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сумма неисполненного обязательства менее пяти процентов от стоимости заложенного жилья и период просрочки должником платежей составляет менее трех месяцев</a:t>
            </a: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  <a:latin typeface="Myriad Pro" pitchFamily="34" charset="0"/>
                <a:cs typeface="Times New Roman" pitchFamily="18" charset="0"/>
              </a:rPr>
              <a:t> (то есть долг по кредиту крайне незначителен и явно несоразмерен стоимости заложенного имущества).</a:t>
            </a:r>
          </a:p>
        </p:txBody>
      </p:sp>
    </p:spTree>
    <p:extLst>
      <p:ext uri="{BB962C8B-B14F-4D97-AF65-F5344CB8AC3E}">
        <p14:creationId xmlns:p14="http://schemas.microsoft.com/office/powerpoint/2010/main" xmlns="" val="10519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59" y="85208"/>
            <a:ext cx="8883812" cy="465299"/>
          </a:xfrm>
        </p:spPr>
        <p:txBody>
          <a:bodyPr>
            <a:normAutofit/>
          </a:bodyPr>
          <a:lstStyle/>
          <a:p>
            <a:r>
              <a:rPr lang="ru-RU" sz="1800" b="1" dirty="0"/>
              <a:t>Формулы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59" y="550507"/>
            <a:ext cx="9415753" cy="6055567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/>
              <a:t>Сложный процент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S1 = S0 * (1+ </a:t>
            </a:r>
            <a:r>
              <a:rPr lang="en-US" dirty="0" err="1"/>
              <a:t>i</a:t>
            </a:r>
            <a:r>
              <a:rPr lang="en-US" dirty="0"/>
              <a:t>/n)^k</a:t>
            </a:r>
            <a:endParaRPr lang="ru-RU" dirty="0"/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600" dirty="0"/>
              <a:t>S1 – </a:t>
            </a:r>
            <a:r>
              <a:rPr lang="ru-RU" sz="2600" dirty="0"/>
              <a:t>сумма к получению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600" dirty="0"/>
              <a:t>S0 – </a:t>
            </a:r>
            <a:r>
              <a:rPr lang="ru-RU" sz="2600" dirty="0"/>
              <a:t>исходная сумма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600" dirty="0" err="1"/>
              <a:t>i</a:t>
            </a:r>
            <a:r>
              <a:rPr lang="en-US" sz="2600" dirty="0"/>
              <a:t> – </a:t>
            </a:r>
            <a:r>
              <a:rPr lang="ru-RU" sz="2600" dirty="0"/>
              <a:t>ставка процента в сотых долях </a:t>
            </a:r>
            <a:r>
              <a:rPr lang="en-US" sz="2600" dirty="0"/>
              <a:t>(10% =&gt; 10/100)</a:t>
            </a:r>
            <a:endParaRPr lang="ru-RU" sz="2600" dirty="0"/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600" dirty="0"/>
              <a:t>n – </a:t>
            </a:r>
            <a:r>
              <a:rPr lang="ru-RU" sz="2600" dirty="0"/>
              <a:t>период капитализации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600" dirty="0"/>
              <a:t>k (</a:t>
            </a:r>
            <a:r>
              <a:rPr lang="ru-RU" sz="2600" dirty="0"/>
              <a:t>степень) – количество периодов начисления процентов (капитализации) за время вложения средств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500" i="1" dirty="0"/>
              <a:t>На занятии разбирали как считать степени на телефоне - попросите, пожалуйста, показать коллег.</a:t>
            </a:r>
            <a:endParaRPr lang="en-US" sz="2500" i="1" dirty="0"/>
          </a:p>
          <a:p>
            <a:pPr marL="457200" lvl="1" indent="0">
              <a:buNone/>
            </a:pPr>
            <a:endParaRPr lang="ru-RU" dirty="0"/>
          </a:p>
          <a:p>
            <a:r>
              <a:rPr lang="ru-RU" u="sng" dirty="0"/>
              <a:t>Формула Фишера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Связывает реальную и номинальную ставку через инфляцию. </a:t>
            </a:r>
          </a:p>
          <a:p>
            <a:pPr marL="0" indent="0">
              <a:buNone/>
            </a:pPr>
            <a:r>
              <a:rPr lang="ru-RU" dirty="0"/>
              <a:t>Для маленьких значений (как минимум 2 показателя СТРОГО меньше 10%) можно использовать формулу: </a:t>
            </a:r>
          </a:p>
          <a:p>
            <a:pPr marL="0" indent="0">
              <a:buNone/>
            </a:pPr>
            <a:r>
              <a:rPr lang="en-US" b="1" dirty="0"/>
              <a:t>r (</a:t>
            </a:r>
            <a:r>
              <a:rPr lang="ru-RU" b="1" dirty="0"/>
              <a:t>реальная ставка) = </a:t>
            </a:r>
            <a:r>
              <a:rPr lang="en-US" b="1" dirty="0"/>
              <a:t>n (</a:t>
            </a:r>
            <a:r>
              <a:rPr lang="ru-RU" b="1" dirty="0"/>
              <a:t>номинальная ставка) - </a:t>
            </a:r>
            <a:r>
              <a:rPr lang="ru-RU" b="1" dirty="0">
                <a:sym typeface="Symbol" panose="05050102010706020507" pitchFamily="18" charset="2"/>
              </a:rPr>
              <a:t> (инфляция)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Если дано два значения из этой формулы и нужно найти третье, и при этом хотя бы одно больше или равно 10%, то используем другую формулу, которая отражает более быстрое обесценивание денег при более высоких ставках.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r+1 = (n+1)/(</a:t>
            </a:r>
            <a:r>
              <a:rPr lang="ru-RU" b="1" dirty="0">
                <a:sym typeface="Symbol" panose="05050102010706020507" pitchFamily="18" charset="2"/>
              </a:rPr>
              <a:t></a:t>
            </a:r>
            <a:r>
              <a:rPr lang="en-US" b="1" dirty="0">
                <a:sym typeface="Symbol" panose="05050102010706020507" pitchFamily="18" charset="2"/>
              </a:rPr>
              <a:t> +1) </a:t>
            </a:r>
            <a:endParaRPr lang="ru-RU" b="1" dirty="0"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ym typeface="Symbol" panose="05050102010706020507" pitchFamily="18" charset="2"/>
              </a:rPr>
              <a:t>!!! Для запоминания: инфляция всегда «играет» в сторону понижения реальной ставки –либо через вычитание, либо через деление.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7114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00" y="197174"/>
            <a:ext cx="8543925" cy="194712"/>
          </a:xfrm>
        </p:spPr>
        <p:txBody>
          <a:bodyPr>
            <a:noAutofit/>
          </a:bodyPr>
          <a:lstStyle/>
          <a:p>
            <a:r>
              <a:rPr lang="ru-RU" sz="1800" b="1" dirty="0"/>
              <a:t>Комментарии к формуле расчета суммы вклада при условии сложных процентов: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01" y="559838"/>
            <a:ext cx="9386693" cy="629816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sz="1400" dirty="0"/>
              <a:t>Отличие сложного процента от простого (и суть капитализации): процент постоянно начисляется на новую сумму, то есть на исходную с процентами, и так каждый новый период; для простых процентов (то есть без капитализации) начисление каждый раз происходит на исходную сумму.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b="1" dirty="0"/>
              <a:t>Пример </a:t>
            </a:r>
            <a:r>
              <a:rPr lang="ru-RU" sz="1400" dirty="0"/>
              <a:t>(сложных процентов): в периоде 0 (сейчас) есть 100 рублей, ставка процента 10% за период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В период 1 получаем 100*(1+10/100)=110. В период 2 начисление идет уже на сумму в 110, то есть 110*(1+10/100)= 121 и </a:t>
            </a:r>
            <a:r>
              <a:rPr lang="ru-RU" sz="1400" dirty="0" err="1"/>
              <a:t>тд</a:t>
            </a:r>
            <a:r>
              <a:rPr lang="ru-RU" sz="14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Для отражения этого процесса используется степень, которая показывает, сколько раз происходило начисление ставки.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400" dirty="0"/>
          </a:p>
          <a:p>
            <a:pPr>
              <a:lnSpc>
                <a:spcPct val="110000"/>
              </a:lnSpc>
            </a:pPr>
            <a:r>
              <a:rPr lang="ru-RU" sz="1400" dirty="0"/>
              <a:t>Важно различать СРОК ВКЛАДА и ПЕРИОД КАПИТАЛИЗАЦИИ. Срок вклада – это период, в течении которого планируется хранить деньги в банке. Период капитализации – это период времени, по истечении которого начисляется процент (прописан в договоре).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b="1" dirty="0"/>
              <a:t>Пример</a:t>
            </a:r>
            <a:r>
              <a:rPr lang="ru-RU" sz="1400" dirty="0"/>
              <a:t>: вклад на 1 год с ежемесячной капитализацией означает, что в течение года, пока деньги находятся в банке, проценты будут начисляться 12 раз, то есть каждый месяц.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Важно обращать внимание на то, для какого периода дана ставка процента – она не всегда совпадает с периодом капитализации. Пример:  ставка 10% годовых при условии ежемесячной капитализации означает, что нужно делить 10% на 12, чтобы узнать, какая ставка будет начисляться ежемесячно. Если же сказано, что ставка составляет 0,8% в месяц, то это уже и есть нужная нам ставка, делить не нужно.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Комплексный пример</a:t>
            </a:r>
            <a:r>
              <a:rPr lang="ru-RU" sz="1400" dirty="0"/>
              <a:t>:</a:t>
            </a:r>
          </a:p>
          <a:p>
            <a:pPr marL="0" indent="0">
              <a:buNone/>
            </a:pPr>
            <a:r>
              <a:rPr lang="ru-RU" sz="1400" dirty="0"/>
              <a:t>Есть 50 рублей</a:t>
            </a:r>
            <a:r>
              <a:rPr lang="en-US" sz="1400" dirty="0"/>
              <a:t> (S0)</a:t>
            </a:r>
            <a:r>
              <a:rPr lang="ru-RU" sz="1400" dirty="0"/>
              <a:t>, вкладываем их на 3 года, ставка 15% годовых</a:t>
            </a:r>
            <a:r>
              <a:rPr lang="en-US" sz="1400" dirty="0"/>
              <a:t> (</a:t>
            </a:r>
            <a:r>
              <a:rPr lang="en-US" sz="1400" dirty="0" err="1"/>
              <a:t>i</a:t>
            </a:r>
            <a:r>
              <a:rPr lang="en-US" sz="1400" dirty="0"/>
              <a:t>)</a:t>
            </a:r>
            <a:r>
              <a:rPr lang="ru-RU" sz="1400" dirty="0"/>
              <a:t>. Рассчитать сумму к получению при условии ежемесячной, ежеквартальной и ежегодной капитализации.</a:t>
            </a:r>
          </a:p>
          <a:p>
            <a:pPr marL="342900" indent="-342900">
              <a:buAutoNum type="arabicPeriod"/>
            </a:pPr>
            <a:r>
              <a:rPr lang="ru-RU" sz="1400" u="sng" dirty="0"/>
              <a:t>ежемесячная капитализация</a:t>
            </a:r>
            <a:r>
              <a:rPr lang="ru-RU" sz="1400" dirty="0"/>
              <a:t>:  </a:t>
            </a:r>
            <a:r>
              <a:rPr lang="en-US" sz="1400" dirty="0"/>
              <a:t>S1 = 50*(1+15%/12)^(12*3)</a:t>
            </a:r>
            <a:r>
              <a:rPr lang="ru-RU" sz="1400" dirty="0"/>
              <a:t> = 78,2. Пояснение: 15% делим на 12 так как ежемесячная капитализация, степень пишем как 12*3, так как за 3 года будет всего 12*3 месяцев начисления процентов.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1400" u="sng" dirty="0"/>
              <a:t>ежеквартальная капитализация</a:t>
            </a:r>
            <a:r>
              <a:rPr lang="ru-RU" sz="1400" dirty="0"/>
              <a:t>: </a:t>
            </a:r>
            <a:r>
              <a:rPr lang="en-US" sz="1400" dirty="0"/>
              <a:t>S1 = 50* (1+15%/4)^(4*3) = 77,8. </a:t>
            </a:r>
            <a:r>
              <a:rPr lang="ru-RU" sz="1400" dirty="0"/>
              <a:t>Пояснение: 15% делим на </a:t>
            </a:r>
            <a:r>
              <a:rPr lang="en-US" sz="1400" dirty="0"/>
              <a:t>4 </a:t>
            </a:r>
            <a:r>
              <a:rPr lang="ru-RU" sz="1400" dirty="0"/>
              <a:t>так как ежеквартальная капитализация, степень пишем как 4*3, так как за 3 года будет всего 4*3 кварталов начисления процентов.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1400" u="sng" dirty="0"/>
              <a:t>ежегодная капитализация</a:t>
            </a:r>
            <a:r>
              <a:rPr lang="ru-RU" sz="1400" dirty="0"/>
              <a:t>: </a:t>
            </a:r>
            <a:r>
              <a:rPr lang="en-US" sz="1400" dirty="0"/>
              <a:t>S1 = 50* (1+15%/1)^(1*3) = 76,0. </a:t>
            </a:r>
            <a:r>
              <a:rPr lang="ru-RU" sz="1400" dirty="0"/>
              <a:t>Пояснение: 15% делим на 1 так как ежегодная капитализация, степень пишем как 1*3, так как за 3 года будет всего 1*3 лет начисления процентов. Здесь операции с единицей проводить не обязательно, приведены для наглядности.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23744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380" y="43181"/>
            <a:ext cx="7563802" cy="8858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Myriad Pro"/>
              </a:rPr>
              <a:t>Динамика развития </a:t>
            </a:r>
            <a:r>
              <a:rPr lang="ru-RU" sz="3200" b="1" dirty="0" smtClean="0">
                <a:solidFill>
                  <a:srgbClr val="000000"/>
                </a:solidFill>
                <a:latin typeface="Myriad Pro"/>
              </a:rPr>
              <a:t>БС России</a:t>
            </a:r>
            <a:endParaRPr lang="ru-RU" sz="3200" b="1" dirty="0">
              <a:solidFill>
                <a:srgbClr val="000000"/>
              </a:solidFill>
              <a:latin typeface="Myriad Pro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2180612"/>
              </p:ext>
            </p:extLst>
          </p:nvPr>
        </p:nvGraphicFramePr>
        <p:xfrm>
          <a:off x="350490" y="875184"/>
          <a:ext cx="9439049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664"/>
                <a:gridCol w="3203735"/>
                <a:gridCol w="1014113"/>
                <a:gridCol w="1326147"/>
                <a:gridCol w="1248139"/>
                <a:gridCol w="1014113"/>
                <a:gridCol w="1248138"/>
              </a:tblGrid>
              <a:tr h="532859"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baseline="0" dirty="0">
                          <a:effectLst/>
                        </a:rPr>
                        <a:t>млрд.руб.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</a:tr>
              <a:tr h="660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 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Показатель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1.01.14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1.01.15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1.01.16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1.07.16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1.09.16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</a:tr>
              <a:tr h="9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1.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baseline="0" dirty="0" smtClean="0">
                          <a:effectLst/>
                        </a:rPr>
                        <a:t>Активы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57 423,1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77 653,0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82 999,7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79 545,0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79 668,5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</a:tr>
              <a:tr h="767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2.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baseline="0" dirty="0" smtClean="0">
                          <a:effectLst/>
                        </a:rPr>
                        <a:t>Капитал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7 064,3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7 928,4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9 008,6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8 948,3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9 072,9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</a:tr>
              <a:tr h="89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3.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baseline="0" dirty="0" smtClean="0">
                          <a:effectLst/>
                        </a:rPr>
                        <a:t>Корпоративные кредиты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22 499,2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29 536,0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33 300,9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31 230,9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31 446,5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</a:tr>
              <a:tr h="660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 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baseline="0" dirty="0" smtClean="0">
                          <a:effectLst/>
                        </a:rPr>
                        <a:t>В т.ч.просроч.задолж-ть </a:t>
                      </a:r>
                      <a:endParaRPr lang="ru-RU" sz="20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325" marR="9325" marT="860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933,7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1 250,7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2 075,9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2 124,1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2 220,7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</a:tr>
              <a:tr h="852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4.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baseline="0" dirty="0">
                          <a:effectLst/>
                        </a:rPr>
                        <a:t>Вклады 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населения</a:t>
                      </a:r>
                      <a:endParaRPr lang="ru-RU" sz="2000" b="1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16 957,5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18 552,7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23 219,1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23 062,7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baseline="0" dirty="0">
                          <a:effectLst/>
                        </a:rPr>
                        <a:t>23 375,1</a:t>
                      </a:r>
                      <a:endParaRPr lang="ru-RU" sz="2000" b="0" i="0" u="none" strike="noStrike" baseline="0" dirty="0">
                        <a:effectLst/>
                        <a:latin typeface="Arial Cyr"/>
                      </a:endParaRPr>
                    </a:p>
                  </a:txBody>
                  <a:tcPr marL="9325" marR="9325" marT="86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69504"/>
      </p:ext>
    </p:extLst>
  </p:cSld>
  <p:clrMapOvr>
    <a:masterClrMapping/>
  </p:clrMapOvr>
</p:sld>
</file>

<file path=ppt/theme/theme1.xml><?xml version="1.0" encoding="utf-8"?>
<a:theme xmlns:a="http://schemas.openxmlformats.org/drawingml/2006/main" name="CBRF Cerulean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11473</TotalTime>
  <Words>4655</Words>
  <Application>Microsoft Office PowerPoint</Application>
  <PresentationFormat>Лист A4 (210x297 мм)</PresentationFormat>
  <Paragraphs>610</Paragraphs>
  <Slides>86</Slides>
  <Notes>0</Notes>
  <HiddenSlides>0</HiddenSlides>
  <MMClips>0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Связи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1" baseType="lpstr">
      <vt:lpstr>CBRF Cerulean ENG</vt:lpstr>
      <vt:lpstr>Тема Office</vt:lpstr>
      <vt:lpstr>\\nadz_Srv5\cvol\DBRN\UABS\common_uabs\SLAYD\JPM_BMA\JPM_BMA_AEL.xls!сл2!R8C2:R11C41</vt:lpstr>
      <vt:lpstr>\\10.85.122.191\CVOL\DBRN\UABS\common_uabs\SLAYD\JPM_BMA\JPM_BMA_AEL.xls!Рис.6.1r![JPM_BMA_AEL.xls]Рис.6.1r Диаграмма 2</vt:lpstr>
      <vt:lpstr>Лист Microsoft Office Excel 97-2003</vt:lpstr>
      <vt:lpstr>Банковские услуги и отношение людей с банками</vt:lpstr>
      <vt:lpstr>I. Банки и небанковские кредитные учреждения:  услуги для населения  II. Банковские вклады  III. Банковские кредиты</vt:lpstr>
      <vt:lpstr>                       Риск и бизнес</vt:lpstr>
      <vt:lpstr>Зачем создаются и работают банки?</vt:lpstr>
      <vt:lpstr>Слайд 5</vt:lpstr>
      <vt:lpstr>Структура банковской системы РФ (один из взглядов) </vt:lpstr>
      <vt:lpstr>Структура второго уровня банковской системы (еще один взгляд)</vt:lpstr>
      <vt:lpstr> Структура баланса БС РФ на 01.09.2016, трлн руб</vt:lpstr>
      <vt:lpstr>Динамика развития БС России</vt:lpstr>
      <vt:lpstr>Слайд 10</vt:lpstr>
      <vt:lpstr> I.1. Банковская система</vt:lpstr>
      <vt:lpstr> </vt:lpstr>
      <vt:lpstr>Слайд 13</vt:lpstr>
      <vt:lpstr>Слайд 14</vt:lpstr>
      <vt:lpstr>Слайд 15</vt:lpstr>
      <vt:lpstr>Слайд 16</vt:lpstr>
      <vt:lpstr>Микрофинансовая организация (МФО) – коммерческая или некоммерческая организация, не являющаяся банком и выдающая займы физическим и юридическим лицам.  Микрозаем – заем на сумму не более 1 млн. руб., предоставленный по договору займа.  МФО должна быть внесена в государственный реестр, который публикуется на официальном сайте Банка России (проверить наличие соответствующего свидетельства (копии) можно в офисе МФО). Членство в саморегулируемой организации можно рассматривать как дополнительную гарантию надежности МФО. </vt:lpstr>
      <vt:lpstr>Слайд 18</vt:lpstr>
      <vt:lpstr>Слайд 19</vt:lpstr>
      <vt:lpstr>Слайд 20</vt:lpstr>
      <vt:lpstr>Слайд 21</vt:lpstr>
      <vt:lpstr>Банковский счет открывается кредитной организацией юридическим или физическим лицам для отражения финансовых операций клиентов и аккумулировании на счете безналичных денежных средств для целевого использования.  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Банковский вклад – это денежные средства, переданные банку под проценты и на условиях возврата, определенных договором банковского вклада.</vt:lpstr>
      <vt:lpstr>II.1. Основные характеристики банковских        вкладов</vt:lpstr>
      <vt:lpstr>Слайд 32</vt:lpstr>
      <vt:lpstr>Слайд 33</vt:lpstr>
      <vt:lpstr>Слайд 34</vt:lpstr>
      <vt:lpstr>Договор банковского вклада – документ, в котором определены: условия открытия вклада; сумма вклада; условия о начислении процентов; срок возврата вклада, порядок снятия денежных средств со счёта по вкладу и его пополнения; порядок досрочного возврата; иные условия.  Несоблюдение письменной формы договора банковского вклада влечет недействительность этого договора. Такой договор является ничтожным.  С условиями банковских вкладов можно ознакомиться в офисах банка, на официальном сайте банка в сети Интернет или по телефону. </vt:lpstr>
      <vt:lpstr>Слайд 36</vt:lpstr>
      <vt:lpstr>Слайд 37</vt:lpstr>
      <vt:lpstr>Слайд 38</vt:lpstr>
      <vt:lpstr>Сберегательный (депозитный) сертификат является ценной бумагой, удостоверяющей сумму вклада, внесенного в банк, и права вкладчика (держателя сертификата) на получение по истечении установленного срока суммы вклада и обусловленных в сертификате процентов в банке, выдавшем сертификат, или в любом филиале этого банка.  Сберегательные (депозитные) сертификаты могут быть предъявительскими или именными.  В случае досрочного предъявления сберегательного (депозитного) сертификата к оплате банком выплачиваются сумма вклада и проценты, выплачиваемые по вкладам до востребования, если условиями сертификата не установлен иной размер процентов.</vt:lpstr>
      <vt:lpstr>Слайд 40</vt:lpstr>
      <vt:lpstr>Слайд 41</vt:lpstr>
      <vt:lpstr>Слайд 42</vt:lpstr>
      <vt:lpstr>Слайд 43</vt:lpstr>
      <vt:lpstr>Все вклады физических лиц в российских банках подлежат обязательному страхованию в государственной корпорации «Агентство по страхованию вкладов» (АСВ). </vt:lpstr>
      <vt:lpstr>Застрахованными являются денежные средства в рублях и иностранной валюте, размещаемые физическими лицами или в их пользу в банке на территории РФ на основании договора банковского вклада или договора банковского счета, включая капитализированные (причисленные) проценты на сумму вклада.</vt:lpstr>
      <vt:lpstr>Слайд 46</vt:lpstr>
      <vt:lpstr>Возмещение по вкладам в банке, в отношении которого наступил страховой случай, выплачивается вкладчику в размере 100 процентов суммы вкладов в банке, но не более 1,4 млн рублей.  Вкладчик, получивший от АСВ возмещение по вкладам в указанной сумме, сохраняет право требования к данному банку на сумму, определяемую как разницу между размером требований вкладчика к данному банку и суммой выплаченного ему возмещения по вкладам в данном банке, в порядке, определяемом гражданским законодательством.</vt:lpstr>
      <vt:lpstr>Слайд 48</vt:lpstr>
      <vt:lpstr>Доходы, полученные физическим лицом в виде процентов по вкладу в банке, подлежат налогообложению, если процентная ставка по вкладу превышает:  1. По вкладам в рублях  - 15,0% (ключевую ставку БР, увеличенную на 5 процентных пунктов).  2. По вкладам в иностранной валюте - 9% годовых.  Ставка налога на процентные доходы по вкладам для лиц, являющихся налоговыми резидентами РФ и получающих такие доходы, составляет 35%.  </vt:lpstr>
      <vt:lpstr>Слайд 50</vt:lpstr>
      <vt:lpstr>Слайд 51</vt:lpstr>
      <vt:lpstr>Слайд 52</vt:lpstr>
      <vt:lpstr>Слайд 53</vt:lpstr>
      <vt:lpstr>Банковские кредиты </vt:lpstr>
      <vt:lpstr>  Потребительский кредит  – денежные средства, предоставленные кредитной организацией заёмщику – физическому лицу на основании договора в целях, не связанных с осуществлением им предпринимательской деятельности.  </vt:lpstr>
      <vt:lpstr>Потребительские кредиты выдаются только кредитными организациями, в первую очередь банками.   Потребительские займы выдаются как кредитными организациями, так и другими финансовыми посредниками,  с учетом установленных законами особенностей их деятельности.   Среди таких организаций:                микрофинансовые организации;                      кредитные потребительские кооперативы;                                          сельскохозяйственные кооперативы;          ломбарды.  </vt:lpstr>
      <vt:lpstr>Слайд 57</vt:lpstr>
      <vt:lpstr>  </vt:lpstr>
      <vt:lpstr>Потребительские кредиты </vt:lpstr>
      <vt:lpstr>   Потребительские кредиты                                            Высокие темпы роста </vt:lpstr>
      <vt:lpstr> Это информация, характеризующая исполнение субъектом кредитной истории принятых на себя обязательств по договору займа (кредита), иному договору или обязательству, по Закону № 218-ФЗ «О кредитных историях». С 1 июля 2014 года кредитная история формируется у каждого заемщика, обратившегося за получением займа (кредита) в КО, МФО или кредитный кооператив. Положительная кредитная история (погашение займов без просрочек) может способствовать получению впоследствии более крупных займов МФО и кредитов в банках. Отрицательная кредитная история (просрочки, невыплаты по предыдущим займам) может существенно ограничить доступ к следующим займам в любой финансовой организации. Кредитные организации, МФО, кредитные кооперативы обязаны представлять всю имеющуюся информацию, входящую в состав кредитной истории, в отношении заемщиков, поручителей, принципалов хотя бы в одно бюро кредитных историй, включенное в государственный реестр бюро кредитных историй, без получения согласия на ее представление.  </vt:lpstr>
      <vt:lpstr>Слайд 62</vt:lpstr>
      <vt:lpstr>Слайд 63</vt:lpstr>
      <vt:lpstr>Слайд 64</vt:lpstr>
      <vt:lpstr>Слайд 65</vt:lpstr>
      <vt:lpstr>Договор потребительского кредита  включает в себя общие и индивидуальные условия.  Общие условия – стандартные условия, не влияющие на расходы заемщика   Индивидуальные условия – ключевые параметры, определяющие расходы заемщика. Все индивидуальные условия (в том числе 16 обязательных) должны быть предоставлены в таблице, форму которой установил Банк России, четким шрифтом, хорошо читаемого размера. При этом форма таблицы для всех кредиторов и всех потребительских кредитов единая. Таблица размещается на первой странице договора потребительского кредита. </vt:lpstr>
      <vt:lpstr>Слайд 67</vt:lpstr>
      <vt:lpstr> Банк России ежеквартально рассчитывает и опубликовывает среднерыночное значение ПСК по категориям потребительских кредитов (займов) отдельно для кредитных организаций, МФО, кредитных потребительских кооперативов, сельскохозяйственных кредитных потребительских кооперативов, ломбардов на основе представленных ими данных о значениях ПСК. </vt:lpstr>
      <vt:lpstr>Слайд 69</vt:lpstr>
      <vt:lpstr>Пример </vt:lpstr>
      <vt:lpstr>     Автокредит – кредит для физических лиц на покупку транспортного средства (легкового автомобиля, грузового автомобиля, автобуса и других видов личного транспорта) с одновременным его использованием в качестве залога.  Базовые признаки автокредита:         разновидность потребительского кредита с точки зрения выбора субъекта, т.е. предназначается исключительно физическим лицам;         кредит с обязательным целевым использованием для покупки предварительно заявленного заемщиком автомобиля с его идентификацией на момент предоставления;         залоговый кредит. Оформление приобретаемого автомобиля в залог банка - кредитора является обязательным условием кредитования в качестве гарантии его возвратности.  </vt:lpstr>
      <vt:lpstr>Слайд 72</vt:lpstr>
      <vt:lpstr>Ипотека - это залог недвижимого имущества. Ипотека может использоваться как при приобретении жилья  (квартиры, жилого дома, жилых помещений и т.д.) в кредит, так и по иным кредитам.  Ипотека обеспечивает уплату залогодержателю основной суммы долга и процентов по кредитному договору, возмещение убытков и затрат, связанных с использованием кредитных ресурсов, а в случае необходимости – возмещение расходов по реализации предмета ипотеки.  Ипотечный кредит оформляется как одним договором, так и двумя договорами (кредитным договором и договором об ипотеке). Ипотека подлежит государственной регистрации в Едином государственном реестре прав на недвижимое имущество и сделок с ним. </vt:lpstr>
      <vt:lpstr>Ипотечный кредит</vt:lpstr>
      <vt:lpstr>Слайд 75</vt:lpstr>
      <vt:lpstr>Платежи по ипотечному кредиту состоят из платежей части суммы кредита (основного долга) и процентов за кредит, а также иных предусмотренных договором платежей.  Платить по ипотечному кредиту можно по двум схемам:  дифференцированными платежами, при которых ежемесячный платеж уменьшается со временем и состоит из ежемесячно уплачиваемой части от суммы основного долга (кредита) (размер в течение всего срока не меняется) и процентов, начисляемых на непогашенную часть суммы кредита.  аннуитетными платежами, при которых ежемесячный платеж по кредиту уплачивается равными суммами, а доля платежа, которая направляется на погашение суммы основного долга, увеличивается с течением срока кредитования.  </vt:lpstr>
      <vt:lpstr>Слайд 77</vt:lpstr>
      <vt:lpstr>Слайд 78</vt:lpstr>
      <vt:lpstr>В соответствии с положениями налогового законодательства при определении размера налоговой базы по налогу на доходы физических лиц налогоплательщик имеет право на получение имущественного налогового вычета в сумме, израсходованной им:  на приобретение или строительство на территории РФ жилья;  погашение процентов по целевым кредитам, полученным на приобретение или новое строительство жилья, а также на погашение процентов по кредитам, полученным от банков в целях рефинансирования кредитов (перекредитования) на новое строительство или приобретение жилья на территории РФ, но не более установленного законом размера. </vt:lpstr>
      <vt:lpstr>В случаях неисполнения или ненадлежащего исполнения обязательства по ипотечному кредиту (неуплаты или несвоевременной уплаты суммы долга и процентов по кредиту полностью или частично) залогодержатель вправе обратить взыскание на жилье, заложенное по договору об ипотеке.  Взыскание на заложенное жилое помещение, находящееся в собственности граждан, может быть обращено только в судебном порядке. </vt:lpstr>
      <vt:lpstr>Слайд 81</vt:lpstr>
      <vt:lpstr>Слайд 82</vt:lpstr>
      <vt:lpstr>Слайд 83</vt:lpstr>
      <vt:lpstr>Слайд 84</vt:lpstr>
      <vt:lpstr>Формулы</vt:lpstr>
      <vt:lpstr>Комментарии к формуле расчета суммы вклада при условии сложных процентов: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Roman</cp:lastModifiedBy>
  <cp:revision>400</cp:revision>
  <dcterms:created xsi:type="dcterms:W3CDTF">2014-11-11T13:51:28Z</dcterms:created>
  <dcterms:modified xsi:type="dcterms:W3CDTF">2017-03-27T11:33:08Z</dcterms:modified>
</cp:coreProperties>
</file>