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2" r:id="rId2"/>
    <p:sldId id="280" r:id="rId3"/>
    <p:sldId id="328" r:id="rId4"/>
    <p:sldId id="316" r:id="rId5"/>
    <p:sldId id="317" r:id="rId6"/>
    <p:sldId id="318" r:id="rId7"/>
    <p:sldId id="281" r:id="rId8"/>
    <p:sldId id="411" r:id="rId9"/>
    <p:sldId id="419" r:id="rId10"/>
    <p:sldId id="412" r:id="rId11"/>
    <p:sldId id="414" r:id="rId12"/>
    <p:sldId id="415" r:id="rId13"/>
    <p:sldId id="416" r:id="rId14"/>
    <p:sldId id="417" r:id="rId15"/>
    <p:sldId id="418" r:id="rId16"/>
    <p:sldId id="319" r:id="rId17"/>
    <p:sldId id="337" r:id="rId18"/>
    <p:sldId id="314" r:id="rId19"/>
    <p:sldId id="347" r:id="rId20"/>
    <p:sldId id="410" r:id="rId21"/>
    <p:sldId id="283" r:id="rId22"/>
    <p:sldId id="295" r:id="rId23"/>
    <p:sldId id="370" r:id="rId24"/>
    <p:sldId id="296" r:id="rId25"/>
    <p:sldId id="365" r:id="rId26"/>
    <p:sldId id="300" r:id="rId27"/>
    <p:sldId id="371" r:id="rId28"/>
    <p:sldId id="299" r:id="rId29"/>
    <p:sldId id="377" r:id="rId30"/>
    <p:sldId id="384" r:id="rId31"/>
    <p:sldId id="303" r:id="rId32"/>
    <p:sldId id="403" r:id="rId33"/>
    <p:sldId id="405" r:id="rId34"/>
    <p:sldId id="408" r:id="rId35"/>
    <p:sldId id="292" r:id="rId36"/>
    <p:sldId id="407" r:id="rId37"/>
    <p:sldId id="284" r:id="rId38"/>
    <p:sldId id="385" r:id="rId39"/>
    <p:sldId id="393" r:id="rId40"/>
    <p:sldId id="310" r:id="rId41"/>
    <p:sldId id="399" r:id="rId42"/>
    <p:sldId id="305" r:id="rId43"/>
    <p:sldId id="33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A737"/>
    <a:srgbClr val="009999"/>
    <a:srgbClr val="993300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370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962105815591666"/>
          <c:y val="1.8653846723908928E-3"/>
        </c:manualLayout>
      </c:layout>
      <c:overlay val="1"/>
    </c:title>
    <c:plotArea>
      <c:layout>
        <c:manualLayout>
          <c:layoutTarget val="inner"/>
          <c:xMode val="edge"/>
          <c:yMode val="edge"/>
          <c:x val="6.7024376083327883E-2"/>
          <c:y val="0.10903425886068412"/>
          <c:w val="0.55578725744124102"/>
          <c:h val="0.84879128250619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cat>
            <c:strRef>
              <c:f>Лист1!$A$2:$A$13</c:f>
              <c:strCache>
                <c:ptCount val="12"/>
                <c:pt idx="0">
                  <c:v>фишинг</c:v>
                </c:pt>
                <c:pt idx="1">
                  <c:v>вишинг, смишинг</c:v>
                </c:pt>
                <c:pt idx="2">
                  <c:v>фарминг</c:v>
                </c:pt>
                <c:pt idx="3">
                  <c:v>нигерийские письма</c:v>
                </c:pt>
                <c:pt idx="4">
                  <c:v>интернет-аукцион</c:v>
                </c:pt>
                <c:pt idx="5">
                  <c:v>электронная торговля</c:v>
                </c:pt>
                <c:pt idx="6">
                  <c:v>скандинавский аукцион</c:v>
                </c:pt>
                <c:pt idx="7">
                  <c:v>семь кошельков</c:v>
                </c:pt>
                <c:pt idx="8">
                  <c:v>с помощью платежной системы</c:v>
                </c:pt>
                <c:pt idx="9">
                  <c:v>кликфрод, кликджекинг</c:v>
                </c:pt>
                <c:pt idx="10">
                  <c:v>РАММ-счета</c:v>
                </c:pt>
                <c:pt idx="11">
                  <c:v>ХАЙП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FE-42A8-A8C4-1FEC9A70638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59618130406757"/>
          <c:y val="5.6565260658320432E-2"/>
          <c:w val="0.37436401728305319"/>
          <c:h val="0.94179456948046492"/>
        </c:manualLayout>
      </c:layout>
      <c:overlay val="1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8C10-BF1C-4343-A703-E1782F6212B6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6D5E2-2CA8-4D11-BB16-09A4198E8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06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D5E2-2CA8-4D11-BB16-09A4198E854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6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42886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8.1.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Финансовое мошенничество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74629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2857488" y="1857364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6,6 млн. DDoS-атак</a:t>
            </a:r>
            <a:endParaRPr lang="ru-RU" sz="2800" dirty="0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786050" y="5214950"/>
            <a:ext cx="3787354" cy="7778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21442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Cisco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зафиксировало: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714620"/>
            <a:ext cx="849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«Лаборатории Касперского» во втором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2016 г.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зафиксированы DDoS-атаки на объекты: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"/>
          <p:cNvSpPr/>
          <p:nvPr/>
        </p:nvSpPr>
        <p:spPr>
          <a:xfrm>
            <a:off x="2786050" y="3714752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70-ти странах мира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4643446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Cisco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5357826"/>
            <a:ext cx="334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17,7 млн. DDoS-атак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1448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2015 году в России было совершено 38 тысяч преступлений мошеннического характера с использованием средств мобильной связи.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по сравнению с 2014 г. – более чем на 50 %.</a:t>
            </a: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Ущерб от подобных преступлений в 2015 году составил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млрд. рублей.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8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0004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00109"/>
            <a:ext cx="7500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4"/>
          <p:cNvSpPr/>
          <p:nvPr/>
        </p:nvSpPr>
        <p:spPr>
          <a:xfrm>
            <a:off x="785786" y="4293096"/>
            <a:ext cx="7215238" cy="1636234"/>
          </a:xfrm>
          <a:prstGeom prst="roundRect">
            <a:avLst>
              <a:gd name="adj" fmla="val 44683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6143644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ACI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Worldwide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98960"/>
            <a:ext cx="576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владельцев банковских карт в мире сталкивалась с мошенничеством за последние пять лет*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2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474629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2928926" y="2214554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781 млрд. руб.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142984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НАДТ в 2015 году объем рынка электронной коммерции в России: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214686"/>
            <a:ext cx="1815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"/>
          <p:cNvSpPr/>
          <p:nvPr/>
        </p:nvSpPr>
        <p:spPr>
          <a:xfrm>
            <a:off x="3000364" y="3929066"/>
            <a:ext cx="3787354" cy="7778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трлн. 3 млрд. руб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5072074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Аналогичную тенденцию показывают и данные АКИТ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74629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428868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глобальный объем рынка страхования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оценивается в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$ 2,5 млрд. страховых сборов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457200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страхования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финансовых линий СК «Альянс»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0004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00109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Центра мониторинга и реагирования на компьютерные атаки в кредитно-финансовой сфере ЦБ РФ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FinCERT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с июня 2015 по май 2016 года зафиксировано более 20 крупных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кибератак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платежные системы российских банков.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Ежегодные потери мировой экономики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кибератак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Всемирный банк оценивает 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445 млрд. </a:t>
            </a: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214414" y="3000372"/>
            <a:ext cx="3286148" cy="857256"/>
          </a:xfrm>
          <a:prstGeom prst="roundRect">
            <a:avLst>
              <a:gd name="adj" fmla="val 62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мошенников: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млрд. руб.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4"/>
          <p:cNvSpPr/>
          <p:nvPr/>
        </p:nvSpPr>
        <p:spPr>
          <a:xfrm>
            <a:off x="4786314" y="3000372"/>
            <a:ext cx="3286148" cy="857256"/>
          </a:xfrm>
          <a:prstGeom prst="roundRect">
            <a:avLst>
              <a:gd name="adj" fmla="val 62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Похищено: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2 млрд. руб.</a:t>
            </a: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me56.ru/userfiles/news/large/33477_v-orenburge-politseyskie-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429552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и способы минимизации рисков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23528" y="2791235"/>
            <a:ext cx="2322512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offline: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323528" y="1415975"/>
            <a:ext cx="2322512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5592" y="1415975"/>
            <a:ext cx="5706887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5592" y="2467764"/>
            <a:ext cx="5706887" cy="4248472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только банкоматами, установленными в безопасных местах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осматривать банкомат, перед его использованием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клавиатуру при вводе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услугу SMS-оповещения о проведенных операциях по карте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согласие на получение карты по почте и ее активации по телефону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вместе с картой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сообщать по мобильным или стационарным телефонам реквизиты карты и ее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суточного снятия наличных по карте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блокировать карту немедленно в случае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утери/хищения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1239835"/>
            <a:ext cx="0" cy="5501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34771" y="3933842"/>
            <a:ext cx="2007713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банкоматы и терминалы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634771" y="5076449"/>
            <a:ext cx="2007713" cy="92043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магазинах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ресторанах</a:t>
            </a:r>
          </a:p>
        </p:txBody>
      </p:sp>
      <p:pic>
        <p:nvPicPr>
          <p:cNvPr id="1026" name="Picture 2" descr="http://bankigid.net/wp-content/uploads/2015/07/pinkod-kar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36" y="75720"/>
            <a:ext cx="1468660" cy="967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berbanktut.ru/wp-content/uploads/2016/04/%D0%9D%D0%B5-%D1%81%D0%BE%D0%BE%D0%B1%D1%89%D0%B0%D0%B9%D1%82%D0%B5-%D0%9F%D0%98%D0%9D-%D0%BA%D0%BE%D0%B4-%D1%82%D1%80%D0%B5%D1%82%D1%8C%D0%B8%D0%BC-%D0%BB%D0%B8%D1%86%D0%B0%D0%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1" y="111939"/>
            <a:ext cx="1703015" cy="1041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нак умножения 1"/>
          <p:cNvSpPr/>
          <p:nvPr/>
        </p:nvSpPr>
        <p:spPr>
          <a:xfrm>
            <a:off x="7654094" y="-143953"/>
            <a:ext cx="1296144" cy="1339227"/>
          </a:xfrm>
          <a:prstGeom prst="mathMultiply">
            <a:avLst>
              <a:gd name="adj1" fmla="val 81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установка на банкоматы нештатного оборудования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скиммеров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которое позволяет фиксировать данные банковской карты (информацию с магнитной полосы банковской карты и вводимый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-код) для последующего хищения денежных средств со счета банковской карты.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1026" name="Picture 2" descr="http://informburo.kz/img/article/78/96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768" y="6455266"/>
            <a:ext cx="1114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informburo.kz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32100"/>
            <a:ext cx="216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ru-RU" dirty="0">
                <a:latin typeface="Times New Roman" pitchFamily="18" charset="0"/>
                <a:cs typeface="Times New Roman" pitchFamily="18" charset="0"/>
              </a:rPr>
              <a:t>*от англ.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skim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снимать сливки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95536" y="3428214"/>
            <a:ext cx="2250504" cy="77641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online: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405036" y="1415975"/>
            <a:ext cx="2236460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5593" y="1415975"/>
            <a:ext cx="5553226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5593" y="2592288"/>
            <a:ext cx="5553226" cy="4077072"/>
          </a:xfrm>
          <a:prstGeom prst="roundRect">
            <a:avLst>
              <a:gd name="adj" fmla="val 11361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программы защиты и обеспечения безопасности компьютера в Интернете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финансовые операции только с защищенных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пароль доступа к своему счету через интернет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надежные пароли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работы выходить из учетной записи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электронные сообщения с запросом на изменение параметров защиты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разные инструменты для разных видов расчетов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1239835"/>
            <a:ext cx="0" cy="5501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25272" y="4365104"/>
            <a:ext cx="2016224" cy="77641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</a:p>
        </p:txBody>
      </p:sp>
      <p:pic>
        <p:nvPicPr>
          <p:cNvPr id="2050" name="Picture 2" descr="http://blogocms.ru/wp-content/uploads/2016/03/index-300x1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588"/>
            <a:ext cx="1106340" cy="490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blacklist.net/media/httpS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327"/>
            <a:ext cx="1357146" cy="945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47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92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увеличение объема финансовых транзакций у каждого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доступности персональных данных;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увеличение объема сделок вне личного контакта участников (интернет-торговля) и снижение возраста участников товарно-денежных и иных видов сделок;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исчезновение границ для свободного перемещения денег, товаров, услуг в процессе глобализации (рост транснациональной финансовой преступности);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резкое ускорение процессов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нашей жизни (технологическая сингулярность);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928662" y="2857496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сотрудников отделения банка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2000232" y="1428736"/>
            <a:ext cx="5553226" cy="90920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заблокировать карту на примере ЦБ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blogocms.ru/wp-content/uploads/2016/03/index-300x1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588"/>
            <a:ext cx="1106340" cy="490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blacklist.net/media/httpS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7327"/>
            <a:ext cx="1357146" cy="945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22"/>
          <p:cNvSpPr/>
          <p:nvPr/>
        </p:nvSpPr>
        <p:spPr>
          <a:xfrm>
            <a:off x="4929190" y="2857496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контактный центр или клиентскую службу*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22"/>
          <p:cNvSpPr/>
          <p:nvPr/>
        </p:nvSpPr>
        <p:spPr>
          <a:xfrm>
            <a:off x="928662" y="4429132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сервис Мобильный банк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22"/>
          <p:cNvSpPr/>
          <p:nvPr/>
        </p:nvSpPr>
        <p:spPr>
          <a:xfrm>
            <a:off x="5000628" y="4429132"/>
            <a:ext cx="3286148" cy="11430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Сбербанк-Онлайн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929330"/>
            <a:ext cx="49292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 smtClean="0"/>
          </a:p>
          <a:p>
            <a:pPr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Позвонив по номеру 8-800-555-55-50; 8-800-200-37-47  </a:t>
            </a:r>
          </a:p>
          <a:p>
            <a:pPr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заблокировать карту при ее нахождении может и третье лицо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7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317654028"/>
              </p:ext>
            </p:extLst>
          </p:nvPr>
        </p:nvGraphicFramePr>
        <p:xfrm>
          <a:off x="71406" y="500042"/>
          <a:ext cx="892975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501" y="111678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технология интернет-мошенничества, заключающаяся в краже личных конфиденциальных данных, таких как пароли доступа, данные банковских и идентификационных карт, посредством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спамерской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рассылки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почтовых червей.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https://content.foto.my.mail.ru/mail/vald_de_murr/_blogs/i-4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5395766" cy="360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ontent.foto.my.mail.ru/mail/vald_de_murr/_blogs/i-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5867190" cy="363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93304" y="2960704"/>
            <a:ext cx="3744416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916832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886" y="191683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041" y="2960704"/>
            <a:ext cx="3807932" cy="3241336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осторожность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карту от риска мошенничества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инструменты для разных видов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 многофакторной аутентификации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4008" y="177281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1394872" y="3825288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почтовый</a:t>
            </a: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1403648" y="4689872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онлайновый</a:t>
            </a:r>
          </a:p>
        </p:txBody>
      </p:sp>
      <p:sp>
        <p:nvSpPr>
          <p:cNvPr id="13" name="Скругленный прямоугольник 22"/>
          <p:cNvSpPr/>
          <p:nvPr/>
        </p:nvSpPr>
        <p:spPr>
          <a:xfrm>
            <a:off x="1394872" y="5554456"/>
            <a:ext cx="2942848" cy="647584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комбинированный</a:t>
            </a:r>
          </a:p>
        </p:txBody>
      </p:sp>
    </p:spTree>
    <p:extLst>
      <p:ext uri="{BB962C8B-B14F-4D97-AF65-F5344CB8AC3E}">
        <p14:creationId xmlns="" xmlns:p14="http://schemas.microsoft.com/office/powerpoint/2010/main" val="16476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Вишинг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vishing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технология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заключающаяся в использовании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автонабирателей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возможностей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интернет-телефонии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кражи личных конфиденциальных данных, таких как пароли доступа, номера банковских и идентификационных карт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это вид мошенничества, при котором пользователь получает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СМС-сообщение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котором с виду надежный отправитель просит указать какую-либо ценную персональную информацию (например, пароль или данные кредитной карты).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представляет собой подобие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при котором мошенниками с той же целью рассылают электронные письма.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monway.ru/wp-content/uploads/2015/01/%D1%81%D0%BC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143512"/>
            <a:ext cx="2428892" cy="157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log.kaspersky.ru/files/2014/07/s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142852"/>
            <a:ext cx="214314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71472" y="2714620"/>
            <a:ext cx="290807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656184"/>
            <a:ext cx="290807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072323" y="1656184"/>
            <a:ext cx="4666495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081823" y="2592288"/>
            <a:ext cx="4656995" cy="3888431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изучить правила безопасного использования банковской карты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никому, в том числе сотруднику банка, ваши персональные данные и данные банковской карты;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факта мошенничества обратиться в ваше отделение банка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заблокировать карту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 по предложенному в смс  номеру телефона по вопросам безопасности вашей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79912" y="1621884"/>
            <a:ext cx="0" cy="497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571472" y="4429132"/>
            <a:ext cx="290807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9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Фарминг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(англ.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pharming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продвинутая версия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заключающаяся в переводе пользователей на фальшивый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краже конфиденциальной информации. </a:t>
            </a:r>
          </a:p>
        </p:txBody>
      </p:sp>
      <p:pic>
        <p:nvPicPr>
          <p:cNvPr id="4" name="Picture 4" descr="https://www.hackzone.ru/content/users/1/articles/fishing/scree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5532983" cy="296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nimatika.ru/netcat_files/userfiles/3/vkontakte-fe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81987" cy="270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3804" y="3688862"/>
            <a:ext cx="374441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Фарминг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916832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886" y="191683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71810"/>
            <a:ext cx="3807932" cy="2862079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антивирусной программы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обновлений от производителей  ПО и поставщика услуг Интернета.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URL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адреса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переходе на страницу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30129" y="1844824"/>
            <a:ext cx="13879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15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629" y="1031245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«Нигерийские письма»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(англ. «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Nigerianscam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 – электронное письмо с просьбой о помощи в переводе крупной денежной суммы, из которой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20-30% должно получить лицо, предоставляющее счет. При этом получателю необходимо срочно 6-10 тысяч долларов США отправить по системе электронных платежей по требованию адвоката.</a:t>
            </a:r>
          </a:p>
          <a:p>
            <a:pPr indent="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разновидность используется рассылка о выгодном капиталовложении или устройстве на высокооплачиваемую работу, получении наследства или иных способах быстрого обогащения при условии совершения  предварительных платежей.</a:t>
            </a:r>
          </a:p>
          <a:p>
            <a:pPr indent="3429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5.pikabu.ru/post_img/big/2014/07/02/10/1404314452_1401474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6875"/>
            <a:ext cx="3672408" cy="253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7/97/34/97034930_3248420_613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372"/>
            <a:ext cx="4248472" cy="224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42910" y="3429000"/>
            <a:ext cx="3744416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«Нигерийские письма»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42910" y="2214554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29190" y="2214554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00372"/>
            <a:ext cx="3857651" cy="364333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антиспамерские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относиться к предложениям получения быстрого и необоснованного дохода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консультацию экспертов в области финансового мошенничества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осмотрительность при принятии быстрых финансовых решений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000365" y="4071941"/>
            <a:ext cx="328614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42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(II)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разнообразие видов денег и ценных бумаг;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отставание технологий защиты функционирования финансовых систем всех уровней 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кибермошенниками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поведенческий и интеллектуальный разрыв между организаторами мошеннических схем и другими участниками финансовых отношений;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сверхвысокие доходы участников финансовых афер при весьма умеренном наказании в большинстве стран мира;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поведенческих стереотипов участников финансово-денежных отношений новому уровню рисков.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04724" y="2868605"/>
            <a:ext cx="3744416" cy="56039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Интернет-аукцион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04724" y="3595901"/>
            <a:ext cx="3744416" cy="55317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торговля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571472" y="5643578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помощью платежной системы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560" y="1912308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041" y="1930192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041" y="2868605"/>
            <a:ext cx="3807932" cy="3224691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проверенными мировыми  и российскими торговыми площадками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заключайте сделку только через выбранную площадку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полной информации о продавце дешевого товара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оплачивайте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по факту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44008" y="1772816"/>
            <a:ext cx="1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04724" y="4964053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Семь кошельков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571472" y="4286256"/>
            <a:ext cx="3734524" cy="481171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Скандинавский аукцион </a:t>
            </a:r>
          </a:p>
        </p:txBody>
      </p:sp>
    </p:spTree>
    <p:extLst>
      <p:ext uri="{BB962C8B-B14F-4D97-AF65-F5344CB8AC3E}">
        <p14:creationId xmlns="" xmlns:p14="http://schemas.microsoft.com/office/powerpoint/2010/main" val="29038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73843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Мошенничество с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PayPal*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3871222" y="4316489"/>
            <a:ext cx="3083524" cy="750288"/>
          </a:xfrm>
          <a:prstGeom prst="bentUpArrow">
            <a:avLst>
              <a:gd name="adj1" fmla="val 17603"/>
              <a:gd name="adj2" fmla="val 17603"/>
              <a:gd name="adj3" fmla="val 3239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iMac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52" y="4429834"/>
            <a:ext cx="1018463" cy="1018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Pad laying down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00" y="4005053"/>
            <a:ext cx="1254528" cy="1361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57158" y="2143116"/>
            <a:ext cx="328721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 разместили объявление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продаже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2093747"/>
            <a:ext cx="45365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высылает Вам письмо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предложением купить товар,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иногда за большую цену и не для себя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5788" y="3054665"/>
            <a:ext cx="3287216" cy="5302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 просите перевести деньги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3054665"/>
            <a:ext cx="4536504" cy="1120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просит вас указать адрес, зарегистрированный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говорит что выслал деньги туда, но они появятся на счёте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вы введете номер почтового отправления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202" y="3814598"/>
            <a:ext cx="3287216" cy="6174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вам приходит письмо, похожее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5788" y="4600285"/>
            <a:ext cx="32872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отправляете товар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вводите номер отправления  в указанную в письме страницу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9672" y="191683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11960" y="1863593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29700" y="288416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175956" y="2863961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25768" y="3645013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25768" y="4444666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5788" y="5490031"/>
            <a:ext cx="8482789" cy="46682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вас нет. Претензии выставлять некому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6072206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крупнейшая дебетовая электронная платёжная система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Аналоги в РФ: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Яндекс.Деньги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WebMoney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3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Кликфрод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сlick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fraud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 — один из видов сетевого мошенничества, представляющий собой обманные клики на рекламную ссылку лицом, не заинтересованным в рекламном объявлении. Может осуществляться с помощью автоматизированных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скриптов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программ, имитирующих клик пользователя по рекламным объявлениям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Кликджекинг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lickjacking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 обмана пользователей интернета, при котором злоумышленник может получить доступ к конфиденциальной информации или даже получить доступ к компьютеру пользователя, заманив его на внешне безобидную страницу или внедрив вредоносный код на безопасную страницу.</a:t>
            </a: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кликфрода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152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клики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2857488" y="4357694"/>
            <a:ext cx="3240360" cy="1368152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со стороны недобросовестных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веб-мастеров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8184" y="2420888"/>
            <a:ext cx="2520280" cy="1368152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конкурентов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86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клики рекламодателей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14422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PAMM-счета (от англ.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Allocation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Module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модуль управления процентным распределением) – специфичный механизм функционирования торгового счёта, технически упрощающий процесс передачи средств на торговом счёте в доверительное управление выбранному доверенному управляющему для проведения операций на финансовых рынках.  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inteks.ru/wp-content/uploads/2014/11/pamm-inv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4"/>
            <a:ext cx="409394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4536" y="1430980"/>
            <a:ext cx="7114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Хайп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HYIP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 yield investment program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высокодоходная  инвестиционная программа, капитал которой формируется из взносов пользователей сети Интернет.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8572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2050" name="Picture 2" descr="http://svrv.xyz/uploads/posts/2016-01/1453849151_screenshot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6" y="3135784"/>
            <a:ext cx="3810000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ifewatch.ru/wp-content/uploads/2013/04/hy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34327"/>
            <a:ext cx="4078932" cy="243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ubelance.ru/uploads/posts/2013-12/1387468261_screensho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84" y="4274245"/>
            <a:ext cx="3575946" cy="249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nvestgoldlion.ru/images/hyip_mon/fresh-inve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56" y="4274245"/>
            <a:ext cx="3342788" cy="249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3804" y="3788253"/>
            <a:ext cx="3196108" cy="1496499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Хайп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304" y="1656184"/>
            <a:ext cx="3186608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427984" y="1656184"/>
            <a:ext cx="4310834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429124" y="2786058"/>
            <a:ext cx="4310834" cy="347991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«тестовый режим» участия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информацию сайтов-мониторингов и форумов, освещающих состояние дел по интересующему вас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денежные средства между несколькими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 заемные средства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инвестировать «последние деньги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39952" y="1508660"/>
            <a:ext cx="0" cy="5088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68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тенденции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кибермошенничестве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манипулирование (социальная инженерия) это метод управления действиями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человека, основанный на использовании его слабостей и индивидуальных особенностей.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Техническая и технологическая инфраструктура используется только для обеспечения контакта.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11560" y="3140969"/>
            <a:ext cx="37444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домушники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11560" y="4099956"/>
            <a:ext cx="3744416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Интернет-угонщики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621452" y="5058943"/>
            <a:ext cx="3734524" cy="72008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грабители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560" y="2056324"/>
            <a:ext cx="3744416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Мошенничество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социальных сетях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041" y="2074208"/>
            <a:ext cx="3807932" cy="66899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90" y="3000372"/>
            <a:ext cx="3857652" cy="328614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должную осмотрительность при выкладывании в сеть личных 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доступ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незнакомых людей к информации, потенциально интересной для мошенников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публиковать «горячую» информацию, находясь в отпуске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4009" y="19168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8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5230090"/>
              </p:ext>
            </p:extLst>
          </p:nvPr>
        </p:nvGraphicFramePr>
        <p:xfrm>
          <a:off x="785786" y="1571612"/>
          <a:ext cx="807249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7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мошенничество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 обмен валюты</a:t>
                      </a:r>
                      <a:endParaRPr lang="ru-RU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овершать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валютно-обменные операции в банках;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минимизировать данные операции в обменных пунктах;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быть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внимательным, так как к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урс может быть указан без учета комиссии, либо выгодным он является исключительно при обмене очень больших сумм;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всегда пересчитывать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денежную сумму.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нелегальные кредиты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изучить официальную информацию о компании (реквизиты, юридический и фактический адрес) 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проверить наличие информации о финансовой компании на сайте надзорного органа – ЦБ РФ;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посмотреть отзывы о компании в независимых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блогах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социальных сетях.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общие признаки указывающие на риски финансового мошенничества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142984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вознаграждение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существенно превышает деловую практику по данному типу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сделок;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технологий «социальной инженерии» и манипулирование такими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интересами как жадность, желание быстро разбогатеть,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решить все финансовые проблемы в короткий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первоначальных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выплат;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анонимность контрагента;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мгновенного принятия сложного финансового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складывающейся ситуации стандартной схеме;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указания на эксклюзивный,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кастомизированный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152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брачные аферы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115616" y="4437112"/>
            <a:ext cx="3240360" cy="1368152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махинации с арендой/покупкой недвижимости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8184" y="2420888"/>
            <a:ext cx="2520280" cy="1368152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раздолжнители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716016" y="4437112"/>
            <a:ext cx="3240360" cy="1368152"/>
          </a:xfrm>
          <a:prstGeom prst="roundRect">
            <a:avLst/>
          </a:prstGeom>
          <a:solidFill>
            <a:srgbClr val="9933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чужих паспортов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сомнительных сделок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860" y="2420888"/>
            <a:ext cx="2520280" cy="13681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нелегальные азартные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92880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Уголовное законодательство многих зарубежных стран имеет специальные нормы, посвященные уголовной ответственности за мошенничество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5716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5" name="Picture 4" descr="http://studproject.com/studpics/germanskiyflag15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357562"/>
            <a:ext cx="2030458" cy="128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pterka.com.ua/image/cache/data/1flag/netherlands-flag-60-max-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2071702" cy="1257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o-name.ru/images/historical-events/flag-franc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214950"/>
            <a:ext cx="2043013" cy="105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-planete.ru/wp-content/uploads/2013/03/%D1%84%D0%BB%D0%B0%D0%B3-%D0%A1%D0%A8%D0%90-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214950"/>
            <a:ext cx="2071702" cy="1143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.weare1.info/russia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1694067" cy="1086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85935"/>
            <a:ext cx="854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Особенностью российского законодательства является то, что в нем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нет специальных норм по противодействию финансовому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мошенничеству.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01008"/>
            <a:ext cx="8545418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Мошенничество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4149080"/>
            <a:ext cx="1830410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9551" y="4149080"/>
            <a:ext cx="3312368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исправительные 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принудительные работами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3927" y="4149080"/>
            <a:ext cx="3215020" cy="86409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ограничение свободы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арест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лишение свободы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106075"/>
            <a:ext cx="2175105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один </a:t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или группой лиц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7583" y="5106075"/>
            <a:ext cx="2664295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 использованием служебного положения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2566" y="5106075"/>
            <a:ext cx="3536381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мошенничество с недвижимостью и в сфере предпринимательской деятельности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8380" y="20773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380" y="207736"/>
            <a:ext cx="6161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3" name="Picture 2" descr="http://www.c.weare1.info/russia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1694067" cy="1086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604" y="2143116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159.1 УК РФ Мошенничество в сфере кредитования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28934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159.2 УК РФ Мошенничество при получении выплат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159.3 УК РФ Мошенничество с использованием платежных карт</a:t>
            </a:r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572008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159.5 УК РФ Мошенничество в сфере страхования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5357826"/>
            <a:ext cx="5715040" cy="57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159.6 УК РФ Мошенничество в сфере компьютерной информации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14422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нацеленность на высокий гарантированный доход, несоразмерный объему  инвестиций или затратами труда;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неадекватно высокий уровень доверия к контрагентам, граничащий с наивностью;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отсутствие критического взгляда на фактическое состояние ситуации;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регламента пользования финансовыми инструментами;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невнимательность при осуществлении транзакций с банкоматами или с использованием программных продуктов;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низкая финансовая грамотность;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нежелание  погружаться в детали сделки или читать условия договора в полном объеме;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(II)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отказ от советов и консультаций профессиональных юристов и экономистов при оценке и заключении сделки;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готовность к принятию быстрых необдуманных финансовых решений;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игнорирование предупреждений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дисклеймеров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контролирующих и правоохранительных органов;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потеря бдительности при взаимодействии с незнакомыми или малознакомыми контрагентами;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технологическая отсталость в условиях современных финансовых взаимодействий;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готовность к риску, зачастую на грани «русской рулетки».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Финансовое мошенничество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11560" y="2062134"/>
            <a:ext cx="3384376" cy="3095058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«хищение чужого имущества или приобретение права на чужое имущества путем обмана или злоупотребления доверием»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303668" y="2062133"/>
            <a:ext cx="3384376" cy="3095059"/>
          </a:xfrm>
          <a:prstGeom prst="roundRect">
            <a:avLst>
              <a:gd name="adj" fmla="val 62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8990" y="1884796"/>
            <a:ext cx="1830410" cy="3546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преступлений, совершенных в форме мошенничества (статьи 159 – 159.6 УК РФ) по итогам 2016 года увеличилось на 4,2 % и составило 208 926 преступлений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00430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1475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Ущерб от данного вида преступлений за первое полугодие 2016 г. составил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232,8 млрд. рублей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на 22,8 % больше аналогичного показателя 2015 года.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198" y="614364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Портал правовой статистики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14488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в России было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зафиксировано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случаев утечки конфиденциальной информации и персональных данных, что на 80 % больше, чем в 2015 году.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в мире зарегистрировано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подобных случаев в 2016 году, что в 85,6 % связано с кражей персональных данных.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9454" y="59293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InfoWatch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1880</Words>
  <Application>Microsoft Office PowerPoint</Application>
  <PresentationFormat>Экран (4:3)</PresentationFormat>
  <Paragraphs>293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Мошенничество с PayPal*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Суровушкина Екатерина Николаевна</dc:creator>
  <cp:lastModifiedBy>SurovushkinaE.N</cp:lastModifiedBy>
  <cp:revision>390</cp:revision>
  <dcterms:created xsi:type="dcterms:W3CDTF">2016-02-25T11:41:37Z</dcterms:created>
  <dcterms:modified xsi:type="dcterms:W3CDTF">2017-04-20T06:23:14Z</dcterms:modified>
</cp:coreProperties>
</file>